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71" r:id="rId3"/>
    <p:sldId id="350" r:id="rId4"/>
    <p:sldId id="351" r:id="rId5"/>
    <p:sldId id="352" r:id="rId6"/>
    <p:sldId id="354" r:id="rId7"/>
    <p:sldId id="357" r:id="rId8"/>
    <p:sldId id="359" r:id="rId9"/>
    <p:sldId id="369" r:id="rId10"/>
    <p:sldId id="372" r:id="rId11"/>
    <p:sldId id="370" r:id="rId12"/>
    <p:sldId id="373" r:id="rId13"/>
    <p:sldId id="374" r:id="rId14"/>
    <p:sldId id="368" r:id="rId15"/>
    <p:sldId id="367" r:id="rId16"/>
    <p:sldId id="361" r:id="rId17"/>
    <p:sldId id="366" r:id="rId18"/>
    <p:sldId id="362" r:id="rId19"/>
    <p:sldId id="261" r:id="rId20"/>
    <p:sldId id="286" r:id="rId21"/>
    <p:sldId id="258" r:id="rId22"/>
    <p:sldId id="260" r:id="rId23"/>
    <p:sldId id="375" r:id="rId24"/>
    <p:sldId id="262" r:id="rId25"/>
    <p:sldId id="263" r:id="rId26"/>
    <p:sldId id="376" r:id="rId27"/>
    <p:sldId id="377" r:id="rId28"/>
    <p:sldId id="264" r:id="rId29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1" autoAdjust="0"/>
  </p:normalViewPr>
  <p:slideViewPr>
    <p:cSldViewPr>
      <p:cViewPr varScale="1">
        <p:scale>
          <a:sx n="254" d="100"/>
          <a:sy n="254" d="100"/>
        </p:scale>
        <p:origin x="198" y="45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6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005903"/>
            <a:ext cx="4900930" cy="681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9144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/100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9144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/100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9144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/100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9144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/100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9144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/100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-12"/>
            <a:ext cx="5760085" cy="376555"/>
          </a:xfrm>
          <a:custGeom>
            <a:avLst/>
            <a:gdLst/>
            <a:ahLst/>
            <a:cxnLst/>
            <a:rect l="l" t="t" r="r" b="b"/>
            <a:pathLst>
              <a:path w="5760085" h="376555">
                <a:moveTo>
                  <a:pt x="5759996" y="0"/>
                </a:moveTo>
                <a:lnTo>
                  <a:pt x="0" y="0"/>
                </a:lnTo>
                <a:lnTo>
                  <a:pt x="0" y="376377"/>
                </a:lnTo>
                <a:lnTo>
                  <a:pt x="5759996" y="376377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1346388"/>
            <a:ext cx="4906010" cy="1439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98046" y="2945161"/>
            <a:ext cx="374014" cy="173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9144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/100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sl/setup/environment#set-up-your-linux-username-and-password" TargetMode="External"/><Relationship Id="rId2" Type="http://schemas.openxmlformats.org/officeDocument/2006/relationships/hyperlink" Target="https://learn.microsoft.com/en-us/windows/wsl/instal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setup/windows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docs/setup/mac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400570"/>
            <a:ext cx="4364406" cy="7700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450" spc="240" dirty="0">
                <a:solidFill>
                  <a:srgbClr val="22373A"/>
                </a:solidFill>
              </a:rPr>
              <a:t>C++</a:t>
            </a:r>
            <a:r>
              <a:rPr lang="en-US" sz="2450" spc="-155" dirty="0">
                <a:solidFill>
                  <a:srgbClr val="22373A"/>
                </a:solidFill>
                <a:latin typeface="Arial Black"/>
                <a:cs typeface="Arial Black"/>
              </a:rPr>
              <a:t>Programming</a:t>
            </a:r>
            <a:br>
              <a:rPr lang="en-US" sz="2450" dirty="0">
                <a:latin typeface="Arial Black"/>
                <a:cs typeface="Arial Black"/>
              </a:rPr>
            </a:br>
            <a:endParaRPr sz="2450" dirty="0"/>
          </a:p>
        </p:txBody>
      </p:sp>
      <p:sp>
        <p:nvSpPr>
          <p:cNvPr id="4" name="object 4"/>
          <p:cNvSpPr txBox="1"/>
          <p:nvPr/>
        </p:nvSpPr>
        <p:spPr>
          <a:xfrm>
            <a:off x="359994" y="1136169"/>
            <a:ext cx="4580306" cy="79573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775"/>
              </a:spcBef>
              <a:tabLst>
                <a:tab pos="227329" algn="l"/>
              </a:tabLst>
            </a:pPr>
            <a:r>
              <a:rPr lang="en-US" sz="2400" spc="-30" dirty="0">
                <a:solidFill>
                  <a:srgbClr val="22373A"/>
                </a:solidFill>
                <a:latin typeface="Palatino Linotype"/>
                <a:cs typeface="Tahoma"/>
              </a:rPr>
              <a:t>Week 2: </a:t>
            </a:r>
          </a:p>
          <a:p>
            <a:pPr marL="48895">
              <a:lnSpc>
                <a:spcPct val="100000"/>
              </a:lnSpc>
              <a:spcBef>
                <a:spcPts val="775"/>
              </a:spcBef>
              <a:tabLst>
                <a:tab pos="227329" algn="l"/>
              </a:tabLst>
            </a:pPr>
            <a:r>
              <a:rPr lang="en-US" sz="2000" spc="-30" dirty="0">
                <a:solidFill>
                  <a:srgbClr val="22373A"/>
                </a:solidFill>
                <a:latin typeface="Palatino Linotype"/>
                <a:cs typeface="Tahoma"/>
              </a:rPr>
              <a:t>Basic Types</a:t>
            </a:r>
          </a:p>
        </p:txBody>
      </p:sp>
      <p:sp>
        <p:nvSpPr>
          <p:cNvPr id="5" name="object 5"/>
          <p:cNvSpPr/>
          <p:nvPr/>
        </p:nvSpPr>
        <p:spPr>
          <a:xfrm>
            <a:off x="359994" y="2020950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5040058" y="0"/>
                </a:moveTo>
                <a:lnTo>
                  <a:pt x="0" y="0"/>
                </a:lnTo>
                <a:lnTo>
                  <a:pt x="0" y="5054"/>
                </a:lnTo>
                <a:lnTo>
                  <a:pt x="5040058" y="5054"/>
                </a:lnTo>
                <a:lnTo>
                  <a:pt x="5040058" y="0"/>
                </a:lnTo>
                <a:close/>
              </a:path>
            </a:pathLst>
          </a:custGeom>
          <a:solidFill>
            <a:srgbClr val="EB81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2308771"/>
            <a:ext cx="2408555" cy="572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684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solidFill>
                  <a:srgbClr val="22373A"/>
                </a:solidFill>
                <a:latin typeface="Palatino Linotype"/>
                <a:cs typeface="Palatino Linotype"/>
              </a:rPr>
              <a:t>Dr.</a:t>
            </a:r>
            <a:r>
              <a:rPr sz="1200" i="1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200" i="1" spc="-50" dirty="0">
                <a:solidFill>
                  <a:srgbClr val="22373A"/>
                </a:solidFill>
                <a:latin typeface="Palatino Linotype"/>
                <a:cs typeface="Palatino Linotype"/>
              </a:rPr>
              <a:t>Owen</a:t>
            </a:r>
            <a:r>
              <a:rPr sz="1200" i="1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200" i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Chen Cary</a:t>
            </a:r>
            <a:r>
              <a:rPr sz="1200" i="1" spc="-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200" i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Chinese</a:t>
            </a:r>
            <a:r>
              <a:rPr sz="1200" i="1" spc="-30" dirty="0">
                <a:solidFill>
                  <a:srgbClr val="22373A"/>
                </a:solidFill>
                <a:latin typeface="Palatino Linotype"/>
                <a:cs typeface="Palatino Linotype"/>
              </a:rPr>
              <a:t> School</a:t>
            </a:r>
            <a:endParaRPr sz="1200" dirty="0">
              <a:latin typeface="Palatino Linotype"/>
              <a:cs typeface="Palatino Linotype"/>
            </a:endParaRPr>
          </a:p>
          <a:p>
            <a:pPr marL="12700">
              <a:lnSpc>
                <a:spcPts val="1430"/>
              </a:lnSpc>
            </a:pPr>
            <a:r>
              <a:rPr sz="1200" i="1" spc="-25" dirty="0">
                <a:solidFill>
                  <a:srgbClr val="22373A"/>
                </a:solidFill>
                <a:latin typeface="Palatino Linotype"/>
                <a:cs typeface="Palatino Linotype"/>
              </a:rPr>
              <a:t>Director </a:t>
            </a:r>
            <a:r>
              <a:rPr sz="1200" i="1" dirty="0">
                <a:solidFill>
                  <a:srgbClr val="22373A"/>
                </a:solidFill>
                <a:latin typeface="Palatino Linotype"/>
                <a:cs typeface="Palatino Linotype"/>
              </a:rPr>
              <a:t>of</a:t>
            </a:r>
            <a:r>
              <a:rPr sz="1200" i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 Math </a:t>
            </a:r>
            <a:r>
              <a:rPr sz="1200" i="1" dirty="0">
                <a:solidFill>
                  <a:srgbClr val="22373A"/>
                </a:solidFill>
                <a:latin typeface="Palatino Linotype"/>
                <a:cs typeface="Palatino Linotype"/>
              </a:rPr>
              <a:t>and</a:t>
            </a:r>
            <a:r>
              <a:rPr sz="1200" i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 Computer</a:t>
            </a:r>
            <a:r>
              <a:rPr sz="1200" i="1" spc="-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200" i="1" spc="-10" dirty="0">
                <a:solidFill>
                  <a:srgbClr val="22373A"/>
                </a:solidFill>
                <a:latin typeface="Palatino Linotype"/>
                <a:cs typeface="Palatino Linotype"/>
              </a:rPr>
              <a:t>Science</a:t>
            </a:r>
            <a:endParaRPr sz="1200" dirty="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96853" y="2555303"/>
            <a:ext cx="7423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2023</a:t>
            </a:r>
            <a:r>
              <a:rPr sz="10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Palatino Linotype"/>
                <a:cs typeface="Palatino Linotype"/>
              </a:rPr>
              <a:t>Summer</a:t>
            </a:r>
            <a:endParaRPr sz="10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FB09-EE0A-55F5-196D-20F52CF4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lang="en-US" sz="1200" spc="-114" dirty="0"/>
              <a:t>Create a shortcut on your Desktop </a:t>
            </a:r>
            <a:r>
              <a:rPr lang="en-US" spc="-114" dirty="0"/>
              <a:t>(for Windows)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8933D-FA6B-85AD-2232-04B0E7449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100" y="784225"/>
            <a:ext cx="4906010" cy="1677382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Open File Explorer, go to: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Linux -&gt;  </a:t>
            </a:r>
            <a:r>
              <a:rPr lang="en-US" dirty="0" err="1">
                <a:solidFill>
                  <a:schemeClr val="tx1"/>
                </a:solidFill>
              </a:rPr>
              <a:t>Unbuntu</a:t>
            </a:r>
            <a:r>
              <a:rPr lang="en-US" dirty="0">
                <a:solidFill>
                  <a:schemeClr val="tx1"/>
                </a:solidFill>
              </a:rPr>
              <a:t> -&gt; home -&gt; &lt;your username&gt;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Right Click on “</a:t>
            </a:r>
            <a:r>
              <a:rPr lang="en-US" dirty="0" err="1">
                <a:solidFill>
                  <a:schemeClr val="tx1"/>
                </a:solidFill>
              </a:rPr>
              <a:t>cpp</a:t>
            </a:r>
            <a:r>
              <a:rPr lang="en-US" dirty="0">
                <a:solidFill>
                  <a:schemeClr val="tx1"/>
                </a:solidFill>
              </a:rPr>
              <a:t>” folder,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Select “Pin to Quick access”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Select  “Pin to Start”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91947B-C04A-B135-CA52-8F2BB4E54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843" y="1546225"/>
            <a:ext cx="1119594" cy="138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13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FB09-EE0A-55F5-196D-20F52CF4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lang="en-US" sz="1200" spc="-114" dirty="0"/>
              <a:t>Start VS Code from your </a:t>
            </a:r>
            <a:r>
              <a:rPr lang="en-US" sz="1200" spc="-114" dirty="0" err="1"/>
              <a:t>cpp</a:t>
            </a:r>
            <a:r>
              <a:rPr lang="en-US" sz="1200" spc="-114" dirty="0"/>
              <a:t> folder  for both Windows and Mac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8933D-FA6B-85AD-2232-04B0E7449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100" y="784225"/>
            <a:ext cx="4906010" cy="1313180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 can always go to </a:t>
            </a:r>
            <a:r>
              <a:rPr lang="en-US" dirty="0" err="1">
                <a:solidFill>
                  <a:schemeClr val="tx1"/>
                </a:solidFill>
              </a:rPr>
              <a:t>cpp</a:t>
            </a:r>
            <a:r>
              <a:rPr lang="en-US" dirty="0">
                <a:solidFill>
                  <a:schemeClr val="tx1"/>
                </a:solidFill>
              </a:rPr>
              <a:t> folder anywhere with this command: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7465" lvl="1" algn="just">
              <a:lnSpc>
                <a:spcPts val="1015"/>
              </a:lnSpc>
            </a:pPr>
            <a:r>
              <a:rPr lang="en-US" sz="1200" dirty="0">
                <a:solidFill>
                  <a:srgbClr val="0000FF"/>
                </a:solidFill>
                <a:latin typeface="Palatino Linotype"/>
              </a:rPr>
              <a:t>	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From your terminal, type the following commands to start</a:t>
            </a:r>
          </a:p>
          <a:p>
            <a:r>
              <a:rPr lang="en-US" dirty="0">
                <a:solidFill>
                  <a:schemeClr val="tx1"/>
                </a:solidFill>
              </a:rPr>
              <a:t>VS Code from your </a:t>
            </a:r>
            <a:r>
              <a:rPr lang="en-US" dirty="0" err="1">
                <a:solidFill>
                  <a:schemeClr val="tx1"/>
                </a:solidFill>
              </a:rPr>
              <a:t>cpp</a:t>
            </a:r>
            <a:r>
              <a:rPr lang="en-US" dirty="0">
                <a:solidFill>
                  <a:schemeClr val="tx1"/>
                </a:solidFill>
              </a:rPr>
              <a:t> folder: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FED3FB8-9EA1-F3C2-EAF6-30AE1B2906FA}"/>
              </a:ext>
            </a:extLst>
          </p:cNvPr>
          <p:cNvSpPr txBox="1"/>
          <p:nvPr/>
        </p:nvSpPr>
        <p:spPr>
          <a:xfrm>
            <a:off x="520701" y="2263808"/>
            <a:ext cx="4191000" cy="393634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 algn="just">
              <a:lnSpc>
                <a:spcPts val="1015"/>
              </a:lnSpc>
            </a:pPr>
            <a:r>
              <a:rPr lang="en-US" sz="1200" dirty="0">
                <a:solidFill>
                  <a:srgbClr val="0000FF"/>
                </a:solidFill>
                <a:latin typeface="Palatino Linotype"/>
                <a:cs typeface="Palatino Linotype"/>
              </a:rPr>
              <a:t>$ cd ~/</a:t>
            </a:r>
            <a:r>
              <a:rPr lang="en-US" sz="1200" dirty="0" err="1">
                <a:solidFill>
                  <a:srgbClr val="0000FF"/>
                </a:solidFill>
                <a:latin typeface="Palatino Linotype"/>
                <a:cs typeface="Palatino Linotype"/>
              </a:rPr>
              <a:t>cpp</a:t>
            </a:r>
            <a:endParaRPr lang="en-US" sz="1200" dirty="0">
              <a:solidFill>
                <a:srgbClr val="0000FF"/>
              </a:solidFill>
              <a:latin typeface="Palatino Linotype"/>
              <a:cs typeface="Palatino Linotype"/>
            </a:endParaRPr>
          </a:p>
          <a:p>
            <a:pPr marL="37465" algn="just">
              <a:lnSpc>
                <a:spcPts val="1015"/>
              </a:lnSpc>
            </a:pPr>
            <a:endParaRPr lang="en-US" sz="1200" dirty="0">
              <a:solidFill>
                <a:srgbClr val="0000FF"/>
              </a:solidFill>
              <a:latin typeface="Palatino Linotype"/>
              <a:cs typeface="Palatino Linotype"/>
            </a:endParaRPr>
          </a:p>
          <a:p>
            <a:pPr marL="37465" algn="just">
              <a:lnSpc>
                <a:spcPts val="1015"/>
              </a:lnSpc>
            </a:pPr>
            <a:r>
              <a:rPr lang="en-US" sz="1200" dirty="0">
                <a:solidFill>
                  <a:srgbClr val="0000FF"/>
                </a:solidFill>
                <a:latin typeface="Palatino Linotype"/>
                <a:cs typeface="Palatino Linotype"/>
              </a:rPr>
              <a:t>$ code .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108347E6-DEC1-8B84-C13A-E21CA5AACA65}"/>
              </a:ext>
            </a:extLst>
          </p:cNvPr>
          <p:cNvSpPr txBox="1"/>
          <p:nvPr/>
        </p:nvSpPr>
        <p:spPr>
          <a:xfrm>
            <a:off x="595134" y="1241425"/>
            <a:ext cx="4191000" cy="137153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 algn="just">
              <a:lnSpc>
                <a:spcPts val="1015"/>
              </a:lnSpc>
            </a:pPr>
            <a:r>
              <a:rPr lang="en-US" sz="1200" dirty="0">
                <a:solidFill>
                  <a:srgbClr val="0000FF"/>
                </a:solidFill>
                <a:latin typeface="Palatino Linotype"/>
                <a:cs typeface="Palatino Linotype"/>
              </a:rPr>
              <a:t>$ cd ~/</a:t>
            </a:r>
            <a:r>
              <a:rPr lang="en-US" sz="1200" dirty="0" err="1">
                <a:solidFill>
                  <a:srgbClr val="0000FF"/>
                </a:solidFill>
                <a:latin typeface="Palatino Linotype"/>
                <a:cs typeface="Palatino Linotype"/>
              </a:rPr>
              <a:t>cpp</a:t>
            </a:r>
            <a:endParaRPr lang="en-US" sz="1200" dirty="0">
              <a:solidFill>
                <a:srgbClr val="0000FF"/>
              </a:solidFill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56796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FB09-EE0A-55F5-196D-20F52CF4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lang="en-US" sz="1200" spc="-114" dirty="0"/>
              <a:t>Install C++ extensions in VS Code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8933D-FA6B-85AD-2232-04B0E7449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100" y="784225"/>
            <a:ext cx="1143000" cy="1469633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Click on Extensions Icon on Left Bar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or type </a:t>
            </a:r>
            <a:r>
              <a:rPr lang="en-US" sz="1050" dirty="0" err="1">
                <a:solidFill>
                  <a:schemeClr val="tx1"/>
                </a:solidFill>
              </a:rPr>
              <a:t>Ctrl+Shit+X</a:t>
            </a:r>
            <a:endParaRPr lang="en-US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0A1B81-56C7-0E41-F325-642527EC4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544512"/>
            <a:ext cx="1338526" cy="183991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84A43CF-7751-BAE2-AB68-63BA321C0572}"/>
              </a:ext>
            </a:extLst>
          </p:cNvPr>
          <p:cNvSpPr/>
          <p:nvPr/>
        </p:nvSpPr>
        <p:spPr>
          <a:xfrm>
            <a:off x="1435100" y="1851025"/>
            <a:ext cx="457200" cy="3229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8BEDE0C-F2D0-03D3-235B-6A2BFD9576E8}"/>
              </a:ext>
            </a:extLst>
          </p:cNvPr>
          <p:cNvSpPr txBox="1">
            <a:spLocks/>
          </p:cNvSpPr>
          <p:nvPr/>
        </p:nvSpPr>
        <p:spPr>
          <a:xfrm>
            <a:off x="3328173" y="699276"/>
            <a:ext cx="1143000" cy="14696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100" b="0" i="0">
                <a:solidFill>
                  <a:srgbClr val="F9F9F9"/>
                </a:solidFill>
                <a:latin typeface="Arial Black"/>
                <a:ea typeface="+mn-ea"/>
                <a:cs typeface="Arial Black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It will Extensions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Type “C++” in the search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Install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566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FB09-EE0A-55F5-196D-20F52CF4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lang="en-US" sz="1200" spc="-114" dirty="0"/>
              <a:t>Install C++ extensions in VS Code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8933D-FA6B-85AD-2232-04B0E7449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100" y="479425"/>
            <a:ext cx="4572000" cy="1192634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Install these two packages: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C/C++  by Microsoft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C/C++ Extension Pack by Microsoft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D32A9-D6CE-8BF7-C58A-EB3E08354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916" y="2292294"/>
            <a:ext cx="3111500" cy="8159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A544E0-0B2F-C1AE-67ED-A98C3F72F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916" y="1393825"/>
            <a:ext cx="3111500" cy="79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68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1599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14" dirty="0"/>
              <a:t>Hello</a:t>
            </a:r>
            <a:r>
              <a:rPr sz="1200" spc="30" dirty="0"/>
              <a:t> </a:t>
            </a:r>
            <a:r>
              <a:rPr sz="1200" spc="-90" dirty="0"/>
              <a:t>World</a:t>
            </a:r>
            <a:endParaRPr sz="1200" dirty="0"/>
          </a:p>
        </p:txBody>
      </p:sp>
      <p:sp>
        <p:nvSpPr>
          <p:cNvPr id="3" name="object 3"/>
          <p:cNvSpPr txBox="1"/>
          <p:nvPr/>
        </p:nvSpPr>
        <p:spPr>
          <a:xfrm>
            <a:off x="5306206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1/2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40816" y="1058100"/>
            <a:ext cx="585470" cy="154305"/>
          </a:xfrm>
          <a:custGeom>
            <a:avLst/>
            <a:gdLst/>
            <a:ahLst/>
            <a:cxnLst/>
            <a:rect l="l" t="t" r="r" b="b"/>
            <a:pathLst>
              <a:path w="585470" h="154305">
                <a:moveTo>
                  <a:pt x="585063" y="0"/>
                </a:moveTo>
                <a:lnTo>
                  <a:pt x="0" y="0"/>
                </a:lnTo>
                <a:lnTo>
                  <a:pt x="0" y="153847"/>
                </a:lnTo>
                <a:lnTo>
                  <a:pt x="585063" y="153847"/>
                </a:lnTo>
                <a:lnTo>
                  <a:pt x="585063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2100" y="566003"/>
            <a:ext cx="3429000" cy="3500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dirty="0">
                <a:solidFill>
                  <a:srgbClr val="22373A"/>
                </a:solidFill>
                <a:latin typeface="Tahoma"/>
                <a:cs typeface="Tahoma"/>
              </a:rPr>
              <a:t>Open VS Code and create our first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C++</a:t>
            </a:r>
            <a:r>
              <a:rPr sz="1100" spc="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lang="en-US" sz="1100" spc="-40" dirty="0">
                <a:solidFill>
                  <a:srgbClr val="22373A"/>
                </a:solidFill>
                <a:latin typeface="Tahoma"/>
                <a:cs typeface="Tahoma"/>
              </a:rPr>
              <a:t>program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lang="en-US" sz="1100" spc="-50" dirty="0">
                <a:solidFill>
                  <a:srgbClr val="22373A"/>
                </a:solidFill>
                <a:latin typeface="Tahoma"/>
                <a:cs typeface="Tahoma"/>
              </a:rPr>
              <a:t> hello_world.cpp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1000" y="1348600"/>
            <a:ext cx="2340610" cy="6540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15"/>
              </a:lnSpc>
            </a:pPr>
            <a:r>
              <a:rPr sz="1000" i="1" spc="90" dirty="0">
                <a:solidFill>
                  <a:srgbClr val="9B6600"/>
                </a:solidFill>
                <a:latin typeface="Palatino Linotype"/>
                <a:cs typeface="Palatino Linotype"/>
              </a:rPr>
              <a:t>#include</a:t>
            </a:r>
            <a:r>
              <a:rPr sz="1000" i="1" spc="445" dirty="0">
                <a:solidFill>
                  <a:srgbClr val="9B6600"/>
                </a:solidFill>
                <a:latin typeface="Palatino Linotype"/>
                <a:cs typeface="Palatino Linotype"/>
              </a:rPr>
              <a:t> </a:t>
            </a:r>
            <a:r>
              <a:rPr sz="10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&lt;iostream&gt;</a:t>
            </a:r>
            <a:endParaRPr sz="11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</a:pPr>
            <a:r>
              <a:rPr sz="1000" b="1" spc="9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1000" b="1" spc="37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1000" dirty="0">
                <a:solidFill>
                  <a:srgbClr val="0000FF"/>
                </a:solidFill>
                <a:latin typeface="Palatino Linotype"/>
                <a:cs typeface="Palatino Linotype"/>
              </a:rPr>
              <a:t>main</a:t>
            </a:r>
            <a:r>
              <a:rPr sz="1000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1000" spc="3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spc="135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1000" dirty="0">
              <a:latin typeface="Palatino Linotype"/>
              <a:cs typeface="Palatino Linotype"/>
            </a:endParaRPr>
          </a:p>
          <a:p>
            <a:pPr marL="303530">
              <a:lnSpc>
                <a:spcPct val="100000"/>
              </a:lnSpc>
              <a:spcBef>
                <a:spcPts val="175"/>
              </a:spcBef>
            </a:pPr>
            <a:r>
              <a:rPr sz="10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std</a:t>
            </a:r>
            <a:r>
              <a:rPr sz="1000" spc="100" dirty="0">
                <a:solidFill>
                  <a:srgbClr val="666666"/>
                </a:solidFill>
                <a:latin typeface="Palatino Linotype"/>
                <a:cs typeface="Palatino Linotype"/>
              </a:rPr>
              <a:t>::</a:t>
            </a:r>
            <a:r>
              <a:rPr sz="10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10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1000" spc="29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1000" spc="50" dirty="0">
                <a:solidFill>
                  <a:srgbClr val="BA2121"/>
                </a:solidFill>
                <a:latin typeface="Palatino Linotype"/>
                <a:cs typeface="Palatino Linotype"/>
              </a:rPr>
              <a:t>"Hello</a:t>
            </a:r>
            <a:r>
              <a:rPr sz="1000" spc="295" dirty="0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sz="1000" spc="45" dirty="0">
                <a:solidFill>
                  <a:srgbClr val="BA2121"/>
                </a:solidFill>
                <a:latin typeface="Palatino Linotype"/>
                <a:cs typeface="Palatino Linotype"/>
              </a:rPr>
              <a:t>World!</a:t>
            </a:r>
            <a:r>
              <a:rPr sz="1000" b="1" spc="45" dirty="0">
                <a:solidFill>
                  <a:srgbClr val="AA5B1E"/>
                </a:solidFill>
                <a:latin typeface="Palatino Linotype"/>
                <a:cs typeface="Palatino Linotype"/>
              </a:rPr>
              <a:t>\n</a:t>
            </a:r>
            <a:r>
              <a:rPr sz="1000" spc="45" dirty="0">
                <a:solidFill>
                  <a:srgbClr val="BA2121"/>
                </a:solidFill>
                <a:latin typeface="Palatino Linotype"/>
                <a:cs typeface="Palatino Linotype"/>
              </a:rPr>
              <a:t>"</a:t>
            </a:r>
            <a:r>
              <a:rPr sz="1000" spc="4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10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75"/>
              </a:spcBef>
            </a:pPr>
            <a:r>
              <a:rPr sz="1000" spc="19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1000" dirty="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4152" y="1780400"/>
            <a:ext cx="660348" cy="141064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060"/>
              </a:lnSpc>
            </a:pPr>
            <a:r>
              <a:rPr lang="en-US" sz="1000" b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std::</a:t>
            </a:r>
            <a:r>
              <a:rPr sz="1000" b="1" spc="-20" dirty="0" err="1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endParaRPr sz="1000" dirty="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95563" y="1896532"/>
            <a:ext cx="19958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represent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standard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output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stream</a:t>
            </a:r>
            <a:endParaRPr sz="1000" dirty="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6" name="object 16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3234937"/>
              <a:ext cx="749300" cy="5080"/>
            </a:xfrm>
            <a:custGeom>
              <a:avLst/>
              <a:gdLst/>
              <a:ahLst/>
              <a:cxnLst/>
              <a:rect l="l" t="t" r="r" b="b"/>
              <a:pathLst>
                <a:path w="749300" h="5080">
                  <a:moveTo>
                    <a:pt x="0" y="5060"/>
                  </a:moveTo>
                  <a:lnTo>
                    <a:pt x="0" y="0"/>
                  </a:lnTo>
                  <a:lnTo>
                    <a:pt x="748837" y="0"/>
                  </a:lnTo>
                  <a:lnTo>
                    <a:pt x="7488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69793888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438340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25" dirty="0"/>
              <a:t>Compile</a:t>
            </a:r>
            <a:r>
              <a:rPr lang="en-US" spc="-125" dirty="0"/>
              <a:t> and Execute Programs</a:t>
            </a:r>
            <a:endParaRPr sz="1200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567131"/>
            <a:ext cx="390720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spc="-25" dirty="0">
                <a:solidFill>
                  <a:srgbClr val="22373A"/>
                </a:solidFill>
                <a:latin typeface="Tahoma"/>
                <a:cs typeface="Tahoma"/>
              </a:rPr>
              <a:t>Open your VS Code Terminal:  Top Menu -&gt; View -&gt;Terminal 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878433"/>
            <a:ext cx="5039995" cy="25648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 algn="just">
              <a:lnSpc>
                <a:spcPts val="1015"/>
              </a:lnSpc>
            </a:pPr>
            <a:r>
              <a:rPr lang="en-US" sz="900" dirty="0">
                <a:solidFill>
                  <a:srgbClr val="0000FF"/>
                </a:solidFill>
                <a:latin typeface="Palatino Linotype"/>
                <a:cs typeface="Palatino Linotype"/>
              </a:rPr>
              <a:t>$ </a:t>
            </a:r>
            <a:r>
              <a:rPr sz="900" dirty="0">
                <a:solidFill>
                  <a:srgbClr val="0000FF"/>
                </a:solidFill>
                <a:latin typeface="Palatino Linotype"/>
                <a:cs typeface="Palatino Linotype"/>
              </a:rPr>
              <a:t>g++</a:t>
            </a:r>
            <a:r>
              <a:rPr sz="900" spc="254" dirty="0">
                <a:solidFill>
                  <a:srgbClr val="AE3236"/>
                </a:solidFill>
                <a:latin typeface="Palatino Linotype"/>
                <a:cs typeface="Palatino Linotype"/>
              </a:rPr>
              <a:t> </a:t>
            </a:r>
            <a:r>
              <a:rPr lang="en-US" sz="900" dirty="0">
                <a:solidFill>
                  <a:srgbClr val="707070"/>
                </a:solidFill>
                <a:latin typeface="Palatino Linotype"/>
                <a:cs typeface="Palatino Linotype"/>
              </a:rPr>
              <a:t>hello_world.c</a:t>
            </a:r>
            <a:r>
              <a:rPr sz="900" dirty="0">
                <a:solidFill>
                  <a:srgbClr val="707070"/>
                </a:solidFill>
                <a:latin typeface="Palatino Linotype"/>
                <a:cs typeface="Palatino Linotype"/>
              </a:rPr>
              <a:t>pp</a:t>
            </a:r>
            <a:r>
              <a:rPr sz="900" spc="254" dirty="0">
                <a:solidFill>
                  <a:srgbClr val="707070"/>
                </a:solidFill>
                <a:latin typeface="Palatino Linotype"/>
                <a:cs typeface="Palatino Linotype"/>
              </a:rPr>
              <a:t> </a:t>
            </a:r>
            <a:r>
              <a:rPr sz="900" spc="55" dirty="0">
                <a:solidFill>
                  <a:srgbClr val="707070"/>
                </a:solidFill>
                <a:latin typeface="Palatino Linotype"/>
                <a:cs typeface="Palatino Linotype"/>
              </a:rPr>
              <a:t>-</a:t>
            </a:r>
            <a:r>
              <a:rPr sz="900" spc="90" dirty="0">
                <a:solidFill>
                  <a:srgbClr val="707070"/>
                </a:solidFill>
                <a:latin typeface="Palatino Linotype"/>
                <a:cs typeface="Palatino Linotype"/>
              </a:rPr>
              <a:t>o</a:t>
            </a:r>
            <a:r>
              <a:rPr sz="900" spc="260" dirty="0">
                <a:solidFill>
                  <a:srgbClr val="707070"/>
                </a:solidFill>
                <a:latin typeface="Palatino Linotype"/>
                <a:cs typeface="Palatino Linotype"/>
              </a:rPr>
              <a:t> </a:t>
            </a:r>
            <a:r>
              <a:rPr lang="en-US" sz="900" spc="-10" dirty="0" err="1">
                <a:solidFill>
                  <a:srgbClr val="707070"/>
                </a:solidFill>
                <a:latin typeface="Palatino Linotype"/>
                <a:cs typeface="Palatino Linotype"/>
              </a:rPr>
              <a:t>hello_world</a:t>
            </a:r>
            <a:endParaRPr lang="en-US" sz="900" spc="-10" dirty="0">
              <a:solidFill>
                <a:srgbClr val="707070"/>
              </a:solidFill>
              <a:latin typeface="Palatino Linotype"/>
              <a:cs typeface="Palatino Linotype"/>
            </a:endParaRPr>
          </a:p>
          <a:p>
            <a:pPr marL="37465" algn="just">
              <a:lnSpc>
                <a:spcPts val="1015"/>
              </a:lnSpc>
            </a:pPr>
            <a:r>
              <a:rPr lang="en-US" sz="900" dirty="0">
                <a:latin typeface="Palatino Linotype"/>
                <a:cs typeface="Palatino Linotype"/>
              </a:rPr>
              <a:t>$ </a:t>
            </a:r>
            <a:r>
              <a:rPr lang="en-US" sz="900" dirty="0" err="1">
                <a:latin typeface="Palatino Linotype"/>
                <a:cs typeface="Palatino Linotype"/>
              </a:rPr>
              <a:t>hello_world</a:t>
            </a:r>
            <a:endParaRPr sz="900" dirty="0">
              <a:latin typeface="Palatino Linotype"/>
              <a:cs typeface="Palatino Linotyp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234944"/>
            <a:ext cx="5760085" cy="5080"/>
            <a:chOff x="0" y="3234944"/>
            <a:chExt cx="5760085" cy="5080"/>
          </a:xfrm>
        </p:grpSpPr>
        <p:sp>
          <p:nvSpPr>
            <p:cNvPr id="7" name="object 7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44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5760072" y="0"/>
                  </a:moveTo>
                  <a:lnTo>
                    <a:pt x="0" y="0"/>
                  </a:lnTo>
                  <a:lnTo>
                    <a:pt x="0" y="5054"/>
                  </a:lnTo>
                  <a:lnTo>
                    <a:pt x="5760072" y="5054"/>
                  </a:lnTo>
                  <a:lnTo>
                    <a:pt x="5760072" y="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44"/>
              <a:ext cx="576580" cy="5080"/>
            </a:xfrm>
            <a:custGeom>
              <a:avLst/>
              <a:gdLst/>
              <a:ahLst/>
              <a:cxnLst/>
              <a:rect l="l" t="t" r="r" b="b"/>
              <a:pathLst>
                <a:path w="576580" h="5080">
                  <a:moveTo>
                    <a:pt x="576046" y="0"/>
                  </a:moveTo>
                  <a:lnTo>
                    <a:pt x="0" y="0"/>
                  </a:lnTo>
                  <a:lnTo>
                    <a:pt x="0" y="5054"/>
                  </a:lnTo>
                  <a:lnTo>
                    <a:pt x="576046" y="5054"/>
                  </a:lnTo>
                  <a:lnTo>
                    <a:pt x="576046" y="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4">
            <a:extLst>
              <a:ext uri="{FF2B5EF4-FFF2-40B4-BE49-F238E27FC236}">
                <a16:creationId xmlns:a16="http://schemas.microsoft.com/office/drawing/2014/main" id="{C88CDF0E-2AD4-AF37-5826-168B429C11FC}"/>
              </a:ext>
            </a:extLst>
          </p:cNvPr>
          <p:cNvSpPr txBox="1"/>
          <p:nvPr/>
        </p:nvSpPr>
        <p:spPr>
          <a:xfrm>
            <a:off x="333653" y="1598046"/>
            <a:ext cx="5039995" cy="25648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 algn="just">
              <a:lnSpc>
                <a:spcPts val="1015"/>
              </a:lnSpc>
            </a:pPr>
            <a:r>
              <a:rPr lang="en-US" sz="900" spc="254" dirty="0">
                <a:solidFill>
                  <a:srgbClr val="0000FF"/>
                </a:solidFill>
                <a:latin typeface="Palatino Linotype"/>
                <a:cs typeface="Palatino Linotype"/>
              </a:rPr>
              <a:t>$</a:t>
            </a:r>
            <a:r>
              <a:rPr lang="en-US" sz="900" dirty="0">
                <a:solidFill>
                  <a:srgbClr val="0000FF"/>
                </a:solidFill>
                <a:latin typeface="Palatino Linotype"/>
                <a:cs typeface="Palatino Linotype"/>
              </a:rPr>
              <a:t> clang </a:t>
            </a:r>
            <a:r>
              <a:rPr lang="en-US" sz="900" dirty="0">
                <a:solidFill>
                  <a:srgbClr val="707070"/>
                </a:solidFill>
                <a:latin typeface="Palatino Linotype"/>
                <a:cs typeface="Palatino Linotype"/>
              </a:rPr>
              <a:t>hello_world.cpp</a:t>
            </a:r>
            <a:r>
              <a:rPr lang="en-US" sz="900" spc="254" dirty="0">
                <a:solidFill>
                  <a:srgbClr val="707070"/>
                </a:solidFill>
                <a:latin typeface="Palatino Linotype"/>
                <a:cs typeface="Palatino Linotype"/>
              </a:rPr>
              <a:t> </a:t>
            </a:r>
            <a:r>
              <a:rPr lang="en-US" sz="900" spc="55" dirty="0">
                <a:solidFill>
                  <a:srgbClr val="707070"/>
                </a:solidFill>
                <a:latin typeface="Palatino Linotype"/>
                <a:cs typeface="Palatino Linotype"/>
              </a:rPr>
              <a:t>-</a:t>
            </a:r>
            <a:r>
              <a:rPr lang="en-US" sz="900" spc="90" dirty="0">
                <a:solidFill>
                  <a:srgbClr val="707070"/>
                </a:solidFill>
                <a:latin typeface="Palatino Linotype"/>
                <a:cs typeface="Palatino Linotype"/>
              </a:rPr>
              <a:t>o</a:t>
            </a:r>
            <a:r>
              <a:rPr lang="en-US" sz="900" spc="260" dirty="0">
                <a:solidFill>
                  <a:srgbClr val="707070"/>
                </a:solidFill>
                <a:latin typeface="Palatino Linotype"/>
                <a:cs typeface="Palatino Linotype"/>
              </a:rPr>
              <a:t> </a:t>
            </a:r>
            <a:r>
              <a:rPr lang="en-US" sz="900" spc="-10" dirty="0" err="1">
                <a:solidFill>
                  <a:srgbClr val="707070"/>
                </a:solidFill>
                <a:latin typeface="Palatino Linotype"/>
                <a:cs typeface="Palatino Linotype"/>
              </a:rPr>
              <a:t>hello_world</a:t>
            </a:r>
            <a:endParaRPr lang="en-US" sz="900" spc="-10" dirty="0">
              <a:solidFill>
                <a:srgbClr val="707070"/>
              </a:solidFill>
              <a:latin typeface="Palatino Linotype"/>
              <a:cs typeface="Palatino Linotype"/>
            </a:endParaRPr>
          </a:p>
          <a:p>
            <a:pPr marL="37465" algn="just">
              <a:lnSpc>
                <a:spcPts val="1015"/>
              </a:lnSpc>
            </a:pPr>
            <a:r>
              <a:rPr lang="en-US" sz="900" spc="-10" dirty="0">
                <a:solidFill>
                  <a:srgbClr val="707070"/>
                </a:solidFill>
                <a:latin typeface="Palatino Linotype"/>
                <a:cs typeface="Palatino Linotype"/>
              </a:rPr>
              <a:t>$ </a:t>
            </a:r>
            <a:r>
              <a:rPr lang="en-US" sz="900" spc="-10" dirty="0" err="1">
                <a:solidFill>
                  <a:srgbClr val="707070"/>
                </a:solidFill>
                <a:latin typeface="Palatino Linotype"/>
                <a:cs typeface="Palatino Linotype"/>
              </a:rPr>
              <a:t>hello_world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F776AF83-73CB-9051-2EFB-5BAA3D51D825}"/>
              </a:ext>
            </a:extLst>
          </p:cNvPr>
          <p:cNvSpPr txBox="1"/>
          <p:nvPr/>
        </p:nvSpPr>
        <p:spPr>
          <a:xfrm>
            <a:off x="320746" y="1339323"/>
            <a:ext cx="390720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Compile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008A73"/>
                </a:solidFill>
                <a:latin typeface="Tahoma"/>
                <a:cs typeface="Tahoma"/>
              </a:rPr>
              <a:t>C++</a:t>
            </a:r>
            <a:r>
              <a:rPr lang="en-US" sz="1100" dirty="0">
                <a:solidFill>
                  <a:srgbClr val="008A73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programs</a:t>
            </a:r>
            <a:r>
              <a:rPr lang="en-US" sz="1100" spc="-35" dirty="0">
                <a:solidFill>
                  <a:srgbClr val="22373A"/>
                </a:solidFill>
                <a:latin typeface="Tahoma"/>
                <a:cs typeface="Tahoma"/>
              </a:rPr>
              <a:t> in clang (for Mac)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endParaRPr sz="11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152159539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8534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14" dirty="0"/>
              <a:t>Hello</a:t>
            </a:r>
            <a:r>
              <a:rPr sz="1200" spc="30" dirty="0"/>
              <a:t> </a:t>
            </a:r>
            <a:r>
              <a:rPr sz="1200" spc="-90" dirty="0"/>
              <a:t>World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5306206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2/2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59556" y="689127"/>
            <a:ext cx="294640" cy="15938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70"/>
              </a:lnSpc>
            </a:pPr>
            <a:r>
              <a:rPr sz="1100" spc="40" dirty="0">
                <a:solidFill>
                  <a:srgbClr val="22373A"/>
                </a:solidFill>
                <a:latin typeface="Palatino Linotype"/>
                <a:cs typeface="Palatino Linotype"/>
              </a:rPr>
              <a:t>std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658836"/>
            <a:ext cx="4128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452495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previous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example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written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with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global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	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namespace: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970140"/>
            <a:ext cx="5039995" cy="759182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035"/>
              </a:lnSpc>
            </a:pPr>
            <a:r>
              <a:rPr sz="900" i="1" spc="80" dirty="0">
                <a:solidFill>
                  <a:srgbClr val="9B6600"/>
                </a:solidFill>
                <a:latin typeface="Palatino Linotype"/>
                <a:cs typeface="Palatino Linotype"/>
              </a:rPr>
              <a:t>#include</a:t>
            </a:r>
            <a:r>
              <a:rPr sz="900" i="1" spc="409" dirty="0">
                <a:solidFill>
                  <a:srgbClr val="9B6600"/>
                </a:solidFill>
                <a:latin typeface="Palatino Linotype"/>
                <a:cs typeface="Palatino Linotype"/>
              </a:rPr>
              <a:t> </a:t>
            </a:r>
            <a:r>
              <a:rPr sz="900" i="1" spc="55" dirty="0">
                <a:solidFill>
                  <a:srgbClr val="3D7A7A"/>
                </a:solidFill>
                <a:latin typeface="Palatino Linotype"/>
                <a:cs typeface="Palatino Linotype"/>
              </a:rPr>
              <a:t>&lt;iostream&gt;</a:t>
            </a:r>
            <a:endParaRPr sz="9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using</a:t>
            </a:r>
            <a:r>
              <a:rPr sz="900" b="1" spc="22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20" dirty="0">
                <a:solidFill>
                  <a:srgbClr val="007F00"/>
                </a:solidFill>
                <a:latin typeface="Palatino Linotype"/>
                <a:cs typeface="Palatino Linotype"/>
              </a:rPr>
              <a:t>namespace</a:t>
            </a:r>
            <a:r>
              <a:rPr sz="900" b="1" spc="22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80" dirty="0">
                <a:solidFill>
                  <a:srgbClr val="0000FF"/>
                </a:solidFill>
                <a:latin typeface="Palatino Linotype"/>
                <a:cs typeface="Palatino Linotype"/>
              </a:rPr>
              <a:t>std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5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34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0000FF"/>
                </a:solidFill>
                <a:latin typeface="Palatino Linotype"/>
                <a:cs typeface="Palatino Linotype"/>
              </a:rPr>
              <a:t>main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900" spc="3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L="276860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4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40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BA2121"/>
                </a:solidFill>
                <a:latin typeface="Palatino Linotype"/>
                <a:cs typeface="Palatino Linotype"/>
              </a:rPr>
              <a:t>"Hello</a:t>
            </a:r>
            <a:r>
              <a:rPr sz="900" spc="400" dirty="0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sz="900" spc="35" dirty="0">
                <a:solidFill>
                  <a:srgbClr val="BA2121"/>
                </a:solidFill>
                <a:latin typeface="Palatino Linotype"/>
                <a:cs typeface="Palatino Linotype"/>
              </a:rPr>
              <a:t>World!</a:t>
            </a:r>
            <a:r>
              <a:rPr sz="900" b="1" spc="35" dirty="0">
                <a:solidFill>
                  <a:srgbClr val="AA5B1E"/>
                </a:solidFill>
                <a:latin typeface="Palatino Linotype"/>
                <a:cs typeface="Palatino Linotype"/>
              </a:rPr>
              <a:t>\n</a:t>
            </a:r>
            <a:r>
              <a:rPr sz="900" spc="35" dirty="0">
                <a:solidFill>
                  <a:srgbClr val="BA2121"/>
                </a:solidFill>
                <a:latin typeface="Palatino Linotype"/>
                <a:cs typeface="Palatino Linotype"/>
              </a:rPr>
              <a:t>"</a:t>
            </a:r>
            <a:r>
              <a:rPr sz="900" spc="3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900" dirty="0">
              <a:latin typeface="Palatino Linotype"/>
              <a:cs typeface="Palatino Linotyp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2" name="object 12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234937"/>
              <a:ext cx="806450" cy="5080"/>
            </a:xfrm>
            <a:custGeom>
              <a:avLst/>
              <a:gdLst/>
              <a:ahLst/>
              <a:cxnLst/>
              <a:rect l="l" t="t" r="r" b="b"/>
              <a:pathLst>
                <a:path w="806450" h="5080">
                  <a:moveTo>
                    <a:pt x="0" y="5060"/>
                  </a:moveTo>
                  <a:lnTo>
                    <a:pt x="0" y="0"/>
                  </a:lnTo>
                  <a:lnTo>
                    <a:pt x="806406" y="0"/>
                  </a:lnTo>
                  <a:lnTo>
                    <a:pt x="80640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1599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14" dirty="0"/>
              <a:t>Hello</a:t>
            </a:r>
            <a:r>
              <a:rPr sz="1200" spc="30" dirty="0"/>
              <a:t> </a:t>
            </a:r>
            <a:r>
              <a:rPr sz="1200" spc="-90" dirty="0"/>
              <a:t>World</a:t>
            </a:r>
            <a:endParaRPr sz="1200" dirty="0"/>
          </a:p>
        </p:txBody>
      </p:sp>
      <p:sp>
        <p:nvSpPr>
          <p:cNvPr id="3" name="object 3"/>
          <p:cNvSpPr txBox="1"/>
          <p:nvPr/>
        </p:nvSpPr>
        <p:spPr>
          <a:xfrm>
            <a:off x="5306206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1/2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9550" y="575901"/>
            <a:ext cx="3042950" cy="3500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dirty="0">
                <a:solidFill>
                  <a:srgbClr val="22373A"/>
                </a:solidFill>
                <a:latin typeface="Tahoma"/>
                <a:cs typeface="Tahoma"/>
              </a:rPr>
              <a:t>Open VS Code and create a C version of hello world</a:t>
            </a:r>
            <a:r>
              <a:rPr lang="en-US" sz="1100" spc="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lang="en-US" sz="1100" spc="-40" dirty="0">
                <a:solidFill>
                  <a:srgbClr val="22373A"/>
                </a:solidFill>
                <a:latin typeface="Tahoma"/>
                <a:cs typeface="Tahoma"/>
              </a:rPr>
              <a:t>program</a:t>
            </a:r>
            <a:r>
              <a:rPr lang="en-US" sz="1100" spc="-50" dirty="0">
                <a:solidFill>
                  <a:srgbClr val="22373A"/>
                </a:solidFill>
                <a:latin typeface="Tahoma"/>
                <a:cs typeface="Tahoma"/>
              </a:rPr>
              <a:t>: </a:t>
            </a:r>
            <a:r>
              <a:rPr lang="en-US" sz="1100" spc="-50" dirty="0" err="1">
                <a:solidFill>
                  <a:srgbClr val="22373A"/>
                </a:solidFill>
                <a:latin typeface="Tahoma"/>
                <a:cs typeface="Tahoma"/>
              </a:rPr>
              <a:t>hello_world.c</a:t>
            </a:r>
            <a:endParaRPr lang="en-US" sz="11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6915" y="1348600"/>
            <a:ext cx="2340610" cy="86360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15"/>
              </a:lnSpc>
            </a:pPr>
            <a:r>
              <a:rPr sz="1000" i="1" spc="90" dirty="0">
                <a:solidFill>
                  <a:srgbClr val="9B6600"/>
                </a:solidFill>
                <a:latin typeface="Palatino Linotype"/>
                <a:cs typeface="Palatino Linotype"/>
              </a:rPr>
              <a:t>#include</a:t>
            </a:r>
            <a:r>
              <a:rPr sz="1000" i="1" spc="445" dirty="0">
                <a:solidFill>
                  <a:srgbClr val="9B6600"/>
                </a:solidFill>
                <a:latin typeface="Palatino Linotype"/>
                <a:cs typeface="Palatino Linotype"/>
              </a:rPr>
              <a:t> </a:t>
            </a:r>
            <a:r>
              <a:rPr sz="10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&lt;stdio.h&gt;</a:t>
            </a:r>
            <a:endParaRPr sz="10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1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</a:pPr>
            <a:r>
              <a:rPr sz="1000" b="1" spc="9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1000" b="1" spc="37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1000" dirty="0">
                <a:solidFill>
                  <a:srgbClr val="0000FF"/>
                </a:solidFill>
                <a:latin typeface="Palatino Linotype"/>
                <a:cs typeface="Palatino Linotype"/>
              </a:rPr>
              <a:t>main</a:t>
            </a:r>
            <a:r>
              <a:rPr sz="1000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1000" spc="3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spc="135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1000" dirty="0">
              <a:latin typeface="Palatino Linotype"/>
              <a:cs typeface="Palatino Linotype"/>
            </a:endParaRPr>
          </a:p>
          <a:p>
            <a:pPr marL="303530">
              <a:lnSpc>
                <a:spcPct val="100000"/>
              </a:lnSpc>
              <a:spcBef>
                <a:spcPts val="175"/>
              </a:spcBef>
            </a:pPr>
            <a:r>
              <a:rPr sz="10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printf(</a:t>
            </a:r>
            <a:r>
              <a:rPr sz="1000" spc="80" dirty="0">
                <a:solidFill>
                  <a:srgbClr val="BA2121"/>
                </a:solidFill>
                <a:latin typeface="Palatino Linotype"/>
                <a:cs typeface="Palatino Linotype"/>
              </a:rPr>
              <a:t>"Hello</a:t>
            </a:r>
            <a:r>
              <a:rPr sz="1000" spc="310" dirty="0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sz="1000" spc="55" dirty="0">
                <a:solidFill>
                  <a:srgbClr val="BA2121"/>
                </a:solidFill>
                <a:latin typeface="Palatino Linotype"/>
                <a:cs typeface="Palatino Linotype"/>
              </a:rPr>
              <a:t>World!</a:t>
            </a:r>
            <a:r>
              <a:rPr sz="1000" b="1" spc="55" dirty="0">
                <a:solidFill>
                  <a:srgbClr val="AA5B1E"/>
                </a:solidFill>
                <a:latin typeface="Palatino Linotype"/>
                <a:cs typeface="Palatino Linotype"/>
              </a:rPr>
              <a:t>\n</a:t>
            </a:r>
            <a:r>
              <a:rPr sz="1000" spc="55" dirty="0">
                <a:solidFill>
                  <a:srgbClr val="BA2121"/>
                </a:solidFill>
                <a:latin typeface="Palatino Linotype"/>
                <a:cs typeface="Palatino Linotype"/>
              </a:rPr>
              <a:t>"</a:t>
            </a:r>
            <a:r>
              <a:rPr sz="10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);</a:t>
            </a:r>
            <a:endParaRPr sz="10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75"/>
              </a:spcBef>
            </a:pPr>
            <a:r>
              <a:rPr sz="1000" spc="19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1000" dirty="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65733" y="1645067"/>
            <a:ext cx="474980" cy="18034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095"/>
              </a:lnSpc>
            </a:pPr>
            <a:r>
              <a:rPr sz="10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printf</a:t>
            </a:r>
            <a:endParaRPr sz="1000" dirty="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5733" y="1827952"/>
            <a:ext cx="13785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prints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on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standard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output</a:t>
            </a:r>
            <a:endParaRPr sz="1000" dirty="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6" name="object 16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3234937"/>
              <a:ext cx="749300" cy="5080"/>
            </a:xfrm>
            <a:custGeom>
              <a:avLst/>
              <a:gdLst/>
              <a:ahLst/>
              <a:cxnLst/>
              <a:rect l="l" t="t" r="r" b="b"/>
              <a:pathLst>
                <a:path w="749300" h="5080">
                  <a:moveTo>
                    <a:pt x="0" y="5060"/>
                  </a:moveTo>
                  <a:lnTo>
                    <a:pt x="0" y="0"/>
                  </a:lnTo>
                  <a:lnTo>
                    <a:pt x="748837" y="0"/>
                  </a:lnTo>
                  <a:lnTo>
                    <a:pt x="7488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12879605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60" dirty="0"/>
              <a:t>I/O</a:t>
            </a:r>
            <a:r>
              <a:rPr sz="1200" spc="40" dirty="0"/>
              <a:t> </a:t>
            </a:r>
            <a:r>
              <a:rPr sz="1200" spc="-135" dirty="0"/>
              <a:t>Stream</a:t>
            </a:r>
            <a:r>
              <a:rPr sz="1200" spc="40" dirty="0"/>
              <a:t> </a:t>
            </a:r>
            <a:r>
              <a:rPr spc="-70" dirty="0"/>
              <a:t>(std::cout)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5305640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1/3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485025"/>
            <a:ext cx="730885" cy="1619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95"/>
              </a:lnSpc>
            </a:pPr>
            <a:r>
              <a:rPr sz="1100" b="1" spc="90" dirty="0">
                <a:solidFill>
                  <a:srgbClr val="22373A"/>
                </a:solidFill>
                <a:latin typeface="Palatino Linotype"/>
                <a:cs typeface="Palatino Linotype"/>
              </a:rPr>
              <a:t>std::cout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4026" y="457643"/>
            <a:ext cx="41179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an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example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output</a:t>
            </a:r>
            <a:r>
              <a:rPr sz="1100" i="1" spc="13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stream.</a:t>
            </a:r>
            <a:r>
              <a:rPr sz="1100" spc="7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Data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redirected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destination,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in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40409" y="1142898"/>
            <a:ext cx="3679190" cy="976630"/>
          </a:xfrm>
          <a:custGeom>
            <a:avLst/>
            <a:gdLst/>
            <a:ahLst/>
            <a:cxnLst/>
            <a:rect l="l" t="t" r="r" b="b"/>
            <a:pathLst>
              <a:path w="3679190" h="976630">
                <a:moveTo>
                  <a:pt x="3679177" y="0"/>
                </a:moveTo>
                <a:lnTo>
                  <a:pt x="0" y="0"/>
                </a:lnTo>
                <a:lnTo>
                  <a:pt x="0" y="976274"/>
                </a:lnTo>
                <a:lnTo>
                  <a:pt x="3679177" y="976274"/>
                </a:lnTo>
                <a:lnTo>
                  <a:pt x="3679177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78369" y="1112723"/>
            <a:ext cx="988060" cy="4406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25"/>
              </a:spcBef>
            </a:pPr>
            <a:r>
              <a:rPr sz="800" i="1" spc="70" dirty="0">
                <a:solidFill>
                  <a:srgbClr val="9B6600"/>
                </a:solidFill>
                <a:latin typeface="Palatino Linotype"/>
                <a:cs typeface="Palatino Linotype"/>
              </a:rPr>
              <a:t>#include</a:t>
            </a:r>
            <a:r>
              <a:rPr sz="800" i="1" spc="375" dirty="0">
                <a:solidFill>
                  <a:srgbClr val="9B6600"/>
                </a:solidFill>
                <a:latin typeface="Palatino Linotype"/>
                <a:cs typeface="Palatino Linotype"/>
              </a:rPr>
              <a:t> </a:t>
            </a:r>
            <a:r>
              <a:rPr sz="8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&lt;stdio.h&gt;</a:t>
            </a:r>
            <a:endParaRPr sz="8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800" b="1" spc="7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b="1" spc="31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0000FF"/>
                </a:solidFill>
                <a:latin typeface="Palatino Linotype"/>
                <a:cs typeface="Palatino Linotype"/>
              </a:rPr>
              <a:t>main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800" spc="3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800">
              <a:latin typeface="Palatino Linotype"/>
              <a:cs typeface="Palatino Linotype"/>
            </a:endParaRPr>
          </a:p>
          <a:p>
            <a:pPr marL="214629">
              <a:lnSpc>
                <a:spcPct val="100000"/>
              </a:lnSpc>
              <a:spcBef>
                <a:spcPts val="130"/>
              </a:spcBef>
              <a:tabLst>
                <a:tab pos="589280" algn="l"/>
              </a:tabLst>
            </a:pPr>
            <a:r>
              <a:rPr sz="800" b="1" spc="4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b="1" dirty="0">
                <a:solidFill>
                  <a:srgbClr val="AF003F"/>
                </a:solidFill>
                <a:latin typeface="Palatino Linotype"/>
                <a:cs typeface="Palatino Linotype"/>
              </a:rPr>
              <a:t>	</a:t>
            </a:r>
            <a:r>
              <a:rPr sz="800" spc="-5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3456" y="1544166"/>
            <a:ext cx="4394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b="1" dirty="0">
                <a:solidFill>
                  <a:srgbClr val="AF003F"/>
                </a:solidFill>
                <a:latin typeface="Palatino Linotype"/>
                <a:cs typeface="Palatino Linotype"/>
              </a:rPr>
              <a:t>double</a:t>
            </a:r>
            <a:r>
              <a:rPr sz="800" b="1" spc="14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800" spc="-6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1198" y="1389176"/>
            <a:ext cx="335915" cy="30226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905">
              <a:lnSpc>
                <a:spcPct val="100000"/>
              </a:lnSpc>
              <a:spcBef>
                <a:spcPts val="225"/>
              </a:spcBef>
            </a:pP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800" spc="229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95" dirty="0">
                <a:solidFill>
                  <a:srgbClr val="666666"/>
                </a:solidFill>
                <a:latin typeface="Palatino Linotype"/>
                <a:cs typeface="Palatino Linotype"/>
              </a:rPr>
              <a:t>4</a:t>
            </a:r>
            <a:r>
              <a:rPr sz="8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8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800" spc="2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666666"/>
                </a:solidFill>
                <a:latin typeface="Palatino Linotype"/>
                <a:cs typeface="Palatino Linotype"/>
              </a:rPr>
              <a:t>3.0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8369" y="1665617"/>
            <a:ext cx="1840230" cy="440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4629" marR="5080">
              <a:lnSpc>
                <a:spcPct val="113399"/>
              </a:lnSpc>
              <a:spcBef>
                <a:spcPts val="100"/>
              </a:spcBef>
              <a:tabLst>
                <a:tab pos="588645" algn="l"/>
              </a:tabLst>
            </a:pPr>
            <a:r>
              <a:rPr sz="800" b="1" spc="-20" dirty="0">
                <a:solidFill>
                  <a:srgbClr val="AF003F"/>
                </a:solidFill>
                <a:latin typeface="Palatino Linotype"/>
                <a:cs typeface="Palatino Linotype"/>
              </a:rPr>
              <a:t>char</a:t>
            </a:r>
            <a:r>
              <a:rPr sz="800" b="1" dirty="0">
                <a:solidFill>
                  <a:srgbClr val="AF003F"/>
                </a:solidFill>
                <a:latin typeface="Palatino Linotype"/>
                <a:cs typeface="Palatino Linotype"/>
              </a:rPr>
              <a:t>	</a:t>
            </a:r>
            <a:r>
              <a:rPr sz="8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c[]</a:t>
            </a:r>
            <a:r>
              <a:rPr sz="8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800" spc="23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90" dirty="0">
                <a:solidFill>
                  <a:srgbClr val="BA2121"/>
                </a:solidFill>
                <a:latin typeface="Palatino Linotype"/>
                <a:cs typeface="Palatino Linotype"/>
              </a:rPr>
              <a:t>"hello"</a:t>
            </a:r>
            <a:r>
              <a:rPr sz="8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800" spc="5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printf(</a:t>
            </a:r>
            <a:r>
              <a:rPr sz="800" dirty="0">
                <a:solidFill>
                  <a:srgbClr val="BA2121"/>
                </a:solidFill>
                <a:latin typeface="Palatino Linotype"/>
                <a:cs typeface="Palatino Linotype"/>
              </a:rPr>
              <a:t>"%d</a:t>
            </a:r>
            <a:r>
              <a:rPr sz="800" spc="355" dirty="0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BA2121"/>
                </a:solidFill>
                <a:latin typeface="Palatino Linotype"/>
                <a:cs typeface="Palatino Linotype"/>
              </a:rPr>
              <a:t>%f</a:t>
            </a:r>
            <a:r>
              <a:rPr sz="800" spc="355" dirty="0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BA2121"/>
                </a:solidFill>
                <a:latin typeface="Palatino Linotype"/>
                <a:cs typeface="Palatino Linotype"/>
              </a:rPr>
              <a:t>%s</a:t>
            </a:r>
            <a:r>
              <a:rPr sz="800" b="1" dirty="0">
                <a:solidFill>
                  <a:srgbClr val="AA5B1E"/>
                </a:solidFill>
                <a:latin typeface="Palatino Linotype"/>
                <a:cs typeface="Palatino Linotype"/>
              </a:rPr>
              <a:t>\n</a:t>
            </a:r>
            <a:r>
              <a:rPr sz="800" dirty="0">
                <a:solidFill>
                  <a:srgbClr val="BA2121"/>
                </a:solidFill>
                <a:latin typeface="Palatino Linotype"/>
                <a:cs typeface="Palatino Linotype"/>
              </a:rPr>
              <a:t>"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800" spc="35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a,</a:t>
            </a:r>
            <a:r>
              <a:rPr sz="800" spc="35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b,</a:t>
            </a:r>
            <a:r>
              <a:rPr sz="800" spc="35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c);</a:t>
            </a:r>
            <a:endParaRPr sz="8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800" spc="155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40409" y="2281758"/>
            <a:ext cx="3679190" cy="958850"/>
          </a:xfrm>
          <a:custGeom>
            <a:avLst/>
            <a:gdLst/>
            <a:ahLst/>
            <a:cxnLst/>
            <a:rect l="l" t="t" r="r" b="b"/>
            <a:pathLst>
              <a:path w="3679190" h="958850">
                <a:moveTo>
                  <a:pt x="3679177" y="0"/>
                </a:moveTo>
                <a:lnTo>
                  <a:pt x="0" y="0"/>
                </a:lnTo>
                <a:lnTo>
                  <a:pt x="0" y="958240"/>
                </a:lnTo>
                <a:lnTo>
                  <a:pt x="3679177" y="958240"/>
                </a:lnTo>
                <a:lnTo>
                  <a:pt x="3679177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65669" y="2251583"/>
            <a:ext cx="1053465" cy="30226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800" i="1" spc="70" dirty="0">
                <a:solidFill>
                  <a:srgbClr val="9B6600"/>
                </a:solidFill>
                <a:latin typeface="Palatino Linotype"/>
                <a:cs typeface="Palatino Linotype"/>
              </a:rPr>
              <a:t>#include</a:t>
            </a:r>
            <a:r>
              <a:rPr sz="800" i="1" spc="375" dirty="0">
                <a:solidFill>
                  <a:srgbClr val="9B6600"/>
                </a:solidFill>
                <a:latin typeface="Palatino Linotype"/>
                <a:cs typeface="Palatino Linotype"/>
              </a:rPr>
              <a:t> </a:t>
            </a:r>
            <a:r>
              <a:rPr sz="8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&lt;iostream&gt;</a:t>
            </a:r>
            <a:endParaRPr sz="8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b="1" spc="7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b="1" spc="31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0000FF"/>
                </a:solidFill>
                <a:latin typeface="Palatino Linotype"/>
                <a:cs typeface="Palatino Linotype"/>
              </a:rPr>
              <a:t>main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800" spc="3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80756" y="2528049"/>
            <a:ext cx="454025" cy="30226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  <a:tabLst>
                <a:tab pos="386715" algn="l"/>
              </a:tabLst>
            </a:pPr>
            <a:r>
              <a:rPr sz="800" b="1" spc="4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b="1" dirty="0">
                <a:solidFill>
                  <a:srgbClr val="AF003F"/>
                </a:solidFill>
                <a:latin typeface="Palatino Linotype"/>
                <a:cs typeface="Palatino Linotype"/>
              </a:rPr>
              <a:t>	</a:t>
            </a:r>
            <a:r>
              <a:rPr sz="800" spc="-5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endParaRPr sz="8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b="1" dirty="0">
                <a:solidFill>
                  <a:srgbClr val="AF003F"/>
                </a:solidFill>
                <a:latin typeface="Palatino Linotype"/>
                <a:cs typeface="Palatino Linotype"/>
              </a:rPr>
              <a:t>double</a:t>
            </a:r>
            <a:r>
              <a:rPr sz="800" b="1" spc="14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800" spc="-6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68498" y="2528049"/>
            <a:ext cx="348615" cy="30226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225"/>
              </a:spcBef>
            </a:pP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800" spc="229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95" dirty="0">
                <a:solidFill>
                  <a:srgbClr val="666666"/>
                </a:solidFill>
                <a:latin typeface="Palatino Linotype"/>
                <a:cs typeface="Palatino Linotype"/>
              </a:rPr>
              <a:t>4</a:t>
            </a:r>
            <a:r>
              <a:rPr sz="8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8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800" spc="2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666666"/>
                </a:solidFill>
                <a:latin typeface="Palatino Linotype"/>
                <a:cs typeface="Palatino Linotype"/>
              </a:rPr>
              <a:t>3.0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80756" y="2804503"/>
            <a:ext cx="2552065" cy="30226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  <a:tabLst>
                <a:tab pos="386080" algn="l"/>
              </a:tabLst>
            </a:pPr>
            <a:r>
              <a:rPr sz="800" b="1" spc="-20" dirty="0">
                <a:solidFill>
                  <a:srgbClr val="AF003F"/>
                </a:solidFill>
                <a:latin typeface="Palatino Linotype"/>
                <a:cs typeface="Palatino Linotype"/>
              </a:rPr>
              <a:t>char</a:t>
            </a:r>
            <a:r>
              <a:rPr sz="800" b="1" dirty="0">
                <a:solidFill>
                  <a:srgbClr val="AF003F"/>
                </a:solidFill>
                <a:latin typeface="Palatino Linotype"/>
                <a:cs typeface="Palatino Linotype"/>
              </a:rPr>
              <a:t>	</a:t>
            </a:r>
            <a:r>
              <a:rPr sz="8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c[]</a:t>
            </a:r>
            <a:r>
              <a:rPr sz="8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800" spc="23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90" dirty="0">
                <a:solidFill>
                  <a:srgbClr val="BA2121"/>
                </a:solidFill>
                <a:latin typeface="Palatino Linotype"/>
                <a:cs typeface="Palatino Linotype"/>
              </a:rPr>
              <a:t>"hello"</a:t>
            </a:r>
            <a:r>
              <a:rPr sz="8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8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std</a:t>
            </a:r>
            <a:r>
              <a:rPr sz="800" spc="85" dirty="0">
                <a:solidFill>
                  <a:srgbClr val="666666"/>
                </a:solidFill>
                <a:latin typeface="Palatino Linotype"/>
                <a:cs typeface="Palatino Linotype"/>
              </a:rPr>
              <a:t>::</a:t>
            </a:r>
            <a:r>
              <a:rPr sz="8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8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800" spc="2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8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800" spc="2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120" dirty="0">
                <a:solidFill>
                  <a:srgbClr val="BA2121"/>
                </a:solidFill>
                <a:latin typeface="Palatino Linotype"/>
                <a:cs typeface="Palatino Linotype"/>
              </a:rPr>
              <a:t>"</a:t>
            </a:r>
            <a:r>
              <a:rPr sz="800" spc="235" dirty="0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sz="800" spc="120" dirty="0">
                <a:solidFill>
                  <a:srgbClr val="BA2121"/>
                </a:solidFill>
                <a:latin typeface="Palatino Linotype"/>
                <a:cs typeface="Palatino Linotype"/>
              </a:rPr>
              <a:t>"</a:t>
            </a:r>
            <a:r>
              <a:rPr sz="800" spc="240" dirty="0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800" spc="2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8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800" spc="2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120" dirty="0">
                <a:solidFill>
                  <a:srgbClr val="BA2121"/>
                </a:solidFill>
                <a:latin typeface="Palatino Linotype"/>
                <a:cs typeface="Palatino Linotype"/>
              </a:rPr>
              <a:t>"</a:t>
            </a:r>
            <a:r>
              <a:rPr sz="800" spc="235" dirty="0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sz="800" spc="120" dirty="0">
                <a:solidFill>
                  <a:srgbClr val="BA2121"/>
                </a:solidFill>
                <a:latin typeface="Palatino Linotype"/>
                <a:cs typeface="Palatino Linotype"/>
              </a:rPr>
              <a:t>"</a:t>
            </a:r>
            <a:r>
              <a:rPr sz="800" spc="240" dirty="0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800" spc="2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c</a:t>
            </a:r>
            <a:r>
              <a:rPr sz="8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800" spc="2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95" dirty="0">
                <a:solidFill>
                  <a:srgbClr val="BA2121"/>
                </a:solidFill>
                <a:latin typeface="Palatino Linotype"/>
                <a:cs typeface="Palatino Linotype"/>
              </a:rPr>
              <a:t>"</a:t>
            </a:r>
            <a:r>
              <a:rPr sz="800" b="1" spc="95" dirty="0">
                <a:solidFill>
                  <a:srgbClr val="AA5B1E"/>
                </a:solidFill>
                <a:latin typeface="Palatino Linotype"/>
                <a:cs typeface="Palatino Linotype"/>
              </a:rPr>
              <a:t>\n</a:t>
            </a:r>
            <a:r>
              <a:rPr sz="800" spc="95" dirty="0">
                <a:solidFill>
                  <a:srgbClr val="BA2121"/>
                </a:solidFill>
                <a:latin typeface="Palatino Linotype"/>
                <a:cs typeface="Palatino Linotype"/>
              </a:rPr>
              <a:t>"</a:t>
            </a:r>
            <a:r>
              <a:rPr sz="8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65669" y="309771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5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800">
              <a:latin typeface="Palatino Linotype"/>
              <a:cs typeface="Palatino Linotype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9" name="object 1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3234937"/>
              <a:ext cx="864235" cy="5080"/>
            </a:xfrm>
            <a:custGeom>
              <a:avLst/>
              <a:gdLst/>
              <a:ahLst/>
              <a:cxnLst/>
              <a:rect l="l" t="t" r="r" b="b"/>
              <a:pathLst>
                <a:path w="864235" h="5080">
                  <a:moveTo>
                    <a:pt x="0" y="5060"/>
                  </a:moveTo>
                  <a:lnTo>
                    <a:pt x="0" y="0"/>
                  </a:lnTo>
                  <a:lnTo>
                    <a:pt x="863975" y="0"/>
                  </a:lnTo>
                  <a:lnTo>
                    <a:pt x="86397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47294" y="655534"/>
            <a:ext cx="2762885" cy="4787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this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case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destination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standard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output</a:t>
            </a:r>
            <a:endParaRPr sz="1100">
              <a:latin typeface="Tahoma"/>
              <a:cs typeface="Tahoma"/>
            </a:endParaRPr>
          </a:p>
          <a:p>
            <a:pPr marL="336550">
              <a:lnSpc>
                <a:spcPct val="100000"/>
              </a:lnSpc>
              <a:spcBef>
                <a:spcPts val="1055"/>
              </a:spcBef>
            </a:pP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C: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7304" y="2180633"/>
            <a:ext cx="3384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C++: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879734"/>
            <a:ext cx="3810000" cy="4258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95"/>
              </a:spcBef>
            </a:pPr>
            <a:r>
              <a:rPr lang="en-US" sz="2450" spc="-254" dirty="0">
                <a:solidFill>
                  <a:srgbClr val="22373A"/>
                </a:solidFill>
                <a:hlinkClick r:id="rId2" action="ppaction://hlinksldjump"/>
              </a:rPr>
              <a:t>Variables and Basic </a:t>
            </a:r>
            <a:r>
              <a:rPr sz="2450" spc="-305" dirty="0">
                <a:solidFill>
                  <a:srgbClr val="22373A"/>
                </a:solidFill>
                <a:hlinkClick r:id="rId2" action="ppaction://hlinksldjump"/>
              </a:rPr>
              <a:t>Types</a:t>
            </a:r>
            <a:endParaRPr sz="2450" dirty="0"/>
          </a:p>
        </p:txBody>
      </p:sp>
      <p:grpSp>
        <p:nvGrpSpPr>
          <p:cNvPr id="3" name="object 3"/>
          <p:cNvGrpSpPr/>
          <p:nvPr/>
        </p:nvGrpSpPr>
        <p:grpSpPr>
          <a:xfrm>
            <a:off x="1356004" y="1989664"/>
            <a:ext cx="3048635" cy="5080"/>
            <a:chOff x="1356004" y="1989664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989664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6004" y="1989664"/>
              <a:ext cx="518159" cy="5080"/>
            </a:xfrm>
            <a:custGeom>
              <a:avLst/>
              <a:gdLst/>
              <a:ahLst/>
              <a:cxnLst/>
              <a:rect l="l" t="t" r="r" b="b"/>
              <a:pathLst>
                <a:path w="518160" h="5080">
                  <a:moveTo>
                    <a:pt x="0" y="5060"/>
                  </a:moveTo>
                  <a:lnTo>
                    <a:pt x="0" y="0"/>
                  </a:lnTo>
                  <a:lnTo>
                    <a:pt x="518160" y="0"/>
                  </a:lnTo>
                  <a:lnTo>
                    <a:pt x="5181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1082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spc="-75" dirty="0"/>
              <a:t>Week 2: Agenda </a:t>
            </a:r>
            <a:endParaRPr sz="1200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388363"/>
            <a:ext cx="4973320" cy="1728037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35"/>
              </a:spcBef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2060"/>
                </a:solidFill>
                <a:latin typeface="Tahoma"/>
                <a:cs typeface="Tahoma"/>
              </a:rPr>
              <a:t>Review software installs and resolve any installation issues</a:t>
            </a:r>
          </a:p>
          <a:p>
            <a:pPr marL="184150" indent="-171450">
              <a:lnSpc>
                <a:spcPct val="100000"/>
              </a:lnSpc>
              <a:spcBef>
                <a:spcPts val="635"/>
              </a:spcBef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2060"/>
                </a:solidFill>
                <a:latin typeface="Tahoma"/>
                <a:cs typeface="Tahoma"/>
              </a:rPr>
              <a:t>Create, Compile and Run first C++ program – Hello World</a:t>
            </a:r>
          </a:p>
          <a:p>
            <a:pPr marL="184150" indent="-171450">
              <a:lnSpc>
                <a:spcPct val="100000"/>
              </a:lnSpc>
              <a:spcBef>
                <a:spcPts val="635"/>
              </a:spcBef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2060"/>
                </a:solidFill>
                <a:latin typeface="Tahoma"/>
                <a:cs typeface="Tahoma"/>
              </a:rPr>
              <a:t>C++ Variables</a:t>
            </a:r>
          </a:p>
          <a:p>
            <a:pPr marL="184150" indent="-171450">
              <a:lnSpc>
                <a:spcPct val="100000"/>
              </a:lnSpc>
              <a:spcBef>
                <a:spcPts val="635"/>
              </a:spcBef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2060"/>
                </a:solidFill>
                <a:latin typeface="Tahoma"/>
                <a:cs typeface="Tahoma"/>
              </a:rPr>
              <a:t>C++ Basic Types (integer, char, bool, float)</a:t>
            </a:r>
          </a:p>
          <a:p>
            <a:pPr marL="184150" indent="-171450">
              <a:lnSpc>
                <a:spcPct val="100000"/>
              </a:lnSpc>
              <a:spcBef>
                <a:spcPts val="635"/>
              </a:spcBef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2060"/>
                </a:solidFill>
                <a:latin typeface="Tahoma"/>
                <a:cs typeface="Tahoma"/>
              </a:rPr>
              <a:t>C++ operators</a:t>
            </a:r>
          </a:p>
          <a:p>
            <a:pPr marL="184150" lvl="4" indent="-171450">
              <a:spcBef>
                <a:spcPts val="635"/>
              </a:spcBef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002060"/>
              </a:solidFill>
              <a:latin typeface="Tahoma"/>
              <a:cs typeface="Tahoma"/>
            </a:endParaRPr>
          </a:p>
          <a:p>
            <a:pPr marL="12700" lvl="4">
              <a:spcBef>
                <a:spcPts val="635"/>
              </a:spcBef>
            </a:pPr>
            <a:endParaRPr lang="en-US" sz="1100" dirty="0">
              <a:solidFill>
                <a:srgbClr val="002060"/>
              </a:solidFill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6" name="object 6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37"/>
              <a:ext cx="288290" cy="5080"/>
            </a:xfrm>
            <a:custGeom>
              <a:avLst/>
              <a:gdLst/>
              <a:ahLst/>
              <a:cxnLst/>
              <a:rect l="l" t="t" r="r" b="b"/>
              <a:pathLst>
                <a:path w="288290" h="5080">
                  <a:moveTo>
                    <a:pt x="0" y="5060"/>
                  </a:moveTo>
                  <a:lnTo>
                    <a:pt x="0" y="0"/>
                  </a:lnTo>
                  <a:lnTo>
                    <a:pt x="288021" y="0"/>
                  </a:lnTo>
                  <a:lnTo>
                    <a:pt x="28802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11736166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304" y="1156752"/>
            <a:ext cx="290893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220" dirty="0" err="1">
                <a:solidFill>
                  <a:srgbClr val="22373A"/>
                </a:solidFill>
                <a:hlinkClick r:id="rId2" action="ppaction://hlinksldjump"/>
              </a:rPr>
              <a:t>Integ</a:t>
            </a:r>
            <a:r>
              <a:rPr lang="en-US" sz="2450" spc="-220" dirty="0" err="1">
                <a:solidFill>
                  <a:srgbClr val="22373A"/>
                </a:solidFill>
                <a:hlinkClick r:id="rId2" action="ppaction://hlinksldjump"/>
              </a:rPr>
              <a:t>ter</a:t>
            </a:r>
            <a:r>
              <a:rPr lang="en-US" sz="2450" spc="-220" dirty="0">
                <a:solidFill>
                  <a:srgbClr val="22373A"/>
                </a:solidFill>
                <a:hlinkClick r:id="rId2" action="ppaction://hlinksldjump"/>
              </a:rPr>
              <a:t> </a:t>
            </a:r>
            <a:r>
              <a:rPr sz="2450" spc="-160" dirty="0">
                <a:solidFill>
                  <a:srgbClr val="22373A"/>
                </a:solidFill>
                <a:hlinkClick r:id="rId2" action="ppaction://hlinksldjump"/>
              </a:rPr>
              <a:t>Data</a:t>
            </a:r>
            <a:r>
              <a:rPr sz="2450" spc="5" dirty="0">
                <a:solidFill>
                  <a:srgbClr val="22373A"/>
                </a:solidFill>
                <a:hlinkClick r:id="rId2" action="ppaction://hlinksldjump"/>
              </a:rPr>
              <a:t> </a:t>
            </a:r>
            <a:r>
              <a:rPr sz="2450" spc="-305" dirty="0">
                <a:solidFill>
                  <a:srgbClr val="22373A"/>
                </a:solidFill>
                <a:hlinkClick r:id="rId2" action="ppaction://hlinksldjump"/>
              </a:rPr>
              <a:t>Types</a:t>
            </a:r>
            <a:endParaRPr sz="2450" dirty="0"/>
          </a:p>
        </p:txBody>
      </p:sp>
      <p:grpSp>
        <p:nvGrpSpPr>
          <p:cNvPr id="3" name="object 3"/>
          <p:cNvGrpSpPr/>
          <p:nvPr/>
        </p:nvGrpSpPr>
        <p:grpSpPr>
          <a:xfrm>
            <a:off x="1356004" y="1771414"/>
            <a:ext cx="3048635" cy="5080"/>
            <a:chOff x="1356004" y="1771414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771414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6004" y="1771414"/>
              <a:ext cx="1158875" cy="5080"/>
            </a:xfrm>
            <a:custGeom>
              <a:avLst/>
              <a:gdLst/>
              <a:ahLst/>
              <a:cxnLst/>
              <a:rect l="l" t="t" r="r" b="b"/>
              <a:pathLst>
                <a:path w="1158875" h="5080">
                  <a:moveTo>
                    <a:pt x="0" y="5060"/>
                  </a:moveTo>
                  <a:lnTo>
                    <a:pt x="0" y="0"/>
                  </a:lnTo>
                  <a:lnTo>
                    <a:pt x="1158269" y="0"/>
                  </a:lnTo>
                  <a:lnTo>
                    <a:pt x="115826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99306685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030F7-AA92-0B42-86F0-2E8B05A9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kumimoji="1" lang="en-US" altLang="zh-CN" dirty="0"/>
              <a:t>int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467DA-28DA-4E4F-986C-8CD5CBDC7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40" y="637523"/>
            <a:ext cx="5461859" cy="2508379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002060"/>
                </a:solidFill>
              </a:rPr>
              <a:t>int is the most frequently used integer type</a:t>
            </a:r>
          </a:p>
          <a:p>
            <a:pPr marL="324315" lvl="1"/>
            <a:r>
              <a:rPr kumimoji="1" lang="en-US" altLang="zh-CN" dirty="0">
                <a:solidFill>
                  <a:srgbClr val="002060"/>
                </a:solidFill>
                <a:latin typeface="Courier" pitchFamily="2" charset="0"/>
              </a:rPr>
              <a:t>int </a:t>
            </a:r>
            <a:r>
              <a:rPr kumimoji="1" lang="en-US" altLang="zh-CN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rgbClr val="002060"/>
                </a:solidFill>
                <a:latin typeface="Courier" pitchFamily="2" charset="0"/>
              </a:rPr>
              <a:t>; //declare a variable</a:t>
            </a:r>
          </a:p>
          <a:p>
            <a:pPr marL="324315" lvl="1"/>
            <a:r>
              <a:rPr kumimoji="1" lang="en-US" altLang="zh-CN" dirty="0">
                <a:solidFill>
                  <a:srgbClr val="002060"/>
                </a:solidFill>
                <a:latin typeface="Courier" pitchFamily="2" charset="0"/>
              </a:rPr>
              <a:t>int j = 10; //declare and initialize </a:t>
            </a:r>
          </a:p>
          <a:p>
            <a:pPr marL="324315" lvl="1"/>
            <a:r>
              <a:rPr kumimoji="1" lang="en-US" altLang="zh-CN" dirty="0">
                <a:solidFill>
                  <a:srgbClr val="002060"/>
                </a:solidFill>
                <a:latin typeface="Courier" pitchFamily="2" charset="0"/>
              </a:rPr>
              <a:t>int k;</a:t>
            </a:r>
          </a:p>
          <a:p>
            <a:pPr marL="324315" lvl="1"/>
            <a:r>
              <a:rPr kumimoji="1" lang="en-US" altLang="zh-CN" dirty="0">
                <a:solidFill>
                  <a:srgbClr val="002060"/>
                </a:solidFill>
                <a:latin typeface="Courier" pitchFamily="2" charset="0"/>
              </a:rPr>
              <a:t>k = 20; //assign a value</a:t>
            </a:r>
          </a:p>
          <a:p>
            <a:endParaRPr kumimoji="1" lang="en-US" altLang="zh-CN" dirty="0">
              <a:solidFill>
                <a:srgbClr val="00206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002060"/>
                </a:solidFill>
              </a:rPr>
              <a:t>Remember to initialize a variable!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002060"/>
                </a:solidFill>
              </a:rPr>
              <a:t>Will the compiler give an error?</a:t>
            </a:r>
          </a:p>
          <a:p>
            <a:pPr marL="324315" lvl="1"/>
            <a:r>
              <a:rPr kumimoji="1" lang="en-US" altLang="zh-CN" dirty="0">
                <a:solidFill>
                  <a:srgbClr val="002060"/>
                </a:solidFill>
                <a:latin typeface="Courier" pitchFamily="2" charset="0"/>
              </a:rPr>
              <a:t>int </a:t>
            </a:r>
            <a:r>
              <a:rPr kumimoji="1" lang="en-US" altLang="zh-CN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rgbClr val="002060"/>
                </a:solidFill>
                <a:latin typeface="Courier" pitchFamily="2" charset="0"/>
              </a:rPr>
              <a:t>; </a:t>
            </a:r>
          </a:p>
          <a:p>
            <a:pPr marL="324315" lvl="1"/>
            <a:r>
              <a:rPr kumimoji="1" lang="en-US" altLang="zh-CN" dirty="0" err="1">
                <a:solidFill>
                  <a:srgbClr val="002060"/>
                </a:solidFill>
                <a:latin typeface="Courier" pitchFamily="2" charset="0"/>
              </a:rPr>
              <a:t>cout</a:t>
            </a:r>
            <a:r>
              <a:rPr kumimoji="1" lang="en-US" altLang="zh-CN" dirty="0">
                <a:solidFill>
                  <a:srgbClr val="002060"/>
                </a:solidFill>
                <a:latin typeface="Courier" pitchFamily="2" charset="0"/>
              </a:rPr>
              <a:t> &lt;&lt; </a:t>
            </a:r>
            <a:r>
              <a:rPr kumimoji="1" lang="en-US" altLang="zh-CN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rgbClr val="002060"/>
                </a:solidFill>
                <a:latin typeface="Courier" pitchFamily="2" charset="0"/>
              </a:rPr>
              <a:t>; //what is i's value?</a:t>
            </a:r>
          </a:p>
          <a:p>
            <a:endParaRPr kumimoji="1" lang="en-US" altLang="zh-C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62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A4BBF-5678-3947-92CF-187C19BF7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kumimoji="1" lang="en-US" altLang="zh-CN" dirty="0"/>
              <a:t>How to initialize a variable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501AB-C632-124B-BEC9-0B3207886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98" y="628352"/>
            <a:ext cx="3554871" cy="1354217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num;</a:t>
            </a:r>
          </a:p>
          <a:p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num = 10;//do not forget this line</a:t>
            </a:r>
          </a:p>
          <a:p>
            <a:endParaRPr kumimoji="1" lang="en-US" altLang="zh-CN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  <a:p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num = 10;</a:t>
            </a:r>
          </a:p>
          <a:p>
            <a:endParaRPr kumimoji="1" lang="en-US" altLang="zh-CN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  <a:p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num (10);</a:t>
            </a:r>
          </a:p>
          <a:p>
            <a:endParaRPr kumimoji="1" lang="en-US" altLang="zh-CN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  <a:p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num {10};</a:t>
            </a:r>
            <a:endParaRPr kumimoji="1" lang="zh-CN" altLang="en-US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407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44B5F-87ED-C04C-A0F6-C519D7098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kumimoji="1" lang="en-US" altLang="zh-CN" dirty="0"/>
              <a:t>Overflow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956592-9237-5547-B4A7-E574CB97D923}"/>
              </a:ext>
            </a:extLst>
          </p:cNvPr>
          <p:cNvSpPr/>
          <p:nvPr/>
        </p:nvSpPr>
        <p:spPr>
          <a:xfrm>
            <a:off x="1823010" y="610921"/>
            <a:ext cx="3942790" cy="1804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int main(){</a:t>
            </a: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int a = 56789;</a:t>
            </a: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int b = a;</a:t>
            </a: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int c = a * b;</a:t>
            </a: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&lt;&lt; "int product:" &lt;&lt; </a:t>
            </a:r>
            <a:r>
              <a:rPr lang="en-U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&lt;&lt; a &lt;&lt; "*" &lt;&lt; b;</a:t>
            </a: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&lt;&lt; "=" &lt;&lt; c &lt;&lt; </a:t>
            </a:r>
            <a:r>
              <a:rPr lang="en-U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" altLang="zh-CN" sz="1324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40CAC0-35E3-1141-950E-DFF2585713ED}"/>
              </a:ext>
            </a:extLst>
          </p:cNvPr>
          <p:cNvSpPr/>
          <p:nvPr/>
        </p:nvSpPr>
        <p:spPr>
          <a:xfrm>
            <a:off x="1823010" y="421703"/>
            <a:ext cx="1023037" cy="23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946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</a:t>
            </a:r>
            <a:r>
              <a:rPr lang="en" altLang="zh-CN" sz="946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nt_overflow.cpp</a:t>
            </a:r>
            <a:endParaRPr lang="zh-CN" altLang="en-US" sz="946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4DD413-A4F9-EA47-9A1D-5C33FC1A1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25" y="658456"/>
            <a:ext cx="1393402" cy="19279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9EE226-BCE8-389D-C4BE-D802533C2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00" y="2630576"/>
            <a:ext cx="2095792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6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2236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0" dirty="0"/>
              <a:t>Arithmetic</a:t>
            </a:r>
            <a:r>
              <a:rPr spc="55" dirty="0"/>
              <a:t> </a:t>
            </a:r>
            <a:r>
              <a:rPr spc="-135" dirty="0"/>
              <a:t>Types</a:t>
            </a:r>
          </a:p>
        </p:txBody>
      </p:sp>
      <p:sp>
        <p:nvSpPr>
          <p:cNvPr id="3" name="object 3"/>
          <p:cNvSpPr/>
          <p:nvPr/>
        </p:nvSpPr>
        <p:spPr>
          <a:xfrm>
            <a:off x="523062" y="505117"/>
            <a:ext cx="4714240" cy="0"/>
          </a:xfrm>
          <a:custGeom>
            <a:avLst/>
            <a:gdLst/>
            <a:ahLst/>
            <a:cxnLst/>
            <a:rect l="l" t="t" r="r" b="b"/>
            <a:pathLst>
              <a:path w="4714240">
                <a:moveTo>
                  <a:pt x="0" y="0"/>
                </a:moveTo>
                <a:lnTo>
                  <a:pt x="4713859" y="0"/>
                </a:lnTo>
              </a:path>
            </a:pathLst>
          </a:custGeom>
          <a:ln w="11087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16114" y="531667"/>
            <a:ext cx="40582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49325" algn="l"/>
                <a:tab pos="1982470" algn="l"/>
                <a:tab pos="3122295" algn="l"/>
              </a:tabLst>
            </a:pPr>
            <a:r>
              <a:rPr sz="900" spc="-20" dirty="0">
                <a:solidFill>
                  <a:srgbClr val="22373A"/>
                </a:solidFill>
                <a:latin typeface="Arial Black"/>
                <a:cs typeface="Arial Black"/>
              </a:rPr>
              <a:t>Type</a:t>
            </a:r>
            <a:r>
              <a:rPr sz="900" dirty="0">
                <a:solidFill>
                  <a:srgbClr val="22373A"/>
                </a:solidFill>
                <a:latin typeface="Arial Black"/>
                <a:cs typeface="Arial Black"/>
              </a:rPr>
              <a:t>	</a:t>
            </a:r>
            <a:r>
              <a:rPr sz="900" spc="-10" dirty="0">
                <a:solidFill>
                  <a:srgbClr val="22373A"/>
                </a:solidFill>
                <a:latin typeface="Arial Black"/>
                <a:cs typeface="Arial Black"/>
              </a:rPr>
              <a:t>Bytes</a:t>
            </a:r>
            <a:r>
              <a:rPr sz="900" dirty="0">
                <a:solidFill>
                  <a:srgbClr val="22373A"/>
                </a:solidFill>
                <a:latin typeface="Arial Black"/>
                <a:cs typeface="Arial Black"/>
              </a:rPr>
              <a:t>	</a:t>
            </a:r>
            <a:r>
              <a:rPr sz="900" spc="-10" dirty="0">
                <a:solidFill>
                  <a:srgbClr val="22373A"/>
                </a:solidFill>
                <a:latin typeface="Arial Black"/>
                <a:cs typeface="Arial Black"/>
              </a:rPr>
              <a:t>Range</a:t>
            </a:r>
            <a:r>
              <a:rPr sz="900" dirty="0">
                <a:solidFill>
                  <a:srgbClr val="22373A"/>
                </a:solidFill>
                <a:latin typeface="Arial Black"/>
                <a:cs typeface="Arial Black"/>
              </a:rPr>
              <a:t>	</a:t>
            </a:r>
            <a:r>
              <a:rPr sz="900" spc="-114" dirty="0">
                <a:solidFill>
                  <a:srgbClr val="22373A"/>
                </a:solidFill>
                <a:latin typeface="Arial Black"/>
                <a:cs typeface="Arial Black"/>
              </a:rPr>
              <a:t>Fixed</a:t>
            </a:r>
            <a:r>
              <a:rPr sz="900" spc="3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900" spc="-100" dirty="0">
                <a:solidFill>
                  <a:srgbClr val="22373A"/>
                </a:solidFill>
                <a:latin typeface="Arial Black"/>
                <a:cs typeface="Arial Black"/>
              </a:rPr>
              <a:t>width</a:t>
            </a:r>
            <a:r>
              <a:rPr sz="900" spc="4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900" spc="-95" dirty="0">
                <a:solidFill>
                  <a:srgbClr val="22373A"/>
                </a:solidFill>
                <a:latin typeface="Arial Black"/>
                <a:cs typeface="Arial Black"/>
              </a:rPr>
              <a:t>types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3062" y="732421"/>
            <a:ext cx="4714240" cy="0"/>
          </a:xfrm>
          <a:custGeom>
            <a:avLst/>
            <a:gdLst/>
            <a:ahLst/>
            <a:cxnLst/>
            <a:rect l="l" t="t" r="r" b="b"/>
            <a:pathLst>
              <a:path w="4714240">
                <a:moveTo>
                  <a:pt x="0" y="0"/>
                </a:moveTo>
                <a:lnTo>
                  <a:pt x="4713859" y="0"/>
                </a:lnTo>
              </a:path>
            </a:pathLst>
          </a:custGeom>
          <a:ln w="6921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3062" y="775906"/>
            <a:ext cx="4714240" cy="153670"/>
          </a:xfrm>
          <a:prstGeom prst="rect">
            <a:avLst/>
          </a:prstGeom>
          <a:solidFill>
            <a:srgbClr val="EFEFEF"/>
          </a:solidFill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025"/>
              </a:lnSpc>
              <a:tabLst>
                <a:tab pos="1659889" algn="l"/>
                <a:tab pos="3080385" algn="l"/>
              </a:tabLst>
            </a:pPr>
            <a:r>
              <a:rPr sz="900" b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bool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true,</a:t>
            </a:r>
            <a:r>
              <a:rPr sz="900" spc="3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false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482" y="910546"/>
            <a:ext cx="358965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  <a:tabLst>
                <a:tab pos="1647189" algn="l"/>
                <a:tab pos="2981960" algn="l"/>
              </a:tabLst>
            </a:pP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char</a:t>
            </a:r>
            <a:r>
              <a:rPr sz="900" b="1" spc="2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-75" baseline="37037" dirty="0">
                <a:solidFill>
                  <a:srgbClr val="22373A"/>
                </a:solidFill>
                <a:latin typeface="Lucida Sans Unicode"/>
                <a:cs typeface="Lucida Sans Unicode"/>
              </a:rPr>
              <a:t>†</a:t>
            </a:r>
            <a:r>
              <a:rPr sz="900" baseline="37037" dirty="0">
                <a:solidFill>
                  <a:srgbClr val="22373A"/>
                </a:solidFill>
                <a:latin typeface="Lucida Sans Unicode"/>
                <a:cs typeface="Lucida Sans Unicode"/>
              </a:rPr>
              <a:t>	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900" spc="-35" dirty="0">
                <a:solidFill>
                  <a:srgbClr val="22373A"/>
                </a:solidFill>
                <a:latin typeface="Arial"/>
                <a:cs typeface="Arial"/>
              </a:rPr>
              <a:t>-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127</a:t>
            </a:r>
            <a:r>
              <a:rPr sz="900" spc="3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900" spc="3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Arial"/>
                <a:cs typeface="Arial"/>
              </a:rPr>
              <a:t>127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23062" y="1083221"/>
            <a:ext cx="4714240" cy="153670"/>
            <a:chOff x="523062" y="1083221"/>
            <a:chExt cx="4714240" cy="153670"/>
          </a:xfrm>
        </p:grpSpPr>
        <p:sp>
          <p:nvSpPr>
            <p:cNvPr id="9" name="object 9"/>
            <p:cNvSpPr/>
            <p:nvPr/>
          </p:nvSpPr>
          <p:spPr>
            <a:xfrm>
              <a:off x="523062" y="1083220"/>
              <a:ext cx="4714240" cy="153670"/>
            </a:xfrm>
            <a:custGeom>
              <a:avLst/>
              <a:gdLst/>
              <a:ahLst/>
              <a:cxnLst/>
              <a:rect l="l" t="t" r="r" b="b"/>
              <a:pathLst>
                <a:path w="4714240" h="153669">
                  <a:moveTo>
                    <a:pt x="4713871" y="0"/>
                  </a:moveTo>
                  <a:lnTo>
                    <a:pt x="4713871" y="0"/>
                  </a:lnTo>
                  <a:lnTo>
                    <a:pt x="0" y="0"/>
                  </a:lnTo>
                  <a:lnTo>
                    <a:pt x="0" y="153657"/>
                  </a:lnTo>
                  <a:lnTo>
                    <a:pt x="4713871" y="153657"/>
                  </a:lnTo>
                  <a:lnTo>
                    <a:pt x="4713871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83645" y="1188250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60">
                  <a:moveTo>
                    <a:pt x="0" y="0"/>
                  </a:moveTo>
                  <a:lnTo>
                    <a:pt x="35115" y="0"/>
                  </a:lnTo>
                </a:path>
              </a:pathLst>
            </a:custGeom>
            <a:ln w="5054">
              <a:solidFill>
                <a:srgbClr val="008A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23062" y="1083221"/>
            <a:ext cx="471424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025"/>
              </a:lnSpc>
              <a:tabLst>
                <a:tab pos="1659889" algn="l"/>
                <a:tab pos="2994660" algn="l"/>
                <a:tab pos="4363720" algn="l"/>
              </a:tabLst>
            </a:pP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signed</a:t>
            </a:r>
            <a:r>
              <a:rPr sz="900" b="1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char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900" spc="-35" dirty="0">
                <a:solidFill>
                  <a:srgbClr val="22373A"/>
                </a:solidFill>
                <a:latin typeface="Arial"/>
                <a:cs typeface="Arial"/>
              </a:rPr>
              <a:t>-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128</a:t>
            </a:r>
            <a:r>
              <a:rPr sz="900" spc="3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900" spc="3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Arial"/>
                <a:cs typeface="Arial"/>
              </a:rPr>
              <a:t>127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900" dirty="0">
                <a:solidFill>
                  <a:srgbClr val="008A73"/>
                </a:solidFill>
                <a:latin typeface="Arial"/>
                <a:cs typeface="Arial"/>
              </a:rPr>
              <a:t>int8</a:t>
            </a:r>
            <a:r>
              <a:rPr sz="900" spc="105" dirty="0">
                <a:solidFill>
                  <a:srgbClr val="008A73"/>
                </a:solidFill>
                <a:latin typeface="Arial"/>
                <a:cs typeface="Arial"/>
              </a:rPr>
              <a:t> </a:t>
            </a:r>
            <a:r>
              <a:rPr sz="900" spc="30" dirty="0">
                <a:solidFill>
                  <a:srgbClr val="008A73"/>
                </a:solidFill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83644" y="1341894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115" y="0"/>
                </a:lnTo>
              </a:path>
            </a:pathLst>
          </a:custGeom>
          <a:ln w="5054">
            <a:solidFill>
              <a:srgbClr val="008A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86282" y="1217861"/>
            <a:ext cx="45878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96390" algn="l"/>
                <a:tab pos="3087370" algn="l"/>
                <a:tab pos="4240530" algn="l"/>
              </a:tabLst>
            </a:pP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unsigned</a:t>
            </a:r>
            <a:r>
              <a:rPr sz="900" b="1" spc="1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char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0</a:t>
            </a:r>
            <a:r>
              <a:rPr sz="900" spc="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900" spc="5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Arial"/>
                <a:cs typeface="Arial"/>
              </a:rPr>
              <a:t>255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900" dirty="0">
                <a:solidFill>
                  <a:srgbClr val="008A73"/>
                </a:solidFill>
                <a:latin typeface="Arial"/>
                <a:cs typeface="Arial"/>
              </a:rPr>
              <a:t>uint8</a:t>
            </a:r>
            <a:r>
              <a:rPr sz="900" spc="60" dirty="0">
                <a:solidFill>
                  <a:srgbClr val="008A73"/>
                </a:solidFill>
                <a:latin typeface="Arial"/>
                <a:cs typeface="Arial"/>
              </a:rPr>
              <a:t> </a:t>
            </a:r>
            <a:r>
              <a:rPr sz="900" spc="30" dirty="0">
                <a:solidFill>
                  <a:srgbClr val="008A73"/>
                </a:solidFill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23062" y="1390522"/>
            <a:ext cx="4714240" cy="153670"/>
            <a:chOff x="523062" y="1390522"/>
            <a:chExt cx="4714240" cy="153670"/>
          </a:xfrm>
        </p:grpSpPr>
        <p:sp>
          <p:nvSpPr>
            <p:cNvPr id="15" name="object 15"/>
            <p:cNvSpPr/>
            <p:nvPr/>
          </p:nvSpPr>
          <p:spPr>
            <a:xfrm>
              <a:off x="523062" y="1390522"/>
              <a:ext cx="4714240" cy="153670"/>
            </a:xfrm>
            <a:custGeom>
              <a:avLst/>
              <a:gdLst/>
              <a:ahLst/>
              <a:cxnLst/>
              <a:rect l="l" t="t" r="r" b="b"/>
              <a:pathLst>
                <a:path w="4714240" h="153669">
                  <a:moveTo>
                    <a:pt x="4713871" y="0"/>
                  </a:moveTo>
                  <a:lnTo>
                    <a:pt x="4713871" y="0"/>
                  </a:lnTo>
                  <a:lnTo>
                    <a:pt x="0" y="0"/>
                  </a:lnTo>
                  <a:lnTo>
                    <a:pt x="0" y="153657"/>
                  </a:lnTo>
                  <a:lnTo>
                    <a:pt x="4713871" y="153657"/>
                  </a:lnTo>
                  <a:lnTo>
                    <a:pt x="4713871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83645" y="1495551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60">
                  <a:moveTo>
                    <a:pt x="0" y="0"/>
                  </a:moveTo>
                  <a:lnTo>
                    <a:pt x="35115" y="0"/>
                  </a:lnTo>
                </a:path>
              </a:pathLst>
            </a:custGeom>
            <a:ln w="5054">
              <a:solidFill>
                <a:srgbClr val="008A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23062" y="1390522"/>
            <a:ext cx="471424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025"/>
              </a:lnSpc>
              <a:tabLst>
                <a:tab pos="1659889" algn="l"/>
                <a:tab pos="2957195" algn="l"/>
                <a:tab pos="4305300" algn="l"/>
              </a:tabLst>
            </a:pPr>
            <a:r>
              <a:rPr sz="900" b="1" spc="40" dirty="0">
                <a:solidFill>
                  <a:srgbClr val="22373A"/>
                </a:solidFill>
                <a:latin typeface="Palatino Linotype"/>
                <a:cs typeface="Palatino Linotype"/>
              </a:rPr>
              <a:t>short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900" spc="-25" dirty="0">
                <a:solidFill>
                  <a:srgbClr val="22373A"/>
                </a:solidFill>
                <a:latin typeface="Arial"/>
                <a:cs typeface="Arial"/>
              </a:rPr>
              <a:t>-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900" baseline="37037" dirty="0">
                <a:solidFill>
                  <a:srgbClr val="22373A"/>
                </a:solidFill>
                <a:latin typeface="Tahoma"/>
                <a:cs typeface="Tahoma"/>
              </a:rPr>
              <a:t>15</a:t>
            </a:r>
            <a:r>
              <a:rPr sz="900" spc="240" baseline="37037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900" spc="5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900" spc="-15" baseline="37037" dirty="0">
                <a:solidFill>
                  <a:srgbClr val="22373A"/>
                </a:solidFill>
                <a:latin typeface="Tahoma"/>
                <a:cs typeface="Tahoma"/>
              </a:rPr>
              <a:t>15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-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900" dirty="0">
                <a:solidFill>
                  <a:srgbClr val="008A73"/>
                </a:solidFill>
                <a:latin typeface="Arial"/>
                <a:cs typeface="Arial"/>
              </a:rPr>
              <a:t>int16</a:t>
            </a:r>
            <a:r>
              <a:rPr sz="900" spc="60" dirty="0">
                <a:solidFill>
                  <a:srgbClr val="008A73"/>
                </a:solidFill>
                <a:latin typeface="Arial"/>
                <a:cs typeface="Arial"/>
              </a:rPr>
              <a:t> </a:t>
            </a:r>
            <a:r>
              <a:rPr sz="900" spc="30" dirty="0">
                <a:solidFill>
                  <a:srgbClr val="008A73"/>
                </a:solidFill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83644" y="1649209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115" y="0"/>
                </a:lnTo>
              </a:path>
            </a:pathLst>
          </a:custGeom>
          <a:ln w="5054">
            <a:solidFill>
              <a:srgbClr val="008A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48182" y="1525163"/>
            <a:ext cx="46513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1634489" algn="l"/>
                <a:tab pos="3058160" algn="l"/>
                <a:tab pos="4220210" algn="l"/>
              </a:tabLst>
            </a:pP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unsigned</a:t>
            </a:r>
            <a:r>
              <a:rPr sz="900" b="1" spc="1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40" dirty="0">
                <a:solidFill>
                  <a:srgbClr val="22373A"/>
                </a:solidFill>
                <a:latin typeface="Palatino Linotype"/>
                <a:cs typeface="Palatino Linotype"/>
              </a:rPr>
              <a:t>short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0</a:t>
            </a:r>
            <a:r>
              <a:rPr sz="900" spc="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900" spc="5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900" spc="-15" baseline="37037" dirty="0">
                <a:solidFill>
                  <a:srgbClr val="22373A"/>
                </a:solidFill>
                <a:latin typeface="Tahoma"/>
                <a:cs typeface="Tahoma"/>
              </a:rPr>
              <a:t>16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-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900" dirty="0">
                <a:solidFill>
                  <a:srgbClr val="008A73"/>
                </a:solidFill>
                <a:latin typeface="Arial"/>
                <a:cs typeface="Arial"/>
              </a:rPr>
              <a:t>uint16</a:t>
            </a:r>
            <a:r>
              <a:rPr sz="900" spc="5" dirty="0">
                <a:solidFill>
                  <a:srgbClr val="008A73"/>
                </a:solidFill>
                <a:latin typeface="Arial"/>
                <a:cs typeface="Arial"/>
              </a:rPr>
              <a:t> </a:t>
            </a:r>
            <a:r>
              <a:rPr sz="900" spc="30" dirty="0">
                <a:solidFill>
                  <a:srgbClr val="008A73"/>
                </a:solidFill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23062" y="1697824"/>
            <a:ext cx="4714240" cy="153670"/>
            <a:chOff x="523062" y="1697824"/>
            <a:chExt cx="4714240" cy="153670"/>
          </a:xfrm>
        </p:grpSpPr>
        <p:sp>
          <p:nvSpPr>
            <p:cNvPr id="21" name="object 21"/>
            <p:cNvSpPr/>
            <p:nvPr/>
          </p:nvSpPr>
          <p:spPr>
            <a:xfrm>
              <a:off x="523062" y="1697824"/>
              <a:ext cx="4714240" cy="153670"/>
            </a:xfrm>
            <a:custGeom>
              <a:avLst/>
              <a:gdLst/>
              <a:ahLst/>
              <a:cxnLst/>
              <a:rect l="l" t="t" r="r" b="b"/>
              <a:pathLst>
                <a:path w="4714240" h="153669">
                  <a:moveTo>
                    <a:pt x="4713871" y="0"/>
                  </a:moveTo>
                  <a:lnTo>
                    <a:pt x="4713871" y="0"/>
                  </a:lnTo>
                  <a:lnTo>
                    <a:pt x="0" y="0"/>
                  </a:lnTo>
                  <a:lnTo>
                    <a:pt x="0" y="153657"/>
                  </a:lnTo>
                  <a:lnTo>
                    <a:pt x="4713871" y="153657"/>
                  </a:lnTo>
                  <a:lnTo>
                    <a:pt x="4713871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83645" y="1802853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60">
                  <a:moveTo>
                    <a:pt x="0" y="0"/>
                  </a:moveTo>
                  <a:lnTo>
                    <a:pt x="35115" y="0"/>
                  </a:lnTo>
                </a:path>
              </a:pathLst>
            </a:custGeom>
            <a:ln w="5054">
              <a:solidFill>
                <a:srgbClr val="008A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23062" y="1697824"/>
            <a:ext cx="471424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025"/>
              </a:lnSpc>
              <a:tabLst>
                <a:tab pos="1659889" algn="l"/>
                <a:tab pos="2957195" algn="l"/>
                <a:tab pos="4305300" algn="l"/>
              </a:tabLst>
            </a:pPr>
            <a:r>
              <a:rPr sz="900" b="1" spc="55" dirty="0">
                <a:solidFill>
                  <a:srgbClr val="22373A"/>
                </a:solidFill>
                <a:latin typeface="Palatino Linotype"/>
                <a:cs typeface="Palatino Linotype"/>
              </a:rPr>
              <a:t>int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4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900" spc="-25" dirty="0">
                <a:solidFill>
                  <a:srgbClr val="22373A"/>
                </a:solidFill>
                <a:latin typeface="Arial"/>
                <a:cs typeface="Arial"/>
              </a:rPr>
              <a:t>-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900" baseline="37037" dirty="0">
                <a:solidFill>
                  <a:srgbClr val="22373A"/>
                </a:solidFill>
                <a:latin typeface="Tahoma"/>
                <a:cs typeface="Tahoma"/>
              </a:rPr>
              <a:t>31</a:t>
            </a:r>
            <a:r>
              <a:rPr sz="900" spc="240" baseline="37037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900" spc="5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900" spc="-15" baseline="37037" dirty="0">
                <a:solidFill>
                  <a:srgbClr val="22373A"/>
                </a:solidFill>
                <a:latin typeface="Tahoma"/>
                <a:cs typeface="Tahoma"/>
              </a:rPr>
              <a:t>31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-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900" dirty="0">
                <a:solidFill>
                  <a:srgbClr val="008A73"/>
                </a:solidFill>
                <a:latin typeface="Arial"/>
                <a:cs typeface="Arial"/>
              </a:rPr>
              <a:t>int32</a:t>
            </a:r>
            <a:r>
              <a:rPr sz="900" spc="60" dirty="0">
                <a:solidFill>
                  <a:srgbClr val="008A73"/>
                </a:solidFill>
                <a:latin typeface="Arial"/>
                <a:cs typeface="Arial"/>
              </a:rPr>
              <a:t> </a:t>
            </a:r>
            <a:r>
              <a:rPr sz="900" spc="30" dirty="0">
                <a:solidFill>
                  <a:srgbClr val="008A73"/>
                </a:solidFill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083644" y="1956511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115" y="0"/>
                </a:lnTo>
              </a:path>
            </a:pathLst>
          </a:custGeom>
          <a:ln w="5054">
            <a:solidFill>
              <a:srgbClr val="008A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48182" y="1832465"/>
            <a:ext cx="46513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1634489" algn="l"/>
                <a:tab pos="3058160" algn="l"/>
                <a:tab pos="4220210" algn="l"/>
              </a:tabLst>
            </a:pP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unsigned</a:t>
            </a:r>
            <a:r>
              <a:rPr sz="900" b="1" spc="1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55" dirty="0">
                <a:solidFill>
                  <a:srgbClr val="22373A"/>
                </a:solidFill>
                <a:latin typeface="Palatino Linotype"/>
                <a:cs typeface="Palatino Linotype"/>
              </a:rPr>
              <a:t>int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4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0</a:t>
            </a:r>
            <a:r>
              <a:rPr sz="900" spc="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900" spc="5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900" spc="-15" baseline="37037" dirty="0">
                <a:solidFill>
                  <a:srgbClr val="22373A"/>
                </a:solidFill>
                <a:latin typeface="Tahoma"/>
                <a:cs typeface="Tahoma"/>
              </a:rPr>
              <a:t>32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-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900" dirty="0">
                <a:solidFill>
                  <a:srgbClr val="008A73"/>
                </a:solidFill>
                <a:latin typeface="Arial"/>
                <a:cs typeface="Arial"/>
              </a:rPr>
              <a:t>uint32</a:t>
            </a:r>
            <a:r>
              <a:rPr sz="900" spc="5" dirty="0">
                <a:solidFill>
                  <a:srgbClr val="008A73"/>
                </a:solidFill>
                <a:latin typeface="Arial"/>
                <a:cs typeface="Arial"/>
              </a:rPr>
              <a:t> </a:t>
            </a:r>
            <a:r>
              <a:rPr sz="900" spc="30" dirty="0">
                <a:solidFill>
                  <a:srgbClr val="008A73"/>
                </a:solidFill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23062" y="2005126"/>
            <a:ext cx="1911985" cy="153670"/>
          </a:xfrm>
          <a:custGeom>
            <a:avLst/>
            <a:gdLst/>
            <a:ahLst/>
            <a:cxnLst/>
            <a:rect l="l" t="t" r="r" b="b"/>
            <a:pathLst>
              <a:path w="1911985" h="153669">
                <a:moveTo>
                  <a:pt x="1911819" y="0"/>
                </a:moveTo>
                <a:lnTo>
                  <a:pt x="1467065" y="0"/>
                </a:lnTo>
                <a:lnTo>
                  <a:pt x="0" y="0"/>
                </a:lnTo>
                <a:lnTo>
                  <a:pt x="0" y="153657"/>
                </a:lnTo>
                <a:lnTo>
                  <a:pt x="1467065" y="153657"/>
                </a:lnTo>
                <a:lnTo>
                  <a:pt x="1911819" y="153657"/>
                </a:lnTo>
                <a:lnTo>
                  <a:pt x="1911819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272868" y="2005319"/>
            <a:ext cx="48895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5"/>
              </a:lnSpc>
            </a:pPr>
            <a:r>
              <a:rPr sz="600" spc="-95" dirty="0">
                <a:solidFill>
                  <a:srgbClr val="22373A"/>
                </a:solidFill>
                <a:latin typeface="Lucida Sans Unicode"/>
                <a:cs typeface="Lucida Sans Unicode"/>
              </a:rPr>
              <a:t>∗</a:t>
            </a:r>
            <a:endParaRPr sz="600">
              <a:latin typeface="Lucida Sans Unicode"/>
              <a:cs typeface="Lucida Sans Unicode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283053" y="2005126"/>
            <a:ext cx="2954020" cy="153670"/>
            <a:chOff x="2283053" y="2005126"/>
            <a:chExt cx="2954020" cy="153670"/>
          </a:xfrm>
        </p:grpSpPr>
        <p:sp>
          <p:nvSpPr>
            <p:cNvPr id="29" name="object 29"/>
            <p:cNvSpPr/>
            <p:nvPr/>
          </p:nvSpPr>
          <p:spPr>
            <a:xfrm>
              <a:off x="2283053" y="2005126"/>
              <a:ext cx="2954020" cy="153670"/>
            </a:xfrm>
            <a:custGeom>
              <a:avLst/>
              <a:gdLst/>
              <a:ahLst/>
              <a:cxnLst/>
              <a:rect l="l" t="t" r="r" b="b"/>
              <a:pathLst>
                <a:path w="2954020" h="153669">
                  <a:moveTo>
                    <a:pt x="2953880" y="0"/>
                  </a:moveTo>
                  <a:lnTo>
                    <a:pt x="1879828" y="0"/>
                  </a:lnTo>
                  <a:lnTo>
                    <a:pt x="0" y="0"/>
                  </a:lnTo>
                  <a:lnTo>
                    <a:pt x="0" y="153657"/>
                  </a:lnTo>
                  <a:lnTo>
                    <a:pt x="1879828" y="153657"/>
                  </a:lnTo>
                  <a:lnTo>
                    <a:pt x="2953880" y="153657"/>
                  </a:lnTo>
                  <a:lnTo>
                    <a:pt x="295388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93043" y="2110155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60">
                  <a:moveTo>
                    <a:pt x="0" y="0"/>
                  </a:moveTo>
                  <a:lnTo>
                    <a:pt x="35115" y="0"/>
                  </a:lnTo>
                </a:path>
              </a:pathLst>
            </a:custGeom>
            <a:ln w="5054">
              <a:solidFill>
                <a:srgbClr val="008A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083644" y="2110155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60">
                  <a:moveTo>
                    <a:pt x="0" y="0"/>
                  </a:moveTo>
                  <a:lnTo>
                    <a:pt x="35115" y="0"/>
                  </a:lnTo>
                </a:path>
              </a:pathLst>
            </a:custGeom>
            <a:ln w="5054">
              <a:solidFill>
                <a:srgbClr val="008A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23062" y="2005126"/>
            <a:ext cx="471424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025"/>
              </a:lnSpc>
              <a:tabLst>
                <a:tab pos="1574165" algn="l"/>
                <a:tab pos="3914775" algn="l"/>
              </a:tabLst>
            </a:pP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long</a:t>
            </a:r>
            <a:r>
              <a:rPr sz="900" b="1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55" dirty="0">
                <a:solidFill>
                  <a:srgbClr val="22373A"/>
                </a:solidFill>
                <a:latin typeface="Palatino Linotype"/>
                <a:cs typeface="Palatino Linotype"/>
              </a:rPr>
              <a:t>int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spc="-25" dirty="0">
                <a:solidFill>
                  <a:srgbClr val="22373A"/>
                </a:solidFill>
                <a:latin typeface="Arial"/>
                <a:cs typeface="Arial"/>
              </a:rPr>
              <a:t>4/8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900" dirty="0">
                <a:solidFill>
                  <a:srgbClr val="008A73"/>
                </a:solidFill>
                <a:latin typeface="Arial"/>
                <a:cs typeface="Arial"/>
              </a:rPr>
              <a:t>int32</a:t>
            </a:r>
            <a:r>
              <a:rPr sz="900" spc="204" dirty="0">
                <a:solidFill>
                  <a:srgbClr val="008A73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8A73"/>
                </a:solidFill>
                <a:latin typeface="Arial"/>
                <a:cs typeface="Arial"/>
              </a:rPr>
              <a:t>t/int64</a:t>
            </a:r>
            <a:r>
              <a:rPr sz="900" spc="204" dirty="0">
                <a:solidFill>
                  <a:srgbClr val="008A73"/>
                </a:solidFill>
                <a:latin typeface="Arial"/>
                <a:cs typeface="Arial"/>
              </a:rPr>
              <a:t> </a:t>
            </a:r>
            <a:r>
              <a:rPr sz="900" spc="30" dirty="0">
                <a:solidFill>
                  <a:srgbClr val="008A73"/>
                </a:solidFill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632591" y="2263812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115" y="0"/>
                </a:lnTo>
              </a:path>
            </a:pathLst>
          </a:custGeom>
          <a:ln w="5054">
            <a:solidFill>
              <a:srgbClr val="008A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83644" y="2263812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115" y="0"/>
                </a:lnTo>
              </a:path>
            </a:pathLst>
          </a:custGeom>
          <a:ln w="5054">
            <a:solidFill>
              <a:srgbClr val="008A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48182" y="2139767"/>
            <a:ext cx="46513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1548765" algn="l"/>
                <a:tab pos="3768725" algn="l"/>
              </a:tabLst>
            </a:pP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long</a:t>
            </a:r>
            <a:r>
              <a:rPr sz="900" b="1" spc="1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unsigned</a:t>
            </a:r>
            <a:r>
              <a:rPr sz="900" b="1" spc="1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55" dirty="0">
                <a:solidFill>
                  <a:srgbClr val="22373A"/>
                </a:solidFill>
                <a:latin typeface="Palatino Linotype"/>
                <a:cs typeface="Palatino Linotype"/>
              </a:rPr>
              <a:t>int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spc="-20" dirty="0">
                <a:solidFill>
                  <a:srgbClr val="22373A"/>
                </a:solidFill>
                <a:latin typeface="Arial"/>
                <a:cs typeface="Arial"/>
              </a:rPr>
              <a:t>4/8</a:t>
            </a:r>
            <a:r>
              <a:rPr sz="900" spc="-30" baseline="37037" dirty="0">
                <a:solidFill>
                  <a:srgbClr val="22373A"/>
                </a:solidFill>
                <a:latin typeface="Lucida Sans Unicode"/>
                <a:cs typeface="Lucida Sans Unicode"/>
              </a:rPr>
              <a:t>∗</a:t>
            </a:r>
            <a:r>
              <a:rPr sz="900" baseline="37037" dirty="0">
                <a:solidFill>
                  <a:srgbClr val="22373A"/>
                </a:solidFill>
                <a:latin typeface="Lucida Sans Unicode"/>
                <a:cs typeface="Lucida Sans Unicode"/>
              </a:rPr>
              <a:t>	</a:t>
            </a:r>
            <a:r>
              <a:rPr sz="900" dirty="0">
                <a:solidFill>
                  <a:srgbClr val="008A73"/>
                </a:solidFill>
                <a:latin typeface="Arial"/>
                <a:cs typeface="Arial"/>
              </a:rPr>
              <a:t>uint32</a:t>
            </a:r>
            <a:r>
              <a:rPr sz="900" spc="175" dirty="0">
                <a:solidFill>
                  <a:srgbClr val="008A73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8A73"/>
                </a:solidFill>
                <a:latin typeface="Arial"/>
                <a:cs typeface="Arial"/>
              </a:rPr>
              <a:t>t/uint64</a:t>
            </a:r>
            <a:r>
              <a:rPr sz="900" spc="175" dirty="0">
                <a:solidFill>
                  <a:srgbClr val="008A73"/>
                </a:solidFill>
                <a:latin typeface="Arial"/>
                <a:cs typeface="Arial"/>
              </a:rPr>
              <a:t> </a:t>
            </a:r>
            <a:r>
              <a:rPr sz="900" spc="30" dirty="0">
                <a:solidFill>
                  <a:srgbClr val="008A73"/>
                </a:solidFill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23062" y="2312441"/>
            <a:ext cx="4714240" cy="153670"/>
            <a:chOff x="523062" y="2312441"/>
            <a:chExt cx="4714240" cy="153670"/>
          </a:xfrm>
        </p:grpSpPr>
        <p:sp>
          <p:nvSpPr>
            <p:cNvPr id="37" name="object 37"/>
            <p:cNvSpPr/>
            <p:nvPr/>
          </p:nvSpPr>
          <p:spPr>
            <a:xfrm>
              <a:off x="523062" y="2312441"/>
              <a:ext cx="4714240" cy="153670"/>
            </a:xfrm>
            <a:custGeom>
              <a:avLst/>
              <a:gdLst/>
              <a:ahLst/>
              <a:cxnLst/>
              <a:rect l="l" t="t" r="r" b="b"/>
              <a:pathLst>
                <a:path w="4714240" h="153669">
                  <a:moveTo>
                    <a:pt x="4713871" y="0"/>
                  </a:moveTo>
                  <a:lnTo>
                    <a:pt x="4713871" y="0"/>
                  </a:lnTo>
                  <a:lnTo>
                    <a:pt x="0" y="0"/>
                  </a:lnTo>
                  <a:lnTo>
                    <a:pt x="0" y="153657"/>
                  </a:lnTo>
                  <a:lnTo>
                    <a:pt x="4713871" y="153657"/>
                  </a:lnTo>
                  <a:lnTo>
                    <a:pt x="4713871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83645" y="2417470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60">
                  <a:moveTo>
                    <a:pt x="0" y="0"/>
                  </a:moveTo>
                  <a:lnTo>
                    <a:pt x="35115" y="0"/>
                  </a:lnTo>
                </a:path>
              </a:pathLst>
            </a:custGeom>
            <a:ln w="5054">
              <a:solidFill>
                <a:srgbClr val="008A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23062" y="2312441"/>
            <a:ext cx="471424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025"/>
              </a:lnSpc>
              <a:tabLst>
                <a:tab pos="1659889" algn="l"/>
                <a:tab pos="2957195" algn="l"/>
                <a:tab pos="4305300" algn="l"/>
              </a:tabLst>
            </a:pP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long</a:t>
            </a:r>
            <a:r>
              <a:rPr sz="900" b="1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long</a:t>
            </a:r>
            <a:r>
              <a:rPr sz="900" b="1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55" dirty="0">
                <a:solidFill>
                  <a:srgbClr val="22373A"/>
                </a:solidFill>
                <a:latin typeface="Palatino Linotype"/>
                <a:cs typeface="Palatino Linotype"/>
              </a:rPr>
              <a:t>int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8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900" spc="-25" dirty="0">
                <a:solidFill>
                  <a:srgbClr val="22373A"/>
                </a:solidFill>
                <a:latin typeface="Arial"/>
                <a:cs typeface="Arial"/>
              </a:rPr>
              <a:t>-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900" baseline="37037" dirty="0">
                <a:solidFill>
                  <a:srgbClr val="22373A"/>
                </a:solidFill>
                <a:latin typeface="Tahoma"/>
                <a:cs typeface="Tahoma"/>
              </a:rPr>
              <a:t>63</a:t>
            </a:r>
            <a:r>
              <a:rPr sz="900" spc="240" baseline="37037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900" spc="5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900" spc="-15" baseline="37037" dirty="0">
                <a:solidFill>
                  <a:srgbClr val="22373A"/>
                </a:solidFill>
                <a:latin typeface="Tahoma"/>
                <a:cs typeface="Tahoma"/>
              </a:rPr>
              <a:t>63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-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900" dirty="0">
                <a:solidFill>
                  <a:srgbClr val="008A73"/>
                </a:solidFill>
                <a:latin typeface="Arial"/>
                <a:cs typeface="Arial"/>
              </a:rPr>
              <a:t>int64</a:t>
            </a:r>
            <a:r>
              <a:rPr sz="900" spc="60" dirty="0">
                <a:solidFill>
                  <a:srgbClr val="008A73"/>
                </a:solidFill>
                <a:latin typeface="Arial"/>
                <a:cs typeface="Arial"/>
              </a:rPr>
              <a:t> </a:t>
            </a:r>
            <a:r>
              <a:rPr sz="900" spc="30" dirty="0">
                <a:solidFill>
                  <a:srgbClr val="008A73"/>
                </a:solidFill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083644" y="2571114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115" y="0"/>
                </a:lnTo>
              </a:path>
            </a:pathLst>
          </a:custGeom>
          <a:ln w="5054">
            <a:solidFill>
              <a:srgbClr val="008A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48182" y="2447081"/>
            <a:ext cx="46513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1634489" algn="l"/>
                <a:tab pos="3058160" algn="l"/>
                <a:tab pos="4220210" algn="l"/>
              </a:tabLst>
            </a:pP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long</a:t>
            </a:r>
            <a:r>
              <a:rPr sz="900" b="1" spc="2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long</a:t>
            </a:r>
            <a:r>
              <a:rPr sz="900" b="1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unsigned</a:t>
            </a:r>
            <a:r>
              <a:rPr sz="900" b="1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55" dirty="0">
                <a:solidFill>
                  <a:srgbClr val="22373A"/>
                </a:solidFill>
                <a:latin typeface="Palatino Linotype"/>
                <a:cs typeface="Palatino Linotype"/>
              </a:rPr>
              <a:t>int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8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0</a:t>
            </a:r>
            <a:r>
              <a:rPr sz="900" spc="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900" spc="5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900" spc="-15" baseline="37037" dirty="0">
                <a:solidFill>
                  <a:srgbClr val="22373A"/>
                </a:solidFill>
                <a:latin typeface="Tahoma"/>
                <a:cs typeface="Tahoma"/>
              </a:rPr>
              <a:t>64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-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900" dirty="0">
                <a:solidFill>
                  <a:srgbClr val="008A73"/>
                </a:solidFill>
                <a:latin typeface="Arial"/>
                <a:cs typeface="Arial"/>
              </a:rPr>
              <a:t>uint64</a:t>
            </a:r>
            <a:r>
              <a:rPr sz="900" spc="5" dirty="0">
                <a:solidFill>
                  <a:srgbClr val="008A73"/>
                </a:solidFill>
                <a:latin typeface="Arial"/>
                <a:cs typeface="Arial"/>
              </a:rPr>
              <a:t> </a:t>
            </a:r>
            <a:r>
              <a:rPr sz="900" spc="30" dirty="0">
                <a:solidFill>
                  <a:srgbClr val="008A73"/>
                </a:solidFill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23062" y="2619743"/>
            <a:ext cx="4714240" cy="153670"/>
          </a:xfrm>
          <a:prstGeom prst="rect">
            <a:avLst/>
          </a:prstGeom>
          <a:solidFill>
            <a:srgbClr val="EFEFEF"/>
          </a:solidFill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025"/>
              </a:lnSpc>
              <a:tabLst>
                <a:tab pos="1659889" algn="l"/>
                <a:tab pos="2014855" algn="l"/>
              </a:tabLst>
            </a:pPr>
            <a:r>
              <a:rPr sz="900" b="1" spc="85" dirty="0">
                <a:solidFill>
                  <a:srgbClr val="22373A"/>
                </a:solidFill>
                <a:latin typeface="Palatino Linotype"/>
                <a:cs typeface="Palatino Linotype"/>
              </a:rPr>
              <a:t>float</a:t>
            </a:r>
            <a:r>
              <a:rPr sz="900" b="1" spc="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(IEEE</a:t>
            </a:r>
            <a:r>
              <a:rPr sz="900" spc="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Arial"/>
                <a:cs typeface="Arial"/>
              </a:rPr>
              <a:t>754)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4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9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±</a:t>
            </a:r>
            <a:r>
              <a:rPr sz="900" spc="-35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900" b="0" i="1" spc="-35" dirty="0">
                <a:solidFill>
                  <a:srgbClr val="22373A"/>
                </a:solidFill>
                <a:latin typeface="Bookman Old Style"/>
                <a:cs typeface="Bookman Old Style"/>
              </a:rPr>
              <a:t>.</a:t>
            </a:r>
            <a:r>
              <a:rPr sz="900" spc="-35" dirty="0">
                <a:solidFill>
                  <a:srgbClr val="22373A"/>
                </a:solidFill>
                <a:latin typeface="Arial"/>
                <a:cs typeface="Arial"/>
              </a:rPr>
              <a:t>18</a:t>
            </a:r>
            <a:r>
              <a:rPr sz="900" spc="-4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22373A"/>
                </a:solidFill>
                <a:latin typeface="Lucida Sans Unicode"/>
                <a:cs typeface="Lucida Sans Unicode"/>
              </a:rPr>
              <a:t>×</a:t>
            </a:r>
            <a:r>
              <a:rPr sz="9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10</a:t>
            </a:r>
            <a:r>
              <a:rPr sz="900" baseline="37037" dirty="0">
                <a:solidFill>
                  <a:srgbClr val="22373A"/>
                </a:solidFill>
                <a:latin typeface="Lucida Sans Unicode"/>
                <a:cs typeface="Lucida Sans Unicode"/>
              </a:rPr>
              <a:t>−</a:t>
            </a:r>
            <a:r>
              <a:rPr sz="900" baseline="37037" dirty="0">
                <a:solidFill>
                  <a:srgbClr val="22373A"/>
                </a:solidFill>
                <a:latin typeface="Tahoma"/>
                <a:cs typeface="Tahoma"/>
              </a:rPr>
              <a:t>38</a:t>
            </a:r>
            <a:r>
              <a:rPr sz="900" spc="270" baseline="37037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900" spc="7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±</a:t>
            </a:r>
            <a:r>
              <a:rPr sz="900" spc="-30" dirty="0">
                <a:solidFill>
                  <a:srgbClr val="22373A"/>
                </a:solidFill>
                <a:latin typeface="Arial"/>
                <a:cs typeface="Arial"/>
              </a:rPr>
              <a:t>3</a:t>
            </a:r>
            <a:r>
              <a:rPr sz="900" b="0" i="1" spc="-30" dirty="0">
                <a:solidFill>
                  <a:srgbClr val="22373A"/>
                </a:solidFill>
                <a:latin typeface="Bookman Old Style"/>
                <a:cs typeface="Bookman Old Style"/>
              </a:rPr>
              <a:t>.</a:t>
            </a:r>
            <a:r>
              <a:rPr sz="900" spc="-30" dirty="0">
                <a:solidFill>
                  <a:srgbClr val="22373A"/>
                </a:solidFill>
                <a:latin typeface="Arial"/>
                <a:cs typeface="Arial"/>
              </a:rPr>
              <a:t>4</a:t>
            </a:r>
            <a:r>
              <a:rPr sz="900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22373A"/>
                </a:solidFill>
                <a:latin typeface="Lucida Sans Unicode"/>
                <a:cs typeface="Lucida Sans Unicode"/>
              </a:rPr>
              <a:t>×</a:t>
            </a:r>
            <a:r>
              <a:rPr sz="900" spc="-7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10</a:t>
            </a:r>
            <a:r>
              <a:rPr sz="900" spc="-15" baseline="37037" dirty="0">
                <a:solidFill>
                  <a:srgbClr val="22373A"/>
                </a:solidFill>
                <a:latin typeface="Tahoma"/>
                <a:cs typeface="Tahoma"/>
              </a:rPr>
              <a:t>+38</a:t>
            </a:r>
            <a:endParaRPr sz="900" baseline="37037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60882" y="2754383"/>
            <a:ext cx="357060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621790" algn="l"/>
                <a:tab pos="1896745" algn="l"/>
              </a:tabLst>
            </a:pP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double 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(IEEE</a:t>
            </a:r>
            <a:r>
              <a:rPr sz="900" spc="-20" dirty="0">
                <a:solidFill>
                  <a:srgbClr val="22373A"/>
                </a:solidFill>
                <a:latin typeface="Arial"/>
                <a:cs typeface="Arial"/>
              </a:rPr>
              <a:t> 754)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8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9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±</a:t>
            </a:r>
            <a:r>
              <a:rPr sz="900" spc="-35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900" b="0" i="1" spc="-35" dirty="0">
                <a:solidFill>
                  <a:srgbClr val="22373A"/>
                </a:solidFill>
                <a:latin typeface="Bookman Old Style"/>
                <a:cs typeface="Bookman Old Style"/>
              </a:rPr>
              <a:t>.</a:t>
            </a:r>
            <a:r>
              <a:rPr sz="900" spc="-35" dirty="0">
                <a:solidFill>
                  <a:srgbClr val="22373A"/>
                </a:solidFill>
                <a:latin typeface="Arial"/>
                <a:cs typeface="Arial"/>
              </a:rPr>
              <a:t>23</a:t>
            </a:r>
            <a:r>
              <a:rPr sz="900" spc="-4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22373A"/>
                </a:solidFill>
                <a:latin typeface="Lucida Sans Unicode"/>
                <a:cs typeface="Lucida Sans Unicode"/>
              </a:rPr>
              <a:t>×</a:t>
            </a:r>
            <a:r>
              <a:rPr sz="900" spc="-7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10</a:t>
            </a:r>
            <a:r>
              <a:rPr sz="900" baseline="37037" dirty="0">
                <a:solidFill>
                  <a:srgbClr val="22373A"/>
                </a:solidFill>
                <a:latin typeface="Lucida Sans Unicode"/>
                <a:cs typeface="Lucida Sans Unicode"/>
              </a:rPr>
              <a:t>−</a:t>
            </a:r>
            <a:r>
              <a:rPr sz="900" baseline="37037" dirty="0">
                <a:solidFill>
                  <a:srgbClr val="22373A"/>
                </a:solidFill>
                <a:latin typeface="Tahoma"/>
                <a:cs typeface="Tahoma"/>
              </a:rPr>
              <a:t>308</a:t>
            </a:r>
            <a:r>
              <a:rPr sz="900" spc="270" baseline="37037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900" spc="6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±</a:t>
            </a:r>
            <a:r>
              <a:rPr sz="900" spc="-30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900" b="0" i="1" spc="-30" dirty="0">
                <a:solidFill>
                  <a:srgbClr val="22373A"/>
                </a:solidFill>
                <a:latin typeface="Bookman Old Style"/>
                <a:cs typeface="Bookman Old Style"/>
              </a:rPr>
              <a:t>.</a:t>
            </a:r>
            <a:r>
              <a:rPr sz="900" spc="-30" dirty="0">
                <a:solidFill>
                  <a:srgbClr val="22373A"/>
                </a:solidFill>
                <a:latin typeface="Arial"/>
                <a:cs typeface="Arial"/>
              </a:rPr>
              <a:t>8</a:t>
            </a:r>
            <a:r>
              <a:rPr sz="900" spc="-4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22373A"/>
                </a:solidFill>
                <a:latin typeface="Lucida Sans Unicode"/>
                <a:cs typeface="Lucida Sans Unicode"/>
              </a:rPr>
              <a:t>×</a:t>
            </a:r>
            <a:r>
              <a:rPr sz="9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10</a:t>
            </a:r>
            <a:r>
              <a:rPr sz="900" spc="-15" baseline="37037" dirty="0">
                <a:solidFill>
                  <a:srgbClr val="22373A"/>
                </a:solidFill>
                <a:latin typeface="Tahoma"/>
                <a:cs typeface="Tahoma"/>
              </a:rPr>
              <a:t>+308</a:t>
            </a:r>
            <a:endParaRPr sz="900" baseline="37037">
              <a:latin typeface="Tahoma"/>
              <a:cs typeface="Tahom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23062" y="2957220"/>
            <a:ext cx="4714240" cy="0"/>
          </a:xfrm>
          <a:custGeom>
            <a:avLst/>
            <a:gdLst/>
            <a:ahLst/>
            <a:cxnLst/>
            <a:rect l="l" t="t" r="r" b="b"/>
            <a:pathLst>
              <a:path w="4714240">
                <a:moveTo>
                  <a:pt x="0" y="0"/>
                </a:moveTo>
                <a:lnTo>
                  <a:pt x="4713859" y="0"/>
                </a:lnTo>
              </a:path>
            </a:pathLst>
          </a:custGeom>
          <a:ln w="11087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74954" y="3038511"/>
            <a:ext cx="24485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baseline="27777" dirty="0">
                <a:solidFill>
                  <a:srgbClr val="22373A"/>
                </a:solidFill>
                <a:latin typeface="Lucida Sans Unicode"/>
                <a:cs typeface="Lucida Sans Unicode"/>
              </a:rPr>
              <a:t>∗</a:t>
            </a:r>
            <a:r>
              <a:rPr sz="900" spc="120" baseline="27777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800" dirty="0">
                <a:solidFill>
                  <a:srgbClr val="22373A"/>
                </a:solidFill>
                <a:latin typeface="Tahoma"/>
                <a:cs typeface="Tahoma"/>
              </a:rPr>
              <a:t>4</a:t>
            </a:r>
            <a:r>
              <a:rPr sz="8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Tahoma"/>
                <a:cs typeface="Tahoma"/>
              </a:rPr>
              <a:t>bytes</a:t>
            </a:r>
            <a:r>
              <a:rPr sz="8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22373A"/>
                </a:solidFill>
                <a:latin typeface="Tahoma"/>
                <a:cs typeface="Tahoma"/>
              </a:rPr>
              <a:t>on</a:t>
            </a:r>
            <a:r>
              <a:rPr sz="8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22373A"/>
                </a:solidFill>
                <a:latin typeface="Tahoma"/>
                <a:cs typeface="Tahoma"/>
              </a:rPr>
              <a:t>Windows64</a:t>
            </a:r>
            <a:r>
              <a:rPr sz="8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Tahoma"/>
                <a:cs typeface="Tahoma"/>
              </a:rPr>
              <a:t>systems,</a:t>
            </a:r>
            <a:r>
              <a:rPr sz="8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baseline="27777" dirty="0">
                <a:solidFill>
                  <a:srgbClr val="22373A"/>
                </a:solidFill>
                <a:latin typeface="Lucida Sans Unicode"/>
                <a:cs typeface="Lucida Sans Unicode"/>
              </a:rPr>
              <a:t>†</a:t>
            </a:r>
            <a:r>
              <a:rPr sz="900" spc="127" baseline="27777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800" spc="-20" dirty="0">
                <a:solidFill>
                  <a:srgbClr val="22373A"/>
                </a:solidFill>
                <a:latin typeface="Tahoma"/>
                <a:cs typeface="Tahoma"/>
              </a:rPr>
              <a:t>one-</a:t>
            </a:r>
            <a:r>
              <a:rPr sz="800" spc="-10" dirty="0">
                <a:solidFill>
                  <a:srgbClr val="22373A"/>
                </a:solidFill>
                <a:latin typeface="Tahoma"/>
                <a:cs typeface="Tahoma"/>
              </a:rPr>
              <a:t>complement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48" name="object 4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3234937"/>
              <a:ext cx="1036955" cy="5080"/>
            </a:xfrm>
            <a:custGeom>
              <a:avLst/>
              <a:gdLst/>
              <a:ahLst/>
              <a:cxnLst/>
              <a:rect l="l" t="t" r="r" b="b"/>
              <a:pathLst>
                <a:path w="1036955" h="5080">
                  <a:moveTo>
                    <a:pt x="0" y="5060"/>
                  </a:moveTo>
                  <a:lnTo>
                    <a:pt x="0" y="0"/>
                  </a:lnTo>
                  <a:lnTo>
                    <a:pt x="1036770" y="0"/>
                  </a:lnTo>
                  <a:lnTo>
                    <a:pt x="103677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2307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0" dirty="0"/>
              <a:t>Arithmetic</a:t>
            </a:r>
            <a:r>
              <a:rPr spc="55" dirty="0"/>
              <a:t> </a:t>
            </a:r>
            <a:r>
              <a:rPr spc="-160" dirty="0"/>
              <a:t>Types</a:t>
            </a:r>
            <a:r>
              <a:rPr spc="55" dirty="0"/>
              <a:t> </a:t>
            </a:r>
            <a:r>
              <a:rPr dirty="0"/>
              <a:t>-</a:t>
            </a:r>
            <a:r>
              <a:rPr spc="60" dirty="0"/>
              <a:t> </a:t>
            </a:r>
            <a:r>
              <a:rPr spc="-120" dirty="0"/>
              <a:t>Short</a:t>
            </a:r>
            <a:r>
              <a:rPr spc="55" dirty="0"/>
              <a:t> </a:t>
            </a:r>
            <a:r>
              <a:rPr spc="-110" dirty="0"/>
              <a:t>Name</a:t>
            </a:r>
          </a:p>
        </p:txBody>
      </p:sp>
      <p:sp>
        <p:nvSpPr>
          <p:cNvPr id="3" name="object 3"/>
          <p:cNvSpPr/>
          <p:nvPr/>
        </p:nvSpPr>
        <p:spPr>
          <a:xfrm>
            <a:off x="1522171" y="543077"/>
            <a:ext cx="2715895" cy="0"/>
          </a:xfrm>
          <a:custGeom>
            <a:avLst/>
            <a:gdLst/>
            <a:ahLst/>
            <a:cxnLst/>
            <a:rect l="l" t="t" r="r" b="b"/>
            <a:pathLst>
              <a:path w="2715895">
                <a:moveTo>
                  <a:pt x="0" y="0"/>
                </a:moveTo>
                <a:lnTo>
                  <a:pt x="2715653" y="0"/>
                </a:lnTo>
              </a:path>
            </a:pathLst>
          </a:custGeom>
          <a:ln w="11087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29066" y="574098"/>
            <a:ext cx="6705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10" dirty="0">
                <a:solidFill>
                  <a:srgbClr val="22373A"/>
                </a:solidFill>
                <a:latin typeface="Arial Black"/>
                <a:cs typeface="Arial Black"/>
              </a:rPr>
              <a:t>Signed</a:t>
            </a:r>
            <a:r>
              <a:rPr sz="900" spc="4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900" spc="-85" dirty="0">
                <a:solidFill>
                  <a:srgbClr val="22373A"/>
                </a:solidFill>
                <a:latin typeface="Arial Black"/>
                <a:cs typeface="Arial Black"/>
              </a:rPr>
              <a:t>Type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18434" y="574098"/>
            <a:ext cx="60769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10" dirty="0">
                <a:solidFill>
                  <a:srgbClr val="22373A"/>
                </a:solidFill>
                <a:latin typeface="Arial Black"/>
                <a:cs typeface="Arial Black"/>
              </a:rPr>
              <a:t>short</a:t>
            </a:r>
            <a:r>
              <a:rPr sz="900" spc="4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900" spc="-110" dirty="0">
                <a:solidFill>
                  <a:srgbClr val="22373A"/>
                </a:solidFill>
                <a:latin typeface="Arial Black"/>
                <a:cs typeface="Arial Black"/>
              </a:rPr>
              <a:t>name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2171" y="776782"/>
            <a:ext cx="2715895" cy="0"/>
          </a:xfrm>
          <a:custGeom>
            <a:avLst/>
            <a:gdLst/>
            <a:ahLst/>
            <a:cxnLst/>
            <a:rect l="l" t="t" r="r" b="b"/>
            <a:pathLst>
              <a:path w="2715895">
                <a:moveTo>
                  <a:pt x="0" y="0"/>
                </a:moveTo>
                <a:lnTo>
                  <a:pt x="2715653" y="0"/>
                </a:lnTo>
              </a:path>
            </a:pathLst>
          </a:custGeom>
          <a:ln w="6921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85379" y="782323"/>
            <a:ext cx="1221105" cy="826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3840">
              <a:lnSpc>
                <a:spcPct val="116700"/>
              </a:lnSpc>
              <a:spcBef>
                <a:spcPts val="100"/>
              </a:spcBef>
            </a:pP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signed</a:t>
            </a:r>
            <a:r>
              <a:rPr sz="900" b="1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char 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signed</a:t>
            </a:r>
            <a:r>
              <a:rPr sz="900" b="1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50" dirty="0">
                <a:solidFill>
                  <a:srgbClr val="22373A"/>
                </a:solidFill>
                <a:latin typeface="Palatino Linotype"/>
                <a:cs typeface="Palatino Linotype"/>
              </a:rPr>
              <a:t>short</a:t>
            </a:r>
            <a:r>
              <a:rPr sz="900" b="1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55" dirty="0">
                <a:solidFill>
                  <a:srgbClr val="22373A"/>
                </a:solidFill>
                <a:latin typeface="Palatino Linotype"/>
                <a:cs typeface="Palatino Linotype"/>
              </a:rPr>
              <a:t>int 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signed</a:t>
            </a:r>
            <a:r>
              <a:rPr sz="900" b="1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55" dirty="0">
                <a:solidFill>
                  <a:srgbClr val="22373A"/>
                </a:solidFill>
                <a:latin typeface="Palatino Linotype"/>
                <a:cs typeface="Palatino Linotype"/>
              </a:rPr>
              <a:t>int</a:t>
            </a:r>
            <a:r>
              <a:rPr sz="900" b="1" spc="5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signed</a:t>
            </a:r>
            <a:r>
              <a:rPr sz="900" b="1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long</a:t>
            </a:r>
            <a:r>
              <a:rPr sz="900" b="1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55" dirty="0">
                <a:solidFill>
                  <a:srgbClr val="22373A"/>
                </a:solidFill>
                <a:latin typeface="Palatino Linotype"/>
                <a:cs typeface="Palatino Linotype"/>
              </a:rPr>
              <a:t>int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signed</a:t>
            </a:r>
            <a:r>
              <a:rPr sz="900" b="1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long</a:t>
            </a:r>
            <a:r>
              <a:rPr sz="900" b="1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long</a:t>
            </a:r>
            <a:r>
              <a:rPr sz="900" b="1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55" dirty="0">
                <a:solidFill>
                  <a:srgbClr val="22373A"/>
                </a:solidFill>
                <a:latin typeface="Palatino Linotype"/>
                <a:cs typeface="Palatino Linotype"/>
              </a:rPr>
              <a:t>int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69208" y="782323"/>
            <a:ext cx="563880" cy="826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3840">
              <a:lnSpc>
                <a:spcPct val="116700"/>
              </a:lnSpc>
              <a:spcBef>
                <a:spcPts val="100"/>
              </a:spcBef>
            </a:pP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/ </a:t>
            </a:r>
            <a:r>
              <a:rPr sz="9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short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int </a:t>
            </a:r>
            <a:r>
              <a:rPr sz="9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long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long</a:t>
            </a:r>
            <a:r>
              <a:rPr sz="900" spc="33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long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22171" y="1650707"/>
            <a:ext cx="2715895" cy="0"/>
          </a:xfrm>
          <a:custGeom>
            <a:avLst/>
            <a:gdLst/>
            <a:ahLst/>
            <a:cxnLst/>
            <a:rect l="l" t="t" r="r" b="b"/>
            <a:pathLst>
              <a:path w="2715895">
                <a:moveTo>
                  <a:pt x="0" y="0"/>
                </a:moveTo>
                <a:lnTo>
                  <a:pt x="2715653" y="0"/>
                </a:lnTo>
              </a:path>
            </a:pathLst>
          </a:custGeom>
          <a:ln w="11087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2171" y="1844941"/>
            <a:ext cx="2715895" cy="0"/>
          </a:xfrm>
          <a:custGeom>
            <a:avLst/>
            <a:gdLst/>
            <a:ahLst/>
            <a:cxnLst/>
            <a:rect l="l" t="t" r="r" b="b"/>
            <a:pathLst>
              <a:path w="2715895">
                <a:moveTo>
                  <a:pt x="0" y="0"/>
                </a:moveTo>
                <a:lnTo>
                  <a:pt x="2715653" y="0"/>
                </a:lnTo>
              </a:path>
            </a:pathLst>
          </a:custGeom>
          <a:ln w="11087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64410" y="1875975"/>
            <a:ext cx="79946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20" dirty="0">
                <a:solidFill>
                  <a:srgbClr val="22373A"/>
                </a:solidFill>
                <a:latin typeface="Arial Black"/>
                <a:cs typeface="Arial Black"/>
              </a:rPr>
              <a:t>Unsigned</a:t>
            </a:r>
            <a:r>
              <a:rPr sz="900" spc="7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900" spc="-75" dirty="0">
                <a:solidFill>
                  <a:srgbClr val="22373A"/>
                </a:solidFill>
                <a:latin typeface="Arial Black"/>
                <a:cs typeface="Arial Black"/>
              </a:rPr>
              <a:t>Type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18299" y="1875975"/>
            <a:ext cx="60769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10" dirty="0">
                <a:solidFill>
                  <a:srgbClr val="22373A"/>
                </a:solidFill>
                <a:latin typeface="Arial Black"/>
                <a:cs typeface="Arial Black"/>
              </a:rPr>
              <a:t>short</a:t>
            </a:r>
            <a:r>
              <a:rPr sz="900" spc="4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900" spc="-110" dirty="0">
                <a:solidFill>
                  <a:srgbClr val="22373A"/>
                </a:solidFill>
                <a:latin typeface="Arial Black"/>
                <a:cs typeface="Arial Black"/>
              </a:rPr>
              <a:t>name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22171" y="2078659"/>
            <a:ext cx="2715895" cy="0"/>
          </a:xfrm>
          <a:custGeom>
            <a:avLst/>
            <a:gdLst/>
            <a:ahLst/>
            <a:cxnLst/>
            <a:rect l="l" t="t" r="r" b="b"/>
            <a:pathLst>
              <a:path w="2715895">
                <a:moveTo>
                  <a:pt x="0" y="0"/>
                </a:moveTo>
                <a:lnTo>
                  <a:pt x="2715653" y="0"/>
                </a:lnTo>
              </a:path>
            </a:pathLst>
          </a:custGeom>
          <a:ln w="6921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585379" y="2084213"/>
            <a:ext cx="1341120" cy="826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3840">
              <a:lnSpc>
                <a:spcPct val="116700"/>
              </a:lnSpc>
              <a:spcBef>
                <a:spcPts val="100"/>
              </a:spcBef>
            </a:pP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unsigned</a:t>
            </a:r>
            <a:r>
              <a:rPr sz="900" b="1" spc="1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char 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unsigned</a:t>
            </a:r>
            <a:r>
              <a:rPr sz="900" b="1" spc="1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50" dirty="0">
                <a:solidFill>
                  <a:srgbClr val="22373A"/>
                </a:solidFill>
                <a:latin typeface="Palatino Linotype"/>
                <a:cs typeface="Palatino Linotype"/>
              </a:rPr>
              <a:t>short</a:t>
            </a:r>
            <a:r>
              <a:rPr sz="900" b="1" spc="1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55" dirty="0">
                <a:solidFill>
                  <a:srgbClr val="22373A"/>
                </a:solidFill>
                <a:latin typeface="Palatino Linotype"/>
                <a:cs typeface="Palatino Linotype"/>
              </a:rPr>
              <a:t>int 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unsigned</a:t>
            </a:r>
            <a:r>
              <a:rPr sz="900" b="1" spc="1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55" dirty="0">
                <a:solidFill>
                  <a:srgbClr val="22373A"/>
                </a:solidFill>
                <a:latin typeface="Palatino Linotype"/>
                <a:cs typeface="Palatino Linotype"/>
              </a:rPr>
              <a:t>int 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unsigned</a:t>
            </a:r>
            <a:r>
              <a:rPr sz="900" b="1" spc="1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long</a:t>
            </a:r>
            <a:r>
              <a:rPr sz="900" b="1" spc="1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55" dirty="0">
                <a:solidFill>
                  <a:srgbClr val="22373A"/>
                </a:solidFill>
                <a:latin typeface="Palatino Linotype"/>
                <a:cs typeface="Palatino Linotype"/>
              </a:rPr>
              <a:t>int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unsigned</a:t>
            </a:r>
            <a:r>
              <a:rPr sz="900" b="1" spc="2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long</a:t>
            </a:r>
            <a:r>
              <a:rPr sz="900" b="1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long</a:t>
            </a:r>
            <a:r>
              <a:rPr sz="900" b="1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55" dirty="0">
                <a:solidFill>
                  <a:srgbClr val="22373A"/>
                </a:solidFill>
                <a:latin typeface="Palatino Linotype"/>
                <a:cs typeface="Palatino Linotype"/>
              </a:rPr>
              <a:t>int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69208" y="2084213"/>
            <a:ext cx="1101725" cy="8261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/</a:t>
            </a:r>
            <a:endParaRPr sz="900">
              <a:latin typeface="Palatino Linotype"/>
              <a:cs typeface="Palatino Linotype"/>
            </a:endParaRPr>
          </a:p>
          <a:p>
            <a:pPr marL="12700" marR="243840">
              <a:lnSpc>
                <a:spcPct val="116700"/>
              </a:lnSpc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unsigned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short </a:t>
            </a:r>
            <a:r>
              <a:rPr sz="9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unsigned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unsigned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long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unsigned</a:t>
            </a:r>
            <a:r>
              <a:rPr sz="900" spc="30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long</a:t>
            </a:r>
            <a:r>
              <a:rPr sz="900" spc="3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long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22171" y="2952584"/>
            <a:ext cx="2715895" cy="0"/>
          </a:xfrm>
          <a:custGeom>
            <a:avLst/>
            <a:gdLst/>
            <a:ahLst/>
            <a:cxnLst/>
            <a:rect l="l" t="t" r="r" b="b"/>
            <a:pathLst>
              <a:path w="2715895">
                <a:moveTo>
                  <a:pt x="0" y="0"/>
                </a:moveTo>
                <a:lnTo>
                  <a:pt x="2715653" y="0"/>
                </a:lnTo>
              </a:path>
            </a:pathLst>
          </a:custGeom>
          <a:ln w="11087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23446" y="2960749"/>
            <a:ext cx="348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ahoma"/>
                <a:cs typeface="Tahoma"/>
              </a:rPr>
              <a:t>19/100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9" name="object 1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3234937"/>
              <a:ext cx="1094740" cy="5080"/>
            </a:xfrm>
            <a:custGeom>
              <a:avLst/>
              <a:gdLst/>
              <a:ahLst/>
              <a:cxnLst/>
              <a:rect l="l" t="t" r="r" b="b"/>
              <a:pathLst>
                <a:path w="1094740" h="5080">
                  <a:moveTo>
                    <a:pt x="0" y="5060"/>
                  </a:moveTo>
                  <a:lnTo>
                    <a:pt x="0" y="0"/>
                  </a:lnTo>
                  <a:lnTo>
                    <a:pt x="1094427" y="0"/>
                  </a:lnTo>
                  <a:lnTo>
                    <a:pt x="109442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2236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20" dirty="0"/>
              <a:t>Max Integers</a:t>
            </a:r>
            <a:endParaRPr spc="-135" dirty="0"/>
          </a:p>
        </p:txBody>
      </p:sp>
      <p:grpSp>
        <p:nvGrpSpPr>
          <p:cNvPr id="47" name="object 4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48" name="object 4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3234937"/>
              <a:ext cx="1036955" cy="5080"/>
            </a:xfrm>
            <a:custGeom>
              <a:avLst/>
              <a:gdLst/>
              <a:ahLst/>
              <a:cxnLst/>
              <a:rect l="l" t="t" r="r" b="b"/>
              <a:pathLst>
                <a:path w="1036955" h="5080">
                  <a:moveTo>
                    <a:pt x="0" y="5060"/>
                  </a:moveTo>
                  <a:lnTo>
                    <a:pt x="0" y="0"/>
                  </a:lnTo>
                  <a:lnTo>
                    <a:pt x="1036770" y="0"/>
                  </a:lnTo>
                  <a:lnTo>
                    <a:pt x="103677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7E5B6F68-818A-A881-A972-655C19950F09}"/>
              </a:ext>
            </a:extLst>
          </p:cNvPr>
          <p:cNvSpPr txBox="1"/>
          <p:nvPr/>
        </p:nvSpPr>
        <p:spPr>
          <a:xfrm>
            <a:off x="422448" y="367708"/>
            <a:ext cx="491518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#include &lt;</a:t>
            </a:r>
            <a:r>
              <a:rPr lang="en-US" sz="800" b="0" dirty="0" err="1">
                <a:solidFill>
                  <a:srgbClr val="002060"/>
                </a:solidFill>
                <a:effectLst/>
                <a:latin typeface="Courier"/>
              </a:rPr>
              <a:t>climits</a:t>
            </a:r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&gt;</a:t>
            </a:r>
          </a:p>
          <a:p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#include &lt;</a:t>
            </a:r>
            <a:r>
              <a:rPr lang="en-US" sz="800" b="0" dirty="0" err="1">
                <a:solidFill>
                  <a:srgbClr val="002060"/>
                </a:solidFill>
                <a:effectLst/>
                <a:latin typeface="Courier"/>
              </a:rPr>
              <a:t>cmath</a:t>
            </a:r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&gt;</a:t>
            </a:r>
          </a:p>
          <a:p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#include &lt;iostream&gt;</a:t>
            </a:r>
          </a:p>
          <a:p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using namespace std;</a:t>
            </a:r>
          </a:p>
          <a:p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int main(){</a:t>
            </a:r>
          </a:p>
          <a:p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    // Max numbers from &lt;</a:t>
            </a:r>
            <a:r>
              <a:rPr lang="en-US" sz="800" b="0" dirty="0" err="1">
                <a:solidFill>
                  <a:srgbClr val="002060"/>
                </a:solidFill>
                <a:effectLst/>
                <a:latin typeface="Courier"/>
              </a:rPr>
              <a:t>climits</a:t>
            </a:r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&gt;</a:t>
            </a:r>
          </a:p>
          <a:p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    int n = INT_MAX;</a:t>
            </a:r>
          </a:p>
          <a:p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    unsigned un = UINT_MAX;</a:t>
            </a:r>
          </a:p>
          <a:p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    long l = LONG_MAX;</a:t>
            </a:r>
          </a:p>
          <a:p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    </a:t>
            </a:r>
            <a:r>
              <a:rPr lang="en-US" sz="800" b="0" dirty="0" err="1">
                <a:solidFill>
                  <a:srgbClr val="002060"/>
                </a:solidFill>
                <a:effectLst/>
                <a:latin typeface="Courier"/>
              </a:rPr>
              <a:t>cout</a:t>
            </a:r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 &lt;&lt; "Max int = " &lt;&lt; n &lt;&lt; </a:t>
            </a:r>
            <a:r>
              <a:rPr lang="en-US" sz="800" b="0" dirty="0" err="1">
                <a:solidFill>
                  <a:srgbClr val="002060"/>
                </a:solidFill>
                <a:effectLst/>
                <a:latin typeface="Courier"/>
              </a:rPr>
              <a:t>endl</a:t>
            </a:r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;</a:t>
            </a:r>
          </a:p>
          <a:p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    </a:t>
            </a:r>
            <a:r>
              <a:rPr lang="en-US" sz="800" b="0" dirty="0" err="1">
                <a:solidFill>
                  <a:srgbClr val="002060"/>
                </a:solidFill>
                <a:effectLst/>
                <a:latin typeface="Courier"/>
              </a:rPr>
              <a:t>cout</a:t>
            </a:r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 &lt;&lt; "Max unsigned int = " &lt;&lt; un &lt;&lt; </a:t>
            </a:r>
            <a:r>
              <a:rPr lang="en-US" sz="800" b="0" dirty="0" err="1">
                <a:solidFill>
                  <a:srgbClr val="002060"/>
                </a:solidFill>
                <a:effectLst/>
                <a:latin typeface="Courier"/>
              </a:rPr>
              <a:t>endl</a:t>
            </a:r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;</a:t>
            </a:r>
          </a:p>
          <a:p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    </a:t>
            </a:r>
            <a:r>
              <a:rPr lang="en-US" sz="800" b="0" dirty="0" err="1">
                <a:solidFill>
                  <a:srgbClr val="002060"/>
                </a:solidFill>
                <a:effectLst/>
                <a:latin typeface="Courier"/>
              </a:rPr>
              <a:t>cout</a:t>
            </a:r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 &lt;&lt; "Max long = " &lt;&lt; l &lt;&lt; </a:t>
            </a:r>
            <a:r>
              <a:rPr lang="en-US" sz="800" b="0" dirty="0" err="1">
                <a:solidFill>
                  <a:srgbClr val="002060"/>
                </a:solidFill>
                <a:effectLst/>
                <a:latin typeface="Courier"/>
              </a:rPr>
              <a:t>endl</a:t>
            </a:r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;    </a:t>
            </a:r>
          </a:p>
          <a:p>
            <a:b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</a:br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    // Calculated limits;</a:t>
            </a:r>
          </a:p>
          <a:p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    int n2 = (long)(pow(2, 31) - 1);</a:t>
            </a:r>
          </a:p>
          <a:p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    unsigned un2 = (long)(pow(2, 32) - 1);</a:t>
            </a:r>
          </a:p>
          <a:p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    long l2 = (long)(pow(2, 63) - 1);</a:t>
            </a:r>
          </a:p>
          <a:p>
            <a:b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</a:br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    </a:t>
            </a:r>
            <a:r>
              <a:rPr lang="en-US" sz="800" b="0" dirty="0" err="1">
                <a:solidFill>
                  <a:srgbClr val="002060"/>
                </a:solidFill>
                <a:effectLst/>
                <a:latin typeface="Courier"/>
              </a:rPr>
              <a:t>cout</a:t>
            </a:r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 &lt;&lt; "Max int = " &lt;&lt; n2 &lt;&lt; </a:t>
            </a:r>
            <a:r>
              <a:rPr lang="en-US" sz="800" b="0" dirty="0" err="1">
                <a:solidFill>
                  <a:srgbClr val="002060"/>
                </a:solidFill>
                <a:effectLst/>
                <a:latin typeface="Courier"/>
              </a:rPr>
              <a:t>endl</a:t>
            </a:r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;</a:t>
            </a:r>
          </a:p>
          <a:p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    </a:t>
            </a:r>
            <a:r>
              <a:rPr lang="en-US" sz="800" b="0" dirty="0" err="1">
                <a:solidFill>
                  <a:srgbClr val="002060"/>
                </a:solidFill>
                <a:effectLst/>
                <a:latin typeface="Courier"/>
              </a:rPr>
              <a:t>cout</a:t>
            </a:r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 &lt;&lt; "Max unsigned int = " &lt;&lt; un2 &lt;&lt; </a:t>
            </a:r>
            <a:r>
              <a:rPr lang="en-US" sz="800" b="0" dirty="0" err="1">
                <a:solidFill>
                  <a:srgbClr val="002060"/>
                </a:solidFill>
                <a:effectLst/>
                <a:latin typeface="Courier"/>
              </a:rPr>
              <a:t>endl</a:t>
            </a:r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;</a:t>
            </a:r>
          </a:p>
          <a:p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    </a:t>
            </a:r>
            <a:r>
              <a:rPr lang="en-US" sz="800" b="0" dirty="0" err="1">
                <a:solidFill>
                  <a:srgbClr val="002060"/>
                </a:solidFill>
                <a:effectLst/>
                <a:latin typeface="Courier"/>
              </a:rPr>
              <a:t>cout</a:t>
            </a:r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 &lt;&lt; "Max long = " &lt;&lt; l2 &lt;&lt; </a:t>
            </a:r>
            <a:r>
              <a:rPr lang="en-US" sz="800" b="0" dirty="0" err="1">
                <a:solidFill>
                  <a:srgbClr val="002060"/>
                </a:solidFill>
                <a:effectLst/>
                <a:latin typeface="Courier"/>
              </a:rPr>
              <a:t>endl</a:t>
            </a:r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;      </a:t>
            </a:r>
          </a:p>
          <a:p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099052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2236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20" dirty="0"/>
              <a:t>Max Integers</a:t>
            </a:r>
            <a:endParaRPr spc="-135" dirty="0"/>
          </a:p>
        </p:txBody>
      </p:sp>
      <p:grpSp>
        <p:nvGrpSpPr>
          <p:cNvPr id="47" name="object 4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48" name="object 4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3234937"/>
              <a:ext cx="1036955" cy="5080"/>
            </a:xfrm>
            <a:custGeom>
              <a:avLst/>
              <a:gdLst/>
              <a:ahLst/>
              <a:cxnLst/>
              <a:rect l="l" t="t" r="r" b="b"/>
              <a:pathLst>
                <a:path w="1036955" h="5080">
                  <a:moveTo>
                    <a:pt x="0" y="5060"/>
                  </a:moveTo>
                  <a:lnTo>
                    <a:pt x="0" y="0"/>
                  </a:lnTo>
                  <a:lnTo>
                    <a:pt x="1036770" y="0"/>
                  </a:lnTo>
                  <a:lnTo>
                    <a:pt x="103677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660E2C4-4C73-99AE-D9E9-F4DD90DDD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8141"/>
            <a:ext cx="5765800" cy="136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41139"/>
      </p:ext>
    </p:extLst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5469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0" dirty="0"/>
              <a:t>Arithmetic</a:t>
            </a:r>
            <a:r>
              <a:rPr spc="55" dirty="0"/>
              <a:t> </a:t>
            </a:r>
            <a:r>
              <a:rPr spc="-160" dirty="0"/>
              <a:t>Types</a:t>
            </a:r>
            <a:r>
              <a:rPr spc="60" dirty="0"/>
              <a:t> </a:t>
            </a:r>
            <a:r>
              <a:rPr dirty="0"/>
              <a:t>-</a:t>
            </a:r>
            <a:r>
              <a:rPr spc="60" dirty="0"/>
              <a:t> </a:t>
            </a:r>
            <a:r>
              <a:rPr spc="-130" dirty="0"/>
              <a:t>Suffix</a:t>
            </a:r>
            <a:r>
              <a:rPr spc="60" dirty="0"/>
              <a:t> </a:t>
            </a:r>
            <a:r>
              <a:rPr spc="-150" dirty="0"/>
              <a:t>and</a:t>
            </a:r>
            <a:r>
              <a:rPr spc="60" dirty="0"/>
              <a:t> </a:t>
            </a:r>
            <a:r>
              <a:rPr spc="-90" dirty="0"/>
              <a:t>Prefix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56258" y="429196"/>
          <a:ext cx="3047363" cy="1439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4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900" spc="-20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Type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900" spc="-10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SUFFIX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900" spc="-10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example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75565">
                        <a:lnSpc>
                          <a:spcPts val="1045"/>
                        </a:lnSpc>
                        <a:spcBef>
                          <a:spcPts val="235"/>
                        </a:spcBef>
                      </a:pPr>
                      <a:r>
                        <a:rPr sz="900" b="1" spc="5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int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29845" marB="0">
                    <a:lnT w="9525">
                      <a:solidFill>
                        <a:srgbClr val="22373A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141605" algn="r">
                        <a:lnSpc>
                          <a:spcPts val="1045"/>
                        </a:lnSpc>
                        <a:spcBef>
                          <a:spcPts val="23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/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29845" marB="0">
                    <a:lnT w="9525">
                      <a:solidFill>
                        <a:srgbClr val="22373A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045"/>
                        </a:lnSpc>
                        <a:spcBef>
                          <a:spcPts val="23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2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29845" marB="0">
                    <a:lnT w="9525">
                      <a:solidFill>
                        <a:srgbClr val="22373A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75565">
                        <a:lnSpc>
                          <a:spcPts val="1035"/>
                        </a:lnSpc>
                      </a:pPr>
                      <a:r>
                        <a:rPr sz="900" b="1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unsigned</a:t>
                      </a:r>
                      <a:r>
                        <a:rPr sz="900" b="1" spc="12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b="1" spc="5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int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141605" algn="r">
                        <a:lnSpc>
                          <a:spcPts val="1035"/>
                        </a:lnSpc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u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035"/>
                        </a:lnSpc>
                      </a:pPr>
                      <a:r>
                        <a:rPr sz="900" spc="-2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3u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75565">
                        <a:lnSpc>
                          <a:spcPts val="1035"/>
                        </a:lnSpc>
                      </a:pPr>
                      <a:r>
                        <a:rPr sz="900" b="1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long</a:t>
                      </a:r>
                      <a:r>
                        <a:rPr sz="900" b="1" spc="26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b="1" spc="5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int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141605" algn="r">
                        <a:lnSpc>
                          <a:spcPts val="1035"/>
                        </a:lnSpc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l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035"/>
                        </a:lnSpc>
                      </a:pPr>
                      <a:r>
                        <a:rPr sz="900" spc="8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8l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75565">
                        <a:lnSpc>
                          <a:spcPts val="1035"/>
                        </a:lnSpc>
                      </a:pPr>
                      <a:r>
                        <a:rPr sz="900" b="1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long</a:t>
                      </a:r>
                      <a:r>
                        <a:rPr sz="900" b="1" spc="26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unsigned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141605" algn="r">
                        <a:lnSpc>
                          <a:spcPts val="1035"/>
                        </a:lnSpc>
                      </a:pPr>
                      <a:r>
                        <a:rPr sz="900" spc="4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ul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035"/>
                        </a:lnSpc>
                      </a:pPr>
                      <a:r>
                        <a:rPr sz="900" spc="2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2ul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75565">
                        <a:lnSpc>
                          <a:spcPts val="1035"/>
                        </a:lnSpc>
                      </a:pPr>
                      <a:r>
                        <a:rPr sz="900" b="1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long</a:t>
                      </a:r>
                      <a:r>
                        <a:rPr sz="900" b="1" spc="26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b="1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long</a:t>
                      </a:r>
                      <a:r>
                        <a:rPr sz="900" b="1" spc="26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b="1" spc="5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int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141605" algn="r">
                        <a:lnSpc>
                          <a:spcPts val="1035"/>
                        </a:lnSpc>
                      </a:pPr>
                      <a:r>
                        <a:rPr sz="900" spc="18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ll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035"/>
                        </a:lnSpc>
                      </a:pPr>
                      <a:r>
                        <a:rPr sz="900" spc="12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4ll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75565">
                        <a:lnSpc>
                          <a:spcPts val="1035"/>
                        </a:lnSpc>
                      </a:pPr>
                      <a:r>
                        <a:rPr sz="900" b="1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long</a:t>
                      </a:r>
                      <a:r>
                        <a:rPr sz="900" b="1" spc="21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b="1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long</a:t>
                      </a:r>
                      <a:r>
                        <a:rPr sz="900" b="1" spc="22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b="1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unsigned</a:t>
                      </a:r>
                      <a:r>
                        <a:rPr sz="900" b="1" spc="22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b="1" spc="5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int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141605" algn="r">
                        <a:lnSpc>
                          <a:spcPts val="1035"/>
                        </a:lnSpc>
                      </a:pPr>
                      <a:r>
                        <a:rPr sz="900" spc="8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ull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035"/>
                        </a:lnSpc>
                      </a:pPr>
                      <a:r>
                        <a:rPr sz="900" spc="7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7ull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75565">
                        <a:lnSpc>
                          <a:spcPts val="1035"/>
                        </a:lnSpc>
                      </a:pPr>
                      <a:r>
                        <a:rPr sz="900" b="1" spc="7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float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141605" algn="r">
                        <a:lnSpc>
                          <a:spcPts val="1035"/>
                        </a:lnSpc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f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035"/>
                        </a:lnSpc>
                      </a:pPr>
                      <a:r>
                        <a:rPr sz="900" spc="9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3.0f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75565">
                        <a:lnSpc>
                          <a:spcPts val="1070"/>
                        </a:lnSpc>
                      </a:pPr>
                      <a:r>
                        <a:rPr sz="900" b="1" spc="-1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double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B w="1270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070"/>
                        </a:lnSpc>
                      </a:pPr>
                      <a:r>
                        <a:rPr sz="900" spc="6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3.0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B w="1270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56258" y="2016556"/>
          <a:ext cx="3047363" cy="786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4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679">
                <a:tc>
                  <a:txBody>
                    <a:bodyPr/>
                    <a:lstStyle/>
                    <a:p>
                      <a:pPr marL="3530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spc="-45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Representation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43180" marB="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spc="-10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PREFIX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43180" marB="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spc="-10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example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43180" marB="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b="1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Binary</a:t>
                      </a:r>
                      <a:r>
                        <a:rPr sz="900" b="1" spc="19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 </a:t>
                      </a:r>
                      <a:r>
                        <a:rPr sz="800" spc="-10" dirty="0">
                          <a:solidFill>
                            <a:srgbClr val="008A73"/>
                          </a:solidFill>
                          <a:latin typeface="Tahoma"/>
                          <a:cs typeface="Tahoma"/>
                        </a:rPr>
                        <a:t>C++14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1275" marB="0">
                    <a:lnT w="9525">
                      <a:solidFill>
                        <a:srgbClr val="22373A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14160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0b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T w="9525">
                      <a:solidFill>
                        <a:srgbClr val="22373A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0b010101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T w="9525">
                      <a:solidFill>
                        <a:srgbClr val="22373A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  <a:spcBef>
                          <a:spcPts val="55"/>
                        </a:spcBef>
                      </a:pPr>
                      <a:r>
                        <a:rPr sz="900" b="1" spc="-1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Octal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698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141605" algn="r">
                        <a:lnSpc>
                          <a:spcPts val="1055"/>
                        </a:lnSpc>
                        <a:spcBef>
                          <a:spcPts val="5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0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698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055"/>
                        </a:lnSpc>
                        <a:spcBef>
                          <a:spcPts val="55"/>
                        </a:spcBef>
                      </a:pPr>
                      <a:r>
                        <a:rPr sz="900" spc="-2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0308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698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b="1" spc="-1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Hexadecimal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3335" marB="0">
                    <a:lnB w="1270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141605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0x</a:t>
                      </a:r>
                      <a:r>
                        <a:rPr sz="900" spc="6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900" spc="4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0X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3335" marB="0">
                    <a:lnB w="1270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1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0xFFA010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3335" marB="0">
                    <a:lnB w="1270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47294" y="2868553"/>
            <a:ext cx="34270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008A73"/>
                </a:solidFill>
                <a:latin typeface="Tahoma"/>
                <a:cs typeface="Tahoma"/>
              </a:rPr>
              <a:t>C++14</a:t>
            </a:r>
            <a:r>
              <a:rPr sz="1000" spc="-25" dirty="0">
                <a:solidFill>
                  <a:srgbClr val="008A73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allows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also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i="1" dirty="0">
                <a:solidFill>
                  <a:srgbClr val="22373A"/>
                </a:solidFill>
                <a:latin typeface="Arial"/>
                <a:cs typeface="Arial"/>
              </a:rPr>
              <a:t>digit</a:t>
            </a:r>
            <a:r>
              <a:rPr sz="1000" i="1" spc="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i="1" spc="-55" dirty="0">
                <a:solidFill>
                  <a:srgbClr val="22373A"/>
                </a:solidFill>
                <a:latin typeface="Arial"/>
                <a:cs typeface="Arial"/>
              </a:rPr>
              <a:t>separators</a:t>
            </a:r>
            <a:r>
              <a:rPr sz="1000" i="1" spc="8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for 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improving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readability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04056" y="2891561"/>
            <a:ext cx="674370" cy="15430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15"/>
              </a:lnSpc>
            </a:pPr>
            <a:r>
              <a:rPr sz="1000" spc="-10" dirty="0">
                <a:solidFill>
                  <a:srgbClr val="22373A"/>
                </a:solidFill>
                <a:latin typeface="Cambria"/>
                <a:cs typeface="Cambria"/>
              </a:rPr>
              <a:t>1</a:t>
            </a:r>
            <a:r>
              <a:rPr sz="10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'</a:t>
            </a:r>
            <a:r>
              <a:rPr sz="1000" spc="-10" dirty="0">
                <a:solidFill>
                  <a:srgbClr val="22373A"/>
                </a:solidFill>
                <a:latin typeface="Cambria"/>
                <a:cs typeface="Cambria"/>
              </a:rPr>
              <a:t>000</a:t>
            </a:r>
            <a:r>
              <a:rPr sz="10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'</a:t>
            </a:r>
            <a:r>
              <a:rPr sz="1000" spc="-10" dirty="0">
                <a:solidFill>
                  <a:srgbClr val="22373A"/>
                </a:solidFill>
                <a:latin typeface="Cambria"/>
                <a:cs typeface="Cambria"/>
              </a:rPr>
              <a:t>000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23446" y="2960749"/>
            <a:ext cx="348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ahoma"/>
                <a:cs typeface="Tahoma"/>
              </a:rPr>
              <a:t>20/100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1152525" cy="5080"/>
            </a:xfrm>
            <a:custGeom>
              <a:avLst/>
              <a:gdLst/>
              <a:ahLst/>
              <a:cxnLst/>
              <a:rect l="l" t="t" r="r" b="b"/>
              <a:pathLst>
                <a:path w="1152525" h="5080">
                  <a:moveTo>
                    <a:pt x="0" y="5060"/>
                  </a:moveTo>
                  <a:lnTo>
                    <a:pt x="0" y="0"/>
                  </a:lnTo>
                  <a:lnTo>
                    <a:pt x="1151997" y="0"/>
                  </a:lnTo>
                  <a:lnTo>
                    <a:pt x="115199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1082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spc="-75" dirty="0"/>
              <a:t>Review Software Installs</a:t>
            </a:r>
            <a:endParaRPr sz="1200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388363"/>
            <a:ext cx="4973320" cy="989373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35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2373A"/>
                </a:solidFill>
                <a:latin typeface="Tahoma"/>
                <a:cs typeface="Tahoma"/>
              </a:rPr>
              <a:t>Install WSL on Windows</a:t>
            </a:r>
          </a:p>
          <a:p>
            <a:pPr marL="184150" indent="-171450">
              <a:lnSpc>
                <a:spcPct val="100000"/>
              </a:lnSpc>
              <a:spcBef>
                <a:spcPts val="635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2373A"/>
                </a:solidFill>
                <a:latin typeface="Tahoma"/>
                <a:cs typeface="Tahoma"/>
              </a:rPr>
              <a:t>Install VS Code</a:t>
            </a:r>
          </a:p>
          <a:p>
            <a:pPr marL="184150" indent="-171450">
              <a:lnSpc>
                <a:spcPct val="100000"/>
              </a:lnSpc>
              <a:spcBef>
                <a:spcPts val="635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2373A"/>
                </a:solidFill>
                <a:latin typeface="Tahoma"/>
                <a:cs typeface="Tahoma"/>
              </a:rPr>
              <a:t>Install C++ Compiler</a:t>
            </a:r>
          </a:p>
          <a:p>
            <a:pPr marL="184150" indent="-171450">
              <a:lnSpc>
                <a:spcPct val="100000"/>
              </a:lnSpc>
              <a:spcBef>
                <a:spcPts val="635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2373A"/>
                </a:solidFill>
                <a:latin typeface="Tahoma"/>
                <a:cs typeface="Tahoma"/>
              </a:rPr>
              <a:t>Configure VS Code</a:t>
            </a:r>
            <a:endParaRPr sz="1000" dirty="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6" name="object 6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37"/>
              <a:ext cx="288290" cy="5080"/>
            </a:xfrm>
            <a:custGeom>
              <a:avLst/>
              <a:gdLst/>
              <a:ahLst/>
              <a:cxnLst/>
              <a:rect l="l" t="t" r="r" b="b"/>
              <a:pathLst>
                <a:path w="288290" h="5080">
                  <a:moveTo>
                    <a:pt x="0" y="5060"/>
                  </a:moveTo>
                  <a:lnTo>
                    <a:pt x="0" y="0"/>
                  </a:lnTo>
                  <a:lnTo>
                    <a:pt x="288021" y="0"/>
                  </a:lnTo>
                  <a:lnTo>
                    <a:pt x="28802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1082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35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ahoma"/>
                <a:cs typeface="Tahoma"/>
              </a:rPr>
              <a:t>Install WSL on Windows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388363"/>
            <a:ext cx="4973320" cy="1774204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35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latin typeface="Tahoma"/>
                <a:cs typeface="Tahoma"/>
              </a:rPr>
              <a:t>Windows Subsystem for Linux (WSL) is required for this course</a:t>
            </a:r>
          </a:p>
          <a:p>
            <a:pPr marL="184150" indent="-171450">
              <a:lnSpc>
                <a:spcPct val="100000"/>
              </a:lnSpc>
              <a:spcBef>
                <a:spcPts val="635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latin typeface="Tahoma"/>
                <a:cs typeface="Tahoma"/>
              </a:rPr>
              <a:t>Please install it by following this page:</a:t>
            </a:r>
          </a:p>
          <a:p>
            <a:pPr marL="184150" indent="-171450">
              <a:lnSpc>
                <a:spcPct val="100000"/>
              </a:lnSpc>
              <a:spcBef>
                <a:spcPts val="635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latin typeface="Tahoma"/>
                <a:cs typeface="Tahoma"/>
                <a:hlinkClick r:id="rId2"/>
              </a:rPr>
              <a:t>https://learn.microsoft.com/en-us/windows/wsl/install</a:t>
            </a:r>
            <a:endParaRPr lang="en-US" sz="1000" dirty="0">
              <a:latin typeface="Tahoma"/>
              <a:cs typeface="Tahoma"/>
            </a:endParaRPr>
          </a:p>
          <a:p>
            <a:pPr marL="184150" indent="-171450">
              <a:lnSpc>
                <a:spcPct val="100000"/>
              </a:lnSpc>
              <a:spcBef>
                <a:spcPts val="635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latin typeface="Tahoma"/>
                <a:cs typeface="Tahoma"/>
              </a:rPr>
              <a:t>Follow this page to set up a username and a password for your Linux account:</a:t>
            </a:r>
          </a:p>
          <a:p>
            <a:pPr marL="184150" indent="-171450">
              <a:lnSpc>
                <a:spcPct val="100000"/>
              </a:lnSpc>
              <a:spcBef>
                <a:spcPts val="635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latin typeface="Tahoma"/>
                <a:cs typeface="Tahoma"/>
                <a:hlinkClick r:id="rId3"/>
              </a:rPr>
              <a:t>https://learn.microsoft.com/en-us/windows/wsl/setup/environment#set-up-your-linux-username-and-password</a:t>
            </a:r>
            <a:endParaRPr lang="en-US" sz="1000" dirty="0">
              <a:latin typeface="Tahoma"/>
              <a:cs typeface="Tahoma"/>
            </a:endParaRPr>
          </a:p>
          <a:p>
            <a:pPr marL="184150" indent="-171450">
              <a:lnSpc>
                <a:spcPct val="100000"/>
              </a:lnSpc>
              <a:spcBef>
                <a:spcPts val="635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latin typeface="Tahoma"/>
                <a:cs typeface="Tahoma"/>
              </a:rPr>
              <a:t>Write down your password – if you will need later when you run “</a:t>
            </a:r>
            <a:r>
              <a:rPr lang="en-US" sz="1000" dirty="0" err="1">
                <a:latin typeface="Tahoma"/>
                <a:cs typeface="Tahoma"/>
              </a:rPr>
              <a:t>sudo</a:t>
            </a:r>
            <a:r>
              <a:rPr lang="en-US" sz="1000" dirty="0">
                <a:latin typeface="Tahoma"/>
                <a:cs typeface="Tahoma"/>
              </a:rPr>
              <a:t>” command</a:t>
            </a: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endParaRPr sz="1000" dirty="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6" name="object 6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37"/>
              <a:ext cx="288290" cy="5080"/>
            </a:xfrm>
            <a:custGeom>
              <a:avLst/>
              <a:gdLst/>
              <a:ahLst/>
              <a:cxnLst/>
              <a:rect l="l" t="t" r="r" b="b"/>
              <a:pathLst>
                <a:path w="288290" h="5080">
                  <a:moveTo>
                    <a:pt x="0" y="5060"/>
                  </a:moveTo>
                  <a:lnTo>
                    <a:pt x="0" y="0"/>
                  </a:lnTo>
                  <a:lnTo>
                    <a:pt x="288021" y="0"/>
                  </a:lnTo>
                  <a:lnTo>
                    <a:pt x="28802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64107743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1082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35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ahoma"/>
                <a:cs typeface="Tahoma"/>
              </a:rPr>
              <a:t>Install VS 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388363"/>
            <a:ext cx="4973320" cy="1158651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35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latin typeface="Tahoma"/>
                <a:cs typeface="Tahoma"/>
              </a:rPr>
              <a:t>Download VS Code here: </a:t>
            </a:r>
            <a:r>
              <a:rPr lang="en-US" sz="1000" dirty="0">
                <a:latin typeface="Tahoma"/>
                <a:cs typeface="Tahoma"/>
                <a:hlinkClick r:id="rId2"/>
              </a:rPr>
              <a:t>https://code.visualstudio.com/</a:t>
            </a:r>
            <a:endParaRPr lang="en-US" sz="1000" dirty="0">
              <a:latin typeface="Tahoma"/>
              <a:cs typeface="Tahoma"/>
            </a:endParaRPr>
          </a:p>
          <a:p>
            <a:pPr marL="184150" indent="-171450">
              <a:lnSpc>
                <a:spcPct val="100000"/>
              </a:lnSpc>
              <a:spcBef>
                <a:spcPts val="635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latin typeface="Tahoma"/>
                <a:cs typeface="Tahoma"/>
              </a:rPr>
              <a:t>Follow the setup instruction:</a:t>
            </a:r>
          </a:p>
          <a:p>
            <a:pPr marL="184150" indent="-171450">
              <a:lnSpc>
                <a:spcPct val="100000"/>
              </a:lnSpc>
              <a:spcBef>
                <a:spcPts val="635"/>
              </a:spcBef>
              <a:buFont typeface="Arial" panose="020B0604020202020204" pitchFamily="34" charset="0"/>
              <a:buChar char="•"/>
            </a:pPr>
            <a:r>
              <a:rPr lang="en-US" sz="1000" dirty="0" err="1">
                <a:latin typeface="Tahoma"/>
                <a:cs typeface="Tahoma"/>
              </a:rPr>
              <a:t>Windows:</a:t>
            </a:r>
            <a:r>
              <a:rPr lang="en-US" sz="1000" dirty="0" err="1">
                <a:latin typeface="Tahoma"/>
                <a:cs typeface="Tahoma"/>
                <a:hlinkClick r:id="rId3"/>
              </a:rPr>
              <a:t>https</a:t>
            </a:r>
            <a:r>
              <a:rPr lang="en-US" sz="1000" dirty="0">
                <a:latin typeface="Tahoma"/>
                <a:cs typeface="Tahoma"/>
                <a:hlinkClick r:id="rId3"/>
              </a:rPr>
              <a:t>://code.visualstudio.com/docs/setup/windows</a:t>
            </a:r>
            <a:endParaRPr lang="en-US" sz="1000" dirty="0">
              <a:latin typeface="Tahoma"/>
              <a:cs typeface="Tahoma"/>
            </a:endParaRPr>
          </a:p>
          <a:p>
            <a:pPr marL="184150" indent="-171450">
              <a:lnSpc>
                <a:spcPct val="100000"/>
              </a:lnSpc>
              <a:spcBef>
                <a:spcPts val="635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latin typeface="Tahoma"/>
                <a:cs typeface="Tahoma"/>
              </a:rPr>
              <a:t>Mac: </a:t>
            </a:r>
            <a:r>
              <a:rPr lang="en-US" sz="1000" dirty="0">
                <a:latin typeface="Tahoma"/>
                <a:cs typeface="Tahoma"/>
                <a:hlinkClick r:id="rId4"/>
              </a:rPr>
              <a:t>https://code.visualstudio.com/docs/setup/mac</a:t>
            </a:r>
            <a:endParaRPr lang="en-US" sz="1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endParaRPr sz="1000" dirty="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6" name="object 6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37"/>
              <a:ext cx="288290" cy="5080"/>
            </a:xfrm>
            <a:custGeom>
              <a:avLst/>
              <a:gdLst/>
              <a:ahLst/>
              <a:cxnLst/>
              <a:rect l="l" t="t" r="r" b="b"/>
              <a:pathLst>
                <a:path w="288290" h="5080">
                  <a:moveTo>
                    <a:pt x="0" y="5060"/>
                  </a:moveTo>
                  <a:lnTo>
                    <a:pt x="0" y="0"/>
                  </a:lnTo>
                  <a:lnTo>
                    <a:pt x="288021" y="0"/>
                  </a:lnTo>
                  <a:lnTo>
                    <a:pt x="28802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61908328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7"/>
            <a:ext cx="2050414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30" dirty="0"/>
              <a:t>Install</a:t>
            </a:r>
            <a:r>
              <a:rPr sz="1200" spc="50" dirty="0"/>
              <a:t> </a:t>
            </a:r>
            <a:r>
              <a:rPr sz="1200" spc="-125" dirty="0"/>
              <a:t>the</a:t>
            </a:r>
            <a:r>
              <a:rPr sz="1200" spc="50" dirty="0"/>
              <a:t> </a:t>
            </a:r>
            <a:r>
              <a:rPr sz="1200" spc="-135" dirty="0"/>
              <a:t>Compiler</a:t>
            </a:r>
            <a:r>
              <a:rPr lang="en-US" sz="1200" spc="-135" dirty="0"/>
              <a:t>s</a:t>
            </a:r>
            <a:endParaRPr sz="1200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483082"/>
            <a:ext cx="375480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Install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last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gcc/g++</a:t>
            </a:r>
            <a:r>
              <a:rPr sz="11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lang="en-US" sz="1100" spc="-25" dirty="0">
                <a:solidFill>
                  <a:srgbClr val="22373A"/>
                </a:solidFill>
                <a:latin typeface="Tahoma"/>
                <a:cs typeface="Tahoma"/>
              </a:rPr>
              <a:t>on WSL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769073"/>
            <a:ext cx="5039995" cy="633507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060"/>
              </a:lnSpc>
            </a:pPr>
            <a:r>
              <a:rPr sz="900" b="1" dirty="0">
                <a:solidFill>
                  <a:srgbClr val="00007F"/>
                </a:solidFill>
                <a:latin typeface="Palatino Linotype"/>
                <a:cs typeface="Palatino Linotype"/>
              </a:rPr>
              <a:t>$</a:t>
            </a:r>
            <a:r>
              <a:rPr sz="900" b="1" spc="254" dirty="0">
                <a:solidFill>
                  <a:srgbClr val="00007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sudo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apt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update</a:t>
            </a:r>
            <a:endParaRPr sz="9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00007F"/>
                </a:solidFill>
                <a:latin typeface="Palatino Linotype"/>
                <a:cs typeface="Palatino Linotype"/>
              </a:rPr>
              <a:t>$</a:t>
            </a:r>
            <a:r>
              <a:rPr sz="900" b="1" spc="275" dirty="0">
                <a:solidFill>
                  <a:srgbClr val="00007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sudo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apt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install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gcc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g++</a:t>
            </a:r>
            <a:r>
              <a:rPr lang="en-US" sz="9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 make </a:t>
            </a:r>
            <a:r>
              <a:rPr lang="en-US" sz="900" spc="-25" dirty="0" err="1">
                <a:solidFill>
                  <a:srgbClr val="22373A"/>
                </a:solidFill>
                <a:latin typeface="Palatino Linotype"/>
                <a:cs typeface="Palatino Linotype"/>
              </a:rPr>
              <a:t>gdb</a:t>
            </a:r>
            <a:endParaRPr sz="9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00007F"/>
                </a:solidFill>
                <a:latin typeface="Palatino Linotype"/>
                <a:cs typeface="Palatino Linotype"/>
              </a:rPr>
              <a:t>$</a:t>
            </a:r>
            <a:r>
              <a:rPr sz="900" b="1" spc="305" dirty="0">
                <a:solidFill>
                  <a:srgbClr val="00007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gcc</a:t>
            </a:r>
            <a:r>
              <a:rPr sz="900" spc="3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--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version</a:t>
            </a:r>
            <a:endParaRPr sz="9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$</a:t>
            </a:r>
            <a:r>
              <a:rPr sz="900" spc="2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g++</a:t>
            </a:r>
            <a:r>
              <a:rPr sz="9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-30" dirty="0">
                <a:solidFill>
                  <a:srgbClr val="22373A"/>
                </a:solidFill>
                <a:latin typeface="Palatino Linotype"/>
                <a:cs typeface="Palatino Linotype"/>
              </a:rPr>
              <a:t>--</a:t>
            </a:r>
            <a:r>
              <a:rPr sz="9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version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1627492"/>
            <a:ext cx="3907206" cy="137858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Install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last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clang</a:t>
            </a:r>
            <a:r>
              <a:rPr sz="1100" spc="2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lang="en-US" sz="11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on Mac</a:t>
            </a:r>
          </a:p>
          <a:p>
            <a:r>
              <a:rPr 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Run the following command from a terminal (</a:t>
            </a:r>
            <a:r>
              <a:rPr lang="en-US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iTerm</a:t>
            </a:r>
            <a:r>
              <a:rPr 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br>
              <a:rPr 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br>
              <a:rPr 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endParaRPr lang="en-US" sz="11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The above command will install C++ compiler clang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sz="1100" dirty="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8878" y="2215827"/>
            <a:ext cx="5039995" cy="141064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0"/>
              </a:spcBef>
            </a:pPr>
            <a:r>
              <a:rPr sz="900" b="1" dirty="0">
                <a:solidFill>
                  <a:srgbClr val="00007F"/>
                </a:solidFill>
                <a:latin typeface="Palatino Linotype"/>
                <a:cs typeface="Palatino Linotype"/>
              </a:rPr>
              <a:t>$</a:t>
            </a:r>
            <a:r>
              <a:rPr lang="en-US" sz="900" b="1" dirty="0">
                <a:solidFill>
                  <a:srgbClr val="00007F"/>
                </a:solidFill>
                <a:latin typeface="Palatino Linotype"/>
                <a:cs typeface="Palatino Linotype"/>
              </a:rPr>
              <a:t> </a:t>
            </a:r>
            <a:r>
              <a:rPr lang="en-US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xcode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-select --install</a:t>
            </a:r>
            <a:endParaRPr sz="900" dirty="0">
              <a:solidFill>
                <a:schemeClr val="tx1"/>
              </a:solidFill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234944"/>
            <a:ext cx="5760085" cy="5080"/>
            <a:chOff x="0" y="3234944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44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5760072" y="0"/>
                  </a:moveTo>
                  <a:lnTo>
                    <a:pt x="0" y="0"/>
                  </a:lnTo>
                  <a:lnTo>
                    <a:pt x="0" y="5054"/>
                  </a:lnTo>
                  <a:lnTo>
                    <a:pt x="5760072" y="5054"/>
                  </a:lnTo>
                  <a:lnTo>
                    <a:pt x="5760072" y="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44"/>
              <a:ext cx="346075" cy="5080"/>
            </a:xfrm>
            <a:custGeom>
              <a:avLst/>
              <a:gdLst/>
              <a:ahLst/>
              <a:cxnLst/>
              <a:rect l="l" t="t" r="r" b="b"/>
              <a:pathLst>
                <a:path w="346075" h="5080">
                  <a:moveTo>
                    <a:pt x="345592" y="0"/>
                  </a:moveTo>
                  <a:lnTo>
                    <a:pt x="0" y="0"/>
                  </a:lnTo>
                  <a:lnTo>
                    <a:pt x="0" y="5054"/>
                  </a:lnTo>
                  <a:lnTo>
                    <a:pt x="345592" y="5054"/>
                  </a:lnTo>
                  <a:lnTo>
                    <a:pt x="345592" y="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65" dirty="0"/>
              <a:t>How</a:t>
            </a:r>
            <a:r>
              <a:rPr sz="1200" spc="35" dirty="0"/>
              <a:t> </a:t>
            </a:r>
            <a:r>
              <a:rPr sz="1200" spc="-65" dirty="0"/>
              <a:t>to</a:t>
            </a:r>
            <a:r>
              <a:rPr sz="1200" spc="-30" dirty="0"/>
              <a:t> </a:t>
            </a:r>
            <a:r>
              <a:rPr sz="1200" spc="-125" dirty="0"/>
              <a:t>Compile?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347294" y="567131"/>
            <a:ext cx="390720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Compile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008A73"/>
                </a:solidFill>
                <a:latin typeface="Tahoma"/>
                <a:cs typeface="Tahoma"/>
              </a:rPr>
              <a:t>C++</a:t>
            </a:r>
            <a:r>
              <a:rPr lang="en-US" sz="1100" dirty="0">
                <a:solidFill>
                  <a:srgbClr val="008A73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programs</a:t>
            </a:r>
            <a:r>
              <a:rPr lang="en-US" sz="1100" spc="-35" dirty="0">
                <a:solidFill>
                  <a:srgbClr val="22373A"/>
                </a:solidFill>
                <a:latin typeface="Tahoma"/>
                <a:cs typeface="Tahoma"/>
              </a:rPr>
              <a:t> in g++ (for WSL)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878433"/>
            <a:ext cx="5039995" cy="12824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 algn="just">
              <a:lnSpc>
                <a:spcPts val="1015"/>
              </a:lnSpc>
            </a:pPr>
            <a:r>
              <a:rPr lang="en-US" sz="900" dirty="0">
                <a:solidFill>
                  <a:srgbClr val="0000FF"/>
                </a:solidFill>
                <a:latin typeface="Palatino Linotype"/>
                <a:cs typeface="Palatino Linotype"/>
              </a:rPr>
              <a:t>$ </a:t>
            </a:r>
            <a:r>
              <a:rPr sz="900" dirty="0">
                <a:solidFill>
                  <a:srgbClr val="0000FF"/>
                </a:solidFill>
                <a:latin typeface="Palatino Linotype"/>
                <a:cs typeface="Palatino Linotype"/>
              </a:rPr>
              <a:t>g++</a:t>
            </a:r>
            <a:r>
              <a:rPr sz="900" spc="254" dirty="0">
                <a:solidFill>
                  <a:srgbClr val="AE323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707070"/>
                </a:solidFill>
                <a:latin typeface="Palatino Linotype"/>
                <a:cs typeface="Palatino Linotype"/>
              </a:rPr>
              <a:t>&lt;program.cpp&gt;</a:t>
            </a:r>
            <a:r>
              <a:rPr sz="900" spc="254" dirty="0">
                <a:solidFill>
                  <a:srgbClr val="707070"/>
                </a:solidFill>
                <a:latin typeface="Palatino Linotype"/>
                <a:cs typeface="Palatino Linotype"/>
              </a:rPr>
              <a:t> </a:t>
            </a:r>
            <a:r>
              <a:rPr sz="900" spc="55" dirty="0">
                <a:solidFill>
                  <a:srgbClr val="707070"/>
                </a:solidFill>
                <a:latin typeface="Palatino Linotype"/>
                <a:cs typeface="Palatino Linotype"/>
              </a:rPr>
              <a:t>-</a:t>
            </a:r>
            <a:r>
              <a:rPr sz="900" spc="90" dirty="0">
                <a:solidFill>
                  <a:srgbClr val="707070"/>
                </a:solidFill>
                <a:latin typeface="Palatino Linotype"/>
                <a:cs typeface="Palatino Linotype"/>
              </a:rPr>
              <a:t>o</a:t>
            </a:r>
            <a:r>
              <a:rPr sz="900" spc="260" dirty="0">
                <a:solidFill>
                  <a:srgbClr val="707070"/>
                </a:solidFill>
                <a:latin typeface="Palatino Linotype"/>
                <a:cs typeface="Palatino Linotype"/>
              </a:rPr>
              <a:t> </a:t>
            </a:r>
            <a:r>
              <a:rPr sz="900" spc="-10" dirty="0">
                <a:solidFill>
                  <a:srgbClr val="707070"/>
                </a:solidFill>
                <a:latin typeface="Palatino Linotype"/>
                <a:cs typeface="Palatino Linotype"/>
              </a:rPr>
              <a:t>program</a:t>
            </a:r>
            <a:endParaRPr sz="900" dirty="0">
              <a:latin typeface="Palatino Linotype"/>
              <a:cs typeface="Palatino Linotyp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234944"/>
            <a:ext cx="5760085" cy="5080"/>
            <a:chOff x="0" y="3234944"/>
            <a:chExt cx="5760085" cy="5080"/>
          </a:xfrm>
        </p:grpSpPr>
        <p:sp>
          <p:nvSpPr>
            <p:cNvPr id="7" name="object 7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44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5760072" y="0"/>
                  </a:moveTo>
                  <a:lnTo>
                    <a:pt x="0" y="0"/>
                  </a:lnTo>
                  <a:lnTo>
                    <a:pt x="0" y="5054"/>
                  </a:lnTo>
                  <a:lnTo>
                    <a:pt x="5760072" y="5054"/>
                  </a:lnTo>
                  <a:lnTo>
                    <a:pt x="5760072" y="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44"/>
              <a:ext cx="576580" cy="5080"/>
            </a:xfrm>
            <a:custGeom>
              <a:avLst/>
              <a:gdLst/>
              <a:ahLst/>
              <a:cxnLst/>
              <a:rect l="l" t="t" r="r" b="b"/>
              <a:pathLst>
                <a:path w="576580" h="5080">
                  <a:moveTo>
                    <a:pt x="576046" y="0"/>
                  </a:moveTo>
                  <a:lnTo>
                    <a:pt x="0" y="0"/>
                  </a:lnTo>
                  <a:lnTo>
                    <a:pt x="0" y="5054"/>
                  </a:lnTo>
                  <a:lnTo>
                    <a:pt x="576046" y="5054"/>
                  </a:lnTo>
                  <a:lnTo>
                    <a:pt x="576046" y="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4">
            <a:extLst>
              <a:ext uri="{FF2B5EF4-FFF2-40B4-BE49-F238E27FC236}">
                <a16:creationId xmlns:a16="http://schemas.microsoft.com/office/drawing/2014/main" id="{C88CDF0E-2AD4-AF37-5826-168B429C11FC}"/>
              </a:ext>
            </a:extLst>
          </p:cNvPr>
          <p:cNvSpPr txBox="1"/>
          <p:nvPr/>
        </p:nvSpPr>
        <p:spPr>
          <a:xfrm>
            <a:off x="333653" y="1598046"/>
            <a:ext cx="5039995" cy="12824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 algn="just">
              <a:lnSpc>
                <a:spcPts val="1015"/>
              </a:lnSpc>
            </a:pPr>
            <a:r>
              <a:rPr lang="en-US" sz="900" spc="254" dirty="0">
                <a:solidFill>
                  <a:srgbClr val="0000FF"/>
                </a:solidFill>
                <a:latin typeface="Palatino Linotype"/>
                <a:cs typeface="Palatino Linotype"/>
              </a:rPr>
              <a:t>$clang</a:t>
            </a:r>
            <a:r>
              <a:rPr sz="900" spc="254" dirty="0">
                <a:solidFill>
                  <a:srgbClr val="AE323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707070"/>
                </a:solidFill>
                <a:latin typeface="Palatino Linotype"/>
                <a:cs typeface="Palatino Linotype"/>
              </a:rPr>
              <a:t>&lt;program.cpp&gt;</a:t>
            </a:r>
            <a:r>
              <a:rPr sz="900" spc="254" dirty="0">
                <a:solidFill>
                  <a:srgbClr val="707070"/>
                </a:solidFill>
                <a:latin typeface="Palatino Linotype"/>
                <a:cs typeface="Palatino Linotype"/>
              </a:rPr>
              <a:t> </a:t>
            </a:r>
            <a:r>
              <a:rPr sz="900" spc="55" dirty="0">
                <a:solidFill>
                  <a:srgbClr val="707070"/>
                </a:solidFill>
                <a:latin typeface="Palatino Linotype"/>
                <a:cs typeface="Palatino Linotype"/>
              </a:rPr>
              <a:t>-</a:t>
            </a:r>
            <a:r>
              <a:rPr sz="900" spc="90" dirty="0">
                <a:solidFill>
                  <a:srgbClr val="707070"/>
                </a:solidFill>
                <a:latin typeface="Palatino Linotype"/>
                <a:cs typeface="Palatino Linotype"/>
              </a:rPr>
              <a:t>o</a:t>
            </a:r>
            <a:r>
              <a:rPr sz="900" spc="260" dirty="0">
                <a:solidFill>
                  <a:srgbClr val="707070"/>
                </a:solidFill>
                <a:latin typeface="Palatino Linotype"/>
                <a:cs typeface="Palatino Linotype"/>
              </a:rPr>
              <a:t> </a:t>
            </a:r>
            <a:r>
              <a:rPr sz="900" spc="-10" dirty="0">
                <a:solidFill>
                  <a:srgbClr val="707070"/>
                </a:solidFill>
                <a:latin typeface="Palatino Linotype"/>
                <a:cs typeface="Palatino Linotype"/>
              </a:rPr>
              <a:t>program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F776AF83-73CB-9051-2EFB-5BAA3D51D825}"/>
              </a:ext>
            </a:extLst>
          </p:cNvPr>
          <p:cNvSpPr txBox="1"/>
          <p:nvPr/>
        </p:nvSpPr>
        <p:spPr>
          <a:xfrm>
            <a:off x="320746" y="1339323"/>
            <a:ext cx="390720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Compile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008A73"/>
                </a:solidFill>
                <a:latin typeface="Tahoma"/>
                <a:cs typeface="Tahoma"/>
              </a:rPr>
              <a:t>C++</a:t>
            </a:r>
            <a:r>
              <a:rPr lang="en-US" sz="1100" dirty="0">
                <a:solidFill>
                  <a:srgbClr val="008A73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programs</a:t>
            </a:r>
            <a:r>
              <a:rPr lang="en-US" sz="1100" spc="-35" dirty="0">
                <a:solidFill>
                  <a:srgbClr val="22373A"/>
                </a:solidFill>
                <a:latin typeface="Tahoma"/>
                <a:cs typeface="Tahoma"/>
              </a:rPr>
              <a:t> in clang (for Mac)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304" y="1156752"/>
            <a:ext cx="174117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210" dirty="0">
                <a:solidFill>
                  <a:srgbClr val="22373A"/>
                </a:solidFill>
                <a:hlinkClick r:id="rId2" action="ppaction://hlinksldjump"/>
              </a:rPr>
              <a:t>Hello</a:t>
            </a:r>
            <a:r>
              <a:rPr sz="2450" spc="35" dirty="0">
                <a:solidFill>
                  <a:srgbClr val="22373A"/>
                </a:solidFill>
                <a:hlinkClick r:id="rId2" action="ppaction://hlinksldjump"/>
              </a:rPr>
              <a:t> </a:t>
            </a:r>
            <a:r>
              <a:rPr sz="2450" spc="-170" dirty="0">
                <a:solidFill>
                  <a:srgbClr val="22373A"/>
                </a:solidFill>
                <a:hlinkClick r:id="rId2" action="ppaction://hlinksldjump"/>
              </a:rPr>
              <a:t>World</a:t>
            </a:r>
            <a:endParaRPr sz="2450"/>
          </a:p>
        </p:txBody>
      </p:sp>
      <p:grpSp>
        <p:nvGrpSpPr>
          <p:cNvPr id="3" name="object 3"/>
          <p:cNvGrpSpPr/>
          <p:nvPr/>
        </p:nvGrpSpPr>
        <p:grpSpPr>
          <a:xfrm>
            <a:off x="1356004" y="1771414"/>
            <a:ext cx="3048635" cy="5080"/>
            <a:chOff x="1356004" y="1771414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771414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6004" y="1771414"/>
              <a:ext cx="365760" cy="5080"/>
            </a:xfrm>
            <a:custGeom>
              <a:avLst/>
              <a:gdLst/>
              <a:ahLst/>
              <a:cxnLst/>
              <a:rect l="l" t="t" r="r" b="b"/>
              <a:pathLst>
                <a:path w="365760" h="5080">
                  <a:moveTo>
                    <a:pt x="0" y="5060"/>
                  </a:moveTo>
                  <a:lnTo>
                    <a:pt x="0" y="0"/>
                  </a:lnTo>
                  <a:lnTo>
                    <a:pt x="365749" y="0"/>
                  </a:lnTo>
                  <a:lnTo>
                    <a:pt x="36574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FB09-EE0A-55F5-196D-20F52CF4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lang="en-US" sz="1200" spc="-114" dirty="0"/>
              <a:t>Organize our files in a </a:t>
            </a:r>
            <a:r>
              <a:rPr lang="en-US" spc="-114" dirty="0"/>
              <a:t>new </a:t>
            </a:r>
            <a:r>
              <a:rPr lang="en-US" sz="1200" spc="-114" dirty="0"/>
              <a:t>folder under your home:  ~/</a:t>
            </a:r>
            <a:r>
              <a:rPr lang="en-US" sz="1200" spc="-114" dirty="0" err="1"/>
              <a:t>cpp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8933D-FA6B-85AD-2232-04B0E7449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100" y="784225"/>
            <a:ext cx="4906010" cy="1446550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Open your terminal: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Ubuntu App in Windows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iTerm</a:t>
            </a:r>
            <a:r>
              <a:rPr lang="en-US" sz="1400" dirty="0">
                <a:solidFill>
                  <a:schemeClr val="tx1"/>
                </a:solidFill>
              </a:rPr>
              <a:t> in  Mac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Go to home directory (cd)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Create a folder called “</a:t>
            </a:r>
            <a:r>
              <a:rPr lang="en-US" dirty="0" err="1">
                <a:solidFill>
                  <a:schemeClr val="tx1"/>
                </a:solidFill>
              </a:rPr>
              <a:t>cpp</a:t>
            </a:r>
            <a:r>
              <a:rPr lang="en-US" dirty="0">
                <a:solidFill>
                  <a:schemeClr val="tx1"/>
                </a:solidFill>
              </a:rPr>
              <a:t>” using </a:t>
            </a:r>
            <a:r>
              <a:rPr lang="en-US" dirty="0" err="1">
                <a:solidFill>
                  <a:schemeClr val="tx1"/>
                </a:solidFill>
              </a:rPr>
              <a:t>mkdir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FED3FB8-9EA1-F3C2-EAF6-30AE1B2906FA}"/>
              </a:ext>
            </a:extLst>
          </p:cNvPr>
          <p:cNvSpPr txBox="1"/>
          <p:nvPr/>
        </p:nvSpPr>
        <p:spPr>
          <a:xfrm>
            <a:off x="362902" y="2447166"/>
            <a:ext cx="5039995" cy="393634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 algn="just">
              <a:lnSpc>
                <a:spcPts val="1015"/>
              </a:lnSpc>
            </a:pPr>
            <a:r>
              <a:rPr lang="en-US" sz="1200" dirty="0">
                <a:solidFill>
                  <a:srgbClr val="0000FF"/>
                </a:solidFill>
                <a:latin typeface="Palatino Linotype"/>
                <a:cs typeface="Palatino Linotype"/>
              </a:rPr>
              <a:t>$ cd</a:t>
            </a:r>
          </a:p>
          <a:p>
            <a:pPr marL="37465" algn="just">
              <a:lnSpc>
                <a:spcPts val="1015"/>
              </a:lnSpc>
            </a:pPr>
            <a:endParaRPr lang="en-US" sz="1200" dirty="0">
              <a:solidFill>
                <a:srgbClr val="0000FF"/>
              </a:solidFill>
              <a:latin typeface="Palatino Linotype"/>
              <a:cs typeface="Palatino Linotype"/>
            </a:endParaRPr>
          </a:p>
          <a:p>
            <a:pPr marL="37465" algn="just">
              <a:lnSpc>
                <a:spcPts val="1015"/>
              </a:lnSpc>
            </a:pPr>
            <a:r>
              <a:rPr lang="en-US" sz="1200" dirty="0">
                <a:solidFill>
                  <a:srgbClr val="0000FF"/>
                </a:solidFill>
                <a:latin typeface="Palatino Linotype"/>
                <a:cs typeface="Palatino Linotype"/>
              </a:rPr>
              <a:t>$ </a:t>
            </a:r>
            <a:r>
              <a:rPr lang="en-US" sz="1200" dirty="0" err="1">
                <a:solidFill>
                  <a:srgbClr val="0000FF"/>
                </a:solidFill>
                <a:latin typeface="Palatino Linotype"/>
                <a:cs typeface="Palatino Linotype"/>
              </a:rPr>
              <a:t>mkdir</a:t>
            </a:r>
            <a:r>
              <a:rPr lang="en-US" sz="120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Palatino Linotype"/>
                <a:cs typeface="Palatino Linotype"/>
              </a:rPr>
              <a:t>cpp</a:t>
            </a:r>
            <a:endParaRPr lang="en-US" sz="1200" dirty="0">
              <a:solidFill>
                <a:srgbClr val="0000FF"/>
              </a:solidFill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929807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287</TotalTime>
  <Words>1546</Words>
  <Application>Microsoft Office PowerPoint</Application>
  <PresentationFormat>Custom</PresentationFormat>
  <Paragraphs>279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Courier</vt:lpstr>
      <vt:lpstr>Menlo</vt:lpstr>
      <vt:lpstr>Arial</vt:lpstr>
      <vt:lpstr>Arial Black</vt:lpstr>
      <vt:lpstr>Bookman Old Style</vt:lpstr>
      <vt:lpstr>Calibri</vt:lpstr>
      <vt:lpstr>Cambria</vt:lpstr>
      <vt:lpstr>Consolas</vt:lpstr>
      <vt:lpstr>Lucida Sans Unicode</vt:lpstr>
      <vt:lpstr>Palatino Linotype</vt:lpstr>
      <vt:lpstr>Tahoma</vt:lpstr>
      <vt:lpstr>Times New Roman</vt:lpstr>
      <vt:lpstr>Wingdings</vt:lpstr>
      <vt:lpstr>Office Theme</vt:lpstr>
      <vt:lpstr>C++Programming </vt:lpstr>
      <vt:lpstr>Week 2: Agenda </vt:lpstr>
      <vt:lpstr>Review Software Installs</vt:lpstr>
      <vt:lpstr>Install WSL on Windows</vt:lpstr>
      <vt:lpstr>Install VS Code</vt:lpstr>
      <vt:lpstr>Install the Compilers</vt:lpstr>
      <vt:lpstr>How to Compile?</vt:lpstr>
      <vt:lpstr>Hello World</vt:lpstr>
      <vt:lpstr>Organize our files in a new folder under your home:  ~/cpp</vt:lpstr>
      <vt:lpstr>Create a shortcut on your Desktop (for Windows)</vt:lpstr>
      <vt:lpstr>Start VS Code from your cpp folder  for both Windows and Mac</vt:lpstr>
      <vt:lpstr>Install C++ extensions in VS Code</vt:lpstr>
      <vt:lpstr>Install C++ extensions in VS Code</vt:lpstr>
      <vt:lpstr>Hello World</vt:lpstr>
      <vt:lpstr>Compile and Execute Programs</vt:lpstr>
      <vt:lpstr>Hello World</vt:lpstr>
      <vt:lpstr>Hello World</vt:lpstr>
      <vt:lpstr>I/O Stream (std::cout)</vt:lpstr>
      <vt:lpstr>Variables and Basic Types</vt:lpstr>
      <vt:lpstr>Integter Data Types</vt:lpstr>
      <vt:lpstr>int</vt:lpstr>
      <vt:lpstr>How to initialize a variable</vt:lpstr>
      <vt:lpstr>Overflow</vt:lpstr>
      <vt:lpstr>Arithmetic Types</vt:lpstr>
      <vt:lpstr>Arithmetic Types - Short Name</vt:lpstr>
      <vt:lpstr>Max Integers</vt:lpstr>
      <vt:lpstr>Max Integers</vt:lpstr>
      <vt:lpstr>Arithmetic Types - Suffix and Prefix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C++  Programming10pt - to2. Basic Concepts I6pt toFundamental Types</dc:title>
  <dc:creator>Federico Busato</dc:creator>
  <cp:lastModifiedBy>Owen Chen</cp:lastModifiedBy>
  <cp:revision>9</cp:revision>
  <dcterms:created xsi:type="dcterms:W3CDTF">2023-06-20T17:30:38Z</dcterms:created>
  <dcterms:modified xsi:type="dcterms:W3CDTF">2023-06-23T23:42:18Z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2023-06-20T00:00:00Z</vt:filetime>
  </property>
  <property fmtid="{D5CDD505-2E9C-101B-9397-08002B2CF9AE}" pid="5" name="PTEX.Fullbanner">
    <vt:lpwstr>This is pdfTeX, Version 3.141592653-2.6-1.40.24 (TeX Live 2022) kpathsea version 6.3.4</vt:lpwstr>
  </property>
  <property fmtid="{D5CDD505-2E9C-101B-9397-08002B2CF9AE}" pid="6" name="Producer">
    <vt:lpwstr>pdfTeX-1.40.24</vt:lpwstr>
  </property>
</Properties>
</file>