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2"/>
    <p:sldId id="371" r:id="rId3"/>
    <p:sldId id="261" r:id="rId4"/>
    <p:sldId id="258" r:id="rId5"/>
    <p:sldId id="260" r:id="rId6"/>
    <p:sldId id="262" r:id="rId7"/>
    <p:sldId id="263" r:id="rId8"/>
    <p:sldId id="264" r:id="rId9"/>
    <p:sldId id="291" r:id="rId10"/>
    <p:sldId id="292" r:id="rId11"/>
    <p:sldId id="293" r:id="rId12"/>
    <p:sldId id="265" r:id="rId13"/>
    <p:sldId id="378" r:id="rId14"/>
    <p:sldId id="268" r:id="rId15"/>
    <p:sldId id="424" r:id="rId16"/>
    <p:sldId id="426" r:id="rId17"/>
    <p:sldId id="294" r:id="rId18"/>
    <p:sldId id="298" r:id="rId19"/>
    <p:sldId id="299" r:id="rId20"/>
    <p:sldId id="427" r:id="rId21"/>
    <p:sldId id="307" r:id="rId22"/>
    <p:sldId id="423" r:id="rId23"/>
    <p:sldId id="429" r:id="rId24"/>
    <p:sldId id="430" r:id="rId25"/>
    <p:sldId id="309" r:id="rId26"/>
    <p:sldId id="313" r:id="rId27"/>
    <p:sldId id="318" r:id="rId28"/>
    <p:sldId id="323" r:id="rId29"/>
    <p:sldId id="325" r:id="rId30"/>
    <p:sldId id="326" r:id="rId31"/>
    <p:sldId id="327" r:id="rId32"/>
    <p:sldId id="428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70" r:id="rId49"/>
    <p:sldId id="257" r:id="rId50"/>
    <p:sldId id="442" r:id="rId51"/>
    <p:sldId id="259" r:id="rId52"/>
    <p:sldId id="443" r:id="rId53"/>
    <p:sldId id="444" r:id="rId54"/>
    <p:sldId id="431" r:id="rId55"/>
    <p:sldId id="446" r:id="rId56"/>
    <p:sldId id="447" r:id="rId57"/>
    <p:sldId id="448" r:id="rId58"/>
    <p:sldId id="449" r:id="rId59"/>
    <p:sldId id="463" r:id="rId60"/>
    <p:sldId id="432" r:id="rId61"/>
    <p:sldId id="267" r:id="rId62"/>
    <p:sldId id="450" r:id="rId63"/>
    <p:sldId id="269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266" r:id="rId75"/>
    <p:sldId id="461" r:id="rId76"/>
    <p:sldId id="286" r:id="rId77"/>
    <p:sldId id="462" r:id="rId78"/>
    <p:sldId id="434" r:id="rId79"/>
    <p:sldId id="435" r:id="rId80"/>
    <p:sldId id="436" r:id="rId81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254" d="100"/>
          <a:sy n="254" d="100"/>
        </p:scale>
        <p:origin x="198" y="3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F83-3224-440C-A8E0-E5B9E0C8371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F8F3B-569C-4374-8133-1DBFF8DC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64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F9E1D9-DAC3-D018-C156-803C101B83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</p:spPr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0725" y="1419254"/>
            <a:ext cx="4324350" cy="436594"/>
          </a:xfrm>
        </p:spPr>
        <p:txBody>
          <a:bodyPr anchor="b"/>
          <a:lstStyle>
            <a:lvl1pPr algn="ctr">
              <a:defRPr sz="283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0725" y="1886689"/>
            <a:ext cx="4324350" cy="174663"/>
          </a:xfrm>
        </p:spPr>
        <p:txBody>
          <a:bodyPr/>
          <a:lstStyle>
            <a:lvl1pPr marL="0" indent="0" algn="ctr">
              <a:buNone/>
              <a:defRPr sz="1135"/>
            </a:lvl1pPr>
            <a:lvl2pPr marL="216210" indent="0" algn="ctr">
              <a:buNone/>
              <a:defRPr sz="946"/>
            </a:lvl2pPr>
            <a:lvl3pPr marL="432420" indent="0" algn="ctr">
              <a:buNone/>
              <a:defRPr sz="851"/>
            </a:lvl3pPr>
            <a:lvl4pPr marL="648630" indent="0" algn="ctr">
              <a:buNone/>
              <a:defRPr sz="757"/>
            </a:lvl4pPr>
            <a:lvl5pPr marL="864840" indent="0" algn="ctr">
              <a:buNone/>
              <a:defRPr sz="757"/>
            </a:lvl5pPr>
            <a:lvl6pPr marL="1081049" indent="0" algn="ctr">
              <a:buNone/>
              <a:defRPr sz="757"/>
            </a:lvl6pPr>
            <a:lvl7pPr marL="1297259" indent="0" algn="ctr">
              <a:buNone/>
              <a:defRPr sz="757"/>
            </a:lvl7pPr>
            <a:lvl8pPr marL="1513469" indent="0" algn="ctr">
              <a:buNone/>
              <a:defRPr sz="757"/>
            </a:lvl8pPr>
            <a:lvl9pPr marL="1729679" indent="0" algn="ctr">
              <a:buNone/>
              <a:defRPr sz="757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88290" y="3017710"/>
            <a:ext cx="1326134" cy="276999"/>
          </a:xfrm>
        </p:spPr>
        <p:txBody>
          <a:bodyPr/>
          <a:lstStyle/>
          <a:p>
            <a:fld id="{FC19A4FA-3D9A-4114-B0D5-759CBD56F1AB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60372" y="3017710"/>
            <a:ext cx="1845056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298046" y="2945161"/>
            <a:ext cx="374014" cy="123111"/>
          </a:xfrm>
        </p:spPr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-12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77"/>
                </a:lnTo>
                <a:lnTo>
                  <a:pt x="5759996" y="376377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46388"/>
            <a:ext cx="4906010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F9F9F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5100" y="3017710"/>
            <a:ext cx="3740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0" smtClean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thare.com/c-on-using-int_t-as-overload-and-template-paramete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_precedenc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400570"/>
            <a:ext cx="4364406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450" spc="240" dirty="0">
                <a:solidFill>
                  <a:srgbClr val="22373A"/>
                </a:solidFill>
              </a:rPr>
              <a:t>C++</a:t>
            </a:r>
            <a:r>
              <a:rPr lang="en-US" sz="2450" spc="-155" dirty="0">
                <a:solidFill>
                  <a:srgbClr val="22373A"/>
                </a:solidFill>
                <a:latin typeface="Arial Black"/>
                <a:cs typeface="Arial Black"/>
              </a:rPr>
              <a:t>Programming</a:t>
            </a:r>
            <a:br>
              <a:rPr lang="en-US" sz="2450" dirty="0">
                <a:latin typeface="Arial Black"/>
                <a:cs typeface="Arial Black"/>
              </a:rPr>
            </a:br>
            <a:endParaRPr sz="2450" dirty="0"/>
          </a:p>
        </p:txBody>
      </p:sp>
      <p:sp>
        <p:nvSpPr>
          <p:cNvPr id="4" name="object 4"/>
          <p:cNvSpPr txBox="1"/>
          <p:nvPr/>
        </p:nvSpPr>
        <p:spPr>
          <a:xfrm>
            <a:off x="359994" y="1136169"/>
            <a:ext cx="4580306" cy="7957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400" spc="-30" dirty="0">
                <a:solidFill>
                  <a:srgbClr val="22373A"/>
                </a:solidFill>
                <a:latin typeface="Palatino Linotype"/>
                <a:cs typeface="Tahoma"/>
              </a:rPr>
              <a:t>Week 3: </a:t>
            </a:r>
          </a:p>
          <a:p>
            <a:pPr marL="48895">
              <a:lnSpc>
                <a:spcPct val="100000"/>
              </a:lnSpc>
              <a:spcBef>
                <a:spcPts val="775"/>
              </a:spcBef>
              <a:tabLst>
                <a:tab pos="227329" algn="l"/>
              </a:tabLst>
            </a:pPr>
            <a:r>
              <a:rPr lang="en-US" sz="2000" spc="-30" dirty="0">
                <a:solidFill>
                  <a:srgbClr val="22373A"/>
                </a:solidFill>
                <a:latin typeface="Palatino Linotype"/>
                <a:cs typeface="Tahoma"/>
              </a:rPr>
              <a:t>Operators and Flow Control</a:t>
            </a:r>
          </a:p>
        </p:txBody>
      </p:sp>
      <p:sp>
        <p:nvSpPr>
          <p:cNvPr id="5" name="object 5"/>
          <p:cNvSpPr/>
          <p:nvPr/>
        </p:nvSpPr>
        <p:spPr>
          <a:xfrm>
            <a:off x="359994" y="202095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54"/>
                </a:lnTo>
                <a:lnTo>
                  <a:pt x="5040058" y="5054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08771"/>
            <a:ext cx="240855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684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Dr.</a:t>
            </a:r>
            <a:r>
              <a:rPr sz="1200" i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50" dirty="0">
                <a:solidFill>
                  <a:srgbClr val="22373A"/>
                </a:solidFill>
                <a:latin typeface="Palatino Linotype"/>
                <a:cs typeface="Palatino Linotype"/>
              </a:rPr>
              <a:t>Owen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Chen Cary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Chinese</a:t>
            </a:r>
            <a:r>
              <a:rPr sz="1200" i="1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School</a:t>
            </a:r>
            <a:endParaRPr sz="1200" dirty="0">
              <a:latin typeface="Palatino Linotype"/>
              <a:cs typeface="Palatino Linotype"/>
            </a:endParaRPr>
          </a:p>
          <a:p>
            <a:pPr marL="12700">
              <a:lnSpc>
                <a:spcPts val="1430"/>
              </a:lnSpc>
            </a:pP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Director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of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Math </a:t>
            </a:r>
            <a:r>
              <a:rPr sz="1200" i="1" dirty="0">
                <a:solidFill>
                  <a:srgbClr val="22373A"/>
                </a:solidFill>
                <a:latin typeface="Palatino Linotype"/>
                <a:cs typeface="Palatino Linotype"/>
              </a:rPr>
              <a:t>and</a:t>
            </a:r>
            <a:r>
              <a:rPr sz="1200" i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Computer</a:t>
            </a:r>
            <a:r>
              <a:rPr sz="1200" i="1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200" i="1" spc="-10" dirty="0">
                <a:solidFill>
                  <a:srgbClr val="22373A"/>
                </a:solidFill>
                <a:latin typeface="Palatino Linotype"/>
                <a:cs typeface="Palatino Linotype"/>
              </a:rPr>
              <a:t>Science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853" y="2555303"/>
            <a:ext cx="7423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2023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Summer</a:t>
            </a:r>
            <a:endParaRPr sz="1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Fixed</a:t>
            </a:r>
            <a:r>
              <a:rPr spc="35" dirty="0"/>
              <a:t> </a:t>
            </a:r>
            <a:r>
              <a:rPr spc="-70" dirty="0"/>
              <a:t>Width</a:t>
            </a:r>
            <a:r>
              <a:rPr spc="20" dirty="0"/>
              <a:t> </a:t>
            </a:r>
            <a:r>
              <a:rPr spc="-13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6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804252"/>
            <a:ext cx="492125" cy="159385"/>
            <a:chOff x="359994" y="804252"/>
            <a:chExt cx="492125" cy="159385"/>
          </a:xfrm>
        </p:grpSpPr>
        <p:sp>
          <p:nvSpPr>
            <p:cNvPr id="5" name="object 5"/>
            <p:cNvSpPr/>
            <p:nvPr/>
          </p:nvSpPr>
          <p:spPr>
            <a:xfrm>
              <a:off x="359994" y="804252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4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636" y="92266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994" y="804252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int*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444" y="773962"/>
            <a:ext cx="3879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“real”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types,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they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merely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typedefs</a:t>
            </a:r>
            <a:r>
              <a:rPr sz="1100" i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appropriate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9092" y="1606041"/>
            <a:ext cx="367030" cy="159385"/>
          </a:xfrm>
          <a:custGeom>
            <a:avLst/>
            <a:gdLst/>
            <a:ahLst/>
            <a:cxnLst/>
            <a:rect l="l" t="t" r="r" b="b"/>
            <a:pathLst>
              <a:path w="367029" h="159385">
                <a:moveTo>
                  <a:pt x="366864" y="0"/>
                </a:moveTo>
                <a:lnTo>
                  <a:pt x="0" y="0"/>
                </a:lnTo>
                <a:lnTo>
                  <a:pt x="0" y="158915"/>
                </a:lnTo>
                <a:lnTo>
                  <a:pt x="366864" y="158915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0615" y="1606041"/>
            <a:ext cx="440055" cy="159385"/>
          </a:xfrm>
          <a:custGeom>
            <a:avLst/>
            <a:gdLst/>
            <a:ahLst/>
            <a:cxnLst/>
            <a:rect l="l" t="t" r="r" b="b"/>
            <a:pathLst>
              <a:path w="440054" h="159385">
                <a:moveTo>
                  <a:pt x="439597" y="0"/>
                </a:moveTo>
                <a:lnTo>
                  <a:pt x="0" y="0"/>
                </a:lnTo>
                <a:lnTo>
                  <a:pt x="0" y="158915"/>
                </a:lnTo>
                <a:lnTo>
                  <a:pt x="439597" y="158915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883" y="1606041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5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3673" y="1606041"/>
            <a:ext cx="367030" cy="189865"/>
          </a:xfrm>
          <a:custGeom>
            <a:avLst/>
            <a:gdLst/>
            <a:ahLst/>
            <a:cxnLst/>
            <a:rect l="l" t="t" r="r" b="b"/>
            <a:pathLst>
              <a:path w="367029" h="189864">
                <a:moveTo>
                  <a:pt x="366864" y="0"/>
                </a:moveTo>
                <a:lnTo>
                  <a:pt x="0" y="0"/>
                </a:lnTo>
                <a:lnTo>
                  <a:pt x="0" y="189699"/>
                </a:lnTo>
                <a:lnTo>
                  <a:pt x="366864" y="189699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95" y="1803920"/>
            <a:ext cx="730885" cy="189865"/>
          </a:xfrm>
          <a:custGeom>
            <a:avLst/>
            <a:gdLst/>
            <a:ahLst/>
            <a:cxnLst/>
            <a:rect l="l" t="t" r="r" b="b"/>
            <a:pathLst>
              <a:path w="730885" h="189864">
                <a:moveTo>
                  <a:pt x="730542" y="0"/>
                </a:moveTo>
                <a:lnTo>
                  <a:pt x="0" y="0"/>
                </a:lnTo>
                <a:lnTo>
                  <a:pt x="0" y="189699"/>
                </a:lnTo>
                <a:lnTo>
                  <a:pt x="730542" y="189699"/>
                </a:lnTo>
                <a:lnTo>
                  <a:pt x="730542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71840"/>
            <a:ext cx="4574540" cy="99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fundamental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standard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does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ensure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a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one-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to-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one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mapping: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There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five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distinct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fundamental</a:t>
            </a:r>
            <a:r>
              <a:rPr sz="11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types</a:t>
            </a:r>
            <a:r>
              <a:rPr sz="1100" i="1" spc="1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char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short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40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long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240"/>
              </a:spcBef>
            </a:pP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long</a:t>
            </a:r>
            <a:r>
              <a:rPr sz="1100" spc="3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long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37309" y="2153640"/>
            <a:ext cx="492125" cy="159385"/>
            <a:chOff x="1537309" y="2153640"/>
            <a:chExt cx="492125" cy="159385"/>
          </a:xfrm>
        </p:grpSpPr>
        <p:sp>
          <p:nvSpPr>
            <p:cNvPr id="16" name="object 16"/>
            <p:cNvSpPr/>
            <p:nvPr/>
          </p:nvSpPr>
          <p:spPr>
            <a:xfrm>
              <a:off x="1537309" y="2153640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4939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37309" y="2153640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int*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22105" y="2153640"/>
            <a:ext cx="492125" cy="159385"/>
            <a:chOff x="2722105" y="2153640"/>
            <a:chExt cx="492125" cy="159385"/>
          </a:xfrm>
        </p:grpSpPr>
        <p:sp>
          <p:nvSpPr>
            <p:cNvPr id="20" name="object 20"/>
            <p:cNvSpPr/>
            <p:nvPr/>
          </p:nvSpPr>
          <p:spPr>
            <a:xfrm>
              <a:off x="2722105" y="2153640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9734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98736" y="2153640"/>
            <a:ext cx="565150" cy="159385"/>
            <a:chOff x="3298736" y="2153640"/>
            <a:chExt cx="565150" cy="159385"/>
          </a:xfrm>
        </p:grpSpPr>
        <p:sp>
          <p:nvSpPr>
            <p:cNvPr id="23" name="object 23"/>
            <p:cNvSpPr/>
            <p:nvPr/>
          </p:nvSpPr>
          <p:spPr>
            <a:xfrm>
              <a:off x="3298736" y="2153640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5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09098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48099" y="2153640"/>
            <a:ext cx="565150" cy="159385"/>
            <a:chOff x="3948099" y="2153640"/>
            <a:chExt cx="565150" cy="159385"/>
          </a:xfrm>
        </p:grpSpPr>
        <p:sp>
          <p:nvSpPr>
            <p:cNvPr id="26" name="object 26"/>
            <p:cNvSpPr/>
            <p:nvPr/>
          </p:nvSpPr>
          <p:spPr>
            <a:xfrm>
              <a:off x="3948099" y="2153640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5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58474" y="227206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2759" y="2123349"/>
            <a:ext cx="2757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overloads</a:t>
            </a:r>
            <a:r>
              <a:rPr sz="1100" i="1" spc="1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int8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int16</a:t>
            </a:r>
            <a:r>
              <a:rPr sz="1100" spc="1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int32</a:t>
            </a:r>
            <a:r>
              <a:rPr sz="1100" spc="1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7095" y="2351519"/>
            <a:ext cx="565150" cy="159385"/>
            <a:chOff x="637095" y="2351519"/>
            <a:chExt cx="565150" cy="159385"/>
          </a:xfrm>
        </p:grpSpPr>
        <p:sp>
          <p:nvSpPr>
            <p:cNvPr id="30" name="object 30"/>
            <p:cNvSpPr/>
            <p:nvPr/>
          </p:nvSpPr>
          <p:spPr>
            <a:xfrm>
              <a:off x="637095" y="2351519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5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7457" y="246994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7357" y="2091725"/>
            <a:ext cx="105537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340"/>
              </a:spcBef>
              <a:buChar char="•"/>
              <a:tabLst>
                <a:tab pos="18986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There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Arial Black"/>
                <a:cs typeface="Arial Black"/>
              </a:rPr>
              <a:t>four</a:t>
            </a:r>
            <a:endParaRPr sz="1100">
              <a:latin typeface="Arial Black"/>
              <a:cs typeface="Arial Black"/>
            </a:endParaRPr>
          </a:p>
          <a:p>
            <a:pPr marL="227329">
              <a:lnSpc>
                <a:spcPct val="100000"/>
              </a:lnSpc>
              <a:spcBef>
                <a:spcPts val="235"/>
              </a:spcBef>
            </a:pP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int64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9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9994" y="3012744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5380" y="3143059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0931" y="3019026"/>
            <a:ext cx="37750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ithare.com/c-</a:t>
            </a:r>
            <a:r>
              <a:rPr sz="900" spc="7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on-</a:t>
            </a:r>
            <a:r>
              <a:rPr sz="900" spc="65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using-</a:t>
            </a:r>
            <a:r>
              <a:rPr sz="900" spc="55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int</a:t>
            </a:r>
            <a:r>
              <a:rPr sz="900" spc="49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  </a:t>
            </a:r>
            <a:r>
              <a:rPr sz="90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t-as-overload-</a:t>
            </a:r>
            <a:r>
              <a:rPr sz="900" spc="5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and-</a:t>
            </a:r>
            <a:r>
              <a:rPr sz="90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template-</a:t>
            </a:r>
            <a:r>
              <a:rPr sz="900" spc="-1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parameters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44/100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8" name="object 3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234937"/>
              <a:ext cx="2534920" cy="5080"/>
            </a:xfrm>
            <a:custGeom>
              <a:avLst/>
              <a:gdLst/>
              <a:ahLst/>
              <a:cxnLst/>
              <a:rect l="l" t="t" r="r" b="b"/>
              <a:pathLst>
                <a:path w="2534920" h="5080">
                  <a:moveTo>
                    <a:pt x="0" y="5060"/>
                  </a:moveTo>
                  <a:lnTo>
                    <a:pt x="0" y="0"/>
                  </a:lnTo>
                  <a:lnTo>
                    <a:pt x="2534446" y="0"/>
                  </a:lnTo>
                  <a:lnTo>
                    <a:pt x="2534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67258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Fixed</a:t>
            </a:r>
            <a:r>
              <a:rPr spc="35" dirty="0"/>
              <a:t> </a:t>
            </a:r>
            <a:r>
              <a:rPr spc="-70" dirty="0"/>
              <a:t>Width</a:t>
            </a:r>
            <a:r>
              <a:rPr spc="20" dirty="0"/>
              <a:t> </a:t>
            </a:r>
            <a:r>
              <a:rPr spc="-13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6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6896" y="968349"/>
            <a:ext cx="565150" cy="159385"/>
            <a:chOff x="2246896" y="968349"/>
            <a:chExt cx="565150" cy="159385"/>
          </a:xfrm>
        </p:grpSpPr>
        <p:sp>
          <p:nvSpPr>
            <p:cNvPr id="5" name="object 5"/>
            <p:cNvSpPr/>
            <p:nvPr/>
          </p:nvSpPr>
          <p:spPr>
            <a:xfrm>
              <a:off x="2246896" y="968349"/>
              <a:ext cx="565150" cy="159385"/>
            </a:xfrm>
            <a:custGeom>
              <a:avLst/>
              <a:gdLst/>
              <a:ahLst/>
              <a:cxnLst/>
              <a:rect l="l" t="t" r="r" b="b"/>
              <a:pathLst>
                <a:path w="565150" h="159384">
                  <a:moveTo>
                    <a:pt x="564705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564705" y="158915"/>
                  </a:lnTo>
                  <a:lnTo>
                    <a:pt x="56470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7271" y="10867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46896" y="968349"/>
            <a:ext cx="565150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uint8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5079" y="938058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13709" y="968349"/>
            <a:ext cx="492125" cy="159385"/>
            <a:chOff x="3113709" y="968349"/>
            <a:chExt cx="492125" cy="159385"/>
          </a:xfrm>
        </p:grpSpPr>
        <p:sp>
          <p:nvSpPr>
            <p:cNvPr id="10" name="object 10"/>
            <p:cNvSpPr/>
            <p:nvPr/>
          </p:nvSpPr>
          <p:spPr>
            <a:xfrm>
              <a:off x="3113709" y="968349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4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1339" y="10867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13709" y="968349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95" dirty="0">
                <a:solidFill>
                  <a:srgbClr val="22373A"/>
                </a:solidFill>
                <a:latin typeface="Cambria"/>
                <a:cs typeface="Cambria"/>
              </a:rPr>
              <a:t>int8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9159" y="938058"/>
            <a:ext cx="145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721" y="968349"/>
            <a:ext cx="36703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20" dirty="0">
                <a:solidFill>
                  <a:srgbClr val="22373A"/>
                </a:solidFill>
                <a:latin typeface="Cambria"/>
                <a:cs typeface="Cambria"/>
              </a:rPr>
              <a:t>char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8063" y="938058"/>
            <a:ext cx="1078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integer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906434"/>
            <a:ext cx="1865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Warning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I/O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Stream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interprets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994" y="1409293"/>
            <a:ext cx="5039995" cy="8121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int8_t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endParaRPr sz="900">
              <a:latin typeface="Palatino Linotype"/>
              <a:cs typeface="Palatino Linotype"/>
            </a:endParaRPr>
          </a:p>
          <a:p>
            <a:pPr marL="37465" marR="3499485">
              <a:lnSpc>
                <a:spcPct val="116700"/>
              </a:lnSpc>
            </a:pP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cin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&gt;&gt;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read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var;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-50" dirty="0">
                <a:solidFill>
                  <a:srgbClr val="3D7A7A"/>
                </a:solidFill>
                <a:latin typeface="Courier New"/>
                <a:cs typeface="Courier New"/>
              </a:rPr>
              <a:t>'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var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81470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100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7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!!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80">
                  <a:moveTo>
                    <a:pt x="0" y="5060"/>
                  </a:moveTo>
                  <a:lnTo>
                    <a:pt x="0" y="0"/>
                  </a:lnTo>
                  <a:lnTo>
                    <a:pt x="2592015" y="0"/>
                  </a:lnTo>
                  <a:lnTo>
                    <a:pt x="25920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45/100</a:t>
            </a:r>
          </a:p>
        </p:txBody>
      </p:sp>
    </p:spTree>
    <p:extLst>
      <p:ext uri="{BB962C8B-B14F-4D97-AF65-F5344CB8AC3E}">
        <p14:creationId xmlns:p14="http://schemas.microsoft.com/office/powerpoint/2010/main" val="103506214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936625"/>
            <a:ext cx="4906010" cy="182553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type for character, 8-bit integer indeed!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4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signed 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signed 8-bit integer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unsinged 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unsigned 8-bit integer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char</a:t>
            </a:r>
            <a:r>
              <a:rPr kumimoji="1" lang="en-US" altLang="zh-CN" sz="1400" dirty="0">
                <a:solidFill>
                  <a:srgbClr val="002060"/>
                </a:solidFill>
              </a:rPr>
              <a:t>: either </a:t>
            </a: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signed char </a:t>
            </a:r>
            <a:r>
              <a:rPr kumimoji="1" lang="en-US" altLang="zh-CN" sz="1400" dirty="0">
                <a:solidFill>
                  <a:srgbClr val="002060"/>
                </a:solidFill>
              </a:rPr>
              <a:t>or </a:t>
            </a:r>
            <a:r>
              <a:rPr kumimoji="1" lang="en-US" altLang="zh-CN" sz="1400" dirty="0">
                <a:solidFill>
                  <a:srgbClr val="002060"/>
                </a:solidFill>
                <a:latin typeface="Courier" pitchFamily="2" charset="0"/>
              </a:rPr>
              <a:t>unsinged char</a:t>
            </a:r>
            <a:endParaRPr kumimoji="1" lang="en-US" altLang="zh-CN" sz="1400" dirty="0">
              <a:solidFill>
                <a:srgbClr val="00206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4852259" cy="2677656"/>
          </a:xfrm>
        </p:spPr>
        <p:txBody>
          <a:bodyPr/>
          <a:lstStyle/>
          <a:p>
            <a:r>
              <a:rPr kumimoji="1" lang="en-US" altLang="zh-CN" sz="1050" dirty="0">
                <a:solidFill>
                  <a:srgbClr val="002060"/>
                </a:solidFill>
              </a:rPr>
              <a:t>How we </a:t>
            </a:r>
            <a:r>
              <a:rPr lang="en" altLang="zh-CN" sz="1050" dirty="0">
                <a:solidFill>
                  <a:srgbClr val="002060"/>
                </a:solidFill>
              </a:rPr>
              <a:t>represent</a:t>
            </a:r>
            <a:r>
              <a:rPr kumimoji="1" lang="en-US" altLang="zh-CN" sz="1050" dirty="0">
                <a:solidFill>
                  <a:srgbClr val="002060"/>
                </a:solidFill>
              </a:rPr>
              <a:t> a character?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900" dirty="0">
                <a:solidFill>
                  <a:srgbClr val="002060"/>
                </a:solidFill>
              </a:rPr>
              <a:t>Use an 8-bit integer</a:t>
            </a:r>
          </a:p>
          <a:p>
            <a:pPr lvl="1"/>
            <a:endParaRPr kumimoji="1" lang="en-US" altLang="zh-CN" sz="1600" dirty="0">
              <a:solidFill>
                <a:srgbClr val="002060"/>
              </a:solidFill>
            </a:endParaRPr>
          </a:p>
          <a:p>
            <a:pPr marL="324315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 c1 = 'C’;  //its ASCII code is 80</a:t>
            </a:r>
          </a:p>
          <a:p>
            <a:pPr marL="324315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 c2 = 80;  //in decimal</a:t>
            </a:r>
          </a:p>
          <a:p>
            <a:pPr marL="324315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 c3 = 0x50; //in hexadecimal</a:t>
            </a:r>
          </a:p>
          <a:p>
            <a:pPr lvl="1"/>
            <a:endParaRPr kumimoji="1" lang="en-US" altLang="zh-CN" sz="1600" dirty="0">
              <a:solidFill>
                <a:srgbClr val="002060"/>
              </a:solidFill>
            </a:endParaRPr>
          </a:p>
          <a:p>
            <a:r>
              <a:rPr kumimoji="1" lang="en-US" altLang="zh-CN" sz="1050" dirty="0">
                <a:solidFill>
                  <a:srgbClr val="002060"/>
                </a:solidFill>
              </a:rPr>
              <a:t>Chinese characters?</a:t>
            </a:r>
          </a:p>
          <a:p>
            <a:pPr marL="216210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char16_t   c = u'</a:t>
            </a:r>
            <a:r>
              <a:rPr lang="zh-CN" altLang="en-US" sz="1600" dirty="0">
                <a:solidFill>
                  <a:srgbClr val="002060"/>
                </a:solidFill>
                <a:latin typeface="Menlo" panose="020B0609030804020204" pitchFamily="49" charset="0"/>
              </a:rPr>
              <a:t>于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'; //</a:t>
            </a:r>
            <a:r>
              <a:rPr lang="en-US" altLang="zh-CN" sz="1600" dirty="0" err="1">
                <a:solidFill>
                  <a:srgbClr val="002060"/>
                </a:solidFill>
                <a:latin typeface="Menlo" panose="020B0609030804020204" pitchFamily="49" charset="0"/>
              </a:rPr>
              <a:t>c++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11</a:t>
            </a:r>
          </a:p>
          <a:p>
            <a:pPr marL="216210" lvl="1"/>
            <a:r>
              <a:rPr lang="en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char32_t   c = U'</a:t>
            </a:r>
            <a:r>
              <a:rPr lang="zh-CN" altLang="en-US" sz="1600" dirty="0">
                <a:solidFill>
                  <a:srgbClr val="002060"/>
                </a:solidFill>
                <a:latin typeface="Menlo" panose="020B0609030804020204" pitchFamily="49" charset="0"/>
              </a:rPr>
              <a:t>于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'; //</a:t>
            </a:r>
            <a:r>
              <a:rPr lang="en-US" altLang="zh-CN" sz="1600" dirty="0" err="1">
                <a:solidFill>
                  <a:srgbClr val="002060"/>
                </a:solidFill>
                <a:latin typeface="Menlo" panose="020B0609030804020204" pitchFamily="49" charset="0"/>
              </a:rPr>
              <a:t>c++</a:t>
            </a:r>
            <a:r>
              <a:rPr lang="en-US" altLang="zh-CN" sz="1600" dirty="0">
                <a:solidFill>
                  <a:srgbClr val="002060"/>
                </a:solidFill>
                <a:latin typeface="Menlo" panose="020B0609030804020204" pitchFamily="49" charset="0"/>
              </a:rPr>
              <a:t>11</a:t>
            </a:r>
          </a:p>
          <a:p>
            <a:pPr marL="216210" lvl="1"/>
            <a:endParaRPr lang="en-US" altLang="zh-CN" sz="1600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3035300" y="479425"/>
            <a:ext cx="609462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1"/>
            <a:ext cx="5227564" cy="124006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A C++ keyword, but not a C keyword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bool width: 1 byte (8 bits), NOT 1 bit!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Value: </a:t>
            </a:r>
            <a:r>
              <a:rPr lang="en-US" altLang="zh-CN" sz="1135" dirty="0">
                <a:solidFill>
                  <a:srgbClr val="002060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>
                <a:solidFill>
                  <a:srgbClr val="002060"/>
                </a:solidFill>
              </a:rPr>
              <a:t> (1) or </a:t>
            </a:r>
            <a:r>
              <a:rPr lang="en-US" altLang="zh-CN" sz="1135" dirty="0">
                <a:solidFill>
                  <a:srgbClr val="002060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srgbClr val="002060"/>
                </a:solidFill>
              </a:rPr>
              <a:t> (0) </a:t>
            </a:r>
            <a:endParaRPr lang="en-US" altLang="zh-CN" sz="1135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r>
              <a:rPr kumimoji="1" lang="en-US" altLang="zh-CN" dirty="0">
                <a:solidFill>
                  <a:srgbClr val="002060"/>
                </a:solidFill>
              </a:rPr>
              <a:t>What is the output?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520176" y="2200220"/>
            <a:ext cx="2882900" cy="79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1135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520176" y="2011001"/>
            <a:ext cx="614271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16927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Boolean data conversion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386552" y="868449"/>
            <a:ext cx="28829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396398" y="1670468"/>
            <a:ext cx="5227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//  not recommended - the value of b is true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368300" y="2267660"/>
            <a:ext cx="431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628352"/>
            <a:ext cx="4383405" cy="67710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Computer memory keeps increasing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32-bit int used to be large enough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But it is not sufficient now.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396398" y="1520967"/>
            <a:ext cx="3342072" cy="1449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-US" altLang="zh-CN" sz="1324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1324" dirty="0">
                <a:solidFill>
                  <a:prstClr val="black"/>
                </a:solidFill>
              </a:rPr>
              <a:t>: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Unsigned integer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1324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1324" dirty="0">
                <a:solidFill>
                  <a:prstClr val="black"/>
                </a:solidFill>
              </a:rPr>
              <a:t> operator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108105" indent="-108105">
              <a:lnSpc>
                <a:spcPct val="90000"/>
              </a:lnSpc>
              <a:spcBef>
                <a:spcPts val="473"/>
              </a:spcBef>
              <a:buFont typeface="Arial" panose="020B0604020202020204" pitchFamily="34" charset="0"/>
              <a:buChar char="•"/>
            </a:pPr>
            <a:r>
              <a:rPr kumimoji="1" lang="en-US" altLang="zh-CN" sz="1324" dirty="0">
                <a:solidFill>
                  <a:prstClr val="black"/>
                </a:solidFill>
              </a:rPr>
              <a:t>32-bit, or 64-bit</a:t>
            </a:r>
            <a:endParaRPr kumimoji="1" lang="zh-CN" altLang="en-US" sz="1324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880" y="23837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828" y="0"/>
                </a:lnTo>
              </a:path>
            </a:pathLst>
          </a:custGeom>
          <a:ln w="5054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90" dirty="0">
                <a:latin typeface="Palatino Linotype"/>
                <a:cs typeface="Palatino Linotype"/>
              </a:rPr>
              <a:t>size</a:t>
            </a:r>
            <a:r>
              <a:rPr b="1" spc="150" dirty="0">
                <a:latin typeface="Palatino Linotype"/>
                <a:cs typeface="Palatino Linotype"/>
              </a:rPr>
              <a:t> </a:t>
            </a:r>
            <a:r>
              <a:rPr b="1" spc="175" dirty="0">
                <a:latin typeface="Palatino Linotype"/>
                <a:cs typeface="Palatino Linotype"/>
              </a:rPr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9994" y="683056"/>
            <a:ext cx="5039995" cy="198755"/>
            <a:chOff x="359994" y="683056"/>
            <a:chExt cx="5039995" cy="198755"/>
          </a:xfrm>
        </p:grpSpPr>
        <p:sp>
          <p:nvSpPr>
            <p:cNvPr id="5" name="object 5"/>
            <p:cNvSpPr/>
            <p:nvPr/>
          </p:nvSpPr>
          <p:spPr>
            <a:xfrm>
              <a:off x="359994" y="683056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5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853" y="81334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994" y="683056"/>
            <a:ext cx="503999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265"/>
              </a:lnSpc>
            </a:pPr>
            <a:r>
              <a:rPr sz="1100" b="1" spc="80" dirty="0">
                <a:solidFill>
                  <a:srgbClr val="F9F9F9"/>
                </a:solidFill>
                <a:latin typeface="Palatino Linotype"/>
                <a:cs typeface="Palatino Linotype"/>
              </a:rPr>
              <a:t>size</a:t>
            </a:r>
            <a:r>
              <a:rPr sz="1100" b="1" spc="14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F9F9F9"/>
                </a:solidFill>
                <a:latin typeface="Palatino Linotype"/>
                <a:cs typeface="Palatino Linotype"/>
              </a:rPr>
              <a:t>t</a:t>
            </a:r>
            <a:r>
              <a:rPr sz="1100" b="1" spc="13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-10" dirty="0">
                <a:solidFill>
                  <a:srgbClr val="F9F9F9"/>
                </a:solidFill>
                <a:latin typeface="Palatino Linotype"/>
                <a:cs typeface="Palatino Linotype"/>
              </a:rPr>
              <a:t>&lt;cstddef&gt;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994" y="881303"/>
            <a:ext cx="5039995" cy="414655"/>
            <a:chOff x="359994" y="881303"/>
            <a:chExt cx="5039995" cy="414655"/>
          </a:xfrm>
        </p:grpSpPr>
        <p:sp>
          <p:nvSpPr>
            <p:cNvPr id="9" name="object 9"/>
            <p:cNvSpPr/>
            <p:nvPr/>
          </p:nvSpPr>
          <p:spPr>
            <a:xfrm>
              <a:off x="359994" y="881303"/>
              <a:ext cx="5039995" cy="414655"/>
            </a:xfrm>
            <a:custGeom>
              <a:avLst/>
              <a:gdLst/>
              <a:ahLst/>
              <a:cxnLst/>
              <a:rect l="l" t="t" r="r" b="b"/>
              <a:pathLst>
                <a:path w="5039995" h="414655">
                  <a:moveTo>
                    <a:pt x="5039995" y="0"/>
                  </a:moveTo>
                  <a:lnTo>
                    <a:pt x="0" y="0"/>
                  </a:lnTo>
                  <a:lnTo>
                    <a:pt x="0" y="414108"/>
                  </a:lnTo>
                  <a:lnTo>
                    <a:pt x="5039995" y="414108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813" y="104881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9994" y="881303"/>
            <a:ext cx="503999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marR="186690" indent="37465">
              <a:lnSpc>
                <a:spcPct val="118000"/>
              </a:lnSpc>
            </a:pP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size</a:t>
            </a:r>
            <a:r>
              <a:rPr sz="1100" b="1" spc="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1100" b="1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0" dirty="0">
                <a:solidFill>
                  <a:srgbClr val="22373A"/>
                </a:solidFill>
                <a:latin typeface="Arial"/>
                <a:cs typeface="Arial"/>
              </a:rPr>
              <a:t>alias</a:t>
            </a:r>
            <a:r>
              <a:rPr sz="11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capable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storing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biggest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representable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current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architecture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7095" y="1491894"/>
            <a:ext cx="492125" cy="159385"/>
            <a:chOff x="637095" y="1491894"/>
            <a:chExt cx="492125" cy="159385"/>
          </a:xfrm>
        </p:grpSpPr>
        <p:sp>
          <p:nvSpPr>
            <p:cNvPr id="13" name="object 13"/>
            <p:cNvSpPr/>
            <p:nvPr/>
          </p:nvSpPr>
          <p:spPr>
            <a:xfrm>
              <a:off x="637095" y="1491894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725" y="1610321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7095" y="1491894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357" y="1461603"/>
            <a:ext cx="3419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7710" indent="-715645">
              <a:lnSpc>
                <a:spcPct val="100000"/>
              </a:lnSpc>
              <a:spcBef>
                <a:spcPts val="90"/>
              </a:spcBef>
              <a:buChar char="•"/>
              <a:tabLst>
                <a:tab pos="727710" algn="l"/>
                <a:tab pos="72834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unsigned</a:t>
            </a:r>
            <a:r>
              <a:rPr sz="11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integer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least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16-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bit)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357" y="1735402"/>
            <a:ext cx="2232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common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implementations: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184" y="1988883"/>
            <a:ext cx="492125" cy="159385"/>
            <a:chOff x="914184" y="1988883"/>
            <a:chExt cx="492125" cy="159385"/>
          </a:xfrm>
        </p:grpSpPr>
        <p:sp>
          <p:nvSpPr>
            <p:cNvPr id="19" name="object 19"/>
            <p:cNvSpPr/>
            <p:nvPr/>
          </p:nvSpPr>
          <p:spPr>
            <a:xfrm>
              <a:off x="914184" y="1988883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1813" y="210731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4184" y="1988883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6028" y="1914306"/>
            <a:ext cx="71755" cy="44704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14184" y="2199411"/>
            <a:ext cx="492125" cy="159385"/>
            <a:chOff x="914184" y="2199411"/>
            <a:chExt cx="492125" cy="159385"/>
          </a:xfrm>
        </p:grpSpPr>
        <p:sp>
          <p:nvSpPr>
            <p:cNvPr id="24" name="object 24"/>
            <p:cNvSpPr/>
            <p:nvPr/>
          </p:nvSpPr>
          <p:spPr>
            <a:xfrm>
              <a:off x="914184" y="2199411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1813" y="231783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14184" y="2199411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9633" y="1914306"/>
            <a:ext cx="1920875" cy="44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32-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architectures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8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64-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architectures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357" y="244293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45" dirty="0">
                <a:solidFill>
                  <a:srgbClr val="22373A"/>
                </a:solidFill>
                <a:latin typeface="Tahoma"/>
                <a:cs typeface="Tahoma"/>
              </a:rPr>
              <a:t>•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7095" y="2473223"/>
            <a:ext cx="492125" cy="159385"/>
            <a:chOff x="637095" y="2473223"/>
            <a:chExt cx="492125" cy="159385"/>
          </a:xfrm>
        </p:grpSpPr>
        <p:sp>
          <p:nvSpPr>
            <p:cNvPr id="30" name="object 30"/>
            <p:cNvSpPr/>
            <p:nvPr/>
          </p:nvSpPr>
          <p:spPr>
            <a:xfrm>
              <a:off x="637095" y="2473223"/>
              <a:ext cx="492125" cy="159385"/>
            </a:xfrm>
            <a:custGeom>
              <a:avLst/>
              <a:gdLst/>
              <a:ahLst/>
              <a:cxnLst/>
              <a:rect l="l" t="t" r="r" b="b"/>
              <a:pathLst>
                <a:path w="492125" h="159385">
                  <a:moveTo>
                    <a:pt x="491972" y="0"/>
                  </a:moveTo>
                  <a:lnTo>
                    <a:pt x="0" y="0"/>
                  </a:lnTo>
                  <a:lnTo>
                    <a:pt x="0" y="158915"/>
                  </a:lnTo>
                  <a:lnTo>
                    <a:pt x="491972" y="158915"/>
                  </a:lnTo>
                  <a:lnTo>
                    <a:pt x="49197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4725" y="25916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7095" y="2473223"/>
            <a:ext cx="49212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size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62545" y="2442932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commonly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represent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size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measures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5" name="object 3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234937"/>
              <a:ext cx="2649855" cy="5080"/>
            </a:xfrm>
            <a:custGeom>
              <a:avLst/>
              <a:gdLst/>
              <a:ahLst/>
              <a:cxnLst/>
              <a:rect l="l" t="t" r="r" b="b"/>
              <a:pathLst>
                <a:path w="2649855" h="5080">
                  <a:moveTo>
                    <a:pt x="0" y="5060"/>
                  </a:moveTo>
                  <a:lnTo>
                    <a:pt x="0" y="0"/>
                  </a:lnTo>
                  <a:lnTo>
                    <a:pt x="2649672" y="0"/>
                  </a:lnTo>
                  <a:lnTo>
                    <a:pt x="26496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46/100</a:t>
            </a:r>
          </a:p>
        </p:txBody>
      </p:sp>
    </p:spTree>
    <p:extLst>
      <p:ext uri="{BB962C8B-B14F-4D97-AF65-F5344CB8AC3E}">
        <p14:creationId xmlns:p14="http://schemas.microsoft.com/office/powerpoint/2010/main" val="271104436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40" dirty="0"/>
              <a:t>Type</a:t>
            </a:r>
            <a:r>
              <a:rPr spc="60" dirty="0"/>
              <a:t> </a:t>
            </a:r>
            <a:r>
              <a:rPr spc="-110" dirty="0"/>
              <a:t>Limits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070101"/>
            <a:ext cx="5039995" cy="1131570"/>
          </a:xfrm>
          <a:custGeom>
            <a:avLst/>
            <a:gdLst/>
            <a:ahLst/>
            <a:cxnLst/>
            <a:rect l="l" t="t" r="r" b="b"/>
            <a:pathLst>
              <a:path w="5039995" h="1131570">
                <a:moveTo>
                  <a:pt x="5039995" y="0"/>
                </a:moveTo>
                <a:lnTo>
                  <a:pt x="0" y="0"/>
                </a:lnTo>
                <a:lnTo>
                  <a:pt x="0" y="1131277"/>
                </a:lnTo>
                <a:lnTo>
                  <a:pt x="5039995" y="113127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054" y="758798"/>
            <a:ext cx="3001645" cy="1800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Query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properties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arithmetic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995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60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&lt;limits&gt;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88900">
              <a:lnSpc>
                <a:spcPct val="100000"/>
              </a:lnSpc>
              <a:tabLst>
                <a:tab pos="2360295" algn="l"/>
              </a:tabLst>
            </a:pP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max();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3D7A7A"/>
                </a:solidFill>
                <a:latin typeface="Tahoma"/>
                <a:cs typeface="Tahoma"/>
              </a:rPr>
              <a:t>31</a:t>
            </a:r>
            <a:r>
              <a:rPr sz="900" spc="67" baseline="37037" dirty="0">
                <a:solidFill>
                  <a:srgbClr val="3D7A7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−</a:t>
            </a:r>
            <a:r>
              <a:rPr sz="900" spc="-80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50" dirty="0">
                <a:solidFill>
                  <a:srgbClr val="3D7A7A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80"/>
              </a:spcBef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uint16_t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max();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65</a:t>
            </a:r>
            <a:r>
              <a:rPr sz="900" b="0" i="1" spc="-45" dirty="0">
                <a:solidFill>
                  <a:srgbClr val="3D7A7A"/>
                </a:solidFill>
                <a:latin typeface="Bookman Old Style"/>
                <a:cs typeface="Bookman Old Style"/>
              </a:rPr>
              <a:t>,</a:t>
            </a:r>
            <a:r>
              <a:rPr sz="900" b="0" i="1" spc="-110" dirty="0">
                <a:solidFill>
                  <a:srgbClr val="3D7A7A"/>
                </a:solidFill>
                <a:latin typeface="Bookman Old Style"/>
                <a:cs typeface="Bookman Old Style"/>
              </a:rPr>
              <a:t> </a:t>
            </a:r>
            <a:r>
              <a:rPr sz="900" spc="-25" dirty="0">
                <a:solidFill>
                  <a:srgbClr val="3D7A7A"/>
                </a:solidFill>
                <a:latin typeface="Arial"/>
                <a:cs typeface="Arial"/>
              </a:rPr>
              <a:t>535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tabLst>
                <a:tab pos="2360295" algn="l"/>
              </a:tabLst>
            </a:pP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min();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3D7A7A"/>
                </a:solidFill>
                <a:latin typeface="Lucida Sans Unicode"/>
                <a:cs typeface="Lucida Sans Unicode"/>
              </a:rPr>
              <a:t>−</a:t>
            </a:r>
            <a:r>
              <a:rPr sz="900" spc="-20" dirty="0">
                <a:solidFill>
                  <a:srgbClr val="3D7A7A"/>
                </a:solidFill>
                <a:latin typeface="Arial"/>
                <a:cs typeface="Arial"/>
              </a:rPr>
              <a:t>2</a:t>
            </a:r>
            <a:r>
              <a:rPr sz="900" spc="-30" baseline="37037" dirty="0">
                <a:solidFill>
                  <a:srgbClr val="3D7A7A"/>
                </a:solidFill>
                <a:latin typeface="Tahoma"/>
                <a:cs typeface="Tahoma"/>
              </a:rPr>
              <a:t>31</a:t>
            </a:r>
            <a:endParaRPr sz="900" baseline="37037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80"/>
              </a:spcBef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min();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3D7A7A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*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this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syntax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explained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next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lectures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80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50/100</a:t>
            </a:r>
          </a:p>
        </p:txBody>
      </p:sp>
    </p:spTree>
    <p:extLst>
      <p:ext uri="{BB962C8B-B14F-4D97-AF65-F5344CB8AC3E}">
        <p14:creationId xmlns:p14="http://schemas.microsoft.com/office/powerpoint/2010/main" val="144022789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Promotion</a:t>
            </a:r>
            <a:r>
              <a:rPr spc="55" dirty="0"/>
              <a:t> </a:t>
            </a:r>
            <a:r>
              <a:rPr spc="-150" dirty="0"/>
              <a:t>and</a:t>
            </a:r>
            <a:r>
              <a:rPr spc="60" dirty="0"/>
              <a:t> </a:t>
            </a:r>
            <a:r>
              <a:rPr spc="-120" dirty="0"/>
              <a:t>Truncation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2492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larger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keeps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sign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696506"/>
            <a:ext cx="5039995" cy="438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955"/>
              </a:lnSpc>
            </a:pPr>
            <a:r>
              <a:rPr sz="8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int16_t</a:t>
            </a:r>
            <a:r>
              <a:rPr sz="800" b="1" spc="229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8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8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  <a:tabLst>
                <a:tab pos="466090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sign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extend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  <a:tabLst>
                <a:tab pos="843915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14779"/>
            <a:ext cx="5039995" cy="998219"/>
          </a:xfrm>
          <a:custGeom>
            <a:avLst/>
            <a:gdLst/>
            <a:ahLst/>
            <a:cxnLst/>
            <a:rect l="l" t="t" r="r" b="b"/>
            <a:pathLst>
              <a:path w="5039995" h="998219">
                <a:moveTo>
                  <a:pt x="5039995" y="0"/>
                </a:moveTo>
                <a:lnTo>
                  <a:pt x="0" y="0"/>
                </a:lnTo>
                <a:lnTo>
                  <a:pt x="0" y="998067"/>
                </a:lnTo>
                <a:lnTo>
                  <a:pt x="5039995" y="998067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120" dirty="0">
                <a:solidFill>
                  <a:srgbClr val="22373A"/>
                </a:solidFill>
              </a:rPr>
              <a:t>Truncation</a:t>
            </a:r>
            <a:r>
              <a:rPr spc="-5" dirty="0">
                <a:solidFill>
                  <a:srgbClr val="22373A"/>
                </a:solidFill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22373A"/>
                </a:solidFill>
                <a:latin typeface="Tahoma"/>
                <a:cs typeface="Tahoma"/>
              </a:rPr>
              <a:t>implemented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 as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30" dirty="0">
                <a:solidFill>
                  <a:srgbClr val="22373A"/>
                </a:solidFill>
                <a:latin typeface="Tahoma"/>
                <a:cs typeface="Tahoma"/>
              </a:rPr>
              <a:t>modulo 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operation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respect</a:t>
            </a:r>
            <a:r>
              <a:rPr spc="-25" dirty="0">
                <a:solidFill>
                  <a:srgbClr val="22373A"/>
                </a:solidFill>
                <a:latin typeface="Tahoma"/>
                <a:cs typeface="Tahoma"/>
              </a:rPr>
              <a:t> to </a:t>
            </a:r>
            <a:r>
              <a:rPr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5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bits</a:t>
            </a:r>
            <a:r>
              <a:rPr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40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</a:p>
          <a:p>
            <a:pPr marL="50165" marR="3242945" algn="just">
              <a:lnSpc>
                <a:spcPct val="113399"/>
              </a:lnSpc>
              <a:spcBef>
                <a:spcPts val="395"/>
              </a:spcBef>
              <a:tabLst>
                <a:tab pos="478790" algn="l"/>
                <a:tab pos="1067435" algn="l"/>
              </a:tabLst>
            </a:pPr>
            <a:r>
              <a:rPr sz="8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spc="5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65537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2ˆ16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800" i="1" spc="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int16_t</a:t>
            </a:r>
            <a:r>
              <a:rPr sz="800" b="1" spc="22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300" dirty="0">
                <a:solidFill>
                  <a:srgbClr val="3D7A7A"/>
                </a:solidFill>
                <a:latin typeface="Palatino Linotype"/>
                <a:cs typeface="Palatino Linotype"/>
              </a:rPr>
              <a:t>%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2ˆ16</a:t>
            </a:r>
            <a:r>
              <a:rPr sz="800" i="1" spc="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spc="35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2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spc="-1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1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tabLst>
                <a:tab pos="478790" algn="l"/>
              </a:tabLst>
            </a:pPr>
            <a:r>
              <a:rPr sz="800" b="1" spc="4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8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z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229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32769</a:t>
            </a:r>
            <a:r>
              <a:rPr sz="8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800" spc="229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2ˆ15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(does</a:t>
            </a:r>
            <a:r>
              <a:rPr sz="8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fit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int16_t)</a:t>
            </a:r>
            <a:endParaRPr sz="8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30"/>
              </a:spcBef>
              <a:tabLst>
                <a:tab pos="1067435" algn="l"/>
              </a:tabLst>
            </a:pPr>
            <a:r>
              <a:rPr sz="800" b="1" spc="60" dirty="0">
                <a:solidFill>
                  <a:srgbClr val="AF003F"/>
                </a:solidFill>
                <a:latin typeface="Palatino Linotype"/>
                <a:cs typeface="Palatino Linotype"/>
              </a:rPr>
              <a:t>int16_t</a:t>
            </a:r>
            <a:r>
              <a:rPr sz="800" b="1" spc="1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800" spc="-105" dirty="0">
                <a:solidFill>
                  <a:srgbClr val="22373A"/>
                </a:solidFill>
                <a:latin typeface="Palatino Linotype"/>
                <a:cs typeface="Palatino Linotype"/>
              </a:rPr>
              <a:t>w</a:t>
            </a:r>
            <a:r>
              <a:rPr sz="8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8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(int16_t)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(x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300" dirty="0">
                <a:solidFill>
                  <a:srgbClr val="3D7A7A"/>
                </a:solidFill>
                <a:latin typeface="Palatino Linotype"/>
                <a:cs typeface="Palatino Linotype"/>
              </a:rPr>
              <a:t>%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2ˆ16</a:t>
            </a:r>
            <a:r>
              <a:rPr sz="8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8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32769)</a:t>
            </a:r>
            <a:endParaRPr sz="8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30"/>
              </a:spcBef>
              <a:tabLst>
                <a:tab pos="1071880" algn="l"/>
              </a:tabLst>
            </a:pP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8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8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w;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800" i="1" spc="18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8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8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800" i="1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8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32767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2938145" cy="5080"/>
            </a:xfrm>
            <a:custGeom>
              <a:avLst/>
              <a:gdLst/>
              <a:ahLst/>
              <a:cxnLst/>
              <a:rect l="l" t="t" r="r" b="b"/>
              <a:pathLst>
                <a:path w="2938145" h="5080">
                  <a:moveTo>
                    <a:pt x="0" y="5060"/>
                  </a:moveTo>
                  <a:lnTo>
                    <a:pt x="0" y="0"/>
                  </a:lnTo>
                  <a:lnTo>
                    <a:pt x="2937606" y="0"/>
                  </a:lnTo>
                  <a:lnTo>
                    <a:pt x="293760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51/100</a:t>
            </a:r>
          </a:p>
        </p:txBody>
      </p:sp>
    </p:spTree>
    <p:extLst>
      <p:ext uri="{BB962C8B-B14F-4D97-AF65-F5344CB8AC3E}">
        <p14:creationId xmlns:p14="http://schemas.microsoft.com/office/powerpoint/2010/main" val="75107644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08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75" dirty="0"/>
              <a:t>Week 3: Agenda 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388363"/>
            <a:ext cx="4973320" cy="98937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Continue C++ Basic Types (integer, char, bool, float)</a:t>
            </a:r>
          </a:p>
          <a:p>
            <a:pPr marL="184150" indent="-1714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C++ operators</a:t>
            </a:r>
          </a:p>
          <a:p>
            <a:pPr marL="184150" lvl="4" indent="-171450">
              <a:spcBef>
                <a:spcPts val="635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  <a:latin typeface="Tahoma"/>
                <a:cs typeface="Tahoma"/>
              </a:rPr>
              <a:t>Flow Control</a:t>
            </a:r>
          </a:p>
          <a:p>
            <a:pPr marL="12700" lvl="4">
              <a:spcBef>
                <a:spcPts val="635"/>
              </a:spcBef>
            </a:pPr>
            <a:endParaRPr lang="en-US" sz="1100" dirty="0">
              <a:solidFill>
                <a:srgbClr val="002060"/>
              </a:solidFill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80">
                  <a:moveTo>
                    <a:pt x="0" y="5060"/>
                  </a:moveTo>
                  <a:lnTo>
                    <a:pt x="0" y="0"/>
                  </a:lnTo>
                  <a:lnTo>
                    <a:pt x="288021" y="0"/>
                  </a:lnTo>
                  <a:lnTo>
                    <a:pt x="28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1736166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1513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99" y="555625"/>
            <a:ext cx="1828449" cy="1741246"/>
          </a:xfrm>
        </p:spPr>
        <p:txBody>
          <a:bodyPr/>
          <a:lstStyle/>
          <a:p>
            <a:r>
              <a:rPr kumimoji="1" lang="en" altLang="zh-CN" dirty="0">
                <a:solidFill>
                  <a:srgbClr val="002060"/>
                </a:solidFill>
              </a:rPr>
              <a:t>Defined in &lt;</a:t>
            </a:r>
            <a:r>
              <a:rPr kumimoji="1" lang="en" altLang="zh-CN" dirty="0" err="1">
                <a:solidFill>
                  <a:srgbClr val="002060"/>
                </a:solidFill>
              </a:rPr>
              <a:t>cstdint</a:t>
            </a:r>
            <a:r>
              <a:rPr kumimoji="1" lang="en" altLang="zh-CN" dirty="0">
                <a:solidFill>
                  <a:srgbClr val="002060"/>
                </a:solidFill>
              </a:rPr>
              <a:t>&gt;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r>
              <a:rPr kumimoji="1" lang="en" altLang="zh-CN" sz="1135" dirty="0">
                <a:solidFill>
                  <a:srgbClr val="00206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1135" dirty="0">
              <a:solidFill>
                <a:srgbClr val="002060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1383436" y="1021721"/>
            <a:ext cx="1828448" cy="218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000" dirty="0">
                <a:solidFill>
                  <a:prstClr val="black"/>
                </a:solidFill>
              </a:rPr>
              <a:t>Some useful macros </a:t>
            </a:r>
            <a:endParaRPr kumimoji="1" lang="en" altLang="zh-CN" sz="1100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473"/>
              </a:spcBef>
            </a:pPr>
            <a:r>
              <a:rPr kumimoji="1" lang="en" altLang="zh-CN" sz="11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3053244" y="914199"/>
            <a:ext cx="27281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3111500" y="677389"/>
            <a:ext cx="73289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879734"/>
            <a:ext cx="300799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450" spc="-195" dirty="0">
                <a:solidFill>
                  <a:srgbClr val="22373A"/>
                </a:solidFill>
                <a:hlinkClick r:id="rId2" action="ppaction://hlinksldjump"/>
              </a:rPr>
              <a:t>Floating-</a:t>
            </a:r>
            <a:r>
              <a:rPr sz="2450" spc="-165" dirty="0">
                <a:solidFill>
                  <a:srgbClr val="22373A"/>
                </a:solidFill>
                <a:hlinkClick r:id="rId2" action="ppaction://hlinksldjump"/>
              </a:rPr>
              <a:t>point</a:t>
            </a:r>
            <a:r>
              <a:rPr sz="2450" spc="2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r>
              <a:rPr sz="2450" spc="-305" dirty="0">
                <a:solidFill>
                  <a:srgbClr val="22373A"/>
                </a:solidFill>
              </a:rPr>
              <a:t> </a:t>
            </a:r>
            <a:r>
              <a:rPr sz="2450" spc="-280" dirty="0">
                <a:solidFill>
                  <a:srgbClr val="22373A"/>
                </a:solidFill>
                <a:hlinkClick r:id="rId2" action="ppaction://hlinksldjump"/>
              </a:rPr>
              <a:t>and</a:t>
            </a:r>
            <a:r>
              <a:rPr sz="2450" spc="9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125" dirty="0">
                <a:solidFill>
                  <a:srgbClr val="22373A"/>
                </a:solidFill>
                <a:hlinkClick r:id="rId2" action="ppaction://hlinksldjump"/>
              </a:rPr>
              <a:t>Arithmetic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1768475" cy="5080"/>
            </a:xfrm>
            <a:custGeom>
              <a:avLst/>
              <a:gdLst/>
              <a:ahLst/>
              <a:cxnLst/>
              <a:rect l="l" t="t" r="r" b="b"/>
              <a:pathLst>
                <a:path w="1768475" h="5080">
                  <a:moveTo>
                    <a:pt x="0" y="5060"/>
                  </a:moveTo>
                  <a:lnTo>
                    <a:pt x="0" y="0"/>
                  </a:lnTo>
                  <a:lnTo>
                    <a:pt x="1767867" y="0"/>
                  </a:lnTo>
                  <a:lnTo>
                    <a:pt x="17678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5841617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</a:rPr>
              <a:t>Floating-point Numbers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5690459" cy="23040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How many numbers in range [0, 1]? </a:t>
            </a:r>
          </a:p>
          <a:p>
            <a:r>
              <a:rPr kumimoji="1" lang="en" altLang="zh-CN" dirty="0">
                <a:solidFill>
                  <a:srgbClr val="7030A0"/>
                </a:solidFill>
              </a:rPr>
              <a:t>		</a:t>
            </a:r>
            <a:r>
              <a:rPr kumimoji="1" lang="en" altLang="zh-CN" sz="1702" dirty="0">
                <a:solidFill>
                  <a:srgbClr val="7030A0"/>
                </a:solidFill>
              </a:rPr>
              <a:t>Infinite! </a:t>
            </a:r>
            <a:endParaRPr kumimoji="1" lang="zh-CN" altLang="en-US" sz="1702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How many numbers can 32 bits </a:t>
            </a:r>
            <a:r>
              <a:rPr lang="en" altLang="zh-CN" dirty="0">
                <a:solidFill>
                  <a:srgbClr val="7030A0"/>
                </a:solidFill>
              </a:rPr>
              <a:t>represent</a:t>
            </a:r>
            <a:r>
              <a:rPr kumimoji="1" lang="en-US" altLang="zh-CN" dirty="0">
                <a:solidFill>
                  <a:srgbClr val="7030A0"/>
                </a:solidFill>
              </a:rPr>
              <a:t>?</a:t>
            </a:r>
          </a:p>
          <a:p>
            <a:r>
              <a:rPr kumimoji="1" lang="en-US" altLang="zh-CN" dirty="0">
                <a:solidFill>
                  <a:srgbClr val="7030A0"/>
                </a:solidFill>
              </a:rPr>
              <a:t>		</a:t>
            </a:r>
            <a:r>
              <a:rPr kumimoji="1" lang="en-US" altLang="zh-CN" sz="2270" dirty="0">
                <a:solidFill>
                  <a:srgbClr val="7030A0"/>
                </a:solidFill>
              </a:rPr>
              <a:t>2</a:t>
            </a:r>
            <a:r>
              <a:rPr kumimoji="1" lang="en-US" altLang="zh-CN" sz="2270" baseline="30000" dirty="0">
                <a:solidFill>
                  <a:srgbClr val="7030A0"/>
                </a:solidFill>
              </a:rPr>
              <a:t>32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	</a:t>
            </a:r>
          </a:p>
          <a:p>
            <a:r>
              <a:rPr kumimoji="1" lang="en-US" altLang="zh-CN" dirty="0">
                <a:solidFill>
                  <a:srgbClr val="7030A0"/>
                </a:solidFill>
              </a:rPr>
              <a:t>You want 1.2, but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float</a:t>
            </a:r>
            <a:r>
              <a:rPr kumimoji="1" lang="en-US" altLang="zh-CN" dirty="0">
                <a:solidFill>
                  <a:srgbClr val="7030A0"/>
                </a:solidFill>
              </a:rPr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116047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Floating-point types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479425"/>
            <a:ext cx="4906010" cy="259079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>
                <a:solidFill>
                  <a:srgbClr val="7030A0"/>
                </a:solidFill>
              </a:rPr>
              <a:t>: single precision floating-point type, 32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>
                <a:solidFill>
                  <a:srgbClr val="7030A0"/>
                </a:solidFill>
              </a:rPr>
              <a:t>: double precision floating-point type, 64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>
                <a:solidFill>
                  <a:srgbClr val="7030A0"/>
                </a:solidFill>
              </a:rPr>
              <a:t>: extended precision floating-point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rgbClr val="7030A0"/>
                </a:solidFill>
              </a:rPr>
              <a:t>128 bits if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rgbClr val="7030A0"/>
                </a:solidFill>
              </a:rPr>
              <a:t>64 bits otherwise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half precision floating-point, 16 bits</a:t>
            </a:r>
            <a:br>
              <a:rPr kumimoji="1" lang="en-US" altLang="zh-CN" dirty="0">
                <a:solidFill>
                  <a:srgbClr val="7030A0"/>
                </a:solidFill>
              </a:rPr>
            </a:br>
            <a:r>
              <a:rPr kumimoji="1" lang="en-US" altLang="zh-CN" dirty="0">
                <a:solidFill>
                  <a:srgbClr val="7030A0"/>
                </a:solidFill>
              </a:rPr>
              <a:t> </a:t>
            </a:r>
            <a:r>
              <a:rPr kumimoji="1" lang="en-US" altLang="zh-CN" sz="946" dirty="0">
                <a:solidFill>
                  <a:srgbClr val="7030A0"/>
                </a:solidFill>
              </a:rPr>
              <a:t>(popular in deep learning, but not a C++ standard)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244699" y="2846547"/>
            <a:ext cx="5111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</a:rPr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55121"/>
            <a:ext cx="3543565" cy="4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312218"/>
            <a:ext cx="2994631" cy="2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9" y="628352"/>
            <a:ext cx="4000024" cy="17389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Will f2 be greater than f1?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324315" lvl="1"/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float f1 = 234</a:t>
            </a:r>
            <a:r>
              <a:rPr lang="en-US" altLang="zh-CN" dirty="0">
                <a:solidFill>
                  <a:srgbClr val="7030A0"/>
                </a:solidFill>
                <a:latin typeface="Menlo" panose="020B0609030804020204" pitchFamily="49" charset="0"/>
              </a:rPr>
              <a:t>00000000</a:t>
            </a:r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float f2 = f1 + 10;</a:t>
            </a:r>
            <a:r>
              <a:rPr lang="zh-CN" altLang="en-US" dirty="0">
                <a:solidFill>
                  <a:srgbClr val="7030A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030A0"/>
                </a:solidFill>
                <a:latin typeface="Menlo" panose="020B0609030804020204" pitchFamily="49" charset="0"/>
              </a:rPr>
              <a:t>// but f2 = f1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Can we use == operator to compare two floating point numbers?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3949700" y="936625"/>
            <a:ext cx="843501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673100" y="2460625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30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32/64-</a:t>
            </a:r>
            <a:r>
              <a:rPr spc="-20" dirty="0"/>
              <a:t>bit</a:t>
            </a:r>
            <a:r>
              <a:rPr spc="25" dirty="0"/>
              <a:t> </a:t>
            </a:r>
            <a:r>
              <a:rPr spc="-95" dirty="0"/>
              <a:t>Floating-Point</a:t>
            </a:r>
          </a:p>
        </p:txBody>
      </p:sp>
      <p:sp>
        <p:nvSpPr>
          <p:cNvPr id="3" name="object 3"/>
          <p:cNvSpPr/>
          <p:nvPr/>
        </p:nvSpPr>
        <p:spPr>
          <a:xfrm>
            <a:off x="2623223" y="668185"/>
            <a:ext cx="440055" cy="159385"/>
          </a:xfrm>
          <a:custGeom>
            <a:avLst/>
            <a:gdLst/>
            <a:ahLst/>
            <a:cxnLst/>
            <a:rect l="l" t="t" r="r" b="b"/>
            <a:pathLst>
              <a:path w="440055" h="159384">
                <a:moveTo>
                  <a:pt x="439597" y="0"/>
                </a:moveTo>
                <a:lnTo>
                  <a:pt x="0" y="0"/>
                </a:lnTo>
                <a:lnTo>
                  <a:pt x="0" y="158915"/>
                </a:lnTo>
                <a:lnTo>
                  <a:pt x="439597" y="158915"/>
                </a:lnTo>
                <a:lnTo>
                  <a:pt x="439597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37894"/>
            <a:ext cx="2715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67005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IEEE764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Single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precision</a:t>
            </a:r>
            <a:r>
              <a:rPr sz="1100" spc="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(32-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bit)</a:t>
            </a:r>
            <a:r>
              <a:rPr sz="1100" spc="3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float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534" y="909015"/>
            <a:ext cx="620395" cy="514984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81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45"/>
              </a:spcBef>
            </a:pP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Sign</a:t>
            </a:r>
            <a:endParaRPr sz="1100">
              <a:latin typeface="Arial Black"/>
              <a:cs typeface="Arial Black"/>
            </a:endParaRPr>
          </a:p>
          <a:p>
            <a:pPr marL="127635">
              <a:lnSpc>
                <a:spcPct val="100000"/>
              </a:lnSpc>
              <a:spcBef>
                <a:spcPts val="235"/>
              </a:spcBef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1-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589" y="909015"/>
            <a:ext cx="1412240" cy="514984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Exponent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8-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2642" y="909015"/>
            <a:ext cx="1664335" cy="514984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Mantissa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significant)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23-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767178"/>
            <a:ext cx="2310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67005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IEEE764</a:t>
            </a:r>
            <a:r>
              <a:rPr sz="1100" spc="8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Double</a:t>
            </a:r>
            <a:r>
              <a:rPr sz="1100" spc="9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precision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(64-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bit)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0952" y="1797468"/>
            <a:ext cx="520700" cy="1797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double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534" y="2038311"/>
            <a:ext cx="620395" cy="514984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8191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45"/>
              </a:spcBef>
            </a:pP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Sign</a:t>
            </a:r>
            <a:endParaRPr sz="1100">
              <a:latin typeface="Arial Black"/>
              <a:cs typeface="Arial Black"/>
            </a:endParaRPr>
          </a:p>
          <a:p>
            <a:pPr marL="127635">
              <a:lnSpc>
                <a:spcPct val="100000"/>
              </a:lnSpc>
              <a:spcBef>
                <a:spcPts val="235"/>
              </a:spcBef>
            </a:pP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1-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9589" y="2058793"/>
            <a:ext cx="1412240" cy="494030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Exponent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base)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11-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2642" y="2038311"/>
            <a:ext cx="1664335" cy="514984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Mantissa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significant)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52-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bit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80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60/100</a:t>
            </a:r>
          </a:p>
        </p:txBody>
      </p:sp>
    </p:spTree>
    <p:extLst>
      <p:ext uri="{BB962C8B-B14F-4D97-AF65-F5344CB8AC3E}">
        <p14:creationId xmlns:p14="http://schemas.microsoft.com/office/powerpoint/2010/main" val="551053248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80" dirty="0"/>
              <a:t> </a:t>
            </a:r>
            <a:r>
              <a:rPr spc="-13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221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201913"/>
            <a:ext cx="5039995" cy="971550"/>
          </a:xfrm>
          <a:custGeom>
            <a:avLst/>
            <a:gdLst/>
            <a:ahLst/>
            <a:cxnLst/>
            <a:rect l="l" t="t" r="r" b="b"/>
            <a:pathLst>
              <a:path w="5039995" h="971550">
                <a:moveTo>
                  <a:pt x="5039995" y="0"/>
                </a:moveTo>
                <a:lnTo>
                  <a:pt x="0" y="0"/>
                </a:lnTo>
                <a:lnTo>
                  <a:pt x="0" y="971092"/>
                </a:lnTo>
                <a:lnTo>
                  <a:pt x="5039995" y="97109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694" y="457643"/>
            <a:ext cx="2547620" cy="2217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Floating-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point</a:t>
            </a:r>
            <a:r>
              <a:rPr sz="1100" spc="8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number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391160" indent="-177800">
              <a:lnSpc>
                <a:spcPct val="100000"/>
              </a:lnSpc>
              <a:spcBef>
                <a:spcPts val="835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Radix</a:t>
            </a:r>
            <a:r>
              <a:rPr sz="1100" i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base):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0" i="1" spc="-50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endParaRPr sz="1100" dirty="0">
              <a:latin typeface="Bookman Old Style"/>
              <a:cs typeface="Bookman Old Style"/>
            </a:endParaRPr>
          </a:p>
          <a:p>
            <a:pPr marL="391160" indent="-177800">
              <a:lnSpc>
                <a:spcPct val="100000"/>
              </a:lnSpc>
              <a:spcBef>
                <a:spcPts val="235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45" dirty="0">
                <a:solidFill>
                  <a:srgbClr val="22373A"/>
                </a:solidFill>
                <a:latin typeface="Arial"/>
                <a:cs typeface="Arial"/>
              </a:rPr>
              <a:t>Precision</a:t>
            </a:r>
            <a:r>
              <a:rPr sz="1100" i="1" spc="-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(or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digits):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endParaRPr sz="1100" dirty="0">
              <a:latin typeface="Arial"/>
              <a:cs typeface="Arial"/>
            </a:endParaRPr>
          </a:p>
          <a:p>
            <a:pPr marL="391160" indent="-177800">
              <a:lnSpc>
                <a:spcPct val="100000"/>
              </a:lnSpc>
              <a:spcBef>
                <a:spcPts val="240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Exponent</a:t>
            </a:r>
            <a:r>
              <a:rPr sz="1100" i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(magnitude):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1100" dirty="0">
              <a:latin typeface="Arial"/>
              <a:cs typeface="Arial"/>
            </a:endParaRPr>
          </a:p>
          <a:p>
            <a:pPr marL="391160" indent="-177800">
              <a:lnSpc>
                <a:spcPct val="100000"/>
              </a:lnSpc>
              <a:spcBef>
                <a:spcPts val="235"/>
              </a:spcBef>
              <a:buFont typeface="Tahoma"/>
              <a:buChar char="•"/>
              <a:tabLst>
                <a:tab pos="391795" algn="l"/>
              </a:tabLst>
            </a:pP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Mantissa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endParaRPr sz="1100" dirty="0">
              <a:latin typeface="Arial"/>
              <a:cs typeface="Arial"/>
            </a:endParaRPr>
          </a:p>
          <a:p>
            <a:pPr marL="114300">
              <a:lnSpc>
                <a:spcPts val="919"/>
              </a:lnSpc>
              <a:spcBef>
                <a:spcPts val="1335"/>
              </a:spcBef>
              <a:tabLst>
                <a:tab pos="1037590" algn="l"/>
                <a:tab pos="1337945" algn="l"/>
              </a:tabLst>
            </a:pP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100" i="1" spc="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3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i="1" spc="3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Cambria"/>
                <a:cs typeface="Cambria"/>
              </a:rPr>
              <a:t>×</a:t>
            </a:r>
            <a:r>
              <a:rPr sz="1100" b="0" i="1" spc="25" dirty="0">
                <a:solidFill>
                  <a:srgbClr val="22373A"/>
                </a:solidFill>
                <a:latin typeface="Bookman Old Style"/>
                <a:cs typeface="Bookman Old Style"/>
              </a:rPr>
              <a:t>β</a:t>
            </a:r>
            <a:r>
              <a:rPr sz="1200" i="1" spc="37" baseline="27777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100" spc="10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	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IEEE754: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b="0" i="1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×</a:t>
            </a:r>
            <a:r>
              <a:rPr sz="1100" spc="-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200" i="1" spc="-37" baseline="27777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1200" baseline="27777" dirty="0">
              <a:latin typeface="Arial"/>
              <a:cs typeface="Arial"/>
            </a:endParaRPr>
          </a:p>
          <a:p>
            <a:pPr marL="372745">
              <a:lnSpc>
                <a:spcPts val="800"/>
              </a:lnSpc>
            </a:pPr>
            <a:r>
              <a:rPr sz="1000" spc="-240" dirty="0">
                <a:solidFill>
                  <a:srgbClr val="22373A"/>
                </a:solidFill>
                <a:latin typeface="Cascadia Code"/>
                <a:cs typeface="Cascadia Code"/>
              </a:rPr>
              <a:t>..</a:t>
            </a:r>
            <a:r>
              <a:rPr sz="1000" spc="-875" dirty="0">
                <a:solidFill>
                  <a:srgbClr val="22373A"/>
                </a:solidFill>
                <a:latin typeface="Cascadia Code"/>
                <a:cs typeface="Cascadia Code"/>
              </a:rPr>
              <a:t>..</a:t>
            </a:r>
            <a:r>
              <a:rPr sz="1200" i="1" spc="-675" baseline="-62500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000" spc="-240" dirty="0">
                <a:solidFill>
                  <a:srgbClr val="22373A"/>
                </a:solidFill>
                <a:latin typeface="Cascadia Code"/>
                <a:cs typeface="Cascadia Code"/>
              </a:rPr>
              <a:t>,,.,</a:t>
            </a:r>
            <a:endParaRPr sz="1000" dirty="0">
              <a:latin typeface="Cascadia Code"/>
              <a:cs typeface="Cascadia Code"/>
            </a:endParaRPr>
          </a:p>
          <a:p>
            <a:pPr marL="151765" marR="621030">
              <a:lnSpc>
                <a:spcPct val="116700"/>
              </a:lnSpc>
              <a:spcBef>
                <a:spcPts val="2285"/>
              </a:spcBef>
              <a:tabLst>
                <a:tab pos="1347470" algn="l"/>
              </a:tabLst>
            </a:pP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f1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1.3f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1.3 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f2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1.1e2f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3D7A7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1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3D7A7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3D7A7A"/>
                </a:solidFill>
                <a:latin typeface="Arial"/>
                <a:cs typeface="Arial"/>
              </a:rPr>
              <a:t>10</a:t>
            </a:r>
            <a:r>
              <a:rPr sz="900" spc="-44" baseline="37037" dirty="0">
                <a:solidFill>
                  <a:srgbClr val="3D7A7A"/>
                </a:solidFill>
                <a:latin typeface="Tahoma"/>
                <a:cs typeface="Tahoma"/>
              </a:rPr>
              <a:t>2</a:t>
            </a:r>
            <a:r>
              <a:rPr sz="900" spc="127" baseline="37037" dirty="0">
                <a:solidFill>
                  <a:srgbClr val="3D7A7A"/>
                </a:solidFill>
                <a:latin typeface="Tahoma"/>
                <a:cs typeface="Tahoma"/>
              </a:rPr>
              <a:t> </a:t>
            </a: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f3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3.7E4f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3</a:t>
            </a:r>
            <a:r>
              <a:rPr sz="900" b="0" i="1" spc="-35" dirty="0">
                <a:solidFill>
                  <a:srgbClr val="3D7A7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3D7A7A"/>
                </a:solidFill>
                <a:latin typeface="Arial"/>
                <a:cs typeface="Arial"/>
              </a:rPr>
              <a:t>7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3D7A7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30" dirty="0">
                <a:solidFill>
                  <a:srgbClr val="3D7A7A"/>
                </a:solidFill>
                <a:latin typeface="Arial"/>
                <a:cs typeface="Arial"/>
              </a:rPr>
              <a:t>10</a:t>
            </a:r>
            <a:r>
              <a:rPr sz="900" spc="-44" baseline="37037" dirty="0">
                <a:solidFill>
                  <a:srgbClr val="3D7A7A"/>
                </a:solidFill>
                <a:latin typeface="Tahoma"/>
                <a:cs typeface="Tahoma"/>
              </a:rPr>
              <a:t>4</a:t>
            </a:r>
            <a:endParaRPr sz="900" baseline="37037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649122"/>
            <a:ext cx="982344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00"/>
              </a:spcBef>
            </a:pP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f4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666666"/>
                </a:solidFill>
                <a:latin typeface="Palatino Linotype"/>
                <a:cs typeface="Palatino Linotype"/>
              </a:rPr>
              <a:t>.3f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900" b="1" spc="2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d1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1.3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double</a:t>
            </a:r>
            <a:r>
              <a:rPr sz="900" b="1" spc="20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d2</a:t>
            </a:r>
            <a:r>
              <a:rPr sz="900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30" dirty="0">
                <a:solidFill>
                  <a:srgbClr val="666666"/>
                </a:solidFill>
                <a:latin typeface="Palatino Linotype"/>
                <a:cs typeface="Palatino Linotype"/>
              </a:rPr>
              <a:t>5E3</a:t>
            </a:r>
            <a:r>
              <a:rPr sz="9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521" y="2649122"/>
            <a:ext cx="91376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0.3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without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"f"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-50" dirty="0">
                <a:solidFill>
                  <a:srgbClr val="3D7A7A"/>
                </a:solidFill>
                <a:latin typeface="Arial"/>
                <a:cs typeface="Arial"/>
              </a:rPr>
              <a:t>5</a:t>
            </a:r>
            <a:r>
              <a:rPr sz="900" spc="-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3D7A7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3D7A7A"/>
                </a:solidFill>
                <a:latin typeface="Arial"/>
                <a:cs typeface="Arial"/>
              </a:rPr>
              <a:t>10</a:t>
            </a:r>
            <a:r>
              <a:rPr sz="900" spc="-37" baseline="37037" dirty="0">
                <a:solidFill>
                  <a:srgbClr val="3D7A7A"/>
                </a:solidFill>
                <a:latin typeface="Tahoma"/>
                <a:cs typeface="Tahoma"/>
              </a:rPr>
              <a:t>3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64/100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3686810" cy="5080"/>
            </a:xfrm>
            <a:custGeom>
              <a:avLst/>
              <a:gdLst/>
              <a:ahLst/>
              <a:cxnLst/>
              <a:rect l="l" t="t" r="r" b="b"/>
              <a:pathLst>
                <a:path w="3686810" h="5080">
                  <a:moveTo>
                    <a:pt x="0" y="5060"/>
                  </a:moveTo>
                  <a:lnTo>
                    <a:pt x="0" y="0"/>
                  </a:lnTo>
                  <a:lnTo>
                    <a:pt x="3686443" y="0"/>
                  </a:lnTo>
                  <a:lnTo>
                    <a:pt x="36864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468183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Infinity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21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791375"/>
            <a:ext cx="5039995" cy="1621155"/>
          </a:xfrm>
          <a:custGeom>
            <a:avLst/>
            <a:gdLst/>
            <a:ahLst/>
            <a:cxnLst/>
            <a:rect l="l" t="t" r="r" b="b"/>
            <a:pathLst>
              <a:path w="5039995" h="1621155">
                <a:moveTo>
                  <a:pt x="5039995" y="0"/>
                </a:moveTo>
                <a:lnTo>
                  <a:pt x="0" y="0"/>
                </a:lnTo>
                <a:lnTo>
                  <a:pt x="0" y="1620786"/>
                </a:lnTo>
                <a:lnTo>
                  <a:pt x="5039995" y="1620786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758422"/>
            <a:ext cx="116141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5.0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5.0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70" y="758422"/>
            <a:ext cx="128143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"nan"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"inf"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"-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inf"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558712"/>
            <a:ext cx="3911600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inf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infinity;</a:t>
            </a:r>
            <a:endParaRPr sz="900">
              <a:latin typeface="Palatino Linotype"/>
              <a:cs typeface="Palatino Linotype"/>
            </a:endParaRPr>
          </a:p>
          <a:p>
            <a:pPr marL="12700" marR="184150">
              <a:lnSpc>
                <a:spcPct val="116700"/>
              </a:lnSpc>
              <a:tabLst>
                <a:tab pos="258318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30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666666"/>
                </a:solidFill>
                <a:latin typeface="Palatino Linotype"/>
                <a:cs typeface="Palatino Linotype"/>
              </a:rPr>
              <a:t>0.0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true,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((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5.0f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inf)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((</a:t>
            </a:r>
            <a:r>
              <a:rPr sz="900" spc="145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25" dirty="0">
                <a:solidFill>
                  <a:srgbClr val="666666"/>
                </a:solidFill>
                <a:latin typeface="Palatino Linotype"/>
                <a:cs typeface="Palatino Linotype"/>
              </a:rPr>
              <a:t>5.0f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inf));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true,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10e40f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10e40f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9999999.0f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true,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inf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==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inf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10e40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10e40f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9999999.0f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false,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10e40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!=</a:t>
            </a:r>
            <a:r>
              <a:rPr sz="900" i="1" spc="29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inf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69/100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3974465" cy="5080"/>
            </a:xfrm>
            <a:custGeom>
              <a:avLst/>
              <a:gdLst/>
              <a:ahLst/>
              <a:cxnLst/>
              <a:rect l="l" t="t" r="r" b="b"/>
              <a:pathLst>
                <a:path w="3974465" h="5080">
                  <a:moveTo>
                    <a:pt x="0" y="5060"/>
                  </a:moveTo>
                  <a:lnTo>
                    <a:pt x="0" y="0"/>
                  </a:lnTo>
                  <a:lnTo>
                    <a:pt x="3974465" y="0"/>
                  </a:lnTo>
                  <a:lnTo>
                    <a:pt x="39744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1039283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06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704" y="452709"/>
            <a:ext cx="1232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975" algn="l"/>
              </a:tabLst>
            </a:pPr>
            <a:r>
              <a:rPr sz="1000" spc="-70" dirty="0">
                <a:solidFill>
                  <a:srgbClr val="22373A"/>
                </a:solidFill>
                <a:latin typeface="Cambria"/>
                <a:cs typeface="Cambria"/>
              </a:rPr>
              <a:t>NaN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(mantissa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̸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579" y="660260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632" y="660260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7680" y="660260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***********************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704" y="941100"/>
            <a:ext cx="693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975" algn="l"/>
              </a:tabLst>
            </a:pPr>
            <a:r>
              <a:rPr sz="1000" spc="215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infinity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579" y="1098041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4632" y="1098041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80" y="1098041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00000000000000000000000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304" y="1378869"/>
            <a:ext cx="2125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Lowest/Largest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10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40282</a:t>
            </a:r>
            <a:r>
              <a:rPr sz="10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000" spc="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+38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7579" y="1586433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4632" y="1586433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7680" y="1586433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11111111111111111111111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304" y="1867260"/>
            <a:ext cx="2326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Minimum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(normal)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b="0" i="1" spc="-2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17549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i="1" spc="-15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7579" y="2074811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4632" y="2074811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7680" y="2074811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00000000000000000000000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304" y="2355651"/>
            <a:ext cx="3027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Denormal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8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b="0" i="1" spc="85" dirty="0">
                <a:solidFill>
                  <a:srgbClr val="22373A"/>
                </a:solidFill>
                <a:latin typeface="Bookman Old Style"/>
                <a:cs typeface="Bookman Old Style"/>
              </a:rPr>
              <a:t>&lt;</a:t>
            </a:r>
            <a:r>
              <a:rPr sz="10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050" i="1" spc="-15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126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)(minimum:</a:t>
            </a:r>
            <a:r>
              <a:rPr sz="10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000" b="0" i="1" spc="-5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∗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1050" i="1" spc="-15" baseline="27777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1050" spc="-15" baseline="27777" dirty="0">
                <a:solidFill>
                  <a:srgbClr val="22373A"/>
                </a:solidFill>
                <a:latin typeface="Tahoma"/>
                <a:cs typeface="Tahoma"/>
              </a:rPr>
              <a:t>45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7579" y="2563202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4632" y="2563202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7680" y="2563202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***********************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704" y="2844030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40" indent="-168275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180975" algn="l"/>
              </a:tabLst>
            </a:pP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±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7579" y="2988322"/>
            <a:ext cx="295910" cy="174625"/>
          </a:xfrm>
          <a:prstGeom prst="rect">
            <a:avLst/>
          </a:prstGeom>
          <a:solidFill>
            <a:srgbClr val="F9B49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60"/>
              </a:lnSpc>
            </a:pPr>
            <a:r>
              <a:rPr sz="1000" spc="-27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54632" y="2988322"/>
            <a:ext cx="871855" cy="174625"/>
          </a:xfrm>
          <a:prstGeom prst="rect">
            <a:avLst/>
          </a:prstGeom>
          <a:solidFill>
            <a:srgbClr val="FFF9B8"/>
          </a:solidFill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27680" y="2988322"/>
            <a:ext cx="1951989" cy="174625"/>
          </a:xfrm>
          <a:prstGeom prst="rect">
            <a:avLst/>
          </a:prstGeom>
          <a:solidFill>
            <a:srgbClr val="D4D1DD"/>
          </a:solidFill>
        </p:spPr>
        <p:txBody>
          <a:bodyPr vert="horz" wrap="square" lIns="0" tIns="0" rIns="0" bIns="0" rtlCol="0">
            <a:spAutoFit/>
          </a:bodyPr>
          <a:lstStyle/>
          <a:p>
            <a:pPr marL="211454">
              <a:lnSpc>
                <a:spcPts val="1160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00000000000000000000000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74/100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30" name="object 3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234937"/>
              <a:ext cx="4262755" cy="5080"/>
            </a:xfrm>
            <a:custGeom>
              <a:avLst/>
              <a:gdLst/>
              <a:ahLst/>
              <a:cxnLst/>
              <a:rect l="l" t="t" r="r" b="b"/>
              <a:pathLst>
                <a:path w="4262755" h="5080">
                  <a:moveTo>
                    <a:pt x="0" y="5060"/>
                  </a:moveTo>
                  <a:lnTo>
                    <a:pt x="0" y="0"/>
                  </a:lnTo>
                  <a:lnTo>
                    <a:pt x="4262486" y="0"/>
                  </a:lnTo>
                  <a:lnTo>
                    <a:pt x="426248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02908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6069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843" y="523278"/>
          <a:ext cx="4566285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4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bfloat16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float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double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T="95885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Exponent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877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8-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sz="900" spc="1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[0*-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254]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11-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sz="900" spc="17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[0*-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2046]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Bias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1023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Mantissa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7-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23-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52-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9064" y="1792676"/>
            <a:ext cx="6267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Arial Black"/>
                <a:cs typeface="Arial Black"/>
              </a:rPr>
              <a:t>Largest</a:t>
            </a:r>
            <a:r>
              <a:rPr sz="9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2360" y="1613119"/>
            <a:ext cx="50800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128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9940" y="1613119"/>
            <a:ext cx="54864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1024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843" y="2019909"/>
            <a:ext cx="871855" cy="291465"/>
          </a:xfrm>
          <a:custGeom>
            <a:avLst/>
            <a:gdLst/>
            <a:ahLst/>
            <a:cxnLst/>
            <a:rect l="l" t="t" r="r" b="b"/>
            <a:pathLst>
              <a:path w="871855" h="291464">
                <a:moveTo>
                  <a:pt x="871829" y="0"/>
                </a:moveTo>
                <a:lnTo>
                  <a:pt x="0" y="0"/>
                </a:lnTo>
                <a:lnTo>
                  <a:pt x="0" y="291122"/>
                </a:lnTo>
                <a:lnTo>
                  <a:pt x="871829" y="291122"/>
                </a:lnTo>
                <a:lnTo>
                  <a:pt x="87182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764" y="2083798"/>
            <a:ext cx="672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14" dirty="0">
                <a:solidFill>
                  <a:srgbClr val="22373A"/>
                </a:solidFill>
                <a:latin typeface="Arial Black"/>
                <a:cs typeface="Arial Black"/>
              </a:rPr>
              <a:t>Smallest</a:t>
            </a:r>
            <a:r>
              <a:rPr sz="900" spc="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7673" y="2019909"/>
            <a:ext cx="2463800" cy="291465"/>
          </a:xfrm>
          <a:custGeom>
            <a:avLst/>
            <a:gdLst/>
            <a:ahLst/>
            <a:cxnLst/>
            <a:rect l="l" t="t" r="r" b="b"/>
            <a:pathLst>
              <a:path w="2463800" h="291464">
                <a:moveTo>
                  <a:pt x="2463660" y="0"/>
                </a:moveTo>
                <a:lnTo>
                  <a:pt x="0" y="0"/>
                </a:lnTo>
                <a:lnTo>
                  <a:pt x="0" y="291122"/>
                </a:lnTo>
                <a:lnTo>
                  <a:pt x="2463660" y="291122"/>
                </a:lnTo>
                <a:lnTo>
                  <a:pt x="246366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48509" y="1904241"/>
            <a:ext cx="56896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126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61333" y="2019909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6090" y="1904241"/>
            <a:ext cx="60896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1022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064" y="2351522"/>
            <a:ext cx="6610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Smallest </a:t>
            </a:r>
            <a:r>
              <a:rPr sz="900" spc="-85" dirty="0">
                <a:solidFill>
                  <a:srgbClr val="22373A"/>
                </a:solidFill>
                <a:latin typeface="Arial Black"/>
                <a:cs typeface="Arial Black"/>
              </a:rPr>
              <a:t>(denormal*)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1636" y="2454942"/>
            <a:ext cx="844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210" dirty="0">
                <a:solidFill>
                  <a:srgbClr val="22373A"/>
                </a:solidFill>
                <a:latin typeface="Arial"/>
                <a:cs typeface="Arial"/>
              </a:rPr>
              <a:t>/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721" y="2275386"/>
            <a:ext cx="58166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149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45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3390" y="2275386"/>
            <a:ext cx="621665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660"/>
              </a:spcBef>
            </a:pPr>
            <a:r>
              <a:rPr sz="1350" spc="-15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10" dirty="0">
                <a:solidFill>
                  <a:srgbClr val="22373A"/>
                </a:solidFill>
                <a:latin typeface="Tahoma"/>
                <a:cs typeface="Tahoma"/>
              </a:rPr>
              <a:t>1074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9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324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843" y="2743161"/>
            <a:ext cx="871855" cy="291465"/>
          </a:xfrm>
          <a:custGeom>
            <a:avLst/>
            <a:gdLst/>
            <a:ahLst/>
            <a:cxnLst/>
            <a:rect l="l" t="t" r="r" b="b"/>
            <a:pathLst>
              <a:path w="871855" h="291464">
                <a:moveTo>
                  <a:pt x="871829" y="0"/>
                </a:moveTo>
                <a:lnTo>
                  <a:pt x="0" y="0"/>
                </a:lnTo>
                <a:lnTo>
                  <a:pt x="0" y="291122"/>
                </a:lnTo>
                <a:lnTo>
                  <a:pt x="871829" y="291122"/>
                </a:lnTo>
                <a:lnTo>
                  <a:pt x="87182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1764" y="2807063"/>
            <a:ext cx="3829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100" dirty="0">
                <a:solidFill>
                  <a:srgbClr val="22373A"/>
                </a:solidFill>
                <a:latin typeface="Arial Black"/>
                <a:cs typeface="Arial Black"/>
              </a:rPr>
              <a:t>Epsilon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97673" y="2743161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25637" y="2627519"/>
            <a:ext cx="38862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660"/>
              </a:spcBef>
            </a:pPr>
            <a:r>
              <a:rPr sz="1350" spc="-37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5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900" b="0" i="1" spc="-1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0078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29509" y="2743161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84588" y="2627519"/>
            <a:ext cx="52832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30" baseline="37037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61333" y="2743161"/>
            <a:ext cx="1231900" cy="291465"/>
          </a:xfrm>
          <a:custGeom>
            <a:avLst/>
            <a:gdLst/>
            <a:ahLst/>
            <a:cxnLst/>
            <a:rect l="l" t="t" r="r" b="b"/>
            <a:pathLst>
              <a:path w="1231900" h="291464">
                <a:moveTo>
                  <a:pt x="1231836" y="0"/>
                </a:moveTo>
                <a:lnTo>
                  <a:pt x="0" y="0"/>
                </a:lnTo>
                <a:lnTo>
                  <a:pt x="0" y="291122"/>
                </a:lnTo>
                <a:lnTo>
                  <a:pt x="1231836" y="291122"/>
                </a:lnTo>
                <a:lnTo>
                  <a:pt x="1231836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99851" y="2627519"/>
            <a:ext cx="561340" cy="44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660"/>
              </a:spcBef>
            </a:pPr>
            <a:r>
              <a:rPr sz="1350" spc="-30" baseline="-2469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600" spc="-20" dirty="0">
                <a:solidFill>
                  <a:srgbClr val="22373A"/>
                </a:solidFill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4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20" dirty="0">
                <a:solidFill>
                  <a:srgbClr val="22373A"/>
                </a:solidFill>
                <a:latin typeface="Lucida Sans Unicode"/>
                <a:cs typeface="Lucida Sans Unicode"/>
              </a:rPr>
              <a:t>·</a:t>
            </a:r>
            <a:r>
              <a:rPr sz="9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5843" y="3064459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326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66034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879734"/>
            <a:ext cx="3810000" cy="425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en-US" sz="2450" spc="-254" dirty="0">
                <a:solidFill>
                  <a:srgbClr val="22373A"/>
                </a:solidFill>
                <a:hlinkClick r:id="rId2" action="ppaction://hlinksldjump"/>
              </a:rPr>
              <a:t>Variables and Basic </a:t>
            </a:r>
            <a:r>
              <a:rPr sz="2450" spc="-305" dirty="0">
                <a:solidFill>
                  <a:srgbClr val="22373A"/>
                </a:solidFill>
                <a:hlinkClick r:id="rId2" action="ppaction://hlinksldjump"/>
              </a:rPr>
              <a:t>Types</a:t>
            </a:r>
            <a:endParaRPr sz="24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989664"/>
            <a:ext cx="3048635" cy="5080"/>
            <a:chOff x="1356004" y="198966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98966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989664"/>
              <a:ext cx="518159" cy="5080"/>
            </a:xfrm>
            <a:custGeom>
              <a:avLst/>
              <a:gdLst/>
              <a:ahLst/>
              <a:cxnLst/>
              <a:rect l="l" t="t" r="r" b="b"/>
              <a:pathLst>
                <a:path w="518160" h="5080">
                  <a:moveTo>
                    <a:pt x="0" y="5060"/>
                  </a:moveTo>
                  <a:lnTo>
                    <a:pt x="0" y="0"/>
                  </a:lnTo>
                  <a:lnTo>
                    <a:pt x="518160" y="0"/>
                  </a:lnTo>
                  <a:lnTo>
                    <a:pt x="5181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938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75" dirty="0"/>
              <a:t> </a:t>
            </a:r>
            <a:r>
              <a:rPr dirty="0"/>
              <a:t>-</a:t>
            </a:r>
            <a:r>
              <a:rPr spc="75" dirty="0"/>
              <a:t> </a:t>
            </a:r>
            <a:r>
              <a:rPr spc="-105" dirty="0"/>
              <a:t>Limits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476478"/>
            <a:ext cx="5039995" cy="2573020"/>
          </a:xfrm>
          <a:custGeom>
            <a:avLst/>
            <a:gdLst/>
            <a:ahLst/>
            <a:cxnLst/>
            <a:rect l="l" t="t" r="r" b="b"/>
            <a:pathLst>
              <a:path w="5039995" h="2573020">
                <a:moveTo>
                  <a:pt x="5039995" y="0"/>
                </a:moveTo>
                <a:lnTo>
                  <a:pt x="0" y="0"/>
                </a:lnTo>
                <a:lnTo>
                  <a:pt x="0" y="2572410"/>
                </a:lnTo>
                <a:lnTo>
                  <a:pt x="5039995" y="257241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434851"/>
            <a:ext cx="1281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60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&lt;limits&gt;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T: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float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or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double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938410"/>
            <a:ext cx="1819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50" dirty="0">
                <a:solidFill>
                  <a:srgbClr val="0000FF"/>
                </a:solidFill>
                <a:latin typeface="Palatino Linotype"/>
                <a:cs typeface="Palatino Linotype"/>
              </a:rPr>
              <a:t>max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7238" y="938410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largest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258514"/>
            <a:ext cx="19983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lowest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7238" y="1258514"/>
            <a:ext cx="1400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lowest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(C++11)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8845" y="2020239"/>
            <a:ext cx="95885" cy="965835"/>
            <a:chOff x="2138845" y="2020239"/>
            <a:chExt cx="95885" cy="965835"/>
          </a:xfrm>
        </p:grpSpPr>
        <p:sp>
          <p:nvSpPr>
            <p:cNvPr id="10" name="object 10"/>
            <p:cNvSpPr/>
            <p:nvPr/>
          </p:nvSpPr>
          <p:spPr>
            <a:xfrm>
              <a:off x="2198623" y="2022766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64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845" y="2983102"/>
              <a:ext cx="36195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64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254" y="1578617"/>
            <a:ext cx="3895090" cy="144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24405" algn="l"/>
              </a:tabLst>
            </a:pP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55" dirty="0">
                <a:solidFill>
                  <a:srgbClr val="0000FF"/>
                </a:solidFill>
                <a:latin typeface="Palatino Linotype"/>
                <a:cs typeface="Palatino Linotype"/>
              </a:rPr>
              <a:t>min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smallest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  <a:p>
            <a:pPr marL="12700" marR="5080">
              <a:lnSpc>
                <a:spcPct val="233400"/>
              </a:lnSpc>
              <a:tabLst>
                <a:tab pos="222440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denorm</a:t>
            </a:r>
            <a:r>
              <a:rPr sz="900" spc="34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min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17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smallest</a:t>
            </a: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(denormal)</a:t>
            </a: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epsilon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epsilon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infinity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10" dirty="0">
                <a:solidFill>
                  <a:srgbClr val="3D7A7A"/>
                </a:solidFill>
                <a:latin typeface="Courier New"/>
                <a:cs typeface="Courier New"/>
              </a:rPr>
              <a:t>infinity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numeric_limits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&gt;::</a:t>
            </a:r>
            <a:r>
              <a:rPr sz="900" spc="65" dirty="0">
                <a:solidFill>
                  <a:srgbClr val="0000FF"/>
                </a:solidFill>
                <a:latin typeface="Palatino Linotype"/>
                <a:cs typeface="Palatino Linotype"/>
              </a:rPr>
              <a:t>quiet</a:t>
            </a:r>
            <a:r>
              <a:rPr sz="900" spc="8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0000FF"/>
                </a:solidFill>
                <a:latin typeface="Palatino Linotype"/>
                <a:cs typeface="Palatino Linotype"/>
              </a:rPr>
              <a:t>NaN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()</a:t>
            </a:r>
            <a:r>
              <a:rPr sz="900" spc="21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25" dirty="0">
                <a:solidFill>
                  <a:srgbClr val="3D7A7A"/>
                </a:solidFill>
                <a:latin typeface="Courier New"/>
                <a:cs typeface="Courier New"/>
              </a:rPr>
              <a:t>NaN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79/100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5" name="object 15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4551045" cy="5080"/>
            </a:xfrm>
            <a:custGeom>
              <a:avLst/>
              <a:gdLst/>
              <a:ahLst/>
              <a:cxnLst/>
              <a:rect l="l" t="t" r="r" b="b"/>
              <a:pathLst>
                <a:path w="4551045" h="5080">
                  <a:moveTo>
                    <a:pt x="0" y="5060"/>
                  </a:moveTo>
                  <a:lnTo>
                    <a:pt x="0" y="0"/>
                  </a:lnTo>
                  <a:lnTo>
                    <a:pt x="4550419" y="0"/>
                  </a:lnTo>
                  <a:lnTo>
                    <a:pt x="45504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1060370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Floating-</a:t>
            </a:r>
            <a:r>
              <a:rPr spc="-100" dirty="0"/>
              <a:t>point</a:t>
            </a:r>
            <a:r>
              <a:rPr spc="65" dirty="0"/>
              <a:t> </a:t>
            </a:r>
            <a:r>
              <a:rPr dirty="0"/>
              <a:t>-</a:t>
            </a:r>
            <a:r>
              <a:rPr spc="70" dirty="0"/>
              <a:t> </a:t>
            </a:r>
            <a:r>
              <a:rPr spc="-140" dirty="0"/>
              <a:t>Useful</a:t>
            </a:r>
            <a:r>
              <a:rPr spc="70" dirty="0"/>
              <a:t> </a:t>
            </a:r>
            <a:r>
              <a:rPr spc="-12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711339"/>
            <a:ext cx="5039995" cy="1781175"/>
          </a:xfrm>
          <a:custGeom>
            <a:avLst/>
            <a:gdLst/>
            <a:ahLst/>
            <a:cxnLst/>
            <a:rect l="l" t="t" r="r" b="b"/>
            <a:pathLst>
              <a:path w="5039995" h="1781175">
                <a:moveTo>
                  <a:pt x="5039995" y="0"/>
                </a:moveTo>
                <a:lnTo>
                  <a:pt x="0" y="0"/>
                </a:lnTo>
                <a:lnTo>
                  <a:pt x="0" y="1780844"/>
                </a:lnTo>
                <a:lnTo>
                  <a:pt x="5039995" y="178084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5254" y="701809"/>
            <a:ext cx="15798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5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7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&lt;cmath&gt;</a:t>
            </a:r>
            <a:r>
              <a:rPr sz="900" i="1" spc="4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254" y="998502"/>
            <a:ext cx="163957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std::isnan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isinf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 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114" dirty="0">
                <a:solidFill>
                  <a:srgbClr val="0000FF"/>
                </a:solidFill>
                <a:latin typeface="Palatino Linotype"/>
                <a:cs typeface="Palatino Linotype"/>
              </a:rPr>
              <a:t>isfinite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8969" y="998502"/>
            <a:ext cx="1850389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NaN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3D7A7A"/>
                </a:solidFill>
                <a:latin typeface="Lucida Sans Unicode"/>
                <a:cs typeface="Lucida Sans Unicode"/>
              </a:rPr>
              <a:t>±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infinity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NaN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3D7A7A"/>
                </a:solidFill>
                <a:latin typeface="Lucida Sans Unicode"/>
                <a:cs typeface="Lucida Sans Unicode"/>
              </a:rPr>
              <a:t>±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infinity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822190"/>
            <a:ext cx="33737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6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60" dirty="0">
                <a:solidFill>
                  <a:srgbClr val="0000FF"/>
                </a:solidFill>
                <a:latin typeface="Palatino Linotype"/>
                <a:cs typeface="Palatino Linotype"/>
              </a:rPr>
              <a:t>isnormal</a:t>
            </a:r>
            <a:r>
              <a:rPr sz="900" spc="60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value);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check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if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Normal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118884"/>
            <a:ext cx="1460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11150" algn="l"/>
              </a:tabLst>
            </a:pPr>
            <a:r>
              <a:rPr sz="9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T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70" dirty="0">
                <a:solidFill>
                  <a:srgbClr val="0000FF"/>
                </a:solidFill>
                <a:latin typeface="Palatino Linotype"/>
                <a:cs typeface="Palatino Linotype"/>
              </a:rPr>
              <a:t>ldexp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x,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p)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90" dirty="0">
                <a:solidFill>
                  <a:srgbClr val="0000FF"/>
                </a:solidFill>
                <a:latin typeface="Palatino Linotype"/>
                <a:cs typeface="Palatino Linotype"/>
              </a:rPr>
              <a:t>ilogb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(T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0" dirty="0">
                <a:solidFill>
                  <a:srgbClr val="22373A"/>
                </a:solidFill>
                <a:latin typeface="Palatino Linotype"/>
                <a:cs typeface="Palatino Linotype"/>
              </a:rPr>
              <a:t>value)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3569" y="2118884"/>
            <a:ext cx="204914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exponent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shift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Arial"/>
                <a:cs typeface="Arial"/>
              </a:rPr>
              <a:t>x</a:t>
            </a:r>
            <a:r>
              <a:rPr sz="900" i="1" spc="45" dirty="0">
                <a:solidFill>
                  <a:srgbClr val="3D7A7A"/>
                </a:solidFill>
                <a:latin typeface="Arial"/>
                <a:cs typeface="Arial"/>
              </a:rPr>
              <a:t> </a:t>
            </a:r>
            <a:r>
              <a:rPr sz="900" spc="-260" dirty="0">
                <a:solidFill>
                  <a:srgbClr val="3D7A7A"/>
                </a:solidFill>
                <a:latin typeface="Lucida Sans Unicode"/>
                <a:cs typeface="Lucida Sans Unicode"/>
              </a:rPr>
              <a:t>∗</a:t>
            </a:r>
            <a:r>
              <a:rPr sz="900" spc="-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solidFill>
                  <a:srgbClr val="3D7A7A"/>
                </a:solidFill>
                <a:latin typeface="Arial"/>
                <a:cs typeface="Arial"/>
              </a:rPr>
              <a:t>2</a:t>
            </a:r>
            <a:r>
              <a:rPr sz="900" i="1" spc="-37" baseline="37037" dirty="0">
                <a:solidFill>
                  <a:srgbClr val="3D7A7A"/>
                </a:solidFill>
                <a:latin typeface="Arial"/>
                <a:cs typeface="Arial"/>
              </a:rPr>
              <a:t>p</a:t>
            </a:r>
            <a:endParaRPr sz="900" baseline="3703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extracts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exponent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value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80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80/100</a:t>
            </a:r>
          </a:p>
        </p:txBody>
      </p:sp>
    </p:spTree>
    <p:extLst>
      <p:ext uri="{BB962C8B-B14F-4D97-AF65-F5344CB8AC3E}">
        <p14:creationId xmlns:p14="http://schemas.microsoft.com/office/powerpoint/2010/main" val="2415629855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4726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75" dirty="0">
                <a:solidFill>
                  <a:srgbClr val="22373A"/>
                </a:solidFill>
                <a:hlinkClick r:id="rId2" action="ppaction://hlinksldjump"/>
              </a:rPr>
              <a:t>Conversion</a:t>
            </a:r>
            <a:r>
              <a:rPr sz="2450" spc="9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320" dirty="0">
                <a:solidFill>
                  <a:srgbClr val="22373A"/>
                </a:solidFill>
                <a:hlinkClick r:id="rId2" action="ppaction://hlinksldjump"/>
              </a:rPr>
              <a:t>Rules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762635" cy="5080"/>
            </a:xfrm>
            <a:custGeom>
              <a:avLst/>
              <a:gdLst/>
              <a:ahLst/>
              <a:cxnLst/>
              <a:rect l="l" t="t" r="r" b="b"/>
              <a:pathLst>
                <a:path w="762635" h="5080">
                  <a:moveTo>
                    <a:pt x="0" y="5060"/>
                  </a:moveTo>
                  <a:lnTo>
                    <a:pt x="0" y="0"/>
                  </a:lnTo>
                  <a:lnTo>
                    <a:pt x="762009" y="0"/>
                  </a:lnTo>
                  <a:lnTo>
                    <a:pt x="762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3937422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058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Conversion</a:t>
            </a:r>
            <a:r>
              <a:rPr spc="95" dirty="0"/>
              <a:t> </a:t>
            </a:r>
            <a:r>
              <a:rPr spc="-140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227708" y="1275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0297" y="1275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6416" y="12756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497" y="17979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3760" y="1797913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4987" y="412599"/>
            <a:ext cx="4606290" cy="1428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345"/>
              </a:spcBef>
            </a:pPr>
            <a:r>
              <a:rPr sz="1200" spc="-125" dirty="0">
                <a:solidFill>
                  <a:srgbClr val="22373A"/>
                </a:solidFill>
                <a:latin typeface="Arial Black"/>
                <a:cs typeface="Arial Black"/>
              </a:rPr>
              <a:t>Implicit</a:t>
            </a:r>
            <a:r>
              <a:rPr sz="12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40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65" dirty="0">
                <a:solidFill>
                  <a:srgbClr val="22373A"/>
                </a:solidFill>
                <a:latin typeface="Arial Black"/>
                <a:cs typeface="Arial Black"/>
              </a:rPr>
              <a:t>conversion</a:t>
            </a:r>
            <a:r>
              <a:rPr sz="12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200" spc="-140" dirty="0">
                <a:solidFill>
                  <a:srgbClr val="22373A"/>
                </a:solidFill>
                <a:latin typeface="Arial Black"/>
                <a:cs typeface="Arial Black"/>
              </a:rPr>
              <a:t>rules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applied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</a:t>
            </a:r>
            <a:r>
              <a:rPr sz="1100" u="sng" spc="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order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before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operation:</a:t>
            </a:r>
            <a:endParaRPr sz="1100">
              <a:latin typeface="Tahoma"/>
              <a:cs typeface="Tahoma"/>
            </a:endParaRPr>
          </a:p>
          <a:p>
            <a:pPr marL="255904">
              <a:lnSpc>
                <a:spcPct val="100000"/>
              </a:lnSpc>
              <a:spcBef>
                <a:spcPts val="215"/>
              </a:spcBef>
            </a:pPr>
            <a:r>
              <a:rPr sz="1100" spc="-130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-13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0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operation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(*,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Arial"/>
                <a:cs typeface="Arial"/>
              </a:rPr>
              <a:t>+,</a:t>
            </a:r>
            <a:r>
              <a:rPr sz="900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Arial"/>
                <a:cs typeface="Arial"/>
              </a:rPr>
              <a:t>/,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-,</a:t>
            </a:r>
            <a:r>
              <a:rPr sz="900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%,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etc.)</a:t>
            </a:r>
            <a:endParaRPr sz="900">
              <a:latin typeface="Arial"/>
              <a:cs typeface="Arial"/>
            </a:endParaRPr>
          </a:p>
          <a:p>
            <a:pPr marL="301625" indent="-289560">
              <a:lnSpc>
                <a:spcPct val="100000"/>
              </a:lnSpc>
              <a:spcBef>
                <a:spcPts val="835"/>
              </a:spcBef>
              <a:buAutoNum type="alphaUcParenBoth"/>
              <a:tabLst>
                <a:tab pos="302260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Floating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point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01625">
              <a:lnSpc>
                <a:spcPct val="100000"/>
              </a:lnSpc>
              <a:spcBef>
                <a:spcPts val="240"/>
              </a:spcBef>
            </a:pP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floating</a:t>
            </a:r>
            <a:r>
              <a:rPr sz="1100" spc="17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integer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floating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  <a:p>
            <a:pPr marL="301625" indent="-289560">
              <a:lnSpc>
                <a:spcPct val="100000"/>
              </a:lnSpc>
              <a:spcBef>
                <a:spcPts val="1235"/>
              </a:spcBef>
              <a:buAutoNum type="alphaUcParenBoth" startAt="2"/>
              <a:tabLst>
                <a:tab pos="302260" algn="l"/>
              </a:tabLst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Implicit</a:t>
            </a:r>
            <a:r>
              <a:rPr sz="11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integer</a:t>
            </a:r>
            <a:r>
              <a:rPr sz="1100" spc="5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01625">
              <a:lnSpc>
                <a:spcPct val="100000"/>
              </a:lnSpc>
              <a:spcBef>
                <a:spcPts val="235"/>
              </a:spcBef>
            </a:pP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integral</a:t>
            </a:r>
            <a:r>
              <a:rPr sz="1100" spc="1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:=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signed/unsigned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integral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3243" y="1679486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9497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3760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0871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5134" y="19957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50627" y="1877364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9497" y="25180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6620" y="25180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4528" y="2518092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2230" y="3040379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07564" y="304037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3671" y="3040379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6516" y="1847074"/>
            <a:ext cx="3390900" cy="1236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integral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integral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endParaRPr sz="1100">
              <a:latin typeface="Cambria"/>
              <a:cs typeface="Cambria"/>
            </a:endParaRPr>
          </a:p>
          <a:p>
            <a:pPr marL="310515" indent="-286385">
              <a:lnSpc>
                <a:spcPct val="100000"/>
              </a:lnSpc>
              <a:spcBef>
                <a:spcPts val="1235"/>
              </a:spcBef>
              <a:buAutoNum type="alphaUcParenBoth" startAt="3"/>
              <a:tabLst>
                <a:tab pos="311150" algn="l"/>
              </a:tabLst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Size</a:t>
            </a:r>
            <a:r>
              <a:rPr sz="1100" spc="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10515">
              <a:lnSpc>
                <a:spcPct val="100000"/>
              </a:lnSpc>
              <a:spcBef>
                <a:spcPts val="235"/>
              </a:spcBef>
            </a:pPr>
            <a:r>
              <a:rPr sz="1100" spc="65" dirty="0">
                <a:solidFill>
                  <a:srgbClr val="22373A"/>
                </a:solidFill>
                <a:latin typeface="Cambria"/>
                <a:cs typeface="Cambria"/>
              </a:rPr>
              <a:t>small</a:t>
            </a:r>
            <a:r>
              <a:rPr sz="1100" spc="17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large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2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Cambria"/>
                <a:cs typeface="Cambria"/>
              </a:rPr>
              <a:t>large</a:t>
            </a:r>
            <a:r>
              <a:rPr sz="1100" spc="1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  <a:p>
            <a:pPr marL="309880" indent="-297815">
              <a:lnSpc>
                <a:spcPct val="100000"/>
              </a:lnSpc>
              <a:spcBef>
                <a:spcPts val="1235"/>
              </a:spcBef>
              <a:buAutoNum type="alphaUcParenBoth" startAt="4"/>
              <a:tabLst>
                <a:tab pos="310515" algn="l"/>
              </a:tabLst>
            </a:pP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Sign</a:t>
            </a:r>
            <a:r>
              <a:rPr sz="1100" spc="5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promotion</a:t>
            </a:r>
            <a:endParaRPr sz="1100">
              <a:latin typeface="Arial Black"/>
              <a:cs typeface="Arial Black"/>
            </a:endParaRPr>
          </a:p>
          <a:p>
            <a:pPr marL="310515">
              <a:lnSpc>
                <a:spcPct val="100000"/>
              </a:lnSpc>
              <a:spcBef>
                <a:spcPts val="240"/>
              </a:spcBef>
            </a:pP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signed</a:t>
            </a:r>
            <a:r>
              <a:rPr sz="1100" spc="2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254" dirty="0">
                <a:solidFill>
                  <a:srgbClr val="22373A"/>
                </a:solidFill>
                <a:latin typeface="Cambria"/>
                <a:cs typeface="Cambria"/>
              </a:rPr>
              <a:t>⊗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r>
              <a:rPr sz="1100" spc="2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65" dirty="0">
                <a:solidFill>
                  <a:srgbClr val="22373A"/>
                </a:solidFill>
                <a:latin typeface="Cambria"/>
                <a:cs typeface="Cambria"/>
              </a:rPr>
              <a:t>→</a:t>
            </a:r>
            <a:r>
              <a:rPr sz="1100" spc="1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r>
              <a:rPr sz="1100" spc="2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type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26/100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4" name="object 2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3234937"/>
              <a:ext cx="1497965" cy="5080"/>
            </a:xfrm>
            <a:custGeom>
              <a:avLst/>
              <a:gdLst/>
              <a:ahLst/>
              <a:cxnLst/>
              <a:rect l="l" t="t" r="r" b="b"/>
              <a:pathLst>
                <a:path w="1497965" h="5080">
                  <a:moveTo>
                    <a:pt x="0" y="5060"/>
                  </a:moveTo>
                  <a:lnTo>
                    <a:pt x="0" y="0"/>
                  </a:lnTo>
                  <a:lnTo>
                    <a:pt x="1497587" y="0"/>
                  </a:lnTo>
                  <a:lnTo>
                    <a:pt x="14975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24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Examples</a:t>
            </a:r>
            <a:r>
              <a:rPr spc="70" dirty="0"/>
              <a:t> </a:t>
            </a:r>
            <a:r>
              <a:rPr spc="-150" dirty="0"/>
              <a:t>and</a:t>
            </a:r>
            <a:r>
              <a:rPr spc="70" dirty="0"/>
              <a:t> </a:t>
            </a:r>
            <a:r>
              <a:rPr spc="-155" dirty="0"/>
              <a:t>Common</a:t>
            </a:r>
            <a:r>
              <a:rPr spc="70" dirty="0"/>
              <a:t> </a:t>
            </a:r>
            <a:r>
              <a:rPr spc="-11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539737"/>
            <a:ext cx="5039995" cy="16129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  <a:tabLst>
                <a:tab pos="575945" algn="l"/>
              </a:tabLst>
            </a:pP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f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1.0f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8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1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575945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575945" algn="l"/>
              </a:tabLst>
            </a:pPr>
            <a:r>
              <a:rPr sz="900" b="1" spc="40" dirty="0">
                <a:solidFill>
                  <a:srgbClr val="AF003F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uint8_t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Palatino Linotype"/>
              <a:cs typeface="Palatino Linotype"/>
            </a:endParaRPr>
          </a:p>
          <a:p>
            <a:pPr marL="37465" marR="2454275">
              <a:lnSpc>
                <a:spcPct val="116700"/>
              </a:lnSpc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f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u;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float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×</a:t>
            </a:r>
            <a:r>
              <a:rPr sz="900" spc="18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8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60" dirty="0">
                <a:solidFill>
                  <a:srgbClr val="3D7A7A"/>
                </a:solidFill>
                <a:latin typeface="Palatino Linotype"/>
                <a:cs typeface="Palatino Linotype"/>
              </a:rPr>
              <a:t>float: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2.0f</a:t>
            </a:r>
            <a:r>
              <a:rPr sz="900" i="1" spc="5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s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short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×</a:t>
            </a:r>
            <a:r>
              <a:rPr sz="900" spc="18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90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int: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20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i;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3D7A7A"/>
                </a:solidFill>
                <a:latin typeface="Lucida Sans Unicode"/>
                <a:cs typeface="Lucida Sans Unicode"/>
              </a:rPr>
              <a:t>×</a:t>
            </a:r>
            <a:r>
              <a:rPr sz="900" spc="1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int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75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unsigned: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6u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455930" algn="l"/>
              </a:tabLst>
            </a:pPr>
            <a:r>
              <a:rPr sz="9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c;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unsigned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char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3D7A7A"/>
                </a:solidFill>
                <a:latin typeface="Lucida Sans Unicode"/>
                <a:cs typeface="Lucida Sans Unicode"/>
              </a:rPr>
              <a:t>→</a:t>
            </a:r>
            <a:r>
              <a:rPr sz="900" spc="190" dirty="0">
                <a:solidFill>
                  <a:srgbClr val="3D7A7A"/>
                </a:solidFill>
                <a:latin typeface="Lucida Sans Unicode"/>
                <a:cs typeface="Lucida Sans Unicod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5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572753"/>
            <a:ext cx="5039995" cy="492125"/>
          </a:xfrm>
          <a:custGeom>
            <a:avLst/>
            <a:gdLst/>
            <a:ahLst/>
            <a:cxnLst/>
            <a:rect l="l" t="t" r="r" b="b"/>
            <a:pathLst>
              <a:path w="5039995" h="492125">
                <a:moveTo>
                  <a:pt x="5039995" y="0"/>
                </a:moveTo>
                <a:lnTo>
                  <a:pt x="0" y="0"/>
                </a:lnTo>
                <a:lnTo>
                  <a:pt x="0" y="491934"/>
                </a:lnTo>
                <a:lnTo>
                  <a:pt x="5039995" y="49193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303219"/>
            <a:ext cx="2634615" cy="734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floating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points!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295"/>
              </a:spcBef>
              <a:tabLst>
                <a:tab pos="40894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1186180" algn="l"/>
              </a:tabLst>
            </a:pPr>
            <a:r>
              <a:rPr sz="900" b="1" spc="85" dirty="0">
                <a:solidFill>
                  <a:srgbClr val="AF003F"/>
                </a:solidFill>
                <a:latin typeface="Palatino Linotype"/>
                <a:cs typeface="Palatino Linotype"/>
              </a:rPr>
              <a:t>float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3.5!!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  <a:tabLst>
                <a:tab pos="408940" algn="l"/>
              </a:tabLst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	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2.0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again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not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3.5!!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27/100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1555750" cy="5080"/>
            </a:xfrm>
            <a:custGeom>
              <a:avLst/>
              <a:gdLst/>
              <a:ahLst/>
              <a:cxnLst/>
              <a:rect l="l" t="t" r="r" b="b"/>
              <a:pathLst>
                <a:path w="1555750" h="5080">
                  <a:moveTo>
                    <a:pt x="0" y="5060"/>
                  </a:moveTo>
                  <a:lnTo>
                    <a:pt x="0" y="0"/>
                  </a:lnTo>
                  <a:lnTo>
                    <a:pt x="1555244" y="0"/>
                  </a:lnTo>
                  <a:lnTo>
                    <a:pt x="15552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Implicit</a:t>
            </a:r>
            <a:r>
              <a:rPr spc="50" dirty="0"/>
              <a:t> </a:t>
            </a:r>
            <a:r>
              <a:rPr spc="-105" dirty="0"/>
              <a:t>Promotion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93908" y="584161"/>
            <a:ext cx="294640" cy="161925"/>
          </a:xfrm>
          <a:custGeom>
            <a:avLst/>
            <a:gdLst/>
            <a:ahLst/>
            <a:cxnLst/>
            <a:rect l="l" t="t" r="r" b="b"/>
            <a:pathLst>
              <a:path w="294639" h="161925">
                <a:moveTo>
                  <a:pt x="294119" y="0"/>
                </a:moveTo>
                <a:lnTo>
                  <a:pt x="0" y="0"/>
                </a:lnTo>
                <a:lnTo>
                  <a:pt x="0" y="161823"/>
                </a:lnTo>
                <a:lnTo>
                  <a:pt x="294119" y="161823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525155"/>
            <a:ext cx="5037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Integral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smaller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32-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implicitly</a:t>
            </a:r>
            <a:r>
              <a:rPr sz="1100" i="1" spc="1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promoted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2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b="1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independently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22373A"/>
                </a:solidFill>
                <a:latin typeface="Arial"/>
                <a:cs typeface="Arial"/>
              </a:rPr>
              <a:t>signed</a:t>
            </a:r>
            <a:r>
              <a:rPr sz="1100" i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unsigned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8182" y="1062088"/>
            <a:ext cx="620395" cy="168275"/>
          </a:xfrm>
          <a:custGeom>
            <a:avLst/>
            <a:gdLst/>
            <a:ahLst/>
            <a:cxnLst/>
            <a:rect l="l" t="t" r="r" b="b"/>
            <a:pathLst>
              <a:path w="620394" h="168275">
                <a:moveTo>
                  <a:pt x="620090" y="0"/>
                </a:moveTo>
                <a:lnTo>
                  <a:pt x="0" y="0"/>
                </a:lnTo>
                <a:lnTo>
                  <a:pt x="0" y="167767"/>
                </a:lnTo>
                <a:lnTo>
                  <a:pt x="620090" y="167767"/>
                </a:lnTo>
                <a:lnTo>
                  <a:pt x="62009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7562" y="1049337"/>
            <a:ext cx="1021715" cy="1809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95"/>
              </a:lnSpc>
            </a:pP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+,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-</a:t>
            </a:r>
            <a:r>
              <a:rPr sz="1100" b="1" spc="21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11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&amp;,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130" dirty="0">
                <a:solidFill>
                  <a:srgbClr val="22373A"/>
                </a:solidFill>
                <a:latin typeface="Palatino Linotype"/>
                <a:cs typeface="Palatino Linotype"/>
              </a:rPr>
              <a:t>etc.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487" y="1021942"/>
            <a:ext cx="3622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  <a:tab pos="2983230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Unary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155" dirty="0">
                <a:solidFill>
                  <a:srgbClr val="22373A"/>
                </a:solidFill>
                <a:latin typeface="Palatino Linotype"/>
                <a:cs typeface="Palatino Linotype"/>
              </a:rPr>
              <a:t>+,</a:t>
            </a:r>
            <a:r>
              <a:rPr sz="1100" b="1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b="1" spc="285" dirty="0">
                <a:solidFill>
                  <a:srgbClr val="22373A"/>
                </a:solidFill>
                <a:latin typeface="Palatino Linotype"/>
                <a:cs typeface="Palatino Linotype"/>
              </a:rPr>
              <a:t>-</a:t>
            </a:r>
            <a:r>
              <a:rPr sz="1100" b="1" spc="21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1100" b="1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∼</a:t>
            </a:r>
            <a:r>
              <a:rPr sz="1100" spc="3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Binary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promotion: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225" y="1333245"/>
            <a:ext cx="4939030" cy="1301115"/>
          </a:xfrm>
          <a:custGeom>
            <a:avLst/>
            <a:gdLst/>
            <a:ahLst/>
            <a:cxnLst/>
            <a:rect l="l" t="t" r="r" b="b"/>
            <a:pathLst>
              <a:path w="4939030" h="1301114">
                <a:moveTo>
                  <a:pt x="4938776" y="0"/>
                </a:moveTo>
                <a:lnTo>
                  <a:pt x="0" y="0"/>
                </a:lnTo>
                <a:lnTo>
                  <a:pt x="0" y="1300683"/>
                </a:lnTo>
                <a:lnTo>
                  <a:pt x="4938776" y="1300683"/>
                </a:lnTo>
                <a:lnTo>
                  <a:pt x="493877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173" y="1300318"/>
            <a:ext cx="73025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char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48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;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a;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a;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5491" y="1300318"/>
            <a:ext cx="78994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0</a:t>
            </a:r>
            <a:r>
              <a:rPr sz="900" i="1" spc="-25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48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173" y="1803877"/>
            <a:ext cx="2882900" cy="80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48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uint8_t</a:t>
            </a:r>
            <a:r>
              <a:rPr sz="900" b="1" spc="27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a1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255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b="1" spc="50" dirty="0">
                <a:solidFill>
                  <a:srgbClr val="AF003F"/>
                </a:solidFill>
                <a:latin typeface="Palatino Linotype"/>
                <a:cs typeface="Palatino Linotype"/>
              </a:rPr>
              <a:t>uint8_t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b1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255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(a1</a:t>
            </a:r>
            <a:r>
              <a:rPr sz="900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b1);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print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510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5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(no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overflow)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433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28/100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1612900" cy="5080"/>
            </a:xfrm>
            <a:custGeom>
              <a:avLst/>
              <a:gdLst/>
              <a:ahLst/>
              <a:cxnLst/>
              <a:rect l="l" t="t" r="r" b="b"/>
              <a:pathLst>
                <a:path w="1612900" h="5080">
                  <a:moveTo>
                    <a:pt x="0" y="5060"/>
                  </a:moveTo>
                  <a:lnTo>
                    <a:pt x="0" y="0"/>
                  </a:lnTo>
                  <a:lnTo>
                    <a:pt x="1612813" y="0"/>
                  </a:lnTo>
                  <a:lnTo>
                    <a:pt x="16128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443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7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auto</a:t>
            </a:r>
            <a:r>
              <a:rPr sz="2450" b="1" spc="300" dirty="0">
                <a:solidFill>
                  <a:srgbClr val="22373A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2450" spc="-235" dirty="0">
                <a:solidFill>
                  <a:srgbClr val="22373A"/>
                </a:solidFill>
                <a:hlinkClick r:id="rId2" action="ppaction://hlinksldjump"/>
              </a:rPr>
              <a:t>Declaration</a:t>
            </a:r>
            <a:endParaRPr sz="2450" dirty="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854075" cy="5080"/>
            </a:xfrm>
            <a:custGeom>
              <a:avLst/>
              <a:gdLst/>
              <a:ahLst/>
              <a:cxnLst/>
              <a:rect l="l" t="t" r="r" b="b"/>
              <a:pathLst>
                <a:path w="854075" h="5080">
                  <a:moveTo>
                    <a:pt x="0" y="5060"/>
                  </a:moveTo>
                  <a:lnTo>
                    <a:pt x="0" y="0"/>
                  </a:lnTo>
                  <a:lnTo>
                    <a:pt x="853446" y="0"/>
                  </a:lnTo>
                  <a:lnTo>
                    <a:pt x="853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Palatino Linotype"/>
                <a:cs typeface="Palatino Linotype"/>
              </a:rPr>
              <a:t>auto</a:t>
            </a:r>
            <a:r>
              <a:rPr b="1" spc="229" dirty="0">
                <a:latin typeface="Palatino Linotype"/>
                <a:cs typeface="Palatino Linotype"/>
              </a:rPr>
              <a:t> </a:t>
            </a:r>
            <a:r>
              <a:rPr spc="-15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46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489265"/>
            <a:ext cx="5034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2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Cambria"/>
                <a:cs typeface="Cambria"/>
              </a:rPr>
              <a:t>auto</a:t>
            </a:r>
            <a:r>
              <a:rPr sz="11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keyword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specifies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will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be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automatically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deduced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compiler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(from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initializer)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966825"/>
            <a:ext cx="5039995" cy="6451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  <a:tabLst>
                <a:tab pos="1113790" algn="l"/>
              </a:tabLst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int!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396240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-1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8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"int"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5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2.0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int,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2.0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double.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2.0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double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396240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-20" dirty="0">
                <a:solidFill>
                  <a:srgbClr val="3D7A7A"/>
                </a:solidFill>
                <a:latin typeface="Courier New"/>
                <a:cs typeface="Courier New"/>
              </a:rPr>
              <a:t>'</a:t>
            </a:r>
            <a:r>
              <a:rPr sz="900" i="1" spc="-75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"double"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827275"/>
            <a:ext cx="367030" cy="1879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auto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36" y="1792070"/>
            <a:ext cx="4467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very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useful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maintainability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hiding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complex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definitions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2014791"/>
            <a:ext cx="5039995" cy="31559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8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k;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size;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52329"/>
            <a:ext cx="4955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other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hand,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may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make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code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less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readable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if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excessively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because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of type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hiding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367" y="2856115"/>
            <a:ext cx="734060" cy="1606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15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auto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=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0;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0220" y="2875419"/>
            <a:ext cx="135890" cy="125095"/>
          </a:xfrm>
          <a:custGeom>
            <a:avLst/>
            <a:gdLst/>
            <a:ahLst/>
            <a:cxnLst/>
            <a:rect l="l" t="t" r="r" b="b"/>
            <a:pathLst>
              <a:path w="135889" h="125094">
                <a:moveTo>
                  <a:pt x="135699" y="0"/>
                </a:moveTo>
                <a:lnTo>
                  <a:pt x="0" y="0"/>
                </a:lnTo>
                <a:lnTo>
                  <a:pt x="0" y="124942"/>
                </a:lnTo>
                <a:lnTo>
                  <a:pt x="135699" y="124942"/>
                </a:lnTo>
                <a:lnTo>
                  <a:pt x="13569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6744" y="2856115"/>
            <a:ext cx="255270" cy="144780"/>
          </a:xfrm>
          <a:custGeom>
            <a:avLst/>
            <a:gdLst/>
            <a:ahLst/>
            <a:cxnLst/>
            <a:rect l="l" t="t" r="r" b="b"/>
            <a:pathLst>
              <a:path w="255270" h="144780">
                <a:moveTo>
                  <a:pt x="255270" y="0"/>
                </a:moveTo>
                <a:lnTo>
                  <a:pt x="0" y="0"/>
                </a:lnTo>
                <a:lnTo>
                  <a:pt x="0" y="144246"/>
                </a:lnTo>
                <a:lnTo>
                  <a:pt x="255270" y="144246"/>
                </a:lnTo>
                <a:lnTo>
                  <a:pt x="25527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2835828"/>
            <a:ext cx="32334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3335" algn="l"/>
              </a:tabLst>
            </a:pP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Example: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in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general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55" dirty="0">
                <a:solidFill>
                  <a:srgbClr val="22373A"/>
                </a:solidFill>
                <a:latin typeface="Arial"/>
                <a:cs typeface="Arial"/>
              </a:rPr>
              <a:t>makes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no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Arial"/>
                <a:cs typeface="Arial"/>
              </a:rPr>
              <a:t>sense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900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900" spc="3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6" name="object 1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1670685" cy="5080"/>
            </a:xfrm>
            <a:custGeom>
              <a:avLst/>
              <a:gdLst/>
              <a:ahLst/>
              <a:cxnLst/>
              <a:rect l="l" t="t" r="r" b="b"/>
              <a:pathLst>
                <a:path w="1670685" h="5080">
                  <a:moveTo>
                    <a:pt x="0" y="5060"/>
                  </a:moveTo>
                  <a:lnTo>
                    <a:pt x="0" y="0"/>
                  </a:lnTo>
                  <a:lnTo>
                    <a:pt x="1670382" y="0"/>
                  </a:lnTo>
                  <a:lnTo>
                    <a:pt x="16703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Palatino Linotype"/>
                <a:cs typeface="Palatino Linotype"/>
              </a:rPr>
              <a:t>auto</a:t>
            </a:r>
            <a:r>
              <a:rPr b="1" spc="195" dirty="0">
                <a:latin typeface="Palatino Linotype"/>
                <a:cs typeface="Palatino Linotype"/>
              </a:rPr>
              <a:t> </a:t>
            </a:r>
            <a:r>
              <a:rPr spc="-170" dirty="0"/>
              <a:t>Keyword</a:t>
            </a:r>
            <a:r>
              <a:rPr spc="100" dirty="0"/>
              <a:t> </a:t>
            </a:r>
            <a:r>
              <a:rPr dirty="0"/>
              <a:t>-</a:t>
            </a:r>
            <a:r>
              <a:rPr spc="100" dirty="0"/>
              <a:t> </a:t>
            </a:r>
            <a:r>
              <a:rPr spc="-145" dirty="0"/>
              <a:t>Functions</a:t>
            </a:r>
            <a:r>
              <a:rPr spc="10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492861"/>
            <a:ext cx="36703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35"/>
              </a:lnSpc>
            </a:pPr>
            <a:r>
              <a:rPr sz="11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auto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3428" y="487933"/>
            <a:ext cx="657860" cy="189865"/>
          </a:xfrm>
          <a:custGeom>
            <a:avLst/>
            <a:gdLst/>
            <a:ahLst/>
            <a:cxnLst/>
            <a:rect l="l" t="t" r="r" b="b"/>
            <a:pathLst>
              <a:path w="657860" h="189865">
                <a:moveTo>
                  <a:pt x="657809" y="0"/>
                </a:moveTo>
                <a:lnTo>
                  <a:pt x="0" y="0"/>
                </a:lnTo>
                <a:lnTo>
                  <a:pt x="0" y="189699"/>
                </a:lnTo>
                <a:lnTo>
                  <a:pt x="657809" y="189699"/>
                </a:lnTo>
                <a:lnTo>
                  <a:pt x="65780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0336" y="457643"/>
            <a:ext cx="4483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(as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well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2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22373A"/>
                </a:solidFill>
                <a:latin typeface="Cambria"/>
                <a:cs typeface="Cambria"/>
              </a:rPr>
              <a:t>decltype</a:t>
            </a:r>
            <a:r>
              <a:rPr sz="1100" spc="1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for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defining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both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function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input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941527"/>
            <a:ext cx="5039995" cy="2251710"/>
          </a:xfrm>
          <a:custGeom>
            <a:avLst/>
            <a:gdLst/>
            <a:ahLst/>
            <a:cxnLst/>
            <a:rect l="l" t="t" r="r" b="b"/>
            <a:pathLst>
              <a:path w="5039995" h="2251710">
                <a:moveTo>
                  <a:pt x="5039995" y="0"/>
                </a:moveTo>
                <a:lnTo>
                  <a:pt x="0" y="0"/>
                </a:lnTo>
                <a:lnTo>
                  <a:pt x="0" y="2251519"/>
                </a:lnTo>
                <a:lnTo>
                  <a:pt x="5039995" y="225151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655534"/>
            <a:ext cx="3890010" cy="2039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output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types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C++14</a:t>
            </a:r>
            <a:endParaRPr sz="110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86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g(</a:t>
            </a:r>
            <a:r>
              <a:rPr sz="900" b="1" spc="7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7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8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C++11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"-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&gt;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int"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65" dirty="0">
                <a:solidFill>
                  <a:srgbClr val="3D7A7A"/>
                </a:solidFill>
                <a:latin typeface="Palatino Linotype"/>
                <a:cs typeface="Palatino Linotype"/>
              </a:rPr>
              <a:t>is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deduction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type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better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way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express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95" dirty="0">
                <a:solidFill>
                  <a:srgbClr val="3D7A7A"/>
                </a:solidFill>
                <a:latin typeface="Palatino Linotype"/>
                <a:cs typeface="Palatino Linotype"/>
              </a:rPr>
              <a:t>it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is: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g2(</a:t>
            </a:r>
            <a:r>
              <a:rPr sz="900" b="1" spc="6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31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3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decltype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(x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3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tabLst>
                <a:tab pos="2381885" algn="l"/>
              </a:tabLst>
            </a:pP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h(</a:t>
            </a:r>
            <a:r>
              <a:rPr sz="900" b="1" spc="7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9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return</a:t>
            </a:r>
            <a:r>
              <a:rPr sz="900" b="1" spc="29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C++14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tabLst>
                <a:tab pos="2381885" algn="l"/>
              </a:tabLst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void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26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x)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{}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C++20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equivalent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templates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but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less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5" dirty="0">
                <a:solidFill>
                  <a:srgbClr val="3D7A7A"/>
                </a:solidFill>
                <a:latin typeface="Palatino Linotype"/>
                <a:cs typeface="Palatino Linotype"/>
              </a:rPr>
              <a:t>expensive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at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compile-</a:t>
            </a:r>
            <a:r>
              <a:rPr sz="900" i="1" spc="60" dirty="0">
                <a:solidFill>
                  <a:srgbClr val="3D7A7A"/>
                </a:solidFill>
                <a:latin typeface="Palatino Linotype"/>
                <a:cs typeface="Palatino Linotype"/>
              </a:rPr>
              <a:t>time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//-</a:t>
            </a:r>
            <a:r>
              <a:rPr sz="900" i="1" spc="170" dirty="0">
                <a:solidFill>
                  <a:srgbClr val="3D7A7A"/>
                </a:solidFill>
                <a:latin typeface="Palatino Linotype"/>
                <a:cs typeface="Palatino Linotype"/>
              </a:rPr>
              <a:t>------------------------------------------------------------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-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g(</a:t>
            </a:r>
            <a:r>
              <a:rPr sz="900" spc="11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1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C++11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2829220"/>
            <a:ext cx="44450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35" dirty="0">
                <a:solidFill>
                  <a:srgbClr val="666666"/>
                </a:solidFill>
                <a:latin typeface="Palatino Linotype"/>
                <a:cs typeface="Palatino Linotype"/>
              </a:rPr>
              <a:t>3.0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222" y="2829220"/>
            <a:ext cx="50419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C++20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C++20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30/100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80">
                  <a:moveTo>
                    <a:pt x="0" y="5060"/>
                  </a:moveTo>
                  <a:lnTo>
                    <a:pt x="0" y="0"/>
                  </a:lnTo>
                  <a:lnTo>
                    <a:pt x="1728039" y="0"/>
                  </a:lnTo>
                  <a:lnTo>
                    <a:pt x="1728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23215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70" dirty="0">
                <a:solidFill>
                  <a:srgbClr val="22373A"/>
                </a:solidFill>
                <a:hlinkClick r:id="rId2" action="ppaction://hlinksldjump"/>
              </a:rPr>
              <a:t>C++</a:t>
            </a:r>
            <a:r>
              <a:rPr sz="2450" spc="9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450" spc="-235" dirty="0">
                <a:solidFill>
                  <a:srgbClr val="22373A"/>
                </a:solidFill>
                <a:hlinkClick r:id="rId2" action="ppaction://hlinksldjump"/>
              </a:rPr>
              <a:t>Operators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915035" cy="5080"/>
            </a:xfrm>
            <a:custGeom>
              <a:avLst/>
              <a:gdLst/>
              <a:ahLst/>
              <a:cxnLst/>
              <a:rect l="l" t="t" r="r" b="b"/>
              <a:pathLst>
                <a:path w="915035" h="5080">
                  <a:moveTo>
                    <a:pt x="0" y="5060"/>
                  </a:moveTo>
                  <a:lnTo>
                    <a:pt x="0" y="0"/>
                  </a:lnTo>
                  <a:lnTo>
                    <a:pt x="914420" y="0"/>
                  </a:lnTo>
                  <a:lnTo>
                    <a:pt x="914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5461859" cy="250837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int is the most frequently used integer type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//declare a variable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j = 10; //declare and initialize 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k;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Remember to initialize a variable!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Will the compiler give an error?</a:t>
            </a:r>
          </a:p>
          <a:p>
            <a:pPr marL="324315" lvl="1"/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</a:t>
            </a:r>
          </a:p>
          <a:p>
            <a:pPr marL="324315" lvl="1"/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558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5" dirty="0">
                <a:solidFill>
                  <a:srgbClr val="F9F9F9"/>
                </a:solidFill>
                <a:latin typeface="Arial Black"/>
                <a:cs typeface="Arial Black"/>
              </a:rPr>
              <a:t>Operators</a:t>
            </a:r>
            <a:r>
              <a:rPr sz="1200" spc="70" dirty="0">
                <a:solidFill>
                  <a:srgbClr val="F9F9F9"/>
                </a:solidFill>
                <a:latin typeface="Arial Black"/>
                <a:cs typeface="Arial Black"/>
              </a:rPr>
              <a:t> </a:t>
            </a:r>
            <a:r>
              <a:rPr sz="1200" spc="-155" dirty="0">
                <a:solidFill>
                  <a:srgbClr val="F9F9F9"/>
                </a:solidFill>
                <a:latin typeface="Arial Black"/>
                <a:cs typeface="Arial Black"/>
              </a:rPr>
              <a:t>Precedence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7771" y="429196"/>
          <a:ext cx="5253353" cy="2801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Precedence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Operator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30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3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Associativity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a++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a-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-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Suffix/postfix</a:t>
                      </a:r>
                      <a:r>
                        <a:rPr sz="900" spc="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increment</a:t>
                      </a:r>
                      <a:r>
                        <a:rPr sz="900" spc="3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decrement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++a</a:t>
                      </a:r>
                      <a:r>
                        <a:rPr sz="900" spc="1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1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--</a:t>
                      </a:r>
                      <a:r>
                        <a:rPr sz="900" spc="15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900" spc="3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!</a:t>
                      </a:r>
                      <a:r>
                        <a:rPr sz="900" spc="30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5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∼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7188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Prefix</a:t>
                      </a:r>
                      <a:r>
                        <a:rPr sz="9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increment/decrement,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Logical/Bitwise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Right-to-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a*b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a/b</a:t>
                      </a:r>
                      <a:r>
                        <a:rPr sz="900" spc="1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a%b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Multiplication,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division,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remainder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4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a+b</a:t>
                      </a:r>
                      <a:r>
                        <a:rPr sz="900" spc="1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a-</a:t>
                      </a:r>
                      <a:r>
                        <a:rPr sz="900" spc="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Addition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subtraction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5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≪</a:t>
                      </a:r>
                      <a:r>
                        <a:rPr sz="900" spc="34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900" spc="-50" dirty="0">
                          <a:solidFill>
                            <a:srgbClr val="22373A"/>
                          </a:solidFill>
                          <a:latin typeface="Lucida Sans Unicode"/>
                          <a:cs typeface="Lucida Sans Unicode"/>
                        </a:rPr>
                        <a:t>≫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shift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6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</a:t>
                      </a:r>
                      <a:r>
                        <a:rPr sz="900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&lt;=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&gt;</a:t>
                      </a:r>
                      <a:r>
                        <a:rPr sz="9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&gt;=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r>
                        <a:rPr sz="900" spc="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7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==</a:t>
                      </a:r>
                      <a:r>
                        <a:rPr sz="900" spc="1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900" spc="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!=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Equality</a:t>
                      </a:r>
                      <a:r>
                        <a:rPr sz="900" spc="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8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&amp;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9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ˆ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i="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900" spc="-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11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&amp;&amp;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b="1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12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i="1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9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Left-to-</a:t>
                      </a: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00" spc="-1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31/100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77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6" name="object 6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34937"/>
              <a:ext cx="1785620" cy="5080"/>
            </a:xfrm>
            <a:custGeom>
              <a:avLst/>
              <a:gdLst/>
              <a:ahLst/>
              <a:cxnLst/>
              <a:rect l="l" t="t" r="r" b="b"/>
              <a:pathLst>
                <a:path w="1785620" h="5080">
                  <a:moveTo>
                    <a:pt x="0" y="5060"/>
                  </a:moveTo>
                  <a:lnTo>
                    <a:pt x="0" y="0"/>
                  </a:lnTo>
                  <a:lnTo>
                    <a:pt x="1785608" y="0"/>
                  </a:lnTo>
                  <a:lnTo>
                    <a:pt x="17856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Operators</a:t>
            </a:r>
            <a:r>
              <a:rPr spc="70" dirty="0"/>
              <a:t> </a:t>
            </a:r>
            <a:r>
              <a:rPr spc="-155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4922" y="2101126"/>
            <a:ext cx="221615" cy="149225"/>
          </a:xfrm>
          <a:custGeom>
            <a:avLst/>
            <a:gdLst/>
            <a:ahLst/>
            <a:cxnLst/>
            <a:rect l="l" t="t" r="r" b="b"/>
            <a:pathLst>
              <a:path w="221614" h="149225">
                <a:moveTo>
                  <a:pt x="221386" y="0"/>
                </a:moveTo>
                <a:lnTo>
                  <a:pt x="0" y="0"/>
                </a:lnTo>
                <a:lnTo>
                  <a:pt x="0" y="148793"/>
                </a:lnTo>
                <a:lnTo>
                  <a:pt x="221386" y="148793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0966" y="2115286"/>
            <a:ext cx="221615" cy="135255"/>
          </a:xfrm>
          <a:custGeom>
            <a:avLst/>
            <a:gdLst/>
            <a:ahLst/>
            <a:cxnLst/>
            <a:rect l="l" t="t" r="r" b="b"/>
            <a:pathLst>
              <a:path w="221614" h="135255">
                <a:moveTo>
                  <a:pt x="221386" y="0"/>
                </a:moveTo>
                <a:lnTo>
                  <a:pt x="0" y="0"/>
                </a:lnTo>
                <a:lnTo>
                  <a:pt x="0" y="134632"/>
                </a:lnTo>
                <a:lnTo>
                  <a:pt x="221386" y="134632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7024" y="2101126"/>
            <a:ext cx="221615" cy="149225"/>
          </a:xfrm>
          <a:custGeom>
            <a:avLst/>
            <a:gdLst/>
            <a:ahLst/>
            <a:cxnLst/>
            <a:rect l="l" t="t" r="r" b="b"/>
            <a:pathLst>
              <a:path w="221614" h="149225">
                <a:moveTo>
                  <a:pt x="221386" y="0"/>
                </a:moveTo>
                <a:lnTo>
                  <a:pt x="0" y="0"/>
                </a:lnTo>
                <a:lnTo>
                  <a:pt x="0" y="148793"/>
                </a:lnTo>
                <a:lnTo>
                  <a:pt x="221386" y="148793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23081" y="2077796"/>
            <a:ext cx="221615" cy="184150"/>
          </a:xfrm>
          <a:custGeom>
            <a:avLst/>
            <a:gdLst/>
            <a:ahLst/>
            <a:cxnLst/>
            <a:rect l="l" t="t" r="r" b="b"/>
            <a:pathLst>
              <a:path w="221614" h="184150">
                <a:moveTo>
                  <a:pt x="221386" y="0"/>
                </a:moveTo>
                <a:lnTo>
                  <a:pt x="0" y="0"/>
                </a:lnTo>
                <a:lnTo>
                  <a:pt x="0" y="183629"/>
                </a:lnTo>
                <a:lnTo>
                  <a:pt x="221386" y="183629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9126" y="2077796"/>
            <a:ext cx="221615" cy="184150"/>
          </a:xfrm>
          <a:custGeom>
            <a:avLst/>
            <a:gdLst/>
            <a:ahLst/>
            <a:cxnLst/>
            <a:rect l="l" t="t" r="r" b="b"/>
            <a:pathLst>
              <a:path w="221614" h="184150">
                <a:moveTo>
                  <a:pt x="221386" y="0"/>
                </a:moveTo>
                <a:lnTo>
                  <a:pt x="0" y="0"/>
                </a:lnTo>
                <a:lnTo>
                  <a:pt x="0" y="183629"/>
                </a:lnTo>
                <a:lnTo>
                  <a:pt x="221386" y="183629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183" y="2091004"/>
            <a:ext cx="221615" cy="159385"/>
          </a:xfrm>
          <a:custGeom>
            <a:avLst/>
            <a:gdLst/>
            <a:ahLst/>
            <a:cxnLst/>
            <a:rect l="l" t="t" r="r" b="b"/>
            <a:pathLst>
              <a:path w="221614" h="159385">
                <a:moveTo>
                  <a:pt x="221386" y="0"/>
                </a:moveTo>
                <a:lnTo>
                  <a:pt x="0" y="0"/>
                </a:lnTo>
                <a:lnTo>
                  <a:pt x="0" y="158915"/>
                </a:lnTo>
                <a:lnTo>
                  <a:pt x="221386" y="158915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41240" y="2091004"/>
            <a:ext cx="221615" cy="159385"/>
          </a:xfrm>
          <a:custGeom>
            <a:avLst/>
            <a:gdLst/>
            <a:ahLst/>
            <a:cxnLst/>
            <a:rect l="l" t="t" r="r" b="b"/>
            <a:pathLst>
              <a:path w="221614" h="159385">
                <a:moveTo>
                  <a:pt x="221386" y="0"/>
                </a:moveTo>
                <a:lnTo>
                  <a:pt x="0" y="0"/>
                </a:lnTo>
                <a:lnTo>
                  <a:pt x="0" y="158915"/>
                </a:lnTo>
                <a:lnTo>
                  <a:pt x="221386" y="158915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7297" y="2091004"/>
            <a:ext cx="221615" cy="159385"/>
          </a:xfrm>
          <a:custGeom>
            <a:avLst/>
            <a:gdLst/>
            <a:ahLst/>
            <a:cxnLst/>
            <a:rect l="l" t="t" r="r" b="b"/>
            <a:pathLst>
              <a:path w="221614" h="159385">
                <a:moveTo>
                  <a:pt x="221386" y="0"/>
                </a:moveTo>
                <a:lnTo>
                  <a:pt x="0" y="0"/>
                </a:lnTo>
                <a:lnTo>
                  <a:pt x="0" y="158915"/>
                </a:lnTo>
                <a:lnTo>
                  <a:pt x="221386" y="158915"/>
                </a:lnTo>
                <a:lnTo>
                  <a:pt x="22138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95" y="2293962"/>
            <a:ext cx="294640" cy="154305"/>
          </a:xfrm>
          <a:custGeom>
            <a:avLst/>
            <a:gdLst/>
            <a:ahLst/>
            <a:cxnLst/>
            <a:rect l="l" t="t" r="r" b="b"/>
            <a:pathLst>
              <a:path w="294640" h="154305">
                <a:moveTo>
                  <a:pt x="294119" y="0"/>
                </a:moveTo>
                <a:lnTo>
                  <a:pt x="0" y="0"/>
                </a:lnTo>
                <a:lnTo>
                  <a:pt x="0" y="153847"/>
                </a:lnTo>
                <a:lnTo>
                  <a:pt x="294119" y="153847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5885" y="2293962"/>
            <a:ext cx="294640" cy="154305"/>
          </a:xfrm>
          <a:custGeom>
            <a:avLst/>
            <a:gdLst/>
            <a:ahLst/>
            <a:cxnLst/>
            <a:rect l="l" t="t" r="r" b="b"/>
            <a:pathLst>
              <a:path w="294640" h="154305">
                <a:moveTo>
                  <a:pt x="294119" y="0"/>
                </a:moveTo>
                <a:lnTo>
                  <a:pt x="0" y="0"/>
                </a:lnTo>
                <a:lnTo>
                  <a:pt x="0" y="153847"/>
                </a:lnTo>
                <a:lnTo>
                  <a:pt x="294119" y="153847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357" y="463967"/>
            <a:ext cx="4928235" cy="2336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Unary</a:t>
            </a:r>
            <a:r>
              <a:rPr sz="1100" spc="-1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than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binary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Arial Black"/>
                <a:cs typeface="Arial Black"/>
              </a:rPr>
              <a:t>operators</a:t>
            </a:r>
            <a:endParaRPr sz="1100">
              <a:latin typeface="Arial Black"/>
              <a:cs typeface="Arial Black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Standard</a:t>
            </a:r>
            <a:r>
              <a:rPr sz="11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math</a:t>
            </a:r>
            <a:r>
              <a:rPr sz="11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operators</a:t>
            </a:r>
            <a:r>
              <a:rPr sz="1100" spc="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+,</a:t>
            </a:r>
            <a:r>
              <a:rPr sz="1100" spc="3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220" dirty="0">
                <a:solidFill>
                  <a:srgbClr val="22373A"/>
                </a:solidFill>
                <a:latin typeface="Cambria"/>
                <a:cs typeface="Cambria"/>
              </a:rPr>
              <a:t>*,</a:t>
            </a:r>
            <a:r>
              <a:rPr sz="1100" spc="3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Cambria"/>
                <a:cs typeface="Cambria"/>
              </a:rPr>
              <a:t>etc.</a:t>
            </a:r>
            <a:r>
              <a:rPr sz="1100" spc="13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1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235"/>
              </a:spcBef>
            </a:pP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comparison</a:t>
            </a: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bitwise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logic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Comparison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bitwise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logic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Arial Black"/>
                <a:cs typeface="Arial Black"/>
              </a:rPr>
              <a:t>operators</a:t>
            </a:r>
            <a:endParaRPr sz="1100">
              <a:latin typeface="Arial Black"/>
              <a:cs typeface="Arial Black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Bitwise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higher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than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Arial Black"/>
                <a:cs typeface="Arial Black"/>
              </a:rPr>
              <a:t>logic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1430"/>
              </a:spcBef>
              <a:buFont typeface="Tahoma"/>
              <a:buChar char="•"/>
              <a:tabLst>
                <a:tab pos="189865" algn="l"/>
              </a:tabLst>
            </a:pPr>
            <a:r>
              <a:rPr sz="1100" spc="-130" dirty="0">
                <a:solidFill>
                  <a:srgbClr val="22373A"/>
                </a:solidFill>
                <a:latin typeface="Arial Black"/>
                <a:cs typeface="Arial Black"/>
              </a:rPr>
              <a:t>Compound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assignment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+=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-</a:t>
            </a:r>
            <a:r>
              <a:rPr sz="1100" spc="100" dirty="0">
                <a:solidFill>
                  <a:srgbClr val="22373A"/>
                </a:solidFill>
                <a:latin typeface="Cambria"/>
                <a:cs typeface="Cambria"/>
              </a:rPr>
              <a:t>=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*=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/=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29" dirty="0">
                <a:solidFill>
                  <a:srgbClr val="22373A"/>
                </a:solidFill>
                <a:latin typeface="Cambria"/>
                <a:cs typeface="Cambria"/>
              </a:rPr>
              <a:t>%=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ˆ=</a:t>
            </a:r>
            <a:r>
              <a:rPr sz="11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!=</a:t>
            </a:r>
            <a:r>
              <a:rPr sz="11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Cambria"/>
                <a:cs typeface="Cambria"/>
              </a:rPr>
              <a:t>&amp;=</a:t>
            </a:r>
            <a:r>
              <a:rPr sz="11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&gt;&gt;=</a:t>
            </a:r>
            <a:r>
              <a:rPr sz="1100" spc="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29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&lt;&lt;=</a:t>
            </a:r>
            <a:r>
              <a:rPr sz="1100" spc="3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lower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priority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1435"/>
              </a:spcBef>
              <a:buChar char="•"/>
              <a:tabLst>
                <a:tab pos="18986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comma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lowest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precedence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(see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next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slides)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994" y="3023209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1477" y="3153536"/>
            <a:ext cx="36195" cy="0"/>
          </a:xfrm>
          <a:custGeom>
            <a:avLst/>
            <a:gdLst/>
            <a:ahLst/>
            <a:cxnLst/>
            <a:rect l="l" t="t" r="r" b="b"/>
            <a:pathLst>
              <a:path w="36194">
                <a:moveTo>
                  <a:pt x="0" y="0"/>
                </a:moveTo>
                <a:lnTo>
                  <a:pt x="35864" y="0"/>
                </a:lnTo>
              </a:path>
            </a:pathLst>
          </a:custGeom>
          <a:ln w="5054">
            <a:solidFill>
              <a:srgbClr val="394B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0931" y="3029491"/>
            <a:ext cx="32372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en.cppreference.com/w/cpp/language/operator</a:t>
            </a:r>
            <a:r>
              <a:rPr sz="900" spc="38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   </a:t>
            </a:r>
            <a:r>
              <a:rPr sz="900" spc="-10" dirty="0">
                <a:solidFill>
                  <a:srgbClr val="394B4E"/>
                </a:solidFill>
                <a:latin typeface="Palatino Linotype"/>
                <a:cs typeface="Palatino Linotype"/>
                <a:hlinkClick r:id="rId2"/>
              </a:rPr>
              <a:t>precedence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32/100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0" name="object 2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234937"/>
              <a:ext cx="1843405" cy="5080"/>
            </a:xfrm>
            <a:custGeom>
              <a:avLst/>
              <a:gdLst/>
              <a:ahLst/>
              <a:cxnLst/>
              <a:rect l="l" t="t" r="r" b="b"/>
              <a:pathLst>
                <a:path w="1843405" h="5080">
                  <a:moveTo>
                    <a:pt x="0" y="5060"/>
                  </a:moveTo>
                  <a:lnTo>
                    <a:pt x="0" y="0"/>
                  </a:lnTo>
                  <a:lnTo>
                    <a:pt x="1843265" y="0"/>
                  </a:lnTo>
                  <a:lnTo>
                    <a:pt x="18432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Operators</a:t>
            </a:r>
            <a:r>
              <a:rPr spc="70" dirty="0"/>
              <a:t> </a:t>
            </a:r>
            <a:r>
              <a:rPr spc="-155"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326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566240"/>
            <a:ext cx="607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Examples: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877531"/>
            <a:ext cx="5039995" cy="1451610"/>
          </a:xfrm>
          <a:custGeom>
            <a:avLst/>
            <a:gdLst/>
            <a:ahLst/>
            <a:cxnLst/>
            <a:rect l="l" t="t" r="r" b="b"/>
            <a:pathLst>
              <a:path w="5039995" h="1451610">
                <a:moveTo>
                  <a:pt x="5039995" y="0"/>
                </a:moveTo>
                <a:lnTo>
                  <a:pt x="0" y="0"/>
                </a:lnTo>
                <a:lnTo>
                  <a:pt x="0" y="1451254"/>
                </a:lnTo>
                <a:lnTo>
                  <a:pt x="5039995" y="1451254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7954" y="868001"/>
            <a:ext cx="610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191" y="868001"/>
            <a:ext cx="850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4)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954" y="1188105"/>
            <a:ext cx="8502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*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666666"/>
                </a:solidFill>
                <a:latin typeface="Palatino Linotype"/>
                <a:cs typeface="Palatino Linotype"/>
              </a:rPr>
              <a:t>/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90" dirty="0">
                <a:solidFill>
                  <a:srgbClr val="666666"/>
                </a:solidFill>
                <a:latin typeface="Palatino Linotype"/>
                <a:cs typeface="Palatino Linotype"/>
              </a:rPr>
              <a:t>%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d;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191" y="1188105"/>
            <a:ext cx="12084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((a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*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b)</a:t>
            </a:r>
            <a:r>
              <a:rPr sz="900" i="1" spc="24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c)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340" dirty="0">
                <a:solidFill>
                  <a:srgbClr val="3D7A7A"/>
                </a:solidFill>
                <a:latin typeface="Palatino Linotype"/>
                <a:cs typeface="Palatino Linotype"/>
              </a:rPr>
              <a:t>%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954" y="1508208"/>
            <a:ext cx="909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&gt;&gt;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191" y="1508208"/>
            <a:ext cx="12687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(a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+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b)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&lt;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(3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&gt;&gt;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4)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828325"/>
            <a:ext cx="494474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  <a:tabLst>
                <a:tab pos="136525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||</a:t>
            </a:r>
            <a:r>
              <a:rPr sz="900" spc="20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d;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(a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75" dirty="0">
                <a:solidFill>
                  <a:srgbClr val="3D7A7A"/>
                </a:solidFill>
                <a:latin typeface="Courier New"/>
                <a:cs typeface="Courier New"/>
              </a:rPr>
              <a:t>&amp;&amp;</a:t>
            </a:r>
            <a:r>
              <a:rPr sz="900" b="1" i="1" spc="-6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75" dirty="0">
                <a:solidFill>
                  <a:srgbClr val="3D7A7A"/>
                </a:solidFill>
                <a:latin typeface="Courier New"/>
                <a:cs typeface="Courier New"/>
              </a:rPr>
              <a:t>&amp;&amp;</a:t>
            </a:r>
            <a:r>
              <a:rPr sz="900" b="1" i="1" spc="-6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c)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||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75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||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e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65" dirty="0">
                <a:solidFill>
                  <a:srgbClr val="666666"/>
                </a:solidFill>
                <a:latin typeface="Palatino Linotype"/>
                <a:cs typeface="Palatino Linotype"/>
              </a:rPr>
              <a:t>&amp;&amp;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d;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5" dirty="0">
                <a:solidFill>
                  <a:srgbClr val="3D7A7A"/>
                </a:solidFill>
                <a:latin typeface="Palatino Linotype"/>
                <a:cs typeface="Palatino Linotype"/>
              </a:rPr>
              <a:t>((a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|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0" dirty="0">
                <a:solidFill>
                  <a:srgbClr val="3D7A7A"/>
                </a:solidFill>
                <a:latin typeface="Palatino Linotype"/>
                <a:cs typeface="Palatino Linotype"/>
              </a:rPr>
              <a:t>(b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80" dirty="0">
                <a:solidFill>
                  <a:srgbClr val="3D7A7A"/>
                </a:solidFill>
                <a:latin typeface="Courier New"/>
                <a:cs typeface="Courier New"/>
              </a:rPr>
              <a:t>&amp;</a:t>
            </a:r>
            <a:r>
              <a:rPr sz="900" b="1" i="1" spc="-7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c))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||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(e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75" dirty="0">
                <a:solidFill>
                  <a:srgbClr val="3D7A7A"/>
                </a:solidFill>
                <a:latin typeface="Courier New"/>
                <a:cs typeface="Courier New"/>
              </a:rPr>
              <a:t>&amp;&amp;</a:t>
            </a:r>
            <a:r>
              <a:rPr sz="900" b="1" i="1" spc="-70" dirty="0">
                <a:solidFill>
                  <a:srgbClr val="3D7A7A"/>
                </a:solidFill>
                <a:latin typeface="Courier New"/>
                <a:cs typeface="Courier New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d)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Important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sometimes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parenthesis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make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expression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worldly...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help!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4" name="object 14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34937"/>
              <a:ext cx="1901189" cy="5080"/>
            </a:xfrm>
            <a:custGeom>
              <a:avLst/>
              <a:gdLst/>
              <a:ahLst/>
              <a:cxnLst/>
              <a:rect l="l" t="t" r="r" b="b"/>
              <a:pathLst>
                <a:path w="1901189" h="5080">
                  <a:moveTo>
                    <a:pt x="0" y="5060"/>
                  </a:moveTo>
                  <a:lnTo>
                    <a:pt x="0" y="0"/>
                  </a:lnTo>
                  <a:lnTo>
                    <a:pt x="1900834" y="0"/>
                  </a:lnTo>
                  <a:lnTo>
                    <a:pt x="19008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33/100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Prefix/Postfix</a:t>
            </a:r>
            <a:r>
              <a:rPr spc="50" dirty="0"/>
              <a:t> </a:t>
            </a:r>
            <a:r>
              <a:rPr spc="-155" dirty="0"/>
              <a:t>Increment</a:t>
            </a:r>
            <a:r>
              <a:rPr spc="50" dirty="0"/>
              <a:t> </a:t>
            </a:r>
            <a:r>
              <a:rPr spc="-120" dirty="0"/>
              <a:t>Semantic</a:t>
            </a:r>
          </a:p>
        </p:txBody>
      </p:sp>
      <p:sp>
        <p:nvSpPr>
          <p:cNvPr id="3" name="object 3"/>
          <p:cNvSpPr/>
          <p:nvPr/>
        </p:nvSpPr>
        <p:spPr>
          <a:xfrm>
            <a:off x="2237282" y="639762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4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609471"/>
            <a:ext cx="223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Prefix</a:t>
            </a:r>
            <a:r>
              <a:rPr sz="1100" spc="2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Increment/Decrement</a:t>
            </a:r>
            <a:r>
              <a:rPr sz="1100" spc="26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++i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073" y="639762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235" dirty="0">
                <a:solidFill>
                  <a:srgbClr val="22373A"/>
                </a:solidFill>
                <a:latin typeface="Cambria"/>
                <a:cs typeface="Cambria"/>
              </a:rPr>
              <a:t>--</a:t>
            </a:r>
            <a:r>
              <a:rPr sz="1100" spc="145" dirty="0">
                <a:solidFill>
                  <a:srgbClr val="22373A"/>
                </a:solidFill>
                <a:latin typeface="Cambria"/>
                <a:cs typeface="Cambria"/>
              </a:rPr>
              <a:t>i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1290" y="1498485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5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0080" y="1498485"/>
            <a:ext cx="294640" cy="159385"/>
          </a:xfrm>
          <a:custGeom>
            <a:avLst/>
            <a:gdLst/>
            <a:ahLst/>
            <a:cxnLst/>
            <a:rect l="l" t="t" r="r" b="b"/>
            <a:pathLst>
              <a:path w="294639" h="159385">
                <a:moveTo>
                  <a:pt x="294119" y="0"/>
                </a:moveTo>
                <a:lnTo>
                  <a:pt x="0" y="0"/>
                </a:lnTo>
                <a:lnTo>
                  <a:pt x="0" y="158915"/>
                </a:lnTo>
                <a:lnTo>
                  <a:pt x="294119" y="158915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813381"/>
            <a:ext cx="4824095" cy="21012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9560" indent="-264795">
              <a:lnSpc>
                <a:spcPct val="100000"/>
              </a:lnSpc>
              <a:spcBef>
                <a:spcPts val="340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Update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L="289560" indent="-264795">
              <a:lnSpc>
                <a:spcPct val="100000"/>
              </a:lnSpc>
              <a:spcBef>
                <a:spcPts val="235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new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(updated)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20" dirty="0">
                <a:solidFill>
                  <a:srgbClr val="22373A"/>
                </a:solidFill>
                <a:latin typeface="Arial Black"/>
                <a:cs typeface="Arial Black"/>
              </a:rPr>
              <a:t>Postfix</a:t>
            </a:r>
            <a:r>
              <a:rPr sz="1100" spc="2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Arial Black"/>
                <a:cs typeface="Arial Black"/>
              </a:rPr>
              <a:t>Increment/Decrement</a:t>
            </a:r>
            <a:r>
              <a:rPr sz="1100" spc="254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Cambria"/>
                <a:cs typeface="Cambria"/>
              </a:rPr>
              <a:t>i++</a:t>
            </a:r>
            <a:r>
              <a:rPr sz="11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15" dirty="0">
                <a:solidFill>
                  <a:srgbClr val="22373A"/>
                </a:solidFill>
                <a:latin typeface="Cambria"/>
                <a:cs typeface="Cambria"/>
              </a:rPr>
              <a:t>i-</a:t>
            </a:r>
            <a:r>
              <a:rPr sz="1100" spc="185" dirty="0">
                <a:solidFill>
                  <a:srgbClr val="22373A"/>
                </a:solidFill>
                <a:latin typeface="Cambria"/>
                <a:cs typeface="Cambria"/>
              </a:rPr>
              <a:t>-</a:t>
            </a:r>
            <a:endParaRPr sz="1100">
              <a:latin typeface="Cambria"/>
              <a:cs typeface="Cambria"/>
            </a:endParaRPr>
          </a:p>
          <a:p>
            <a:pPr marL="289560" indent="-264795">
              <a:lnSpc>
                <a:spcPct val="100000"/>
              </a:lnSpc>
              <a:spcBef>
                <a:spcPts val="535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Save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old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(temporary)</a:t>
            </a:r>
            <a:endParaRPr sz="1100">
              <a:latin typeface="Tahoma"/>
              <a:cs typeface="Tahoma"/>
            </a:endParaRPr>
          </a:p>
          <a:p>
            <a:pPr marL="289560" indent="-264795">
              <a:lnSpc>
                <a:spcPct val="100000"/>
              </a:lnSpc>
              <a:spcBef>
                <a:spcPts val="235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Update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L="289560" indent="-264795">
              <a:lnSpc>
                <a:spcPct val="100000"/>
              </a:lnSpc>
              <a:spcBef>
                <a:spcPts val="240"/>
              </a:spcBef>
              <a:buFont typeface="Arial Black"/>
              <a:buAutoNum type="arabicParenBoth"/>
              <a:tabLst>
                <a:tab pos="290195" algn="l"/>
              </a:tabLst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Return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old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(original)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Prefix/Postfix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increment/decrement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semantic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applies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only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built-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but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1958975" cy="5080"/>
            </a:xfrm>
            <a:custGeom>
              <a:avLst/>
              <a:gdLst/>
              <a:ahLst/>
              <a:cxnLst/>
              <a:rect l="l" t="t" r="r" b="b"/>
              <a:pathLst>
                <a:path w="1958975" h="5080">
                  <a:moveTo>
                    <a:pt x="0" y="5060"/>
                  </a:moveTo>
                  <a:lnTo>
                    <a:pt x="0" y="0"/>
                  </a:lnTo>
                  <a:lnTo>
                    <a:pt x="1958403" y="0"/>
                  </a:lnTo>
                  <a:lnTo>
                    <a:pt x="19584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5298046" y="2945161"/>
            <a:ext cx="374014" cy="1739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spc="-10" dirty="0"/>
              <a:t>34/100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Operation</a:t>
            </a:r>
            <a:r>
              <a:rPr spc="75" dirty="0"/>
              <a:t> </a:t>
            </a:r>
            <a:r>
              <a:rPr spc="-125" dirty="0"/>
              <a:t>Ordering</a:t>
            </a:r>
            <a:r>
              <a:rPr spc="80" dirty="0"/>
              <a:t> </a:t>
            </a:r>
            <a:r>
              <a:rPr spc="-145" dirty="0"/>
              <a:t>Undefined</a:t>
            </a:r>
            <a:r>
              <a:rPr spc="80" dirty="0"/>
              <a:t> </a:t>
            </a:r>
            <a:r>
              <a:rPr spc="-140" dirty="0"/>
              <a:t>Behavior</a:t>
            </a:r>
            <a:r>
              <a:rPr spc="70" dirty="0"/>
              <a:t> </a:t>
            </a:r>
            <a:r>
              <a:rPr sz="1200" spc="89" baseline="31250" dirty="0">
                <a:latin typeface="Lucida Sans Unicode"/>
                <a:cs typeface="Lucida Sans Unicode"/>
              </a:rPr>
              <a:t>⋆</a:t>
            </a:r>
            <a:endParaRPr sz="1200" baseline="31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57643"/>
            <a:ext cx="3653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Expressions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undefined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(implementation-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defined)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behavior: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680377"/>
            <a:ext cx="5039995" cy="2413000"/>
          </a:xfrm>
          <a:custGeom>
            <a:avLst/>
            <a:gdLst/>
            <a:ahLst/>
            <a:cxnLst/>
            <a:rect l="l" t="t" r="r" b="b"/>
            <a:pathLst>
              <a:path w="5039995" h="2413000">
                <a:moveTo>
                  <a:pt x="5039995" y="0"/>
                </a:moveTo>
                <a:lnTo>
                  <a:pt x="0" y="0"/>
                </a:lnTo>
                <a:lnTo>
                  <a:pt x="0" y="2412580"/>
                </a:lnTo>
                <a:lnTo>
                  <a:pt x="5039995" y="2412580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254" y="638953"/>
            <a:ext cx="7429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1142" y="799011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C++11: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C++11: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54" y="1119114"/>
            <a:ext cx="7429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1142" y="1279172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1782744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f(i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1142" y="1759334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220" dirty="0">
                <a:solidFill>
                  <a:srgbClr val="3D7A7A"/>
                </a:solidFill>
                <a:latin typeface="Palatino Linotype"/>
                <a:cs typeface="Palatino Linotype"/>
              </a:rPr>
              <a:t>i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54" y="2079437"/>
            <a:ext cx="68326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a[i]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1142" y="2239496"/>
            <a:ext cx="2058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until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30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30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since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C++17:</a:t>
            </a:r>
            <a:r>
              <a:rPr sz="900" i="1" spc="29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5" dirty="0">
                <a:solidFill>
                  <a:srgbClr val="3D7A7A"/>
                </a:solidFill>
                <a:latin typeface="Palatino Linotype"/>
                <a:cs typeface="Palatino Linotype"/>
              </a:rPr>
              <a:t>a[1]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8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254" y="2719657"/>
            <a:ext cx="8629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f(</a:t>
            </a:r>
            <a:r>
              <a:rPr sz="900" spc="135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35" dirty="0">
                <a:solidFill>
                  <a:srgbClr val="22373A"/>
                </a:solidFill>
                <a:latin typeface="Palatino Linotype"/>
                <a:cs typeface="Palatino Linotype"/>
              </a:rPr>
              <a:t>i,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i);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204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i</a:t>
            </a:r>
            <a:r>
              <a:rPr sz="900" spc="100" dirty="0">
                <a:solidFill>
                  <a:srgbClr val="666666"/>
                </a:solidFill>
                <a:latin typeface="Palatino Linotype"/>
                <a:cs typeface="Palatino Linotype"/>
              </a:rPr>
              <a:t>++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1142" y="2719657"/>
            <a:ext cx="128143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undefined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behavior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35/100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7" name="object 17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234937"/>
              <a:ext cx="2016125" cy="5080"/>
            </a:xfrm>
            <a:custGeom>
              <a:avLst/>
              <a:gdLst/>
              <a:ahLst/>
              <a:cxnLst/>
              <a:rect l="l" t="t" r="r" b="b"/>
              <a:pathLst>
                <a:path w="2016125" h="5080">
                  <a:moveTo>
                    <a:pt x="0" y="5060"/>
                  </a:moveTo>
                  <a:lnTo>
                    <a:pt x="0" y="0"/>
                  </a:lnTo>
                  <a:lnTo>
                    <a:pt x="2016060" y="0"/>
                  </a:lnTo>
                  <a:lnTo>
                    <a:pt x="2016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Assignment,</a:t>
            </a:r>
            <a:r>
              <a:rPr spc="80" dirty="0"/>
              <a:t> </a:t>
            </a:r>
            <a:r>
              <a:rPr spc="-130" dirty="0"/>
              <a:t>Compound,</a:t>
            </a:r>
            <a:r>
              <a:rPr spc="80" dirty="0"/>
              <a:t> </a:t>
            </a:r>
            <a:r>
              <a:rPr spc="-150" dirty="0"/>
              <a:t>and</a:t>
            </a:r>
            <a:r>
              <a:rPr spc="85" dirty="0"/>
              <a:t> </a:t>
            </a:r>
            <a:r>
              <a:rPr spc="-160" dirty="0"/>
              <a:t>Comma</a:t>
            </a:r>
            <a:r>
              <a:rPr spc="80" dirty="0"/>
              <a:t> </a:t>
            </a:r>
            <a:r>
              <a:rPr spc="-11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006"/>
            <a:ext cx="482155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Assignment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Arial Black"/>
                <a:cs typeface="Arial Black"/>
              </a:rPr>
              <a:t>compound</a:t>
            </a:r>
            <a:r>
              <a:rPr sz="1100" spc="4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Arial Black"/>
                <a:cs typeface="Arial Black"/>
              </a:rPr>
              <a:t>assignment</a:t>
            </a:r>
            <a:r>
              <a:rPr sz="110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have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right-to-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left</a:t>
            </a:r>
            <a:r>
              <a:rPr sz="1100" i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associativity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their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expressions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return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assigned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941527"/>
            <a:ext cx="5039995" cy="6521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35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y=3,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x=3</a:t>
            </a:r>
            <a:endParaRPr sz="900" dirty="0">
              <a:latin typeface="Palatino Linotype"/>
              <a:cs typeface="Palatino Linotype"/>
            </a:endParaRPr>
          </a:p>
          <a:p>
            <a:pPr marL="934085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the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same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(y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=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3)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  <a:tabLst>
                <a:tab pos="934085" algn="l"/>
              </a:tabLst>
            </a:pPr>
            <a:r>
              <a:rPr sz="900" b="1" spc="140" dirty="0">
                <a:solidFill>
                  <a:srgbClr val="007F00"/>
                </a:solidFill>
                <a:latin typeface="Palatino Linotype"/>
                <a:cs typeface="Palatino Linotype"/>
              </a:rPr>
              <a:t>if</a:t>
            </a:r>
            <a:r>
              <a:rPr sz="900" b="1" spc="25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(x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assign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x=4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and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evaluate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to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797669"/>
            <a:ext cx="4874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80" dirty="0">
                <a:solidFill>
                  <a:srgbClr val="22373A"/>
                </a:solidFill>
                <a:latin typeface="Arial Black"/>
                <a:cs typeface="Arial Black"/>
              </a:rPr>
              <a:t>comma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has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left-to-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right</a:t>
            </a:r>
            <a:r>
              <a:rPr sz="11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22373A"/>
                </a:solidFill>
                <a:latin typeface="Arial"/>
                <a:cs typeface="Arial"/>
              </a:rPr>
              <a:t>associativity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evaluates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left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expression,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discards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its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result,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returns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right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expression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2313190"/>
            <a:ext cx="5039995" cy="812165"/>
          </a:xfrm>
          <a:custGeom>
            <a:avLst/>
            <a:gdLst/>
            <a:ahLst/>
            <a:cxnLst/>
            <a:rect l="l" t="t" r="r" b="b"/>
            <a:pathLst>
              <a:path w="5039995" h="812164">
                <a:moveTo>
                  <a:pt x="5039995" y="0"/>
                </a:moveTo>
                <a:lnTo>
                  <a:pt x="0" y="0"/>
                </a:lnTo>
                <a:lnTo>
                  <a:pt x="0" y="812038"/>
                </a:lnTo>
                <a:lnTo>
                  <a:pt x="5039995" y="81203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5254" y="2271766"/>
            <a:ext cx="277558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5" dirty="0">
                <a:solidFill>
                  <a:srgbClr val="3D7A7A"/>
                </a:solidFill>
                <a:latin typeface="Palatino Linotype"/>
                <a:cs typeface="Palatino Linotype"/>
              </a:rPr>
              <a:t>discards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x=4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</a:t>
            </a:r>
            <a:r>
              <a:rPr sz="900" spc="2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z;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69010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z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y,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z=y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5" dirty="0">
                <a:solidFill>
                  <a:srgbClr val="3D7A7A"/>
                </a:solidFill>
                <a:latin typeface="Palatino Linotype"/>
                <a:cs typeface="Palatino Linotype"/>
              </a:rPr>
              <a:t>(0),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then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80" dirty="0">
                <a:solidFill>
                  <a:srgbClr val="3D7A7A"/>
                </a:solidFill>
                <a:latin typeface="Palatino Linotype"/>
                <a:cs typeface="Palatino Linotype"/>
              </a:rPr>
              <a:t>returns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x</a:t>
            </a:r>
            <a:r>
              <a:rPr sz="900" i="1" spc="27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(4)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36/100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0" name="object 10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2073910" cy="5080"/>
            </a:xfrm>
            <a:custGeom>
              <a:avLst/>
              <a:gdLst/>
              <a:ahLst/>
              <a:cxnLst/>
              <a:rect l="l" t="t" r="r" b="b"/>
              <a:pathLst>
                <a:path w="2073910" h="5080">
                  <a:moveTo>
                    <a:pt x="0" y="5060"/>
                  </a:moveTo>
                  <a:lnTo>
                    <a:pt x="0" y="0"/>
                  </a:lnTo>
                  <a:lnTo>
                    <a:pt x="2073629" y="0"/>
                  </a:lnTo>
                  <a:lnTo>
                    <a:pt x="207362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Spaceship</a:t>
            </a:r>
            <a:r>
              <a:rPr spc="65" dirty="0"/>
              <a:t> </a:t>
            </a:r>
            <a:r>
              <a:rPr spc="-120" dirty="0"/>
              <a:t>Operator</a:t>
            </a:r>
            <a:r>
              <a:rPr spc="75" dirty="0"/>
              <a:t> </a:t>
            </a:r>
            <a:r>
              <a:rPr b="1" spc="-25" dirty="0">
                <a:latin typeface="Palatino Linotype"/>
                <a:cs typeface="Palatino Linotype"/>
              </a:rPr>
              <a:t>&lt;=&gt;</a:t>
            </a:r>
          </a:p>
        </p:txBody>
      </p:sp>
      <p:sp>
        <p:nvSpPr>
          <p:cNvPr id="3" name="object 3"/>
          <p:cNvSpPr/>
          <p:nvPr/>
        </p:nvSpPr>
        <p:spPr>
          <a:xfrm>
            <a:off x="3598100" y="529920"/>
            <a:ext cx="294640" cy="154305"/>
          </a:xfrm>
          <a:custGeom>
            <a:avLst/>
            <a:gdLst/>
            <a:ahLst/>
            <a:cxnLst/>
            <a:rect l="l" t="t" r="r" b="b"/>
            <a:pathLst>
              <a:path w="294639" h="154304">
                <a:moveTo>
                  <a:pt x="294119" y="0"/>
                </a:moveTo>
                <a:lnTo>
                  <a:pt x="0" y="0"/>
                </a:lnTo>
                <a:lnTo>
                  <a:pt x="0" y="153987"/>
                </a:lnTo>
                <a:lnTo>
                  <a:pt x="294119" y="153987"/>
                </a:lnTo>
                <a:lnTo>
                  <a:pt x="29411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7654" y="727951"/>
            <a:ext cx="512445" cy="184785"/>
          </a:xfrm>
          <a:custGeom>
            <a:avLst/>
            <a:gdLst/>
            <a:ahLst/>
            <a:cxnLst/>
            <a:rect l="l" t="t" r="r" b="b"/>
            <a:pathLst>
              <a:path w="512445" h="184784">
                <a:moveTo>
                  <a:pt x="512330" y="0"/>
                </a:moveTo>
                <a:lnTo>
                  <a:pt x="0" y="0"/>
                </a:lnTo>
                <a:lnTo>
                  <a:pt x="0" y="184632"/>
                </a:lnTo>
                <a:lnTo>
                  <a:pt x="512330" y="184632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1462912"/>
            <a:ext cx="5039995" cy="821055"/>
          </a:xfrm>
          <a:custGeom>
            <a:avLst/>
            <a:gdLst/>
            <a:ahLst/>
            <a:cxnLst/>
            <a:rect l="l" t="t" r="r" b="b"/>
            <a:pathLst>
              <a:path w="5039995" h="821055">
                <a:moveTo>
                  <a:pt x="5039995" y="0"/>
                </a:moveTo>
                <a:lnTo>
                  <a:pt x="0" y="0"/>
                </a:lnTo>
                <a:lnTo>
                  <a:pt x="0" y="820521"/>
                </a:lnTo>
                <a:lnTo>
                  <a:pt x="5039995" y="820521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463065"/>
            <a:ext cx="5066030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r>
              <a:rPr sz="1100" spc="-5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provides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Arial Black"/>
                <a:cs typeface="Arial Black"/>
              </a:rPr>
              <a:t>three-</a:t>
            </a:r>
            <a:r>
              <a:rPr sz="1100" spc="-190" dirty="0">
                <a:solidFill>
                  <a:srgbClr val="22373A"/>
                </a:solidFill>
                <a:latin typeface="Arial Black"/>
                <a:cs typeface="Arial Black"/>
              </a:rPr>
              <a:t>way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Arial Black"/>
                <a:cs typeface="Arial Black"/>
              </a:rPr>
              <a:t>comparison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Arial Black"/>
                <a:cs typeface="Arial Black"/>
              </a:rPr>
              <a:t>operator</a:t>
            </a:r>
            <a:r>
              <a:rPr sz="1100" spc="26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dirty="0">
                <a:solidFill>
                  <a:srgbClr val="22373A"/>
                </a:solidFill>
                <a:latin typeface="Palatino Linotype"/>
                <a:cs typeface="Palatino Linotype"/>
              </a:rPr>
              <a:t>&lt;=&gt;</a:t>
            </a:r>
            <a:r>
              <a:rPr sz="1100" b="1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also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called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spaceship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operator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which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comparing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two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objects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similar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way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Cambria"/>
                <a:cs typeface="Cambria"/>
              </a:rPr>
              <a:t>strcmp</a:t>
            </a:r>
            <a:r>
              <a:rPr sz="1100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operator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returns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directly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compared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positive,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0,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negative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integer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tabLst>
                <a:tab pos="887094" algn="l"/>
              </a:tabLst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false</a:t>
            </a:r>
            <a:endParaRPr sz="9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spc="-40" dirty="0">
                <a:solidFill>
                  <a:srgbClr val="BA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dirty="0">
                <a:solidFill>
                  <a:srgbClr val="BA2121"/>
                </a:solidFill>
                <a:latin typeface="Palatino Linotype"/>
                <a:cs typeface="Palatino Linotype"/>
              </a:rPr>
              <a:t>a</a:t>
            </a:r>
            <a:r>
              <a:rPr sz="900" dirty="0">
                <a:solidFill>
                  <a:srgbClr val="BA2121"/>
                </a:solidFill>
                <a:latin typeface="Courier New"/>
                <a:cs typeface="Courier New"/>
              </a:rPr>
              <a:t>'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8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8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54" y="1910134"/>
            <a:ext cx="55118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&lt;=&gt;</a:t>
            </a:r>
            <a:r>
              <a:rPr sz="900" spc="2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923" y="1910134"/>
            <a:ext cx="85026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true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40" dirty="0">
                <a:solidFill>
                  <a:srgbClr val="3D7A7A"/>
                </a:solidFill>
                <a:latin typeface="Palatino Linotype"/>
                <a:cs typeface="Palatino Linotype"/>
              </a:rPr>
              <a:t>false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94468"/>
            <a:ext cx="5324475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19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semantic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80" dirty="0">
                <a:solidFill>
                  <a:srgbClr val="22373A"/>
                </a:solidFill>
                <a:latin typeface="Arial"/>
                <a:cs typeface="Arial"/>
              </a:rPr>
              <a:t>spaceship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Arial"/>
                <a:cs typeface="Arial"/>
              </a:rPr>
              <a:t>operator</a:t>
            </a:r>
            <a:r>
              <a:rPr sz="1100" i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extended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can greatly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simplify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comparison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operators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overloading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340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37/100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1" name="object 1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2131695" cy="5080"/>
            </a:xfrm>
            <a:custGeom>
              <a:avLst/>
              <a:gdLst/>
              <a:ahLst/>
              <a:cxnLst/>
              <a:rect l="l" t="t" r="r" b="b"/>
              <a:pathLst>
                <a:path w="2131695" h="5080">
                  <a:moveTo>
                    <a:pt x="0" y="5060"/>
                  </a:moveTo>
                  <a:lnTo>
                    <a:pt x="0" y="0"/>
                  </a:lnTo>
                  <a:lnTo>
                    <a:pt x="2131199" y="0"/>
                  </a:lnTo>
                  <a:lnTo>
                    <a:pt x="21311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Safe</a:t>
            </a:r>
            <a:r>
              <a:rPr spc="80" dirty="0"/>
              <a:t> </a:t>
            </a:r>
            <a:r>
              <a:rPr spc="-155" dirty="0"/>
              <a:t>Comparison</a:t>
            </a:r>
            <a:r>
              <a:rPr spc="80" dirty="0"/>
              <a:t> </a:t>
            </a:r>
            <a:r>
              <a:rPr spc="-12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9597" y="574839"/>
            <a:ext cx="730885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0" dirty="0">
                <a:solidFill>
                  <a:srgbClr val="22373A"/>
                </a:solidFill>
                <a:latin typeface="Cambria"/>
                <a:cs typeface="Cambria"/>
              </a:rPr>
              <a:t>&lt;utility&gt;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960" y="548395"/>
            <a:ext cx="5163473" cy="393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C++20</a:t>
            </a:r>
            <a:r>
              <a:rPr sz="1100" spc="-3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set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                  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functions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different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35" dirty="0">
                <a:solidFill>
                  <a:srgbClr val="22373A"/>
                </a:solidFill>
                <a:latin typeface="Tahoma"/>
                <a:cs typeface="Tahoma"/>
              </a:rPr>
              <a:t>safely</a:t>
            </a:r>
            <a:r>
              <a:rPr lang="en-US"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55" dirty="0">
                <a:solidFill>
                  <a:srgbClr val="22373A"/>
                </a:solidFill>
                <a:latin typeface="Tahoma"/>
                <a:cs typeface="Tahoma"/>
              </a:rPr>
              <a:t>compare</a:t>
            </a: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lang="en-US" sz="1100" spc="-25" dirty="0">
                <a:solidFill>
                  <a:srgbClr val="22373A"/>
                </a:solidFill>
                <a:latin typeface="Tahoma"/>
                <a:cs typeface="Tahoma"/>
              </a:rPr>
              <a:t> of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types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85" dirty="0">
                <a:solidFill>
                  <a:srgbClr val="22373A"/>
                </a:solidFill>
                <a:latin typeface="Cambria"/>
                <a:cs typeface="Cambria"/>
              </a:rPr>
              <a:t>signed,</a:t>
            </a:r>
            <a:r>
              <a:rPr sz="1100" spc="2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79" y="1060216"/>
            <a:ext cx="5039995" cy="98107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2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cmp_equal(T1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cmp_not_equal(T1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8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cmp_less(T1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29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cmp_greater(T1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33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cmp_less_equal(T1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 dirty="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bool</a:t>
            </a:r>
            <a:r>
              <a:rPr sz="900" b="1" spc="34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cmp_greater_equal(T1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a,</a:t>
            </a:r>
            <a:r>
              <a:rPr sz="900" spc="3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T2</a:t>
            </a:r>
            <a:r>
              <a:rPr sz="9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2287625"/>
            <a:ext cx="5039995" cy="812165"/>
          </a:xfrm>
          <a:custGeom>
            <a:avLst/>
            <a:gdLst/>
            <a:ahLst/>
            <a:cxnLst/>
            <a:rect l="l" t="t" r="r" b="b"/>
            <a:pathLst>
              <a:path w="5039995" h="812164">
                <a:moveTo>
                  <a:pt x="5039995" y="0"/>
                </a:moveTo>
                <a:lnTo>
                  <a:pt x="0" y="0"/>
                </a:lnTo>
                <a:lnTo>
                  <a:pt x="0" y="811809"/>
                </a:lnTo>
                <a:lnTo>
                  <a:pt x="5039995" y="81180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2001633"/>
            <a:ext cx="1849806" cy="589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example:</a:t>
            </a:r>
            <a:endParaRPr sz="1100" dirty="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795"/>
              </a:spcBef>
            </a:pPr>
            <a:r>
              <a:rPr sz="900" i="1" dirty="0">
                <a:solidFill>
                  <a:srgbClr val="9B6600"/>
                </a:solidFill>
                <a:latin typeface="Palatino Linotype"/>
                <a:cs typeface="Palatino Linotype"/>
              </a:rPr>
              <a:t>#</a:t>
            </a:r>
            <a:r>
              <a:rPr sz="900" i="1" spc="-60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85" dirty="0">
                <a:solidFill>
                  <a:srgbClr val="9B6600"/>
                </a:solidFill>
                <a:latin typeface="Palatino Linotype"/>
                <a:cs typeface="Palatino Linotype"/>
              </a:rPr>
              <a:t>include</a:t>
            </a:r>
            <a:r>
              <a:rPr sz="900" i="1" spc="445" dirty="0">
                <a:solidFill>
                  <a:srgbClr val="9B6600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&lt;utility&gt;</a:t>
            </a:r>
            <a:endParaRPr sz="900" dirty="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AF003F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2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 dirty="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54" y="2566101"/>
            <a:ext cx="26479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900" b="1" spc="55" dirty="0">
                <a:solidFill>
                  <a:srgbClr val="AF003F"/>
                </a:solidFill>
                <a:latin typeface="Palatino Linotype"/>
                <a:cs typeface="Palatino Linotype"/>
              </a:rPr>
              <a:t>int </a:t>
            </a:r>
            <a:r>
              <a:rPr sz="900" b="1" spc="-20" dirty="0">
                <a:solidFill>
                  <a:srgbClr val="AF003F"/>
                </a:solidFill>
                <a:latin typeface="Palatino Linotype"/>
                <a:cs typeface="Palatino Linotype"/>
              </a:rPr>
              <a:t>bool bool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302" y="2566101"/>
            <a:ext cx="31343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666666"/>
                </a:solidFill>
                <a:latin typeface="Palatino Linotype"/>
                <a:cs typeface="Palatino Linotype"/>
              </a:rPr>
              <a:t>-</a:t>
            </a:r>
            <a:r>
              <a:rPr sz="900" spc="15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144716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v1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&gt;</a:t>
            </a:r>
            <a:r>
              <a:rPr sz="900" spc="2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2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25" dirty="0">
                <a:solidFill>
                  <a:srgbClr val="3D7A7A"/>
                </a:solidFill>
                <a:latin typeface="Courier New"/>
                <a:cs typeface="Courier New"/>
              </a:rPr>
              <a:t>false!!!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,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14" dirty="0">
                <a:solidFill>
                  <a:srgbClr val="3D7A7A"/>
                </a:solidFill>
                <a:latin typeface="Palatino Linotype"/>
                <a:cs typeface="Palatino Linotype"/>
              </a:rPr>
              <a:t>see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next</a:t>
            </a:r>
            <a:r>
              <a:rPr sz="900" i="1" spc="229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5" dirty="0">
                <a:solidFill>
                  <a:srgbClr val="3D7A7A"/>
                </a:solidFill>
                <a:latin typeface="Palatino Linotype"/>
                <a:cs typeface="Palatino Linotype"/>
              </a:rPr>
              <a:t>slides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v2</a:t>
            </a:r>
            <a:r>
              <a:rPr sz="900" spc="3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3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cmp_greater(a,</a:t>
            </a:r>
            <a:r>
              <a:rPr sz="900" spc="3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5" dirty="0">
                <a:solidFill>
                  <a:srgbClr val="22373A"/>
                </a:solidFill>
                <a:latin typeface="Palatino Linotype"/>
                <a:cs typeface="Palatino Linotype"/>
              </a:rPr>
              <a:t>b);</a:t>
            </a:r>
            <a:r>
              <a:rPr sz="900" spc="3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3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b="1" i="1" spc="-20" dirty="0">
                <a:solidFill>
                  <a:srgbClr val="3D7A7A"/>
                </a:solidFill>
                <a:latin typeface="Courier New"/>
                <a:cs typeface="Courier New"/>
              </a:rPr>
              <a:t>true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2189480" cy="5080"/>
            </a:xfrm>
            <a:custGeom>
              <a:avLst/>
              <a:gdLst/>
              <a:ahLst/>
              <a:cxnLst/>
              <a:rect l="l" t="t" r="r" b="b"/>
              <a:pathLst>
                <a:path w="2189480" h="5080">
                  <a:moveTo>
                    <a:pt x="0" y="5060"/>
                  </a:moveTo>
                  <a:lnTo>
                    <a:pt x="0" y="0"/>
                  </a:lnTo>
                  <a:lnTo>
                    <a:pt x="2188856" y="0"/>
                  </a:lnTo>
                  <a:lnTo>
                    <a:pt x="21888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304" y="1156752"/>
            <a:ext cx="18796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-204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Control</a:t>
            </a:r>
            <a:r>
              <a:rPr sz="2450" b="0" spc="2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2450" b="0" spc="-315" dirty="0">
                <a:solidFill>
                  <a:srgbClr val="22373A"/>
                </a:solidFill>
                <a:latin typeface="Arial Black"/>
                <a:cs typeface="Arial Black"/>
                <a:hlinkClick r:id="rId2" action="ppaction://hlinksldjump"/>
              </a:rPr>
              <a:t>Flow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771414"/>
            <a:ext cx="3048635" cy="5080"/>
            <a:chOff x="1356004" y="1771414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771414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6004" y="1771414"/>
              <a:ext cx="1397000" cy="5080"/>
            </a:xfrm>
            <a:custGeom>
              <a:avLst/>
              <a:gdLst/>
              <a:ahLst/>
              <a:cxnLst/>
              <a:rect l="l" t="t" r="r" b="b"/>
              <a:pathLst>
                <a:path w="1397000" h="5080">
                  <a:moveTo>
                    <a:pt x="0" y="5060"/>
                  </a:moveTo>
                  <a:lnTo>
                    <a:pt x="0" y="0"/>
                  </a:lnTo>
                  <a:lnTo>
                    <a:pt x="1397001" y="0"/>
                  </a:lnTo>
                  <a:lnTo>
                    <a:pt x="139700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7030A0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7030A0"/>
                </a:solidFill>
              </a:rPr>
              <a:t> Statement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How to initialize a variable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3554871" cy="1354217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if</a:t>
            </a:r>
            <a:r>
              <a:rPr kumimoji="1" lang="en-US" altLang="zh-CN" dirty="0">
                <a:solidFill>
                  <a:schemeClr val="bg1"/>
                </a:solidFill>
              </a:rPr>
              <a:t> and </a:t>
            </a:r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338554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215900" y="631825"/>
            <a:ext cx="52169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else 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	cout &lt;&lt; “else condition”;</a:t>
            </a:r>
          </a:p>
          <a:p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) 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e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lse {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784225"/>
            <a:ext cx="3200400" cy="1138773"/>
          </a:xfrm>
        </p:spPr>
        <p:txBody>
          <a:bodyPr/>
          <a:lstStyle/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05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05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05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05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05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4242660" cy="172508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When will </a:t>
            </a:r>
            <a:r>
              <a:rPr lang="en" altLang="zh-CN" sz="1135" dirty="0">
                <a:solidFill>
                  <a:srgbClr val="002060"/>
                </a:solidFill>
                <a:latin typeface="Menlo" panose="020B0609030804020204" pitchFamily="49" charset="0"/>
              </a:rPr>
              <a:t>"Where I'm?" </a:t>
            </a:r>
            <a:r>
              <a:rPr kumimoji="1" lang="en-US" altLang="zh-CN" dirty="0">
                <a:solidFill>
                  <a:srgbClr val="002060"/>
                </a:solidFill>
              </a:rPr>
              <a:t>be printed? 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How to make the code easier to understand?</a:t>
            </a:r>
          </a:p>
          <a:p>
            <a:endParaRPr kumimoji="1" lang="en-US" altLang="zh-CN" dirty="0"/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135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135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1135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bg1"/>
                </a:solidFill>
                <a:latin typeface="Courier" pitchFamily="2" charset="0"/>
              </a:rPr>
              <a:t>? : </a:t>
            </a:r>
            <a:r>
              <a:rPr kumimoji="1" lang="en" altLang="zh-CN" dirty="0">
                <a:solidFill>
                  <a:schemeClr val="bg1"/>
                </a:solidFill>
              </a:rPr>
              <a:t>operator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338554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596900" y="436010"/>
            <a:ext cx="3259038" cy="138499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sz="1200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596900" y="2384425"/>
            <a:ext cx="3259038" cy="307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1641740" y="1976354"/>
            <a:ext cx="296642" cy="252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4383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i="1" dirty="0">
                <a:solidFill>
                  <a:schemeClr val="bg1"/>
                </a:solidFill>
                <a:latin typeface="Calibri"/>
                <a:cs typeface="Calibri"/>
              </a:rPr>
              <a:t>Ternary</a:t>
            </a:r>
            <a:r>
              <a:rPr lang="en-US" sz="1200" i="1" spc="1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200" i="1" spc="-25" dirty="0">
                <a:solidFill>
                  <a:schemeClr val="bg1"/>
                </a:solidFill>
                <a:latin typeface="Calibri"/>
                <a:cs typeface="Calibri"/>
              </a:rPr>
              <a:t>operator ?</a:t>
            </a:r>
            <a:endParaRPr b="0" spc="-125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690879"/>
            <a:ext cx="367030" cy="154305"/>
          </a:xfrm>
          <a:custGeom>
            <a:avLst/>
            <a:gdLst/>
            <a:ahLst/>
            <a:cxnLst/>
            <a:rect l="l" t="t" r="r" b="b"/>
            <a:pathLst>
              <a:path w="367030" h="154305">
                <a:moveTo>
                  <a:pt x="366864" y="0"/>
                </a:moveTo>
                <a:lnTo>
                  <a:pt x="0" y="0"/>
                </a:lnTo>
                <a:lnTo>
                  <a:pt x="0" y="153847"/>
                </a:lnTo>
                <a:lnTo>
                  <a:pt x="366864" y="153847"/>
                </a:lnTo>
                <a:lnTo>
                  <a:pt x="36686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357" y="1207591"/>
            <a:ext cx="1223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Font typeface="Tahoma"/>
              <a:buChar char="•"/>
              <a:tabLst>
                <a:tab pos="189865" algn="l"/>
              </a:tabLst>
            </a:pP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Ternary</a:t>
            </a:r>
            <a:r>
              <a:rPr sz="1100" i="1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22373A"/>
                </a:solidFill>
                <a:latin typeface="Calibri"/>
                <a:cs typeface="Calibri"/>
              </a:rPr>
              <a:t>operator</a:t>
            </a:r>
            <a:r>
              <a:rPr sz="1100" i="1" spc="-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9647"/>
              </p:ext>
            </p:extLst>
          </p:nvPr>
        </p:nvGraphicFramePr>
        <p:xfrm>
          <a:off x="637095" y="1444981"/>
          <a:ext cx="2599689" cy="39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755">
                <a:tc gridSpan="4">
                  <a:txBody>
                    <a:bodyPr/>
                    <a:lstStyle/>
                    <a:p>
                      <a:pPr marL="37465">
                        <a:lnSpc>
                          <a:spcPts val="1095"/>
                        </a:lnSpc>
                      </a:pPr>
                      <a:r>
                        <a:rPr sz="10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&lt;cond&gt;</a:t>
                      </a:r>
                      <a:r>
                        <a:rPr sz="1000" spc="3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?</a:t>
                      </a:r>
                      <a:r>
                        <a:rPr sz="1000" spc="3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&lt;expression1&gt;</a:t>
                      </a:r>
                      <a:r>
                        <a:rPr sz="1000" spc="3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2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:</a:t>
                      </a:r>
                      <a:r>
                        <a:rPr sz="1000" spc="3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000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&lt;expression2&gt;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38100">
                      <a:solidFill>
                        <a:srgbClr val="F9F9F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i="1" spc="-10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&lt;</a:t>
                      </a:r>
                      <a:r>
                        <a:rPr sz="1000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expression1</a:t>
                      </a:r>
                      <a:r>
                        <a:rPr sz="1000" i="1" spc="-10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T w="38100">
                      <a:solidFill>
                        <a:srgbClr val="F9F9F9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25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and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T w="38100">
                      <a:solidFill>
                        <a:srgbClr val="F9F9F9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i="1" spc="-10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&lt;</a:t>
                      </a:r>
                      <a:r>
                        <a:rPr sz="1000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expression2</a:t>
                      </a:r>
                      <a:r>
                        <a:rPr sz="1000" i="1" spc="-10" dirty="0">
                          <a:solidFill>
                            <a:srgbClr val="22373A"/>
                          </a:solidFill>
                          <a:latin typeface="Verdana"/>
                          <a:cs typeface="Verdana"/>
                        </a:rPr>
                        <a:t>&gt;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T w="38100">
                      <a:solidFill>
                        <a:srgbClr val="F9F9F9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20" dirty="0">
                          <a:solidFill>
                            <a:srgbClr val="22373A"/>
                          </a:solidFill>
                          <a:latin typeface="Tahoma"/>
                          <a:cs typeface="Tahoma"/>
                        </a:rPr>
                        <a:t>must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T w="38100">
                      <a:solidFill>
                        <a:srgbClr val="F9F9F9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44851" y="1637302"/>
            <a:ext cx="2169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return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value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or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convertible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811902"/>
            <a:ext cx="25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type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095" y="2060575"/>
            <a:ext cx="4763135" cy="1714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6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value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(a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b)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?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(b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?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b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6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);</a:t>
            </a:r>
            <a:r>
              <a:rPr sz="900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70" dirty="0">
                <a:solidFill>
                  <a:srgbClr val="3D7A7A"/>
                </a:solidFill>
                <a:latin typeface="Palatino Linotype"/>
                <a:cs typeface="Palatino Linotype"/>
              </a:rPr>
              <a:t>nested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12/24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3" name="object 1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234937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80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6814455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1346388"/>
            <a:ext cx="4906010" cy="1677382"/>
          </a:xfrm>
        </p:spPr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Condition value can be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528991" y="878443"/>
            <a:ext cx="5216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901700" y="1481278"/>
            <a:ext cx="990600" cy="26400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2046948" y="779050"/>
            <a:ext cx="270272" cy="787055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4907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/>
        </p:nvGraphicFramePr>
        <p:xfrm>
          <a:off x="744593" y="1181822"/>
          <a:ext cx="2486502" cy="1262828"/>
        </p:xfrm>
        <a:graphic>
          <a:graphicData uri="http://schemas.openxmlformats.org/drawingml/2006/table">
            <a:tbl>
              <a:tblPr/>
              <a:tblGrid>
                <a:gridCol w="1243251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243251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172974"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Operator name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Example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not 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less than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greater than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 sz="90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>
                          <a:effectLst/>
                        </a:rPr>
                        <a:t>less than or 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greater than or equal to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38" y="479425"/>
            <a:ext cx="5131362" cy="268905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An operand is not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bool</a:t>
            </a:r>
            <a:r>
              <a:rPr kumimoji="1" lang="en-US" altLang="zh-CN" dirty="0">
                <a:solidFill>
                  <a:srgbClr val="7030A0"/>
                </a:solidFill>
              </a:rPr>
              <a:t>, it will be converted to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bool</a:t>
            </a:r>
            <a:r>
              <a:rPr kumimoji="1" lang="en-US" altLang="zh-CN" dirty="0">
                <a:solidFill>
                  <a:srgbClr val="7030A0"/>
                </a:solidFill>
              </a:rPr>
              <a:t> implicitly. </a:t>
            </a: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endParaRPr kumimoji="1" lang="en-US" altLang="zh-CN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Precedence: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! </a:t>
            </a:r>
            <a:r>
              <a:rPr kumimoji="1" lang="en-US" altLang="zh-CN" dirty="0">
                <a:solidFill>
                  <a:srgbClr val="7030A0"/>
                </a:solidFill>
              </a:rPr>
              <a:t>&gt;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&amp;&amp;</a:t>
            </a:r>
            <a:r>
              <a:rPr kumimoji="1" lang="en-US" altLang="zh-CN" dirty="0">
                <a:solidFill>
                  <a:srgbClr val="7030A0"/>
                </a:solidFill>
              </a:rPr>
              <a:t> &gt; </a:t>
            </a:r>
            <a:r>
              <a:rPr kumimoji="1" lang="en-US" altLang="zh-CN" dirty="0">
                <a:solidFill>
                  <a:srgbClr val="7030A0"/>
                </a:solidFill>
                <a:latin typeface="Courier" pitchFamily="2" charset="0"/>
              </a:rPr>
              <a:t>||</a:t>
            </a:r>
          </a:p>
          <a:p>
            <a:endParaRPr kumimoji="1" lang="en-US" altLang="zh-CN" dirty="0">
              <a:solidFill>
                <a:srgbClr val="7030A0"/>
              </a:solidFill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What’s the value of the follow expressions?</a:t>
            </a:r>
          </a:p>
          <a:p>
            <a:pPr marL="324315" lvl="1"/>
            <a:endParaRPr lang="en" altLang="zh-CN" sz="946" dirty="0">
              <a:solidFill>
                <a:srgbClr val="7030A0"/>
              </a:solidFill>
              <a:latin typeface="Menlo" panose="020B0609030804020204" pitchFamily="49" charset="0"/>
            </a:endParaRPr>
          </a:p>
          <a:p>
            <a:pPr marL="324315" lvl="1"/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if(-2 &amp;&amp; true)</a:t>
            </a:r>
          </a:p>
          <a:p>
            <a:pPr marL="324315" lvl="1"/>
            <a:r>
              <a:rPr lang="zh-CN" altLang="en-US" sz="946" dirty="0">
                <a:solidFill>
                  <a:srgbClr val="7030A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cout &lt;&lt; "The condition is true." &lt;&lt; endl;</a:t>
            </a:r>
          </a:p>
          <a:p>
            <a:pPr marL="324315" lvl="1"/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if(not -2)</a:t>
            </a:r>
          </a:p>
          <a:p>
            <a:pPr marL="324315" lvl="1"/>
            <a:r>
              <a:rPr lang="zh-CN" altLang="en-US" sz="946" dirty="0">
                <a:solidFill>
                  <a:srgbClr val="7030A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7030A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 &lt;&lt; " (!-2) is true, really?" &lt;&lt; </a:t>
            </a:r>
            <a:r>
              <a:rPr lang="en" altLang="zh-CN" sz="946" dirty="0" err="1">
                <a:solidFill>
                  <a:srgbClr val="7030A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7030A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/>
        </p:nvGraphicFramePr>
        <p:xfrm>
          <a:off x="650960" y="878556"/>
          <a:ext cx="3605996" cy="858776"/>
        </p:xfrm>
        <a:graphic>
          <a:graphicData uri="http://schemas.openxmlformats.org/drawingml/2006/table">
            <a:tbl>
              <a:tblPr/>
              <a:tblGrid>
                <a:gridCol w="901499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901499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901499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901499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302705"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Operator name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Symbol-like operator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>
                          <a:effectLst/>
                        </a:rPr>
                        <a:t>Keyword-like </a:t>
                      </a:r>
                      <a:r>
                        <a:rPr lang="en" sz="900" b="1" dirty="0">
                          <a:effectLst/>
                        </a:rPr>
                        <a:t>operator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b="1" dirty="0">
                          <a:effectLst/>
                        </a:rPr>
                        <a:t>Example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negation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altLang="zh-CN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172974">
                <a:tc>
                  <a:txBody>
                    <a:bodyPr/>
                    <a:lstStyle/>
                    <a:p>
                      <a:r>
                        <a:rPr lang="en" sz="900" dirty="0">
                          <a:effectLst/>
                        </a:rPr>
                        <a:t>Inclusive 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sz="900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sz="900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sz="900" dirty="0">
                        <a:effectLst/>
                      </a:endParaRPr>
                    </a:p>
                  </a:txBody>
                  <a:tcPr marL="43244" marR="43244" marT="21622" marB="21622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4776060" cy="171970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They will be converted to 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bool</a:t>
            </a:r>
            <a:r>
              <a:rPr kumimoji="1" lang="en-US" altLang="zh-CN" dirty="0">
                <a:solidFill>
                  <a:srgbClr val="002060"/>
                </a:solidFill>
              </a:rPr>
              <a:t> implicitly if it is feasible.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float count = 0.2f;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if (count) //not recommend to use a float-point number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"There are some."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Pointers are also frequently used as conditions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int * p = new int[1024];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if (!p) // if(p == NULL)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"Memory allocation failed."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00" y="1317625"/>
            <a:ext cx="4324350" cy="436594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Courier" pitchFamily="2" charset="0"/>
              </a:rPr>
              <a:t>for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Courier" pitchFamily="2" charset="0"/>
              </a:rPr>
              <a:t>and while </a:t>
            </a:r>
            <a:r>
              <a:rPr lang="en-US" altLang="zh-CN" dirty="0">
                <a:solidFill>
                  <a:srgbClr val="002060"/>
                </a:solidFill>
              </a:rPr>
              <a:t>loops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1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23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523062" y="505117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6114" y="531667"/>
            <a:ext cx="4058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9325" algn="l"/>
                <a:tab pos="1982470" algn="l"/>
                <a:tab pos="3122295" algn="l"/>
              </a:tabLst>
            </a:pPr>
            <a:r>
              <a:rPr sz="900" spc="-20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Bytes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0" dirty="0">
                <a:solidFill>
                  <a:srgbClr val="22373A"/>
                </a:solidFill>
                <a:latin typeface="Arial Black"/>
                <a:cs typeface="Arial Black"/>
              </a:rPr>
              <a:t>Range</a:t>
            </a:r>
            <a:r>
              <a:rPr sz="900" dirty="0">
                <a:solidFill>
                  <a:srgbClr val="22373A"/>
                </a:solidFill>
                <a:latin typeface="Arial Black"/>
                <a:cs typeface="Arial Black"/>
              </a:rPr>
              <a:t>	</a:t>
            </a:r>
            <a:r>
              <a:rPr sz="900" spc="-114" dirty="0">
                <a:solidFill>
                  <a:srgbClr val="22373A"/>
                </a:solidFill>
                <a:latin typeface="Arial Black"/>
                <a:cs typeface="Arial Black"/>
              </a:rPr>
              <a:t>Fixed</a:t>
            </a:r>
            <a:r>
              <a:rPr sz="900" spc="3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2373A"/>
                </a:solidFill>
                <a:latin typeface="Arial Black"/>
                <a:cs typeface="Arial Black"/>
              </a:rPr>
              <a:t>width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95" dirty="0">
                <a:solidFill>
                  <a:srgbClr val="22373A"/>
                </a:solidFill>
                <a:latin typeface="Arial Black"/>
                <a:cs typeface="Arial Black"/>
              </a:rPr>
              <a:t>types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062" y="732421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062" y="775906"/>
            <a:ext cx="4714240" cy="153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3080385" algn="l"/>
              </a:tabLst>
            </a:pP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bool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true,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false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82" y="910546"/>
            <a:ext cx="35896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647189" algn="l"/>
                <a:tab pos="298196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spc="2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75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†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3062" y="1083221"/>
            <a:ext cx="4714240" cy="153670"/>
            <a:chOff x="523062" y="1083221"/>
            <a:chExt cx="4714240" cy="153670"/>
          </a:xfrm>
        </p:grpSpPr>
        <p:sp>
          <p:nvSpPr>
            <p:cNvPr id="9" name="object 9"/>
            <p:cNvSpPr/>
            <p:nvPr/>
          </p:nvSpPr>
          <p:spPr>
            <a:xfrm>
              <a:off x="523062" y="1083220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3645" y="118825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3062" y="1083221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94660" algn="l"/>
                <a:tab pos="436372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128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127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int8</a:t>
            </a:r>
            <a:r>
              <a:rPr sz="900" spc="10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3644" y="134189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282" y="1217861"/>
            <a:ext cx="4587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6390" algn="l"/>
                <a:tab pos="3087370" algn="l"/>
                <a:tab pos="424053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255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uint8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3062" y="1390522"/>
            <a:ext cx="4714240" cy="153670"/>
            <a:chOff x="523062" y="1390522"/>
            <a:chExt cx="4714240" cy="153670"/>
          </a:xfrm>
        </p:grpSpPr>
        <p:sp>
          <p:nvSpPr>
            <p:cNvPr id="15" name="object 15"/>
            <p:cNvSpPr/>
            <p:nvPr/>
          </p:nvSpPr>
          <p:spPr>
            <a:xfrm>
              <a:off x="523062" y="1390522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3645" y="1495551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3062" y="1390522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15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int16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83644" y="164920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8182" y="1525163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16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uint16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3062" y="1697824"/>
            <a:ext cx="4714240" cy="153670"/>
            <a:chOff x="523062" y="1697824"/>
            <a:chExt cx="4714240" cy="153670"/>
          </a:xfrm>
        </p:grpSpPr>
        <p:sp>
          <p:nvSpPr>
            <p:cNvPr id="21" name="object 21"/>
            <p:cNvSpPr/>
            <p:nvPr/>
          </p:nvSpPr>
          <p:spPr>
            <a:xfrm>
              <a:off x="523062" y="1697824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3645" y="1802853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062" y="1697824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31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int32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83644" y="195651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182" y="1832465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32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uint32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062" y="2005126"/>
            <a:ext cx="1911985" cy="153670"/>
          </a:xfrm>
          <a:custGeom>
            <a:avLst/>
            <a:gdLst/>
            <a:ahLst/>
            <a:cxnLst/>
            <a:rect l="l" t="t" r="r" b="b"/>
            <a:pathLst>
              <a:path w="1911985" h="153669">
                <a:moveTo>
                  <a:pt x="1911819" y="0"/>
                </a:moveTo>
                <a:lnTo>
                  <a:pt x="1467065" y="0"/>
                </a:lnTo>
                <a:lnTo>
                  <a:pt x="0" y="0"/>
                </a:lnTo>
                <a:lnTo>
                  <a:pt x="0" y="153657"/>
                </a:lnTo>
                <a:lnTo>
                  <a:pt x="1467065" y="153657"/>
                </a:lnTo>
                <a:lnTo>
                  <a:pt x="1911819" y="153657"/>
                </a:lnTo>
                <a:lnTo>
                  <a:pt x="1911819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72868" y="2005319"/>
            <a:ext cx="4889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6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3053" y="2005126"/>
            <a:ext cx="2954020" cy="153670"/>
            <a:chOff x="2283053" y="2005126"/>
            <a:chExt cx="2954020" cy="153670"/>
          </a:xfrm>
        </p:grpSpPr>
        <p:sp>
          <p:nvSpPr>
            <p:cNvPr id="29" name="object 29"/>
            <p:cNvSpPr/>
            <p:nvPr/>
          </p:nvSpPr>
          <p:spPr>
            <a:xfrm>
              <a:off x="2283053" y="2005126"/>
              <a:ext cx="2954020" cy="153670"/>
            </a:xfrm>
            <a:custGeom>
              <a:avLst/>
              <a:gdLst/>
              <a:ahLst/>
              <a:cxnLst/>
              <a:rect l="l" t="t" r="r" b="b"/>
              <a:pathLst>
                <a:path w="2954020" h="153669">
                  <a:moveTo>
                    <a:pt x="2953880" y="0"/>
                  </a:moveTo>
                  <a:lnTo>
                    <a:pt x="1879828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1879828" y="153657"/>
                  </a:lnTo>
                  <a:lnTo>
                    <a:pt x="2953880" y="153657"/>
                  </a:lnTo>
                  <a:lnTo>
                    <a:pt x="295388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93043" y="211015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83644" y="2110155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23062" y="2005126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574165" algn="l"/>
                <a:tab pos="391477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4/8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int32</a:t>
            </a:r>
            <a:r>
              <a:rPr sz="900" spc="204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t/int64</a:t>
            </a:r>
            <a:r>
              <a:rPr sz="900" spc="204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32591" y="2263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3644" y="22638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8182" y="2139767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548765" algn="l"/>
                <a:tab pos="376872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4/8</a:t>
            </a:r>
            <a:r>
              <a:rPr sz="900" spc="-3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uint32</a:t>
            </a:r>
            <a:r>
              <a:rPr sz="900" spc="17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t/uint64</a:t>
            </a:r>
            <a:r>
              <a:rPr sz="900" spc="17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3062" y="2312441"/>
            <a:ext cx="4714240" cy="153670"/>
            <a:chOff x="523062" y="2312441"/>
            <a:chExt cx="4714240" cy="153670"/>
          </a:xfrm>
        </p:grpSpPr>
        <p:sp>
          <p:nvSpPr>
            <p:cNvPr id="37" name="object 37"/>
            <p:cNvSpPr/>
            <p:nvPr/>
          </p:nvSpPr>
          <p:spPr>
            <a:xfrm>
              <a:off x="523062" y="2312441"/>
              <a:ext cx="4714240" cy="153670"/>
            </a:xfrm>
            <a:custGeom>
              <a:avLst/>
              <a:gdLst/>
              <a:ahLst/>
              <a:cxnLst/>
              <a:rect l="l" t="t" r="r" b="b"/>
              <a:pathLst>
                <a:path w="4714240" h="153669">
                  <a:moveTo>
                    <a:pt x="4713871" y="0"/>
                  </a:moveTo>
                  <a:lnTo>
                    <a:pt x="4713871" y="0"/>
                  </a:lnTo>
                  <a:lnTo>
                    <a:pt x="0" y="0"/>
                  </a:lnTo>
                  <a:lnTo>
                    <a:pt x="0" y="153657"/>
                  </a:lnTo>
                  <a:lnTo>
                    <a:pt x="4713871" y="153657"/>
                  </a:lnTo>
                  <a:lnTo>
                    <a:pt x="47138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3645" y="2417470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0" y="0"/>
                  </a:moveTo>
                  <a:lnTo>
                    <a:pt x="35115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3062" y="2312441"/>
            <a:ext cx="471424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957195" algn="l"/>
                <a:tab pos="430530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63</a:t>
            </a:r>
            <a:r>
              <a:rPr sz="900" spc="24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63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int64</a:t>
            </a:r>
            <a:r>
              <a:rPr sz="900" spc="60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3644" y="257111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35115" y="0"/>
                </a:lnTo>
              </a:path>
            </a:pathLst>
          </a:custGeom>
          <a:ln w="5054">
            <a:solidFill>
              <a:srgbClr val="008A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8182" y="2447081"/>
            <a:ext cx="46513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3058160" algn="l"/>
                <a:tab pos="4220210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0</a:t>
            </a:r>
            <a:r>
              <a:rPr sz="900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64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dirty="0">
                <a:solidFill>
                  <a:srgbClr val="008A73"/>
                </a:solidFill>
                <a:latin typeface="Arial"/>
                <a:cs typeface="Arial"/>
              </a:rPr>
              <a:t>uint64</a:t>
            </a:r>
            <a:r>
              <a:rPr sz="900" spc="5" dirty="0">
                <a:solidFill>
                  <a:srgbClr val="008A73"/>
                </a:solidFill>
                <a:latin typeface="Arial"/>
                <a:cs typeface="Arial"/>
              </a:rPr>
              <a:t> </a:t>
            </a:r>
            <a:r>
              <a:rPr sz="900" spc="30" dirty="0">
                <a:solidFill>
                  <a:srgbClr val="008A73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3062" y="2619743"/>
            <a:ext cx="4714240" cy="15367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25"/>
              </a:lnSpc>
              <a:tabLst>
                <a:tab pos="1659889" algn="l"/>
                <a:tab pos="2014855" algn="l"/>
              </a:tabLst>
            </a:pPr>
            <a:r>
              <a:rPr sz="900" b="1" spc="85" dirty="0">
                <a:solidFill>
                  <a:srgbClr val="22373A"/>
                </a:solidFill>
                <a:latin typeface="Palatino Linotype"/>
                <a:cs typeface="Palatino Linotype"/>
              </a:rPr>
              <a:t>float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(IEEE</a:t>
            </a:r>
            <a:r>
              <a:rPr sz="900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754)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18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38</a:t>
            </a:r>
            <a:r>
              <a:rPr sz="900" spc="27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9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900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+38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0882" y="2754383"/>
            <a:ext cx="35706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621790" algn="l"/>
                <a:tab pos="1896745" algn="l"/>
              </a:tabLst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double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(IEEE</a:t>
            </a:r>
            <a:r>
              <a:rPr sz="900" spc="-20" dirty="0">
                <a:solidFill>
                  <a:srgbClr val="22373A"/>
                </a:solidFill>
                <a:latin typeface="Arial"/>
                <a:cs typeface="Arial"/>
              </a:rPr>
              <a:t> 754)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5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9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900" b="0" i="1" spc="-35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5" dirty="0">
                <a:solidFill>
                  <a:srgbClr val="22373A"/>
                </a:solidFill>
                <a:latin typeface="Arial"/>
                <a:cs typeface="Arial"/>
              </a:rPr>
              <a:t>23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baseline="37037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solidFill>
                  <a:srgbClr val="22373A"/>
                </a:solidFill>
                <a:latin typeface="Tahoma"/>
                <a:cs typeface="Tahoma"/>
              </a:rPr>
              <a:t>308</a:t>
            </a:r>
            <a:r>
              <a:rPr sz="900" spc="270" baseline="3703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900" spc="6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900" b="0" i="1" spc="-30" dirty="0">
                <a:solidFill>
                  <a:srgbClr val="22373A"/>
                </a:solidFill>
                <a:latin typeface="Bookman Old Style"/>
                <a:cs typeface="Bookman Old Style"/>
              </a:rPr>
              <a:t>.</a:t>
            </a:r>
            <a:r>
              <a:rPr sz="900" spc="-30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900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×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900" spc="-15" baseline="37037" dirty="0">
                <a:solidFill>
                  <a:srgbClr val="22373A"/>
                </a:solidFill>
                <a:latin typeface="Tahoma"/>
                <a:cs typeface="Tahoma"/>
              </a:rPr>
              <a:t>+308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3062" y="2957220"/>
            <a:ext cx="4714240" cy="0"/>
          </a:xfrm>
          <a:custGeom>
            <a:avLst/>
            <a:gdLst/>
            <a:ahLst/>
            <a:cxnLst/>
            <a:rect l="l" t="t" r="r" b="b"/>
            <a:pathLst>
              <a:path w="4714240">
                <a:moveTo>
                  <a:pt x="0" y="0"/>
                </a:moveTo>
                <a:lnTo>
                  <a:pt x="4713859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4954" y="3038511"/>
            <a:ext cx="24485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∗</a:t>
            </a:r>
            <a:r>
              <a:rPr sz="900" spc="12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bytes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2373A"/>
                </a:solidFill>
                <a:latin typeface="Tahoma"/>
                <a:cs typeface="Tahoma"/>
              </a:rPr>
              <a:t>Windows64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systems,</a:t>
            </a:r>
            <a:r>
              <a:rPr sz="8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†</a:t>
            </a:r>
            <a:r>
              <a:rPr sz="900" spc="127" baseline="27777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Tahoma"/>
                <a:cs typeface="Tahoma"/>
              </a:rPr>
              <a:t>one-</a:t>
            </a: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complement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48" name="object 4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3234937"/>
              <a:ext cx="1036955" cy="5080"/>
            </a:xfrm>
            <a:custGeom>
              <a:avLst/>
              <a:gdLst/>
              <a:ahLst/>
              <a:cxnLst/>
              <a:rect l="l" t="t" r="r" b="b"/>
              <a:pathLst>
                <a:path w="1036955" h="5080">
                  <a:moveTo>
                    <a:pt x="0" y="5060"/>
                  </a:moveTo>
                  <a:lnTo>
                    <a:pt x="0" y="0"/>
                  </a:lnTo>
                  <a:lnTo>
                    <a:pt x="1036770" y="0"/>
                  </a:lnTo>
                  <a:lnTo>
                    <a:pt x="103677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1505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for</a:t>
            </a:r>
            <a:r>
              <a:rPr spc="140" dirty="0"/>
              <a:t> </a:t>
            </a:r>
            <a:r>
              <a:rPr b="0" spc="-150" dirty="0">
                <a:latin typeface="Arial Black"/>
                <a:cs typeface="Arial Black"/>
              </a:rPr>
              <a:t>and</a:t>
            </a:r>
            <a:r>
              <a:rPr b="0" spc="40" dirty="0">
                <a:latin typeface="Arial Black"/>
                <a:cs typeface="Arial Black"/>
              </a:rPr>
              <a:t> </a:t>
            </a:r>
            <a:r>
              <a:rPr dirty="0"/>
              <a:t>while</a:t>
            </a:r>
            <a:r>
              <a:rPr spc="145" dirty="0"/>
              <a:t> </a:t>
            </a:r>
            <a:r>
              <a:rPr b="0" spc="-135" dirty="0">
                <a:latin typeface="Arial Black"/>
                <a:cs typeface="Arial Black"/>
              </a:rPr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404315"/>
            <a:ext cx="42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22373A"/>
              </a:buClr>
              <a:buFont typeface="Tahoma"/>
              <a:buChar char="•"/>
              <a:tabLst>
                <a:tab pos="189865" algn="l"/>
              </a:tabLst>
            </a:pPr>
            <a:r>
              <a:rPr sz="1100" spc="75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617880"/>
            <a:ext cx="4763135" cy="4305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60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8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45" dirty="0">
                <a:solidFill>
                  <a:srgbClr val="22373A"/>
                </a:solidFill>
                <a:latin typeface="Palatino Linotype"/>
                <a:cs typeface="Palatino Linotype"/>
              </a:rPr>
              <a:t>([init];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[cond];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[increment])</a:t>
            </a:r>
            <a:r>
              <a:rPr sz="8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357" y="1066157"/>
            <a:ext cx="2488565" cy="46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iterations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is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known</a:t>
            </a:r>
            <a:endParaRPr sz="10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985"/>
              </a:spcBef>
              <a:buClr>
                <a:srgbClr val="22373A"/>
              </a:buClr>
              <a:buFont typeface="Tahoma"/>
              <a:buChar char="•"/>
              <a:tabLst>
                <a:tab pos="189865" algn="l"/>
              </a:tabLst>
            </a:pP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while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557756"/>
            <a:ext cx="4763135" cy="4305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while</a:t>
            </a:r>
            <a:r>
              <a:rPr sz="800" b="1" spc="34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(cond)</a:t>
            </a:r>
            <a:r>
              <a:rPr sz="800" spc="3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252729">
              <a:lnSpc>
                <a:spcPct val="100000"/>
              </a:lnSpc>
              <a:spcBef>
                <a:spcPts val="125"/>
              </a:spcBef>
            </a:pPr>
            <a:r>
              <a:rPr sz="8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2006046"/>
            <a:ext cx="2705100" cy="46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iterations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is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not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known</a:t>
            </a:r>
            <a:endParaRPr sz="1000" dirty="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985"/>
              </a:spcBef>
              <a:buClr>
                <a:srgbClr val="22373A"/>
              </a:buClr>
              <a:buFont typeface="Tahoma"/>
              <a:buChar char="•"/>
              <a:tabLst>
                <a:tab pos="189865" algn="l"/>
              </a:tabLst>
            </a:pPr>
            <a:r>
              <a:rPr sz="1100" dirty="0">
                <a:solidFill>
                  <a:srgbClr val="0000FF"/>
                </a:solidFill>
                <a:latin typeface="Palatino Linotype"/>
                <a:cs typeface="Palatino Linotype"/>
              </a:rPr>
              <a:t>do</a:t>
            </a:r>
            <a:r>
              <a:rPr sz="1100" spc="165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Palatino Linotype"/>
                <a:cs typeface="Palatino Linotype"/>
              </a:rPr>
              <a:t>while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95" y="2497632"/>
            <a:ext cx="4763135" cy="4362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do</a:t>
            </a:r>
            <a:r>
              <a:rPr sz="800" b="1" spc="114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sz="800" spc="195" dirty="0">
                <a:solidFill>
                  <a:srgbClr val="22373A"/>
                </a:solidFill>
                <a:latin typeface="Palatino Linotype"/>
                <a:cs typeface="Palatino Linotype"/>
              </a:rPr>
              <a:t>...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z="800" spc="15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8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b="1" dirty="0">
                <a:solidFill>
                  <a:srgbClr val="007F00"/>
                </a:solidFill>
                <a:latin typeface="Palatino Linotype"/>
                <a:cs typeface="Palatino Linotype"/>
              </a:rPr>
              <a:t>while</a:t>
            </a:r>
            <a:r>
              <a:rPr sz="800" b="1" spc="22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8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(cond);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2928282"/>
            <a:ext cx="4353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ahoma"/>
                <a:cs typeface="Tahoma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number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iterations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not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known,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there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is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at</a:t>
            </a:r>
            <a:r>
              <a:rPr sz="10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least </a:t>
            </a:r>
            <a:r>
              <a:rPr sz="10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one</a:t>
            </a:r>
            <a:r>
              <a:rPr sz="1000" u="sng" spc="-2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iteration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7218" y="2960749"/>
            <a:ext cx="294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13/24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120390" cy="5080"/>
            </a:xfrm>
            <a:custGeom>
              <a:avLst/>
              <a:gdLst/>
              <a:ahLst/>
              <a:cxnLst/>
              <a:rect l="l" t="t" r="r" b="b"/>
              <a:pathLst>
                <a:path w="3120390" h="5080">
                  <a:moveTo>
                    <a:pt x="0" y="5060"/>
                  </a:moveTo>
                  <a:lnTo>
                    <a:pt x="0" y="0"/>
                  </a:lnTo>
                  <a:lnTo>
                    <a:pt x="3120069" y="0"/>
                  </a:lnTo>
                  <a:lnTo>
                    <a:pt x="31200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0051072"/>
      </p:ext>
    </p:extLst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Courier" pitchFamily="2" charset="0"/>
              </a:rPr>
              <a:t>while</a:t>
            </a:r>
            <a:r>
              <a:rPr lang="en-US" altLang="zh-CN" dirty="0">
                <a:solidFill>
                  <a:srgbClr val="002060"/>
                </a:solidFill>
              </a:rPr>
              <a:t> loop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lang="en-US" altLang="zh-CN" dirty="0">
                <a:solidFill>
                  <a:schemeClr val="bg1"/>
                </a:solidFill>
              </a:rPr>
              <a:t> loop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784226"/>
            <a:ext cx="4906010" cy="200170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Syntax :</a:t>
            </a:r>
          </a:p>
          <a:p>
            <a:pPr marL="324315" lvl="1"/>
            <a:r>
              <a:rPr lang="en-US" altLang="zh-CN" dirty="0">
                <a:solidFill>
                  <a:srgbClr val="002060"/>
                </a:solidFill>
                <a:latin typeface="Menlo" panose="020B0609030804020204" pitchFamily="49" charset="0"/>
              </a:rPr>
              <a:t>w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hile ( expression ) {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   //...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r>
              <a:rPr kumimoji="1" lang="en-US" altLang="zh-CN" dirty="0">
                <a:solidFill>
                  <a:srgbClr val="002060"/>
                </a:solidFill>
              </a:rPr>
              <a:t>If the condition is true, the statement (loop body) will be executed.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int num = 10;</a:t>
            </a:r>
          </a:p>
          <a:p>
            <a:pPr marL="216210" lvl="1"/>
            <a:r>
              <a:rPr lang="en-US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W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hile (num &gt; 0) {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num--;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206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3340100" y="546340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Courier" pitchFamily="2" charset="0"/>
              </a:rPr>
              <a:t>do-while</a:t>
            </a:r>
            <a:r>
              <a:rPr lang="en-US" altLang="zh-CN" dirty="0">
                <a:solidFill>
                  <a:schemeClr val="bg1"/>
                </a:solidFill>
              </a:rPr>
              <a:t> loop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4318859" cy="174342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The test takes place after each iteration in a do-while loop.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The test takes place before each iteration in a while loop.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int num = 10;</a:t>
            </a:r>
          </a:p>
          <a:p>
            <a:pPr marL="216210" lvl="1"/>
            <a:r>
              <a:rPr lang="en-US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d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o {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num--;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} while (num &gt; 0);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4509468" y="518580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break</a:t>
            </a:r>
            <a:r>
              <a:rPr kumimoji="1" lang="en-US" altLang="zh-CN" dirty="0">
                <a:solidFill>
                  <a:schemeClr val="bg1"/>
                </a:solidFill>
              </a:rPr>
              <a:t> statement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350567"/>
            <a:ext cx="4906010" cy="143954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Terminate a loop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int num = 10;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while (num &gt; 0)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{</a:t>
            </a:r>
          </a:p>
          <a:p>
            <a:pPr marL="216210" lvl="1"/>
            <a:r>
              <a:rPr lang="zh-CN" altLang="en-US" sz="946" dirty="0">
                <a:solidFill>
                  <a:srgbClr val="002060"/>
                </a:solidFill>
                <a:latin typeface="Menlo" panose="020B0609030804020204" pitchFamily="49" charset="0"/>
              </a:rPr>
              <a:t>   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if (num == 5)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    break;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946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    num--;</a:t>
            </a:r>
          </a:p>
          <a:p>
            <a:pPr marL="216210" lvl="1"/>
            <a:r>
              <a:rPr lang="en" altLang="zh-CN" sz="946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2730500" y="936625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continue</a:t>
            </a:r>
            <a:r>
              <a:rPr kumimoji="1" lang="en-US" altLang="zh-CN" dirty="0">
                <a:solidFill>
                  <a:schemeClr val="bg1"/>
                </a:solidFill>
              </a:rPr>
              <a:t> statement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Skip the remaining part of the loop body and continue the next iteration.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int num = 10;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while (num &gt; 0)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{</a:t>
            </a:r>
          </a:p>
          <a:p>
            <a:pPr marL="216210" lvl="1"/>
            <a:r>
              <a:rPr lang="zh-CN" altLang="en-US" sz="946" dirty="0">
                <a:solidFill>
                  <a:schemeClr val="tx1"/>
                </a:solidFill>
                <a:latin typeface="Menlo" panose="020B0609030804020204" pitchFamily="49" charset="0"/>
              </a:rPr>
              <a:t>   </a:t>
            </a:r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 if (num == 5)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        continue;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46" dirty="0" err="1">
                <a:solidFill>
                  <a:schemeClr val="tx1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946" dirty="0" err="1">
                <a:solidFill>
                  <a:schemeClr val="tx1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    num--;</a:t>
            </a:r>
          </a:p>
          <a:p>
            <a:pPr marL="216210" lvl="1"/>
            <a:r>
              <a:rPr lang="en" altLang="zh-CN" sz="946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3568700" y="1012825"/>
            <a:ext cx="660758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40" y="637523"/>
            <a:ext cx="3709259" cy="172508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Can you find any problem from the code?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lang="en" altLang="zh-CN" sz="1135" dirty="0" err="1">
                <a:solidFill>
                  <a:schemeClr val="tx1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 num = 10;</a:t>
            </a:r>
          </a:p>
          <a:p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while(num &gt;= 0)</a:t>
            </a:r>
          </a:p>
          <a:p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135" dirty="0" err="1">
                <a:solidFill>
                  <a:schemeClr val="tx1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 &lt;&lt; "num = " &lt;&lt; num &lt;&lt; </a:t>
            </a:r>
            <a:r>
              <a:rPr lang="en" altLang="zh-CN" sz="1135" dirty="0" err="1">
                <a:solidFill>
                  <a:schemeClr val="tx1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sz="1135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369402" cy="2293631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135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1135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1135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1135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1135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1135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35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1135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1135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1589748" y="543123"/>
            <a:ext cx="270272" cy="787055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1"/>
            <a:ext cx="5227564" cy="150092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Expression 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3+4</a:t>
            </a:r>
            <a:r>
              <a:rPr kumimoji="1" lang="en-US" altLang="zh-CN" dirty="0">
                <a:solidFill>
                  <a:srgbClr val="002060"/>
                </a:solidFill>
              </a:rPr>
              <a:t> has a value;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Expression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a+b</a:t>
            </a:r>
            <a:r>
              <a:rPr kumimoji="1" lang="en-US" altLang="zh-CN" dirty="0">
                <a:solidFill>
                  <a:srgbClr val="002060"/>
                </a:solidFill>
              </a:rPr>
              <a:t> has a value;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Expression 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(a==b) </a:t>
            </a:r>
            <a:r>
              <a:rPr kumimoji="1" lang="en-US" altLang="zh-CN" dirty="0">
                <a:solidFill>
                  <a:srgbClr val="002060"/>
                </a:solidFill>
              </a:rPr>
              <a:t>has value (true or false);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a=b</a:t>
            </a:r>
            <a:r>
              <a:rPr kumimoji="1" lang="en-US" altLang="zh-CN" dirty="0">
                <a:solidFill>
                  <a:srgbClr val="002060"/>
                </a:solidFill>
              </a:rPr>
              <a:t>  is an assignment, also an expression and has a value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r>
              <a:rPr kumimoji="1" lang="en-US" altLang="zh-CN" dirty="0">
                <a:solidFill>
                  <a:srgbClr val="002060"/>
                </a:solidFill>
              </a:rPr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610276" y="2136175"/>
            <a:ext cx="2882900" cy="528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4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4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946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946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46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4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Courier" pitchFamily="2" charset="0"/>
              </a:rPr>
              <a:t>for</a:t>
            </a:r>
            <a:r>
              <a:rPr lang="en-US" altLang="zh-CN" dirty="0">
                <a:solidFill>
                  <a:srgbClr val="002060"/>
                </a:solidFill>
              </a:rPr>
              <a:t> loop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30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60" dirty="0"/>
              <a:t>Types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120" dirty="0"/>
              <a:t>Short</a:t>
            </a:r>
            <a:r>
              <a:rPr spc="55" dirty="0"/>
              <a:t> </a:t>
            </a:r>
            <a:r>
              <a:rPr spc="-110" dirty="0"/>
              <a:t>Name</a:t>
            </a:r>
          </a:p>
        </p:txBody>
      </p:sp>
      <p:sp>
        <p:nvSpPr>
          <p:cNvPr id="3" name="object 3"/>
          <p:cNvSpPr/>
          <p:nvPr/>
        </p:nvSpPr>
        <p:spPr>
          <a:xfrm>
            <a:off x="1522171" y="543077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9066" y="574098"/>
            <a:ext cx="6705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Signed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8434" y="574098"/>
            <a:ext cx="60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short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name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2171" y="776782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5379" y="782323"/>
            <a:ext cx="122110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7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900" b="1" spc="5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signed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7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9208" y="782323"/>
            <a:ext cx="56388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/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spc="3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2171" y="1650707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2171" y="1844941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4410" y="1875975"/>
            <a:ext cx="7994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Arial Black"/>
                <a:cs typeface="Arial Black"/>
              </a:rPr>
              <a:t>Unsigned</a:t>
            </a:r>
            <a:r>
              <a:rPr sz="900" spc="7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75" dirty="0">
                <a:solidFill>
                  <a:srgbClr val="22373A"/>
                </a:solidFill>
                <a:latin typeface="Arial Black"/>
                <a:cs typeface="Arial Black"/>
              </a:rPr>
              <a:t>Type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299" y="1875975"/>
            <a:ext cx="607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short</a:t>
            </a:r>
            <a:r>
              <a:rPr sz="900" spc="4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900" spc="-110" dirty="0">
                <a:solidFill>
                  <a:srgbClr val="22373A"/>
                </a:solidFill>
                <a:latin typeface="Arial Black"/>
                <a:cs typeface="Arial Black"/>
              </a:rPr>
              <a:t>name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2171" y="2078659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69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5379" y="2084213"/>
            <a:ext cx="1341120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16700"/>
              </a:lnSpc>
              <a:spcBef>
                <a:spcPts val="10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-20" dirty="0">
                <a:solidFill>
                  <a:srgbClr val="22373A"/>
                </a:solidFill>
                <a:latin typeface="Palatino Linotype"/>
                <a:cs typeface="Palatino Linotype"/>
              </a:rPr>
              <a:t>char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8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</a:t>
            </a:r>
            <a:r>
              <a:rPr sz="900" b="1" spc="1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1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b="1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b="1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b="1" spc="55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9208" y="2084213"/>
            <a:ext cx="1101725" cy="8261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/</a:t>
            </a:r>
            <a:endParaRPr sz="900">
              <a:latin typeface="Palatino Linotype"/>
              <a:cs typeface="Palatino Linotype"/>
            </a:endParaRPr>
          </a:p>
          <a:p>
            <a:pPr marL="12700" marR="243840">
              <a:lnSpc>
                <a:spcPct val="116700"/>
              </a:lnSpc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short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unsigned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unsigned</a:t>
            </a:r>
            <a:r>
              <a:rPr sz="900" spc="30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long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2171" y="2952584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653" y="0"/>
                </a:lnTo>
              </a:path>
            </a:pathLst>
          </a:custGeom>
          <a:ln w="1108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19/100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9" name="object 1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234937"/>
              <a:ext cx="1094740" cy="5080"/>
            </a:xfrm>
            <a:custGeom>
              <a:avLst/>
              <a:gdLst/>
              <a:ahLst/>
              <a:cxnLst/>
              <a:rect l="l" t="t" r="r" b="b"/>
              <a:pathLst>
                <a:path w="1094740" h="5080">
                  <a:moveTo>
                    <a:pt x="0" y="5060"/>
                  </a:moveTo>
                  <a:lnTo>
                    <a:pt x="0" y="0"/>
                  </a:lnTo>
                  <a:lnTo>
                    <a:pt x="1094427" y="0"/>
                  </a:lnTo>
                  <a:lnTo>
                    <a:pt x="10944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Courier" pitchFamily="2" charset="0"/>
              </a:rPr>
              <a:t>for</a:t>
            </a:r>
            <a:r>
              <a:rPr lang="en-US" altLang="zh-CN" dirty="0">
                <a:solidFill>
                  <a:schemeClr val="bg1"/>
                </a:solidFill>
              </a:rPr>
              <a:t> loop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860425"/>
            <a:ext cx="4906010" cy="1925509"/>
          </a:xfrm>
        </p:spPr>
        <p:txBody>
          <a:bodyPr>
            <a:normAutofit fontScale="70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Syntax: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for (init-clause; cond-expression; iteration-expression)</a:t>
            </a:r>
          </a:p>
          <a:p>
            <a:pPr marL="324315" lvl="1"/>
            <a:r>
              <a:rPr lang="zh-CN" altLang="en-US" dirty="0">
                <a:solidFill>
                  <a:srgbClr val="00206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Example:</a:t>
            </a:r>
          </a:p>
          <a:p>
            <a:endParaRPr kumimoji="1" lang="en-US" altLang="zh-CN" dirty="0">
              <a:solidFill>
                <a:srgbClr val="002060"/>
              </a:solidFill>
            </a:endParaRP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int sum = 0;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for(int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= 0;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 10;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++)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{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   sum +=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&lt;&lt; "Line " &lt;&lt;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}</a:t>
            </a:r>
          </a:p>
          <a:p>
            <a:pPr marL="324315" lvl="1"/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 &lt;&lt; "sum = " &lt;&lt; sum &lt;&lt; </a:t>
            </a:r>
            <a:r>
              <a:rPr lang="en" altLang="zh-CN" dirty="0" err="1">
                <a:solidFill>
                  <a:srgbClr val="00206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206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3873500" y="556090"/>
            <a:ext cx="537327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for</a:t>
            </a:r>
            <a:r>
              <a:rPr kumimoji="1" lang="en-US" altLang="zh-CN" dirty="0">
                <a:solidFill>
                  <a:schemeClr val="bg1"/>
                </a:solidFill>
              </a:rPr>
              <a:t> loop VS </a:t>
            </a:r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kumimoji="1" lang="en-US" altLang="zh-CN" dirty="0">
                <a:solidFill>
                  <a:schemeClr val="bg1"/>
                </a:solidFill>
              </a:rPr>
              <a:t> loop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194689" y="860425"/>
            <a:ext cx="2439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105"/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108105"/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108105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108105"/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108105"/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108105"/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3492500" y="824324"/>
            <a:ext cx="2170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2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    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200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右箭头 5">
            <a:extLst>
              <a:ext uri="{FF2B5EF4-FFF2-40B4-BE49-F238E27FC236}">
                <a16:creationId xmlns:a16="http://schemas.microsoft.com/office/drawing/2014/main" id="{62467DA3-1044-E6D6-C64D-3859A9CE406A}"/>
              </a:ext>
            </a:extLst>
          </p:cNvPr>
          <p:cNvSpPr/>
          <p:nvPr/>
        </p:nvSpPr>
        <p:spPr>
          <a:xfrm>
            <a:off x="2730500" y="1165225"/>
            <a:ext cx="576547" cy="252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for</a:t>
            </a:r>
            <a:r>
              <a:rPr kumimoji="1" lang="en-US" altLang="zh-CN" dirty="0">
                <a:solidFill>
                  <a:schemeClr val="bg1"/>
                </a:solidFill>
              </a:rPr>
              <a:t> loop VS </a:t>
            </a:r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while</a:t>
            </a:r>
            <a:r>
              <a:rPr kumimoji="1" lang="en-US" altLang="zh-CN" dirty="0">
                <a:solidFill>
                  <a:schemeClr val="bg1"/>
                </a:solidFill>
              </a:rPr>
              <a:t> loop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127329" y="936625"/>
            <a:ext cx="2480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i</a:t>
            </a:r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nt num = 10;</a:t>
            </a:r>
          </a:p>
          <a:p>
            <a:r>
              <a:rPr lang="en-US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w</a:t>
            </a:r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hile 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3259175" y="923772"/>
            <a:ext cx="2424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f</a:t>
            </a:r>
            <a:r>
              <a:rPr lang="en" altLang="zh-CN" sz="1200" dirty="0">
                <a:solidFill>
                  <a:srgbClr val="AF00DB"/>
                </a:solidFill>
                <a:latin typeface="Menlo" panose="020B0609030804020204" pitchFamily="49" charset="0"/>
              </a:rPr>
              <a:t>or 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(int num=10; num &gt; </a:t>
            </a:r>
            <a:r>
              <a:rPr lang="en" altLang="zh-CN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num-- 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2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2607746" y="1191734"/>
            <a:ext cx="576547" cy="252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399487"/>
          </a:xfrm>
        </p:spPr>
        <p:txBody>
          <a:bodyPr>
            <a:normAutofit/>
          </a:bodyPr>
          <a:lstStyle/>
          <a:p>
            <a:r>
              <a:rPr kumimoji="1" lang="en-US" altLang="zh-CN" sz="1655" dirty="0">
                <a:solidFill>
                  <a:prstClr val="black"/>
                </a:solidFill>
              </a:rPr>
              <a:t>Sometimes we need it</a:t>
            </a:r>
            <a:endParaRPr lang="en" altLang="zh-CN" sz="1419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endParaRPr lang="en" altLang="zh-CN" sz="1135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135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1135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135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1135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135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en-US" altLang="zh-CN" dirty="0"/>
          </a:p>
          <a:p>
            <a:r>
              <a:rPr lang="en" altLang="zh-CN" sz="1135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135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135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1135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1135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135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1135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135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4" y="1346388"/>
            <a:ext cx="4906010" cy="846386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break and continue statements behavior the same way in both loops: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while loop.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2060"/>
                </a:solidFill>
              </a:rPr>
              <a:t>for loop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>
                <a:solidFill>
                  <a:schemeClr val="bg1"/>
                </a:solidFill>
              </a:rPr>
              <a:t> statement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13" y="982546"/>
            <a:ext cx="4726755" cy="873188"/>
          </a:xfrm>
        </p:spPr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prstClr val="black"/>
                </a:solidFill>
              </a:rPr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9D19-5DFE-5448-8D45-8C702517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" altLang="zh-CN" dirty="0" err="1">
                <a:solidFill>
                  <a:schemeClr val="bg1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schemeClr val="bg1"/>
                </a:solidFill>
              </a:rPr>
              <a:t> Statement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42F1-CA40-CB4D-9A0D-85999CFB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22" y="427263"/>
            <a:ext cx="5227564" cy="237886"/>
          </a:xfrm>
        </p:spPr>
        <p:txBody>
          <a:bodyPr>
            <a:normAutofit/>
          </a:bodyPr>
          <a:lstStyle/>
          <a:p>
            <a:r>
              <a:rPr kumimoji="1" lang="en-US" altLang="zh-CN" dirty="0" err="1">
                <a:solidFill>
                  <a:srgbClr val="002060"/>
                </a:solidFill>
              </a:rPr>
              <a:t>goto</a:t>
            </a:r>
            <a:r>
              <a:rPr kumimoji="1" lang="en-US" altLang="zh-CN" dirty="0">
                <a:solidFill>
                  <a:srgbClr val="002060"/>
                </a:solidFill>
              </a:rPr>
              <a:t> is a legacy feature - not recommended to use any more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039367-53A4-C947-81C1-A5891A13197D}"/>
              </a:ext>
            </a:extLst>
          </p:cNvPr>
          <p:cNvSpPr/>
          <p:nvPr/>
        </p:nvSpPr>
        <p:spPr>
          <a:xfrm>
            <a:off x="444500" y="842865"/>
            <a:ext cx="3837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mysquare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9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900" dirty="0" err="1">
                <a:solidFill>
                  <a:srgbClr val="001080"/>
                </a:solidFill>
                <a:latin typeface="Menlo" panose="020B0609030804020204" pitchFamily="49" charset="0"/>
              </a:rPr>
              <a:t>cerr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A31515"/>
                </a:solidFill>
                <a:latin typeface="Menlo" panose="020B0609030804020204" pitchFamily="49" charset="0"/>
              </a:rPr>
              <a:t>"The input is out of range."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900" dirty="0" err="1">
                <a:solidFill>
                  <a:srgbClr val="AF00DB"/>
                </a:solidFill>
                <a:latin typeface="Menlo" panose="020B0609030804020204" pitchFamily="49" charset="0"/>
              </a:rPr>
              <a:t>goto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EXIT_ERROR;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    result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sz="800" dirty="0">
                <a:solidFill>
                  <a:srgbClr val="000000"/>
                </a:solidFill>
                <a:latin typeface="Menlo" panose="020B0609030804020204" pitchFamily="49" charset="0"/>
              </a:rPr>
              <a:t>EXIT_ERROR:</a:t>
            </a:r>
          </a:p>
          <a:p>
            <a:r>
              <a:rPr lang="en" altLang="zh-CN" sz="900" dirty="0">
                <a:solidFill>
                  <a:srgbClr val="008000"/>
                </a:solidFill>
                <a:latin typeface="Menlo" panose="020B0609030804020204" pitchFamily="49" charset="0"/>
              </a:rPr>
              <a:t>    //do </a:t>
            </a:r>
            <a:r>
              <a:rPr lang="en" altLang="zh-CN" sz="9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r>
              <a:rPr lang="en" altLang="zh-CN" sz="900" dirty="0">
                <a:solidFill>
                  <a:srgbClr val="008000"/>
                </a:solidFill>
                <a:latin typeface="Menlo" panose="020B0609030804020204" pitchFamily="49" charset="0"/>
              </a:rPr>
              <a:t> such as closing files here</a:t>
            </a:r>
            <a:endParaRPr lang="en" altLang="zh-CN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9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900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DF10-C039-9A4F-98A6-6DC36619D44E}"/>
              </a:ext>
            </a:extLst>
          </p:cNvPr>
          <p:cNvSpPr/>
          <p:nvPr/>
        </p:nvSpPr>
        <p:spPr>
          <a:xfrm>
            <a:off x="4096558" y="765848"/>
            <a:ext cx="620683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goto.cpp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884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0" y="76375"/>
            <a:ext cx="4383405" cy="184666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  <a:latin typeface="Courier" pitchFamily="2" charset="0"/>
              </a:rPr>
              <a:t>switch</a:t>
            </a:r>
            <a:r>
              <a:rPr lang="en" altLang="zh-CN" dirty="0">
                <a:solidFill>
                  <a:schemeClr val="bg1"/>
                </a:solidFill>
              </a:rPr>
              <a:t> Statement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98" y="628352"/>
            <a:ext cx="5227564" cy="261570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2060"/>
                </a:solidFill>
              </a:rPr>
              <a:t>Execute one of several statements, depending on the value of an expression.</a:t>
            </a:r>
          </a:p>
          <a:p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break</a:t>
            </a:r>
            <a:r>
              <a:rPr kumimoji="1" lang="en-US" altLang="zh-CN" dirty="0">
                <a:solidFill>
                  <a:srgbClr val="002060"/>
                </a:solidFill>
              </a:rPr>
              <a:t> prevents executing some following statements. </a:t>
            </a:r>
            <a:r>
              <a:rPr kumimoji="1" lang="en-US" altLang="zh-CN" b="1" dirty="0">
                <a:solidFill>
                  <a:srgbClr val="002060"/>
                </a:solidFill>
              </a:rPr>
              <a:t>Don’t forget </a:t>
            </a:r>
            <a:r>
              <a:rPr kumimoji="1" lang="en-US" altLang="zh-CN" b="1" dirty="0">
                <a:solidFill>
                  <a:srgbClr val="00206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002060"/>
                </a:solidFill>
              </a:rPr>
              <a:t>!</a:t>
            </a:r>
          </a:p>
          <a:p>
            <a:r>
              <a:rPr kumimoji="1" lang="en-US" altLang="zh-CN" dirty="0">
                <a:solidFill>
                  <a:srgbClr val="002060"/>
                </a:solidFill>
              </a:rPr>
              <a:t>More similar to </a:t>
            </a:r>
            <a:r>
              <a:rPr kumimoji="1" lang="en-US" altLang="zh-CN" dirty="0" err="1">
                <a:solidFill>
                  <a:srgbClr val="002060"/>
                </a:solidFill>
                <a:latin typeface="Courier" pitchFamily="2" charset="0"/>
              </a:rPr>
              <a:t>goto</a:t>
            </a:r>
            <a:r>
              <a:rPr kumimoji="1" lang="en-US" altLang="zh-CN" dirty="0">
                <a:solidFill>
                  <a:srgbClr val="002060"/>
                </a:solidFill>
              </a:rPr>
              <a:t>, not </a:t>
            </a:r>
            <a:r>
              <a:rPr kumimoji="1" lang="en-US" altLang="zh-CN" dirty="0">
                <a:solidFill>
                  <a:srgbClr val="002060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24315" lvl="1"/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'a’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	x = ‘a’;</a:t>
            </a:r>
          </a:p>
          <a:p>
            <a:pPr marL="324315" lvl="1"/>
            <a:r>
              <a:rPr lang="en-US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	b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reak;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324315" lvl="1"/>
            <a:r>
              <a:rPr lang="en" altLang="zh-CN" sz="899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324315" lvl="1"/>
            <a:r>
              <a:rPr lang="en" altLang="zh-CN" sz="899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899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899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324315" lvl="1"/>
            <a:r>
              <a:rPr lang="en" altLang="zh-CN" sz="899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3794121" y="1503482"/>
            <a:ext cx="712054" cy="23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946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946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6077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latin typeface="Arial Black"/>
                <a:cs typeface="Arial Black"/>
              </a:rPr>
              <a:t>Range-</a:t>
            </a:r>
            <a:r>
              <a:rPr b="0" spc="-160" dirty="0">
                <a:latin typeface="Arial Black"/>
                <a:cs typeface="Arial Black"/>
              </a:rPr>
              <a:t>based</a:t>
            </a:r>
            <a:r>
              <a:rPr b="0" spc="75" dirty="0">
                <a:latin typeface="Arial Black"/>
                <a:cs typeface="Arial Black"/>
              </a:rPr>
              <a:t> </a:t>
            </a:r>
            <a:r>
              <a:rPr spc="90" dirty="0"/>
              <a:t>for</a:t>
            </a:r>
            <a:r>
              <a:rPr spc="170" dirty="0"/>
              <a:t> </a:t>
            </a:r>
            <a:r>
              <a:rPr b="0" spc="-85" dirty="0">
                <a:latin typeface="Arial Black"/>
                <a:cs typeface="Arial Black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512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04454"/>
            <a:ext cx="5039995" cy="1461135"/>
          </a:xfrm>
          <a:custGeom>
            <a:avLst/>
            <a:gdLst/>
            <a:ahLst/>
            <a:cxnLst/>
            <a:rect l="l" t="t" r="r" b="b"/>
            <a:pathLst>
              <a:path w="5039995" h="1461135">
                <a:moveTo>
                  <a:pt x="5039995" y="0"/>
                </a:moveTo>
                <a:lnTo>
                  <a:pt x="0" y="0"/>
                </a:lnTo>
                <a:lnTo>
                  <a:pt x="0" y="1460728"/>
                </a:lnTo>
                <a:lnTo>
                  <a:pt x="5039995" y="1460728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26006"/>
            <a:ext cx="4970145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C++11</a:t>
            </a:r>
            <a:r>
              <a:rPr sz="1100" spc="-7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introduces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range-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based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b="1" spc="80" dirty="0">
                <a:solidFill>
                  <a:srgbClr val="0000FF"/>
                </a:solidFill>
                <a:latin typeface="Palatino Linotype"/>
                <a:cs typeface="Palatino Linotype"/>
              </a:rPr>
              <a:t>for</a:t>
            </a:r>
            <a:r>
              <a:rPr sz="1100" b="1" spc="9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loop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simplify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verbosity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traditional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constructs.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They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equivalent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the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8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b="1" spc="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operating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over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range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of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values,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but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Arial Black"/>
                <a:cs typeface="Arial Black"/>
              </a:rPr>
              <a:t>safer</a:t>
            </a:r>
            <a:endParaRPr sz="1100">
              <a:latin typeface="Arial Black"/>
              <a:cs typeface="Arial Black"/>
            </a:endParaRPr>
          </a:p>
          <a:p>
            <a:pPr marL="12700" marR="203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range-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based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22373A"/>
                </a:solidFill>
                <a:latin typeface="Palatino Linotype"/>
                <a:cs typeface="Palatino Linotype"/>
              </a:rPr>
              <a:t>for</a:t>
            </a: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avoids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user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to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specify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start,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end,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loop</a:t>
            </a:r>
            <a:endParaRPr sz="1100">
              <a:latin typeface="Tahoma"/>
              <a:cs typeface="Tahoma"/>
            </a:endParaRPr>
          </a:p>
          <a:p>
            <a:pPr marR="2170430" algn="ctr">
              <a:lnSpc>
                <a:spcPct val="100000"/>
              </a:lnSpc>
              <a:spcBef>
                <a:spcPts val="865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35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})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3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INITIALIZER</a:t>
            </a:r>
            <a:r>
              <a:rPr sz="900" i="1" spc="24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LIST</a:t>
            </a:r>
            <a:endParaRPr sz="900">
              <a:latin typeface="Palatino Linotype"/>
              <a:cs typeface="Palatino Linotype"/>
            </a:endParaRPr>
          </a:p>
          <a:p>
            <a:pPr marR="2170430" algn="ctr">
              <a:lnSpc>
                <a:spcPct val="100000"/>
              </a:lnSpc>
              <a:spcBef>
                <a:spcPts val="180"/>
              </a:spcBef>
              <a:tabLst>
                <a:tab pos="1315085" algn="l"/>
              </a:tabLst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	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values[]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254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254" y="2211721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spc="105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40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values)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v</a:t>
            </a:r>
            <a:r>
              <a:rPr sz="900" spc="28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8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841" y="2211721"/>
            <a:ext cx="110172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1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30" dirty="0">
                <a:solidFill>
                  <a:srgbClr val="3D7A7A"/>
                </a:solidFill>
                <a:latin typeface="Palatino Linotype"/>
                <a:cs typeface="Palatino Linotype"/>
              </a:rPr>
              <a:t>ARRAY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5" dirty="0">
                <a:solidFill>
                  <a:srgbClr val="3D7A7A"/>
                </a:solidFill>
                <a:latin typeface="Palatino Linotype"/>
                <a:cs typeface="Palatino Linotype"/>
              </a:rPr>
              <a:t>OF</a:t>
            </a:r>
            <a:r>
              <a:rPr sz="900" i="1" spc="15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5" dirty="0">
                <a:solidFill>
                  <a:srgbClr val="3D7A7A"/>
                </a:solidFill>
                <a:latin typeface="Palatino Linotype"/>
                <a:cs typeface="Palatino Linotype"/>
              </a:rPr>
              <a:t>VALUES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3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2</a:t>
            </a:r>
            <a:r>
              <a:rPr sz="900" i="1" spc="26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1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54" y="2691882"/>
            <a:ext cx="12814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80" indent="-23939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30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1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3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BA2121"/>
                </a:solidFill>
                <a:latin typeface="Palatino Linotype"/>
                <a:cs typeface="Palatino Linotype"/>
              </a:rPr>
              <a:t>"abcd"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c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90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9841" y="2691882"/>
            <a:ext cx="10420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0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04" dirty="0">
                <a:solidFill>
                  <a:srgbClr val="3D7A7A"/>
                </a:solidFill>
                <a:latin typeface="Palatino Linotype"/>
                <a:cs typeface="Palatino Linotype"/>
              </a:rPr>
              <a:t>RAW</a:t>
            </a:r>
            <a:r>
              <a:rPr sz="900" i="1" spc="21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10" dirty="0">
                <a:solidFill>
                  <a:srgbClr val="3D7A7A"/>
                </a:solidFill>
                <a:latin typeface="Palatino Linotype"/>
                <a:cs typeface="Palatino Linotype"/>
              </a:rPr>
              <a:t>STRING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a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50" dirty="0">
                <a:solidFill>
                  <a:srgbClr val="3D7A7A"/>
                </a:solidFill>
                <a:latin typeface="Palatino Linotype"/>
                <a:cs typeface="Palatino Linotype"/>
              </a:rPr>
              <a:t>b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00" dirty="0">
                <a:solidFill>
                  <a:srgbClr val="3D7A7A"/>
                </a:solidFill>
                <a:latin typeface="Palatino Linotype"/>
                <a:cs typeface="Palatino Linotype"/>
              </a:rPr>
              <a:t>c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3D7A7A"/>
                </a:solidFill>
                <a:latin typeface="Palatino Linotype"/>
                <a:cs typeface="Palatino Linotype"/>
              </a:rPr>
              <a:t>d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12" name="object 12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234937"/>
              <a:ext cx="3600450" cy="5080"/>
            </a:xfrm>
            <a:custGeom>
              <a:avLst/>
              <a:gdLst/>
              <a:ahLst/>
              <a:cxnLst/>
              <a:rect l="l" t="t" r="r" b="b"/>
              <a:pathLst>
                <a:path w="3600450" h="5080">
                  <a:moveTo>
                    <a:pt x="0" y="5060"/>
                  </a:moveTo>
                  <a:lnTo>
                    <a:pt x="0" y="0"/>
                  </a:lnTo>
                  <a:lnTo>
                    <a:pt x="3600046" y="0"/>
                  </a:lnTo>
                  <a:lnTo>
                    <a:pt x="360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latin typeface="Arial Black"/>
                <a:cs typeface="Arial Black"/>
              </a:rPr>
              <a:t>Range-</a:t>
            </a:r>
            <a:r>
              <a:rPr b="0" spc="-160" dirty="0">
                <a:latin typeface="Arial Black"/>
                <a:cs typeface="Arial Black"/>
              </a:rPr>
              <a:t>based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spc="90" dirty="0"/>
              <a:t>for</a:t>
            </a:r>
            <a:r>
              <a:rPr spc="170" dirty="0"/>
              <a:t> </a:t>
            </a:r>
            <a:r>
              <a:rPr b="0" spc="-135" dirty="0">
                <a:latin typeface="Arial Black"/>
                <a:cs typeface="Arial Black"/>
              </a:rPr>
              <a:t>Loop</a:t>
            </a:r>
            <a:r>
              <a:rPr b="0" spc="65" dirty="0">
                <a:latin typeface="Arial Black"/>
                <a:cs typeface="Arial Black"/>
              </a:rPr>
              <a:t> </a:t>
            </a:r>
            <a:r>
              <a:rPr b="0" spc="-315" dirty="0">
                <a:latin typeface="Lucida Sans Unicode"/>
                <a:cs typeface="Lucida Sans Unicode"/>
              </a:rPr>
              <a:t>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2/3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692" y="748195"/>
            <a:ext cx="949325" cy="203200"/>
          </a:xfrm>
          <a:custGeom>
            <a:avLst/>
            <a:gdLst/>
            <a:ahLst/>
            <a:cxnLst/>
            <a:rect l="l" t="t" r="r" b="b"/>
            <a:pathLst>
              <a:path w="949325" h="203200">
                <a:moveTo>
                  <a:pt x="948753" y="0"/>
                </a:moveTo>
                <a:lnTo>
                  <a:pt x="0" y="0"/>
                </a:lnTo>
                <a:lnTo>
                  <a:pt x="0" y="202920"/>
                </a:lnTo>
                <a:lnTo>
                  <a:pt x="948753" y="202920"/>
                </a:lnTo>
                <a:lnTo>
                  <a:pt x="94875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0104" y="761415"/>
            <a:ext cx="512445" cy="159385"/>
          </a:xfrm>
          <a:custGeom>
            <a:avLst/>
            <a:gdLst/>
            <a:ahLst/>
            <a:cxnLst/>
            <a:rect l="l" t="t" r="r" b="b"/>
            <a:pathLst>
              <a:path w="512444" h="159384">
                <a:moveTo>
                  <a:pt x="512330" y="0"/>
                </a:moveTo>
                <a:lnTo>
                  <a:pt x="0" y="0"/>
                </a:lnTo>
                <a:lnTo>
                  <a:pt x="0" y="158915"/>
                </a:lnTo>
                <a:lnTo>
                  <a:pt x="512330" y="158915"/>
                </a:lnTo>
                <a:lnTo>
                  <a:pt x="5123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457643"/>
            <a:ext cx="3009900" cy="465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22373A"/>
                </a:solidFill>
                <a:latin typeface="Calibri"/>
                <a:cs typeface="Calibri"/>
              </a:rPr>
              <a:t>Range-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based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loop</a:t>
            </a:r>
            <a:r>
              <a:rPr sz="1100" i="1" spc="10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applied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in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three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cases:</a:t>
            </a:r>
            <a:endParaRPr sz="1100" dirty="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835"/>
              </a:spcBef>
              <a:buChar char="•"/>
              <a:tabLst>
                <a:tab pos="290195" algn="l"/>
              </a:tabLst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Fixed-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size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array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int</a:t>
            </a:r>
            <a:r>
              <a:rPr sz="11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85" dirty="0">
                <a:solidFill>
                  <a:srgbClr val="22373A"/>
                </a:solidFill>
                <a:latin typeface="Palatino Linotype"/>
                <a:cs typeface="Palatino Linotype"/>
              </a:rPr>
              <a:t>array[3]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2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"abcd"</a:t>
            </a:r>
            <a:endParaRPr sz="11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357" y="1030311"/>
            <a:ext cx="1445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Branch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Initializer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List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6145" y="1039685"/>
            <a:ext cx="723900" cy="214629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sz="1100" i="1" spc="105" dirty="0">
                <a:solidFill>
                  <a:srgbClr val="22373A"/>
                </a:solidFill>
                <a:latin typeface="Garamond"/>
                <a:cs typeface="Garamond"/>
              </a:rPr>
              <a:t>{</a:t>
            </a:r>
            <a:r>
              <a:rPr sz="11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1,</a:t>
            </a:r>
            <a:r>
              <a:rPr sz="11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55" dirty="0">
                <a:solidFill>
                  <a:srgbClr val="22373A"/>
                </a:solidFill>
                <a:latin typeface="Palatino Linotype"/>
                <a:cs typeface="Palatino Linotype"/>
              </a:rPr>
              <a:t>2,</a:t>
            </a:r>
            <a:r>
              <a:rPr sz="11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3</a:t>
            </a:r>
            <a:r>
              <a:rPr sz="1100" i="1" spc="-25" dirty="0">
                <a:solidFill>
                  <a:srgbClr val="22373A"/>
                </a:solidFill>
                <a:latin typeface="Garamond"/>
                <a:cs typeface="Garamond"/>
              </a:rPr>
              <a:t>}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357" y="1325637"/>
            <a:ext cx="1123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har char="•"/>
              <a:tabLst>
                <a:tab pos="189865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Any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object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3832" y="1342707"/>
            <a:ext cx="585470" cy="203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65" dirty="0">
                <a:solidFill>
                  <a:srgbClr val="22373A"/>
                </a:solidFill>
                <a:latin typeface="Palatino Linotype"/>
                <a:cs typeface="Palatino Linotype"/>
              </a:rPr>
              <a:t>begin()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2373" y="1325637"/>
            <a:ext cx="23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1003" y="1342720"/>
            <a:ext cx="440055" cy="18415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75"/>
              </a:lnSpc>
            </a:pPr>
            <a:r>
              <a:rPr sz="1100" spc="45" dirty="0">
                <a:solidFill>
                  <a:srgbClr val="22373A"/>
                </a:solidFill>
                <a:latin typeface="Palatino Linotype"/>
                <a:cs typeface="Palatino Linotype"/>
              </a:rPr>
              <a:t>end()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4078" y="1325637"/>
            <a:ext cx="516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methods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994" y="1714525"/>
            <a:ext cx="2340610" cy="1275715"/>
          </a:xfrm>
          <a:custGeom>
            <a:avLst/>
            <a:gdLst/>
            <a:ahLst/>
            <a:cxnLst/>
            <a:rect l="l" t="t" r="r" b="b"/>
            <a:pathLst>
              <a:path w="2340610" h="1275714">
                <a:moveTo>
                  <a:pt x="2340000" y="0"/>
                </a:moveTo>
                <a:lnTo>
                  <a:pt x="0" y="0"/>
                </a:lnTo>
                <a:lnTo>
                  <a:pt x="0" y="1275372"/>
                </a:lnTo>
                <a:lnTo>
                  <a:pt x="2340000" y="1275372"/>
                </a:lnTo>
                <a:lnTo>
                  <a:pt x="2340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5254" y="1704982"/>
            <a:ext cx="16998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std</a:t>
            </a:r>
            <a:r>
              <a:rPr sz="900" spc="90" dirty="0">
                <a:solidFill>
                  <a:srgbClr val="666666"/>
                </a:solidFill>
                <a:latin typeface="Palatino Linotype"/>
                <a:cs typeface="Palatino Linotype"/>
              </a:rPr>
              <a:t>::</a:t>
            </a:r>
            <a:r>
              <a:rPr sz="900" spc="90" dirty="0">
                <a:solidFill>
                  <a:srgbClr val="22373A"/>
                </a:solidFill>
                <a:latin typeface="Palatino Linotype"/>
                <a:cs typeface="Palatino Linotype"/>
              </a:rPr>
              <a:t>vector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vec{</a:t>
            </a:r>
            <a:r>
              <a:rPr sz="900" spc="8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666666"/>
                </a:solidFill>
                <a:latin typeface="Palatino Linotype"/>
                <a:cs typeface="Palatino Linotype"/>
              </a:rPr>
              <a:t>3</a:t>
            </a:r>
            <a:r>
              <a:rPr sz="900" spc="13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254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254" y="2001701"/>
            <a:ext cx="140081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marR="124460" indent="-179705">
              <a:lnSpc>
                <a:spcPct val="116700"/>
              </a:lnSpc>
              <a:spcBef>
                <a:spcPts val="10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vec)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900" spc="29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85" dirty="0">
                <a:solidFill>
                  <a:srgbClr val="BA2121"/>
                </a:solidFill>
                <a:latin typeface="Palatino Linotype"/>
                <a:cs typeface="Palatino Linotype"/>
              </a:rPr>
              <a:t>",</a:t>
            </a:r>
            <a:r>
              <a:rPr sz="900" spc="29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spc="16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6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"1,</a:t>
            </a:r>
            <a:r>
              <a:rPr sz="900" i="1" spc="25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2,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30" dirty="0">
                <a:solidFill>
                  <a:srgbClr val="3D7A7A"/>
                </a:solidFill>
                <a:latin typeface="Palatino Linotype"/>
                <a:cs typeface="Palatino Linotype"/>
              </a:rPr>
              <a:t>3,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-25" dirty="0">
                <a:solidFill>
                  <a:srgbClr val="3D7A7A"/>
                </a:solidFill>
                <a:latin typeface="Palatino Linotype"/>
                <a:cs typeface="Palatino Linotype"/>
              </a:rPr>
              <a:t>4"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6184" y="1709800"/>
            <a:ext cx="2340610" cy="1285240"/>
          </a:xfrm>
          <a:custGeom>
            <a:avLst/>
            <a:gdLst/>
            <a:ahLst/>
            <a:cxnLst/>
            <a:rect l="l" t="t" r="r" b="b"/>
            <a:pathLst>
              <a:path w="2340610" h="1285239">
                <a:moveTo>
                  <a:pt x="2340000" y="0"/>
                </a:moveTo>
                <a:lnTo>
                  <a:pt x="0" y="0"/>
                </a:lnTo>
                <a:lnTo>
                  <a:pt x="0" y="1284820"/>
                </a:lnTo>
                <a:lnTo>
                  <a:pt x="2340000" y="1284820"/>
                </a:lnTo>
                <a:lnTo>
                  <a:pt x="2340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71444" y="1676847"/>
            <a:ext cx="1699895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matrix[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][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4</a:t>
            </a:r>
            <a:r>
              <a:rPr sz="900" spc="75" dirty="0">
                <a:solidFill>
                  <a:srgbClr val="22373A"/>
                </a:solidFill>
                <a:latin typeface="Palatino Linotype"/>
                <a:cs typeface="Palatino Linotype"/>
              </a:rPr>
              <a:t>];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1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&amp;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row</a:t>
            </a:r>
            <a:r>
              <a:rPr sz="900" spc="2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matrix)</a:t>
            </a:r>
            <a:r>
              <a:rPr sz="900" spc="2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490855" marR="5080" indent="-239395">
              <a:lnSpc>
                <a:spcPct val="116700"/>
              </a:lnSpc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33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4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element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row)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70" dirty="0">
                <a:solidFill>
                  <a:srgbClr val="BA2121"/>
                </a:solidFill>
                <a:latin typeface="Palatino Linotype"/>
                <a:cs typeface="Palatino Linotype"/>
              </a:rPr>
              <a:t>"@"</a:t>
            </a:r>
            <a:r>
              <a:rPr sz="900" spc="70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2514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3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34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14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b="1" spc="114" dirty="0">
                <a:solidFill>
                  <a:srgbClr val="AA5B1E"/>
                </a:solidFill>
                <a:latin typeface="Palatino Linotype"/>
                <a:cs typeface="Palatino Linotype"/>
              </a:rPr>
              <a:t>\n</a:t>
            </a:r>
            <a:r>
              <a:rPr sz="900" spc="114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14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54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@@@@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669925" algn="l"/>
              </a:tabLst>
            </a:pPr>
            <a:r>
              <a:rPr sz="900" i="1" spc="175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dirty="0">
                <a:solidFill>
                  <a:srgbClr val="3D7A7A"/>
                </a:solidFill>
                <a:latin typeface="Palatino Linotype"/>
                <a:cs typeface="Palatino Linotype"/>
              </a:rPr>
              <a:t>	</a:t>
            </a:r>
            <a:r>
              <a:rPr sz="900" i="1" spc="-20" dirty="0">
                <a:solidFill>
                  <a:srgbClr val="3D7A7A"/>
                </a:solidFill>
                <a:latin typeface="Palatino Linotype"/>
                <a:cs typeface="Palatino Linotype"/>
              </a:rPr>
              <a:t>@@@@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1" name="object 21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234937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80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546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Arithmetic</a:t>
            </a:r>
            <a:r>
              <a:rPr spc="55" dirty="0"/>
              <a:t> </a:t>
            </a:r>
            <a:r>
              <a:rPr spc="-160" dirty="0"/>
              <a:t>Types</a:t>
            </a:r>
            <a:r>
              <a:rPr spc="60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130" dirty="0"/>
              <a:t>Suffix</a:t>
            </a:r>
            <a:r>
              <a:rPr spc="60" dirty="0"/>
              <a:t> </a:t>
            </a:r>
            <a:r>
              <a:rPr spc="-150" dirty="0"/>
              <a:t>and</a:t>
            </a:r>
            <a:r>
              <a:rPr spc="60" dirty="0"/>
              <a:t> </a:t>
            </a:r>
            <a:r>
              <a:rPr spc="-90" dirty="0"/>
              <a:t>Prefix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6258" y="429196"/>
          <a:ext cx="3047363" cy="1439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Type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SUFFIX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example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75565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/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45"/>
                        </a:lnSpc>
                        <a:spcBef>
                          <a:spcPts val="23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2984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r>
                        <a:rPr sz="900" b="1" spc="1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3u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8l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4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2ul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18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1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4ll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1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long</a:t>
                      </a:r>
                      <a:r>
                        <a:rPr sz="900" b="1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unsigned</a:t>
                      </a:r>
                      <a:r>
                        <a:rPr sz="900" b="1" spc="2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b="1" spc="5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int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spc="8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ull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7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7ull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b="1" spc="7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float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35"/>
                        </a:lnSpc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f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35"/>
                        </a:lnSpc>
                      </a:pPr>
                      <a:r>
                        <a:rPr sz="900" spc="9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3.0f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5565">
                        <a:lnSpc>
                          <a:spcPts val="1070"/>
                        </a:lnSpc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double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70"/>
                        </a:lnSpc>
                      </a:pPr>
                      <a:r>
                        <a:rPr sz="900" spc="6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3.0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6258" y="2016556"/>
          <a:ext cx="3047363" cy="786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45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Representation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PREFIX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 Black"/>
                          <a:cs typeface="Arial Black"/>
                        </a:rPr>
                        <a:t>example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Binary</a:t>
                      </a:r>
                      <a:r>
                        <a:rPr sz="900" b="1" spc="19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sz="800" spc="-10" dirty="0">
                          <a:solidFill>
                            <a:srgbClr val="008A73"/>
                          </a:solidFill>
                          <a:latin typeface="Tahoma"/>
                          <a:cs typeface="Tahoma"/>
                        </a:rPr>
                        <a:t>C++14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0b010101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T w="9525">
                      <a:solidFill>
                        <a:srgbClr val="22373A"/>
                      </a:solidFill>
                      <a:prstDash val="solid"/>
                    </a:lnT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Octal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055"/>
                        </a:lnSpc>
                        <a:spcBef>
                          <a:spcPts val="55"/>
                        </a:spcBef>
                      </a:pPr>
                      <a:r>
                        <a:rPr sz="900" spc="-2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0308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6985" marB="0"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Hexadecimal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</a:t>
                      </a:r>
                      <a:r>
                        <a:rPr sz="900" spc="6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9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4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10" dirty="0">
                          <a:solidFill>
                            <a:srgbClr val="22373A"/>
                          </a:solidFill>
                          <a:latin typeface="Palatino Linotype"/>
                          <a:cs typeface="Palatino Linotype"/>
                        </a:rPr>
                        <a:t>0xFFA010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T="13335" marB="0">
                    <a:lnB w="12700">
                      <a:solidFill>
                        <a:srgbClr val="22373A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2868553"/>
            <a:ext cx="34270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8A73"/>
                </a:solidFill>
                <a:latin typeface="Tahoma"/>
                <a:cs typeface="Tahoma"/>
              </a:rPr>
              <a:t>C++14</a:t>
            </a:r>
            <a:r>
              <a:rPr sz="1000" spc="-2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allows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also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Arial"/>
                <a:cs typeface="Arial"/>
              </a:rPr>
              <a:t>digit</a:t>
            </a:r>
            <a:r>
              <a:rPr sz="1000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i="1" spc="-55" dirty="0">
                <a:solidFill>
                  <a:srgbClr val="22373A"/>
                </a:solidFill>
                <a:latin typeface="Arial"/>
                <a:cs typeface="Arial"/>
              </a:rPr>
              <a:t>separators</a:t>
            </a:r>
            <a:r>
              <a:rPr sz="1000" i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for 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improving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readability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056" y="2891561"/>
            <a:ext cx="674370" cy="1543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15"/>
              </a:lnSpc>
            </a:pP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1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'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'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000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20/100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9" name="object 9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34937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80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55" dirty="0">
                <a:latin typeface="Arial Black"/>
                <a:cs typeface="Arial Black"/>
              </a:rPr>
              <a:t>Range-</a:t>
            </a:r>
            <a:r>
              <a:rPr b="0" spc="-160" dirty="0">
                <a:latin typeface="Arial Black"/>
                <a:cs typeface="Arial Black"/>
              </a:rPr>
              <a:t>based</a:t>
            </a:r>
            <a:r>
              <a:rPr b="0" spc="70" dirty="0">
                <a:latin typeface="Arial Black"/>
                <a:cs typeface="Arial Black"/>
              </a:rPr>
              <a:t> </a:t>
            </a:r>
            <a:r>
              <a:rPr spc="90" dirty="0"/>
              <a:t>for</a:t>
            </a:r>
            <a:r>
              <a:rPr spc="170" dirty="0"/>
              <a:t> </a:t>
            </a:r>
            <a:r>
              <a:rPr b="0" spc="-135" dirty="0">
                <a:latin typeface="Arial Black"/>
                <a:cs typeface="Arial Black"/>
              </a:rPr>
              <a:t>Loop</a:t>
            </a:r>
            <a:r>
              <a:rPr b="0" spc="65" dirty="0">
                <a:latin typeface="Arial Black"/>
                <a:cs typeface="Arial Black"/>
              </a:rPr>
              <a:t> </a:t>
            </a:r>
            <a:r>
              <a:rPr b="0" spc="-315" dirty="0">
                <a:latin typeface="Lucida Sans Unicode"/>
                <a:cs typeface="Lucida Sans Unicode"/>
              </a:rPr>
              <a:t>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640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3/3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773708"/>
            <a:ext cx="4191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C++17</a:t>
            </a:r>
            <a:r>
              <a:rPr sz="1100" spc="-4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extends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concept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of</a:t>
            </a:r>
            <a:r>
              <a:rPr sz="11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Arial Black"/>
                <a:cs typeface="Arial Black"/>
              </a:rPr>
              <a:t>range-</a:t>
            </a:r>
            <a:r>
              <a:rPr sz="1100" spc="-150" dirty="0">
                <a:solidFill>
                  <a:srgbClr val="22373A"/>
                </a:solidFill>
                <a:latin typeface="Arial Black"/>
                <a:cs typeface="Arial Black"/>
              </a:rPr>
              <a:t>based</a:t>
            </a:r>
            <a:r>
              <a:rPr sz="1100" spc="30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Arial Black"/>
                <a:cs typeface="Arial Black"/>
              </a:rPr>
              <a:t>loop</a:t>
            </a:r>
            <a:r>
              <a:rPr sz="1100" spc="-5" dirty="0">
                <a:solidFill>
                  <a:srgbClr val="22373A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structure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binding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085011"/>
            <a:ext cx="5039995" cy="130111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540" rIns="0" bIns="0" rtlCol="0">
            <a:spAutoFit/>
          </a:bodyPr>
          <a:lstStyle/>
          <a:p>
            <a:pPr marR="4396105" algn="r">
              <a:lnSpc>
                <a:spcPct val="100000"/>
              </a:lnSpc>
              <a:spcBef>
                <a:spcPts val="20"/>
              </a:spcBef>
            </a:pPr>
            <a:r>
              <a:rPr sz="900" b="1" spc="80" dirty="0">
                <a:solidFill>
                  <a:srgbClr val="007F00"/>
                </a:solidFill>
                <a:latin typeface="Palatino Linotype"/>
                <a:cs typeface="Palatino Linotype"/>
              </a:rPr>
              <a:t>struct</a:t>
            </a:r>
            <a:r>
              <a:rPr sz="900" b="1" spc="17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b="1" spc="-75" dirty="0">
                <a:solidFill>
                  <a:srgbClr val="0000FF"/>
                </a:solidFill>
                <a:latin typeface="Palatino Linotype"/>
                <a:cs typeface="Palatino Linotype"/>
              </a:rPr>
              <a:t>A</a:t>
            </a:r>
            <a:r>
              <a:rPr sz="900" b="1" spc="180" dirty="0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R="4396105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95" dirty="0">
                <a:solidFill>
                  <a:srgbClr val="22373A"/>
                </a:solidFill>
                <a:latin typeface="Palatino Linotype"/>
                <a:cs typeface="Palatino Linotype"/>
              </a:rPr>
              <a:t>x;</a:t>
            </a:r>
            <a:endParaRPr sz="900">
              <a:latin typeface="Palatino Linotype"/>
              <a:cs typeface="Palatino Linotype"/>
            </a:endParaRPr>
          </a:p>
          <a:p>
            <a:pPr marR="4396105" algn="r">
              <a:lnSpc>
                <a:spcPct val="100000"/>
              </a:lnSpc>
              <a:spcBef>
                <a:spcPts val="180"/>
              </a:spcBef>
            </a:pPr>
            <a:r>
              <a:rPr sz="900" b="1" spc="80" dirty="0">
                <a:solidFill>
                  <a:srgbClr val="AF003F"/>
                </a:solidFill>
                <a:latin typeface="Palatino Linotype"/>
                <a:cs typeface="Palatino Linotype"/>
              </a:rPr>
              <a:t>int</a:t>
            </a:r>
            <a:r>
              <a:rPr sz="900" b="1" spc="254" dirty="0">
                <a:solidFill>
                  <a:srgbClr val="AF003F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y;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</a:pPr>
            <a:r>
              <a:rPr sz="900" spc="-75" dirty="0">
                <a:solidFill>
                  <a:srgbClr val="22373A"/>
                </a:solidFill>
                <a:latin typeface="Palatino Linotype"/>
                <a:cs typeface="Palatino Linotype"/>
              </a:rPr>
              <a:t>A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80" dirty="0">
                <a:solidFill>
                  <a:srgbClr val="22373A"/>
                </a:solidFill>
                <a:latin typeface="Palatino Linotype"/>
                <a:cs typeface="Palatino Linotype"/>
              </a:rPr>
              <a:t>array[]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</a:t>
            </a:r>
            <a:r>
              <a:rPr sz="900" spc="2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},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5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140" dirty="0">
                <a:solidFill>
                  <a:srgbClr val="666666"/>
                </a:solidFill>
                <a:latin typeface="Palatino Linotype"/>
                <a:cs typeface="Palatino Linotype"/>
              </a:rPr>
              <a:t>6</a:t>
            </a:r>
            <a:r>
              <a:rPr sz="900" spc="140" dirty="0">
                <a:solidFill>
                  <a:srgbClr val="22373A"/>
                </a:solidFill>
                <a:latin typeface="Palatino Linotype"/>
                <a:cs typeface="Palatino Linotype"/>
              </a:rPr>
              <a:t>},</a:t>
            </a:r>
            <a:r>
              <a:rPr sz="900" spc="2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{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7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,</a:t>
            </a:r>
            <a:r>
              <a:rPr sz="900" spc="120" dirty="0">
                <a:solidFill>
                  <a:srgbClr val="666666"/>
                </a:solidFill>
                <a:latin typeface="Palatino Linotype"/>
                <a:cs typeface="Palatino Linotype"/>
              </a:rPr>
              <a:t>1</a:t>
            </a:r>
            <a:r>
              <a:rPr sz="900" spc="120" dirty="0">
                <a:solidFill>
                  <a:srgbClr val="22373A"/>
                </a:solidFill>
                <a:latin typeface="Palatino Linotype"/>
                <a:cs typeface="Palatino Linotype"/>
              </a:rPr>
              <a:t>}</a:t>
            </a:r>
            <a:r>
              <a:rPr sz="900" spc="2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Palatino Linotype"/>
                <a:cs typeface="Palatino Linotype"/>
              </a:rPr>
              <a:t>};</a:t>
            </a:r>
            <a:endParaRPr sz="9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180"/>
              </a:spcBef>
            </a:pPr>
            <a:r>
              <a:rPr sz="900" b="1" spc="65" dirty="0">
                <a:solidFill>
                  <a:srgbClr val="007F00"/>
                </a:solidFill>
                <a:latin typeface="Palatino Linotype"/>
                <a:cs typeface="Palatino Linotype"/>
              </a:rPr>
              <a:t>for</a:t>
            </a:r>
            <a:r>
              <a:rPr sz="900" b="1" spc="295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(</a:t>
            </a:r>
            <a:r>
              <a:rPr sz="900" b="1" dirty="0">
                <a:solidFill>
                  <a:srgbClr val="007F00"/>
                </a:solidFill>
                <a:latin typeface="Palatino Linotype"/>
                <a:cs typeface="Palatino Linotype"/>
              </a:rPr>
              <a:t>auto</a:t>
            </a:r>
            <a:r>
              <a:rPr sz="900" b="1" spc="300" dirty="0">
                <a:solidFill>
                  <a:srgbClr val="007F00"/>
                </a:solidFill>
                <a:latin typeface="Palatino Linotype"/>
                <a:cs typeface="Palatino Linotype"/>
              </a:rPr>
              <a:t> </a:t>
            </a:r>
            <a:r>
              <a:rPr sz="900" spc="105" dirty="0">
                <a:solidFill>
                  <a:srgbClr val="22373A"/>
                </a:solidFill>
                <a:latin typeface="Palatino Linotype"/>
                <a:cs typeface="Palatino Linotype"/>
              </a:rPr>
              <a:t>[x1,</a:t>
            </a:r>
            <a:r>
              <a:rPr sz="900" spc="29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Palatino Linotype"/>
                <a:cs typeface="Palatino Linotype"/>
              </a:rPr>
              <a:t>y1]</a:t>
            </a:r>
            <a:r>
              <a:rPr sz="900" spc="3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spc="245" dirty="0">
                <a:solidFill>
                  <a:srgbClr val="666666"/>
                </a:solidFill>
                <a:latin typeface="Palatino Linotype"/>
                <a:cs typeface="Palatino Linotype"/>
              </a:rPr>
              <a:t>:</a:t>
            </a:r>
            <a:r>
              <a:rPr sz="900" spc="29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array)</a:t>
            </a:r>
            <a:endParaRPr sz="900">
              <a:latin typeface="Palatino Linotype"/>
              <a:cs typeface="Palatino Linotype"/>
            </a:endParaRPr>
          </a:p>
          <a:p>
            <a:pPr marL="276860">
              <a:lnSpc>
                <a:spcPct val="100000"/>
              </a:lnSpc>
              <a:spcBef>
                <a:spcPts val="180"/>
              </a:spcBef>
            </a:pP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cout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x1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70" dirty="0">
                <a:solidFill>
                  <a:srgbClr val="BA2121"/>
                </a:solidFill>
                <a:latin typeface="Palatino Linotype"/>
                <a:cs typeface="Palatino Linotype"/>
              </a:rPr>
              <a:t>","</a:t>
            </a:r>
            <a:r>
              <a:rPr sz="900" spc="265" dirty="0">
                <a:solidFill>
                  <a:srgbClr val="BA2121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22373A"/>
                </a:solidFill>
                <a:latin typeface="Palatino Linotype"/>
                <a:cs typeface="Palatino Linotype"/>
              </a:rPr>
              <a:t>y1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&lt;&lt;</a:t>
            </a:r>
            <a:r>
              <a:rPr sz="900" spc="27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130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265" dirty="0">
                <a:solidFill>
                  <a:srgbClr val="BA2121"/>
                </a:solidFill>
                <a:latin typeface="Palatino Linotype"/>
                <a:cs typeface="Palatino Linotype"/>
              </a:rPr>
              <a:t>  </a:t>
            </a:r>
            <a:r>
              <a:rPr sz="900" spc="185" dirty="0">
                <a:solidFill>
                  <a:srgbClr val="BA2121"/>
                </a:solidFill>
                <a:latin typeface="Palatino Linotype"/>
                <a:cs typeface="Palatino Linotype"/>
              </a:rPr>
              <a:t>"</a:t>
            </a:r>
            <a:r>
              <a:rPr sz="900" spc="185" dirty="0">
                <a:solidFill>
                  <a:srgbClr val="22373A"/>
                </a:solidFill>
                <a:latin typeface="Palatino Linotype"/>
                <a:cs typeface="Palatino Linotype"/>
              </a:rPr>
              <a:t>;</a:t>
            </a:r>
            <a:r>
              <a:rPr sz="900" spc="265" dirty="0">
                <a:solidFill>
                  <a:srgbClr val="22373A"/>
                </a:solidFill>
                <a:latin typeface="Palatino Linotype"/>
                <a:cs typeface="Palatino Linotype"/>
              </a:rPr>
              <a:t>  </a:t>
            </a:r>
            <a:r>
              <a:rPr sz="900" i="1" spc="200" dirty="0">
                <a:solidFill>
                  <a:srgbClr val="3D7A7A"/>
                </a:solidFill>
                <a:latin typeface="Palatino Linotype"/>
                <a:cs typeface="Palatino Linotype"/>
              </a:rPr>
              <a:t>//</a:t>
            </a:r>
            <a:r>
              <a:rPr sz="900" i="1" spc="270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120" dirty="0">
                <a:solidFill>
                  <a:srgbClr val="3D7A7A"/>
                </a:solidFill>
                <a:latin typeface="Palatino Linotype"/>
                <a:cs typeface="Palatino Linotype"/>
              </a:rPr>
              <a:t>print: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1,2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90" dirty="0">
                <a:solidFill>
                  <a:srgbClr val="3D7A7A"/>
                </a:solidFill>
                <a:latin typeface="Palatino Linotype"/>
                <a:cs typeface="Palatino Linotype"/>
              </a:rPr>
              <a:t>5,6</a:t>
            </a:r>
            <a:r>
              <a:rPr sz="900" i="1" spc="265" dirty="0">
                <a:solidFill>
                  <a:srgbClr val="3D7A7A"/>
                </a:solidFill>
                <a:latin typeface="Palatino Linotype"/>
                <a:cs typeface="Palatino Linotype"/>
              </a:rPr>
              <a:t>  </a:t>
            </a:r>
            <a:r>
              <a:rPr sz="900" i="1" spc="65" dirty="0">
                <a:solidFill>
                  <a:srgbClr val="3D7A7A"/>
                </a:solidFill>
                <a:latin typeface="Palatino Linotype"/>
                <a:cs typeface="Palatino Linotype"/>
              </a:rPr>
              <a:t>7,1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8" name="object 8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34937"/>
              <a:ext cx="4080510" cy="5080"/>
            </a:xfrm>
            <a:custGeom>
              <a:avLst/>
              <a:gdLst/>
              <a:ahLst/>
              <a:cxnLst/>
              <a:rect l="l" t="t" r="r" b="b"/>
              <a:pathLst>
                <a:path w="4080510" h="5080">
                  <a:moveTo>
                    <a:pt x="0" y="5060"/>
                  </a:moveTo>
                  <a:lnTo>
                    <a:pt x="0" y="0"/>
                  </a:lnTo>
                  <a:lnTo>
                    <a:pt x="4080023" y="0"/>
                  </a:lnTo>
                  <a:lnTo>
                    <a:pt x="40800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Fixed</a:t>
            </a:r>
            <a:r>
              <a:rPr spc="35" dirty="0"/>
              <a:t> </a:t>
            </a:r>
            <a:r>
              <a:rPr spc="-70" dirty="0"/>
              <a:t>Width</a:t>
            </a:r>
            <a:r>
              <a:rPr spc="20" dirty="0"/>
              <a:t> </a:t>
            </a:r>
            <a:r>
              <a:rPr spc="-13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5068" y="76375"/>
            <a:ext cx="276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9F9F9"/>
                </a:solidFill>
                <a:latin typeface="Arial Black"/>
                <a:cs typeface="Arial Black"/>
              </a:rPr>
              <a:t>1/3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994" y="634149"/>
            <a:ext cx="5039995" cy="1463040"/>
            <a:chOff x="359994" y="634149"/>
            <a:chExt cx="5039995" cy="1463040"/>
          </a:xfrm>
        </p:grpSpPr>
        <p:sp>
          <p:nvSpPr>
            <p:cNvPr id="5" name="object 5"/>
            <p:cNvSpPr/>
            <p:nvPr/>
          </p:nvSpPr>
          <p:spPr>
            <a:xfrm>
              <a:off x="359994" y="634149"/>
              <a:ext cx="5039995" cy="198755"/>
            </a:xfrm>
            <a:custGeom>
              <a:avLst/>
              <a:gdLst/>
              <a:ahLst/>
              <a:cxnLst/>
              <a:rect l="l" t="t" r="r" b="b"/>
              <a:pathLst>
                <a:path w="5039995" h="198755">
                  <a:moveTo>
                    <a:pt x="5039995" y="0"/>
                  </a:moveTo>
                  <a:lnTo>
                    <a:pt x="0" y="0"/>
                  </a:lnTo>
                  <a:lnTo>
                    <a:pt x="0" y="198247"/>
                  </a:lnTo>
                  <a:lnTo>
                    <a:pt x="5039995" y="198247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5853" y="76443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>
                  <a:moveTo>
                    <a:pt x="0" y="0"/>
                  </a:moveTo>
                  <a:lnTo>
                    <a:pt x="43637" y="0"/>
                  </a:lnTo>
                </a:path>
              </a:pathLst>
            </a:custGeom>
            <a:ln w="505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994" y="832396"/>
              <a:ext cx="5039995" cy="1264920"/>
            </a:xfrm>
            <a:custGeom>
              <a:avLst/>
              <a:gdLst/>
              <a:ahLst/>
              <a:cxnLst/>
              <a:rect l="l" t="t" r="r" b="b"/>
              <a:pathLst>
                <a:path w="5039995" h="1264920">
                  <a:moveTo>
                    <a:pt x="5039995" y="0"/>
                  </a:moveTo>
                  <a:lnTo>
                    <a:pt x="0" y="0"/>
                  </a:lnTo>
                  <a:lnTo>
                    <a:pt x="0" y="1264589"/>
                  </a:lnTo>
                  <a:lnTo>
                    <a:pt x="5039995" y="1264589"/>
                  </a:lnTo>
                  <a:lnTo>
                    <a:pt x="503999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479" y="143729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8603" y="143729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7745" y="163518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7160" y="163518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745" y="183306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160" y="1833067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7745" y="203095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7160" y="2030958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09">
                  <a:moveTo>
                    <a:pt x="0" y="0"/>
                  </a:moveTo>
                  <a:lnTo>
                    <a:pt x="41567" y="0"/>
                  </a:lnTo>
                </a:path>
              </a:pathLst>
            </a:custGeom>
            <a:ln w="5054">
              <a:solidFill>
                <a:srgbClr val="008A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3484" y="574151"/>
            <a:ext cx="2647315" cy="14998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spc="95" dirty="0">
                <a:solidFill>
                  <a:srgbClr val="F9F9F9"/>
                </a:solidFill>
                <a:latin typeface="Palatino Linotype"/>
                <a:cs typeface="Palatino Linotype"/>
              </a:rPr>
              <a:t>int*</a:t>
            </a:r>
            <a:r>
              <a:rPr sz="1100" b="1" spc="14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204" dirty="0">
                <a:solidFill>
                  <a:srgbClr val="F9F9F9"/>
                </a:solidFill>
                <a:latin typeface="Palatino Linotype"/>
                <a:cs typeface="Palatino Linotype"/>
              </a:rPr>
              <a:t>t</a:t>
            </a:r>
            <a:r>
              <a:rPr sz="1100" b="1" spc="135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sz="1100" b="1" spc="60" dirty="0">
                <a:solidFill>
                  <a:srgbClr val="F9F9F9"/>
                </a:solidFill>
                <a:latin typeface="Palatino Linotype"/>
                <a:cs typeface="Palatino Linotype"/>
              </a:rPr>
              <a:t>&lt;cstdint&gt;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18000"/>
              </a:lnSpc>
              <a:spcBef>
                <a:spcPts val="8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provides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fixed</a:t>
            </a:r>
            <a:r>
              <a:rPr sz="110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width</a:t>
            </a:r>
            <a:r>
              <a:rPr sz="11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integer</a:t>
            </a:r>
            <a:r>
              <a:rPr sz="1100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1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types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. They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have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same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size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any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architecture:</a:t>
            </a:r>
            <a:endParaRPr sz="1100">
              <a:latin typeface="Tahoma"/>
              <a:cs typeface="Tahoma"/>
            </a:endParaRPr>
          </a:p>
          <a:p>
            <a:pPr marL="12700" marR="1684020">
              <a:lnSpc>
                <a:spcPct val="118000"/>
              </a:lnSpc>
              <a:spcBef>
                <a:spcPts val="545"/>
              </a:spcBef>
            </a:pP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int8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uint8</a:t>
            </a:r>
            <a:r>
              <a:rPr sz="1100" spc="-15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int16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uint16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int32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uint32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 </a:t>
            </a:r>
            <a:r>
              <a:rPr sz="1100" spc="-10" dirty="0">
                <a:solidFill>
                  <a:srgbClr val="008A73"/>
                </a:solidFill>
                <a:latin typeface="Tahoma"/>
                <a:cs typeface="Tahoma"/>
              </a:rPr>
              <a:t>int64</a:t>
            </a:r>
            <a:r>
              <a:rPr sz="1100" spc="-30" dirty="0">
                <a:solidFill>
                  <a:srgbClr val="008A73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008A73"/>
                </a:solidFill>
                <a:latin typeface="Tahoma"/>
                <a:cs typeface="Tahoma"/>
              </a:rPr>
              <a:t>uint64 </a:t>
            </a:r>
            <a:r>
              <a:rPr sz="1100" spc="-50" dirty="0">
                <a:solidFill>
                  <a:srgbClr val="008A73"/>
                </a:solidFill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1401" y="2255494"/>
            <a:ext cx="294640" cy="1593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114" dirty="0">
                <a:solidFill>
                  <a:srgbClr val="22373A"/>
                </a:solidFill>
                <a:latin typeface="Cambria"/>
                <a:cs typeface="Cambria"/>
              </a:rPr>
              <a:t>int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294" y="2225216"/>
            <a:ext cx="4467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44340" algn="l"/>
              </a:tabLst>
            </a:pPr>
            <a:r>
              <a:rPr sz="1100" i="1" spc="-55" dirty="0">
                <a:solidFill>
                  <a:srgbClr val="22373A"/>
                </a:solidFill>
                <a:latin typeface="Arial"/>
                <a:cs typeface="Arial"/>
              </a:rPr>
              <a:t>Good</a:t>
            </a:r>
            <a:r>
              <a:rPr sz="1100" i="1" spc="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22373A"/>
                </a:solidFill>
                <a:latin typeface="Arial"/>
                <a:cs typeface="Arial"/>
              </a:rPr>
              <a:t>practice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Prefer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fixed-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width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integers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instead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native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types.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994" y="2453385"/>
            <a:ext cx="657860" cy="1898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170"/>
              </a:lnSpc>
            </a:pPr>
            <a:r>
              <a:rPr sz="1100" spc="-10" dirty="0">
                <a:solidFill>
                  <a:srgbClr val="22373A"/>
                </a:solidFill>
                <a:latin typeface="Cambria"/>
                <a:cs typeface="Cambria"/>
              </a:rPr>
              <a:t>unsigned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1280" y="2423095"/>
            <a:ext cx="409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can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be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directly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used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as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they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widely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accepted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by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C++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data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models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23446" y="2960749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Tahoma"/>
                <a:cs typeface="Tahoma"/>
              </a:rPr>
              <a:t>43/100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234937"/>
            <a:ext cx="5760085" cy="5080"/>
            <a:chOff x="0" y="3234937"/>
            <a:chExt cx="5760085" cy="5080"/>
          </a:xfrm>
        </p:grpSpPr>
        <p:sp>
          <p:nvSpPr>
            <p:cNvPr id="23" name="object 23"/>
            <p:cNvSpPr/>
            <p:nvPr/>
          </p:nvSpPr>
          <p:spPr>
            <a:xfrm>
              <a:off x="0" y="323747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23493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80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234937"/>
              <a:ext cx="2477135" cy="5080"/>
            </a:xfrm>
            <a:custGeom>
              <a:avLst/>
              <a:gdLst/>
              <a:ahLst/>
              <a:cxnLst/>
              <a:rect l="l" t="t" r="r" b="b"/>
              <a:pathLst>
                <a:path w="2477135" h="5080">
                  <a:moveTo>
                    <a:pt x="0" y="5060"/>
                  </a:moveTo>
                  <a:lnTo>
                    <a:pt x="0" y="0"/>
                  </a:lnTo>
                  <a:lnTo>
                    <a:pt x="2476789" y="0"/>
                  </a:lnTo>
                  <a:lnTo>
                    <a:pt x="24767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762472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476</TotalTime>
  <Words>5777</Words>
  <Application>Microsoft Office PowerPoint</Application>
  <PresentationFormat>Custom</PresentationFormat>
  <Paragraphs>1039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8" baseType="lpstr">
      <vt:lpstr>Courier</vt:lpstr>
      <vt:lpstr>Menlo</vt:lpstr>
      <vt:lpstr>Arial</vt:lpstr>
      <vt:lpstr>Arial Black</vt:lpstr>
      <vt:lpstr>Bookman Old Style</vt:lpstr>
      <vt:lpstr>Calibri</vt:lpstr>
      <vt:lpstr>Cambria</vt:lpstr>
      <vt:lpstr>Cascadia Code</vt:lpstr>
      <vt:lpstr>Courier New</vt:lpstr>
      <vt:lpstr>Garamond</vt:lpstr>
      <vt:lpstr>Lucida Sans Unicode</vt:lpstr>
      <vt:lpstr>Palatino Linotype</vt:lpstr>
      <vt:lpstr>Tahoma</vt:lpstr>
      <vt:lpstr>Times New Roman</vt:lpstr>
      <vt:lpstr>Trebuchet MS</vt:lpstr>
      <vt:lpstr>Verdana</vt:lpstr>
      <vt:lpstr>Wingdings</vt:lpstr>
      <vt:lpstr>Office Theme</vt:lpstr>
      <vt:lpstr>C++Programming </vt:lpstr>
      <vt:lpstr>Week 3: Agenda </vt:lpstr>
      <vt:lpstr>Variables and Basic Types</vt:lpstr>
      <vt:lpstr>int</vt:lpstr>
      <vt:lpstr>How to initialize a variable</vt:lpstr>
      <vt:lpstr>Arithmetic Types</vt:lpstr>
      <vt:lpstr>Arithmetic Types - Short Name</vt:lpstr>
      <vt:lpstr>Arithmetic Types - Suffix and Prefix</vt:lpstr>
      <vt:lpstr>Fixed Width Integers</vt:lpstr>
      <vt:lpstr>Fixed Width Integers</vt:lpstr>
      <vt:lpstr>Fixed Width Integers</vt:lpstr>
      <vt:lpstr>char</vt:lpstr>
      <vt:lpstr>Integers and characters</vt:lpstr>
      <vt:lpstr>bool</vt:lpstr>
      <vt:lpstr>bool</vt:lpstr>
      <vt:lpstr>size_t</vt:lpstr>
      <vt:lpstr>size t</vt:lpstr>
      <vt:lpstr>Arithmetic Type Limits</vt:lpstr>
      <vt:lpstr>Promotion and Truncation</vt:lpstr>
      <vt:lpstr>Fixed width integer types (since C++11)</vt:lpstr>
      <vt:lpstr>Floating-point Types and Arithmetic</vt:lpstr>
      <vt:lpstr>Floating-point Numbers</vt:lpstr>
      <vt:lpstr>Floating-point types</vt:lpstr>
      <vt:lpstr>Precision</vt:lpstr>
      <vt:lpstr>32/64-bit Floating-Point</vt:lpstr>
      <vt:lpstr>Floating-point Representation</vt:lpstr>
      <vt:lpstr>Infinity</vt:lpstr>
      <vt:lpstr>Floating-point - Summary</vt:lpstr>
      <vt:lpstr>Floating-point - Summary</vt:lpstr>
      <vt:lpstr>Floating-point - Limits</vt:lpstr>
      <vt:lpstr>Floating-point - Useful Functions</vt:lpstr>
      <vt:lpstr>Conversion Rules</vt:lpstr>
      <vt:lpstr>Conversion Rules</vt:lpstr>
      <vt:lpstr>Examples and Common Errors</vt:lpstr>
      <vt:lpstr>Implicit Promotion</vt:lpstr>
      <vt:lpstr>auto Declaration</vt:lpstr>
      <vt:lpstr>auto Keyword</vt:lpstr>
      <vt:lpstr>auto Keyword - Functions ⋆</vt:lpstr>
      <vt:lpstr>C++ Operators</vt:lpstr>
      <vt:lpstr>PowerPoint Presentation</vt:lpstr>
      <vt:lpstr>Operators Precedence</vt:lpstr>
      <vt:lpstr>Operators Precedence</vt:lpstr>
      <vt:lpstr>Prefix/Postfix Increment Semantic</vt:lpstr>
      <vt:lpstr>Operation Ordering Undefined Behavior ⋆</vt:lpstr>
      <vt:lpstr>Assignment, Compound, and Comma Operators</vt:lpstr>
      <vt:lpstr>Spaceship Operator &lt;=&gt;</vt:lpstr>
      <vt:lpstr>Safe Comparison Operators</vt:lpstr>
      <vt:lpstr>Control Flow</vt:lpstr>
      <vt:lpstr>if Statement</vt:lpstr>
      <vt:lpstr>if and if-else</vt:lpstr>
      <vt:lpstr>if-else if-else</vt:lpstr>
      <vt:lpstr>A little more complex</vt:lpstr>
      <vt:lpstr>? : operator</vt:lpstr>
      <vt:lpstr>Ternary operator ?</vt:lpstr>
      <vt:lpstr>Condition</vt:lpstr>
      <vt:lpstr>Relational Expressions</vt:lpstr>
      <vt:lpstr>Logical Expressions</vt:lpstr>
      <vt:lpstr>Non-Boolean Expressions</vt:lpstr>
      <vt:lpstr>for and while loops</vt:lpstr>
      <vt:lpstr>for and while Loops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goto and switch Statements</vt:lpstr>
      <vt:lpstr>goto Statement</vt:lpstr>
      <vt:lpstr>switch Statement</vt:lpstr>
      <vt:lpstr>Range-based for Loop</vt:lpstr>
      <vt:lpstr>Range-based for Loop ⇝</vt:lpstr>
      <vt:lpstr>Range-based for Loop 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  Programming10pt - to2. Basic Concepts I6pt toFundamental Types</dc:title>
  <dc:creator>Federico Busato</dc:creator>
  <cp:lastModifiedBy>Owen Chen</cp:lastModifiedBy>
  <cp:revision>12</cp:revision>
  <dcterms:created xsi:type="dcterms:W3CDTF">2023-06-20T17:30:38Z</dcterms:created>
  <dcterms:modified xsi:type="dcterms:W3CDTF">2023-06-30T00:55:44Z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2023-06-20T00:00:00Z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