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71" r:id="rId3"/>
    <p:sldId id="278" r:id="rId4"/>
    <p:sldId id="442" r:id="rId5"/>
    <p:sldId id="259" r:id="rId6"/>
    <p:sldId id="447" r:id="rId7"/>
    <p:sldId id="448" r:id="rId8"/>
    <p:sldId id="432" r:id="rId9"/>
    <p:sldId id="450" r:id="rId10"/>
    <p:sldId id="269" r:id="rId11"/>
    <p:sldId id="457" r:id="rId12"/>
    <p:sldId id="462" r:id="rId13"/>
    <p:sldId id="492" r:id="rId14"/>
    <p:sldId id="493" r:id="rId15"/>
    <p:sldId id="464" r:id="rId16"/>
    <p:sldId id="480" r:id="rId17"/>
    <p:sldId id="485" r:id="rId18"/>
    <p:sldId id="486" r:id="rId19"/>
    <p:sldId id="467" r:id="rId20"/>
    <p:sldId id="468" r:id="rId21"/>
    <p:sldId id="296" r:id="rId22"/>
    <p:sldId id="298" r:id="rId23"/>
    <p:sldId id="297" r:id="rId24"/>
    <p:sldId id="299" r:id="rId25"/>
    <p:sldId id="469" r:id="rId26"/>
    <p:sldId id="470" r:id="rId27"/>
    <p:sldId id="471" r:id="rId28"/>
    <p:sldId id="487" r:id="rId29"/>
    <p:sldId id="481" r:id="rId30"/>
    <p:sldId id="472" r:id="rId31"/>
    <p:sldId id="290" r:id="rId32"/>
    <p:sldId id="291" r:id="rId33"/>
    <p:sldId id="294" r:id="rId34"/>
    <p:sldId id="292" r:id="rId35"/>
    <p:sldId id="293" r:id="rId36"/>
    <p:sldId id="295" r:id="rId37"/>
    <p:sldId id="488" r:id="rId38"/>
    <p:sldId id="489" r:id="rId39"/>
    <p:sldId id="490" r:id="rId40"/>
    <p:sldId id="491" r:id="rId41"/>
    <p:sldId id="434" r:id="rId42"/>
    <p:sldId id="435" r:id="rId43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>
      <p:cViewPr varScale="1">
        <p:scale>
          <a:sx n="240" d="100"/>
          <a:sy n="240" d="100"/>
        </p:scale>
        <p:origin x="444" y="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AF83-3224-440C-A8E0-E5B9E0C8371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F8F3B-569C-4374-8133-1DBFF8DC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F8F3B-569C-4374-8133-1DBFF8DC9F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F9E1D9-DAC3-D018-C156-803C101B83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 userDrawn="1"/>
        </p:nvSpPr>
        <p:spPr>
          <a:xfrm>
            <a:off x="0" y="327025"/>
            <a:ext cx="5760085" cy="49518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46388"/>
            <a:ext cx="4906010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7957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400" spc="-30" dirty="0">
                <a:solidFill>
                  <a:srgbClr val="22373A"/>
                </a:solidFill>
                <a:latin typeface="Palatino Linotype"/>
                <a:cs typeface="Tahoma"/>
              </a:rPr>
              <a:t>Week 4: </a:t>
            </a:r>
          </a:p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000" spc="-30" dirty="0">
                <a:solidFill>
                  <a:srgbClr val="22373A"/>
                </a:solidFill>
                <a:latin typeface="Palatino Linotype"/>
                <a:cs typeface="Tahoma"/>
              </a:rPr>
              <a:t>Arrays, Strings and Vectors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ourier" pitchFamily="2" charset="0"/>
              </a:rPr>
              <a:t>do-while</a:t>
            </a:r>
            <a:r>
              <a:rPr lang="en-US" altLang="zh-CN" dirty="0">
                <a:solidFill>
                  <a:schemeClr val="tx1"/>
                </a:solidFill>
              </a:rPr>
              <a:t> loop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4318859" cy="174342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The test takes place after each iteration in a do-while loop.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The test takes place before each iteration in a while loop.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int num = 10;</a:t>
            </a:r>
          </a:p>
          <a:p>
            <a:pPr marL="216210" lvl="1"/>
            <a:r>
              <a:rPr lang="en-US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d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o {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&lt;&lt; "num = " &lt;&lt; num &lt;&lt;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num--;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} while (num &gt; 0);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4509468" y="518580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ourier" pitchFamily="2" charset="0"/>
              </a:rPr>
              <a:t>for</a:t>
            </a:r>
            <a:r>
              <a:rPr lang="en-US" altLang="zh-CN" dirty="0">
                <a:solidFill>
                  <a:schemeClr val="tx1"/>
                </a:solidFill>
              </a:rPr>
              <a:t> loop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860425"/>
            <a:ext cx="4906010" cy="1925509"/>
          </a:xfrm>
        </p:spPr>
        <p:txBody>
          <a:bodyPr>
            <a:normAutofit fontScale="70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Syntax: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for (init-clause; cond-expression; iteration-expression)</a:t>
            </a:r>
          </a:p>
          <a:p>
            <a:pPr marL="324315" lvl="1"/>
            <a:r>
              <a:rPr lang="zh-CN" altLang="en-US" dirty="0">
                <a:solidFill>
                  <a:srgbClr val="00206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Example: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int sum = 0;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for(int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= 0;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 10;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++)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{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   sum +=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&lt;&lt; "Line " &lt;&lt;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</a:p>
          <a:p>
            <a:pPr marL="324315" lvl="1"/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&lt;&lt; "sum = " &lt;&lt; sum &lt;&lt;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3873500" y="556090"/>
            <a:ext cx="53732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" altLang="zh-CN" dirty="0">
                <a:solidFill>
                  <a:schemeClr val="tx1"/>
                </a:solidFill>
                <a:latin typeface="Courier" pitchFamily="2" charset="0"/>
              </a:rPr>
              <a:t>switch</a:t>
            </a:r>
            <a:r>
              <a:rPr lang="en" altLang="zh-CN" dirty="0">
                <a:solidFill>
                  <a:schemeClr val="tx1"/>
                </a:solidFill>
              </a:rPr>
              <a:t> Statement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61570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Execute one of several statements, depending on the value of an expression.</a:t>
            </a:r>
          </a:p>
          <a:p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break</a:t>
            </a:r>
            <a:r>
              <a:rPr kumimoji="1" lang="en-US" altLang="zh-CN" dirty="0">
                <a:solidFill>
                  <a:srgbClr val="002060"/>
                </a:solidFill>
              </a:rPr>
              <a:t> prevents executing some following statements. </a:t>
            </a:r>
            <a:r>
              <a:rPr kumimoji="1" lang="en-US" altLang="zh-CN" b="1" dirty="0">
                <a:solidFill>
                  <a:srgbClr val="002060"/>
                </a:solidFill>
              </a:rPr>
              <a:t>Don’t forget </a:t>
            </a:r>
            <a:r>
              <a:rPr kumimoji="1" lang="en-US" altLang="zh-CN" b="1" dirty="0">
                <a:solidFill>
                  <a:srgbClr val="00206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002060"/>
                </a:solidFill>
              </a:rPr>
              <a:t>!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More similar to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goto</a:t>
            </a:r>
            <a:r>
              <a:rPr kumimoji="1" lang="en-US" altLang="zh-CN" dirty="0">
                <a:solidFill>
                  <a:srgbClr val="002060"/>
                </a:solidFill>
              </a:rPr>
              <a:t>, not 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24315" lvl="1"/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'a’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	x = ‘a’;</a:t>
            </a:r>
          </a:p>
          <a:p>
            <a:pPr marL="324315" lvl="1"/>
            <a:r>
              <a:rPr lang="en-US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	b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reak;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324315" lvl="1"/>
            <a:r>
              <a:rPr lang="en" altLang="zh-CN" sz="899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3794121" y="1503482"/>
            <a:ext cx="712054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F5E1-D820-2190-DFB6-1C496B5F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Review Homework for 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C865-3B0C-1BBF-170C-3A677312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31825"/>
            <a:ext cx="4906010" cy="2339102"/>
          </a:xfrm>
        </p:spPr>
        <p:txBody>
          <a:bodyPr/>
          <a:lstStyle/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 Go over Week 3 Class Notes.</a:t>
            </a:r>
            <a:br>
              <a:rPr lang="en-US" sz="800" dirty="0"/>
            </a:br>
            <a:b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 Is the following program legal? If so, what values are printed?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= 100, sum = 0;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for (int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= 0;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!= 10; ++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sum +=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;</a:t>
            </a:r>
            <a:br>
              <a:rPr lang="en-US" sz="800" dirty="0"/>
            </a:b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cout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&lt;&lt;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&lt;&lt; " " &lt;&lt; sum &lt;&lt;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endl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228600" indent="-228600">
              <a:buAutoNum type="arabicParenR"/>
            </a:pPr>
            <a:endParaRPr lang="en-US" sz="800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Write a program that uses a while to sum the numbers from 50 to 100.</a:t>
            </a:r>
          </a:p>
          <a:p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 Write a C++ program using a for loop to print out the first 20 Fibonacci numbers like this: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First 20 Fibonacci Numbers: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1 1 2 3 5 8 13 21 34 55 89 144 233 377 610 987 1597 2584 4181 6765 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 Write a C++ program to print all printable symbols and their corresponding ASCII codes.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first printable symbol with the smallest ASCII code is ! and its ASCII code is 33 and the last printable symbol with the largest ASCII code of 126 is ~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5674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F5E1-D820-2190-DFB6-1C496B5F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Review Homework for 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C865-3B0C-1BBF-170C-3A677312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31825"/>
            <a:ext cx="4906010" cy="2339102"/>
          </a:xfrm>
        </p:spPr>
        <p:txBody>
          <a:bodyPr/>
          <a:lstStyle/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 Go over Week 3 Class Notes.</a:t>
            </a:r>
            <a:br>
              <a:rPr lang="en-US" sz="800" dirty="0"/>
            </a:br>
            <a:b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 Is the following program legal? If so, what values are printed?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= 100, sum = 0;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for (int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= 0;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!= 10; ++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sum +=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;</a:t>
            </a:r>
            <a:br>
              <a:rPr lang="en-US" sz="800" dirty="0"/>
            </a:b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cout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&lt;&lt;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&lt;&lt; " " &lt;&lt; sum &lt;&lt; </a:t>
            </a:r>
            <a:r>
              <a:rPr lang="en-US" sz="8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endl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marL="228600" indent="-228600">
              <a:buAutoNum type="arabicParenR"/>
            </a:pPr>
            <a:endParaRPr lang="en-US" sz="800" b="1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Write a program that uses a while to sum the numbers from 50 to 100.</a:t>
            </a:r>
          </a:p>
          <a:p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 Write a C++ program using a for loop to print out the first 20 Fibonacci numbers like this: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First 20 Fibonacci Numbers: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1 1 2 3 5 8 13 21 34 55 89 144 233 377 610 987 1597 2584 4181 6765 </a:t>
            </a:r>
            <a:br>
              <a:rPr lang="en-US" sz="800" dirty="0"/>
            </a:br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 Write a C++ program to print all printable symbols and their corresponding ASCII codes.</a:t>
            </a:r>
            <a:br>
              <a:rPr lang="en-US" sz="800" dirty="0"/>
            </a:b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first printable symbol with the smallest ASCII code is ! and its ASCII code is 33 and the last printable symbol with the largest ASCII code of 126 is ~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B8BF8-FF5C-0DC2-F1D6-2F2E1258FDC3}"/>
              </a:ext>
            </a:extLst>
          </p:cNvPr>
          <p:cNvSpPr txBox="1"/>
          <p:nvPr/>
        </p:nvSpPr>
        <p:spPr>
          <a:xfrm>
            <a:off x="3416300" y="70802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Solutions: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homework3_loop.cpp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fibonacci_numbers.cpp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print_ascii_table.cpp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9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860425"/>
            <a:ext cx="5029200" cy="11471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90" dirty="0">
                <a:solidFill>
                  <a:srgbClr val="00B05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Today’s Topics:</a:t>
            </a:r>
            <a:br>
              <a:rPr lang="en-US" sz="2450" spc="90" dirty="0">
                <a:solidFill>
                  <a:srgbClr val="00B05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450" spc="90" dirty="0">
                <a:solidFill>
                  <a:srgbClr val="0000FF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450" spc="90" dirty="0">
                <a:solidFill>
                  <a:srgbClr val="0000FF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Strings, </a:t>
            </a:r>
            <a:r>
              <a:rPr lang="en-US" sz="2450" spc="90" dirty="0">
                <a:solidFill>
                  <a:srgbClr val="22373A"/>
                </a:solidFill>
                <a:hlinkClick r:id="rId3" action="ppaction://hlinksldjump"/>
              </a:rPr>
              <a:t>Arrays </a:t>
            </a:r>
            <a:r>
              <a:rPr lang="en-US" sz="2450" spc="90" dirty="0">
                <a:solidFill>
                  <a:srgbClr val="22373A"/>
                </a:solidFill>
              </a:rPr>
              <a:t>and </a:t>
            </a:r>
            <a:r>
              <a:rPr lang="en-US" sz="2450" spc="90" dirty="0">
                <a:solidFill>
                  <a:srgbClr val="22373A"/>
                </a:solidFill>
                <a:hlinkClick r:id="rId3" action="ppaction://hlinksldjump"/>
              </a:rPr>
              <a:t>Vectors</a:t>
            </a:r>
            <a:r>
              <a:rPr lang="en-US" sz="2450" spc="90" dirty="0">
                <a:solidFill>
                  <a:srgbClr val="22373A"/>
                </a:solidFill>
              </a:rPr>
              <a:t>  </a:t>
            </a:r>
            <a:endParaRPr sz="2450" dirty="0"/>
          </a:p>
        </p:txBody>
      </p:sp>
    </p:spTree>
    <p:extLst>
      <p:ext uri="{BB962C8B-B14F-4D97-AF65-F5344CB8AC3E}">
        <p14:creationId xmlns:p14="http://schemas.microsoft.com/office/powerpoint/2010/main" val="385840220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621" y="1317625"/>
            <a:ext cx="28194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90" dirty="0">
                <a:solidFill>
                  <a:srgbClr val="22373A"/>
                </a:solidFill>
                <a:hlinkClick r:id="rId2" action="ppaction://hlinksldjump"/>
              </a:rPr>
              <a:t>Strings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915035" cy="5080"/>
            </a:xfrm>
            <a:custGeom>
              <a:avLst/>
              <a:gdLst/>
              <a:ahLst/>
              <a:cxnLst/>
              <a:rect l="l" t="t" r="r" b="b"/>
              <a:pathLst>
                <a:path w="915035" h="5080">
                  <a:moveTo>
                    <a:pt x="0" y="5060"/>
                  </a:moveTo>
                  <a:lnTo>
                    <a:pt x="0" y="0"/>
                  </a:lnTo>
                  <a:lnTo>
                    <a:pt x="914420" y="0"/>
                  </a:lnTo>
                  <a:lnTo>
                    <a:pt x="914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866696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90AD-059E-807E-5E93-D5F9C1A6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What is a String?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A8B4-8E57-9EB8-B134-219D7B28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631825"/>
            <a:ext cx="4906010" cy="1461939"/>
          </a:xfrm>
        </p:spPr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Strings are essentially collections of characters.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"Hello World",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"My name is Jason"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They're enclosed in a double “quote” or a single ‘quote’.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2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90AD-059E-807E-5E93-D5F9C1A6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Two types of strings in C++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A8B4-8E57-9EB8-B134-219D7B28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631825"/>
            <a:ext cx="4906010" cy="2631490"/>
          </a:xfrm>
        </p:spPr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C++, we have two types of strings: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rgbClr val="0A0A23"/>
                </a:solidFill>
                <a:latin typeface="Lato" panose="020F0502020204030203" pitchFamily="34" charset="0"/>
              </a:rPr>
              <a:t>1) std::string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 std::string class that's provided by the C++ Standard Library is the preferred method to use for strings.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rgbClr val="0A0A23"/>
                </a:solidFill>
                <a:latin typeface="Lato" panose="020F0502020204030203" pitchFamily="34" charset="0"/>
              </a:rPr>
              <a:t>2) C-style Strings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These are strings derived from the C programming language and they continue to be supported in C++. 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These "collections of characters" are stored in the form of arrays of type char that are null-terminated (the \0 null character).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C-style strings are relatively unsafe and not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3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Book Antiqua"/>
                <a:cs typeface="Book Antiqua"/>
              </a:rPr>
              <a:t>C++</a:t>
            </a:r>
            <a:r>
              <a:rPr lang="en-US" sz="1200" b="1" spc="-7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spc="-10" dirty="0">
                <a:solidFill>
                  <a:schemeClr val="tx1"/>
                </a:solidFill>
                <a:latin typeface="Courier New"/>
                <a:cs typeface="Courier New"/>
              </a:rPr>
              <a:t>string</a:t>
            </a:r>
            <a:r>
              <a:rPr lang="en-US" sz="1200" b="1" spc="-575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900" y="631825"/>
            <a:ext cx="4905375" cy="1513876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pc="-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b="1" spc="-35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b="1" spc="-114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pc="-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pc="8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10" dirty="0">
                <a:solidFill>
                  <a:srgbClr val="231F20"/>
                </a:solidFill>
                <a:latin typeface="Book Antiqua"/>
                <a:cs typeface="Book Antiqua"/>
              </a:rPr>
              <a:t>variable-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length</a:t>
            </a:r>
            <a:r>
              <a:rPr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sequence</a:t>
            </a:r>
            <a:r>
              <a:rPr spc="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pc="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characters.</a:t>
            </a:r>
            <a:r>
              <a:rPr spc="3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use</a:t>
            </a:r>
            <a:r>
              <a:rPr spc="8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pc="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35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pc="-114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231F20"/>
                </a:solidFill>
                <a:latin typeface="Book Antiqua"/>
                <a:cs typeface="Book Antiqua"/>
              </a:rPr>
              <a:t>type,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spc="-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must</a:t>
            </a:r>
            <a:r>
              <a:rPr spc="-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include</a:t>
            </a:r>
            <a:r>
              <a:rPr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pc="8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4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pc="-1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header.</a:t>
            </a:r>
            <a:r>
              <a:rPr spc="2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Because</a:t>
            </a:r>
            <a:r>
              <a:rPr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it</a:t>
            </a:r>
            <a:r>
              <a:rPr spc="7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part</a:t>
            </a:r>
            <a:r>
              <a:rPr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pc="8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10" dirty="0">
                <a:solidFill>
                  <a:srgbClr val="231F20"/>
                </a:solidFill>
                <a:latin typeface="Book Antiqua"/>
                <a:cs typeface="Book Antiqua"/>
              </a:rPr>
              <a:t>library,</a:t>
            </a:r>
            <a:r>
              <a:rPr spc="7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45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pc="-10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pc="-25" dirty="0">
                <a:solidFill>
                  <a:srgbClr val="231F20"/>
                </a:solidFill>
                <a:latin typeface="Book Antiqua"/>
                <a:cs typeface="Book Antiqua"/>
              </a:rPr>
              <a:t>is </a:t>
            </a:r>
            <a:r>
              <a:rPr spc="-10" dirty="0">
                <a:solidFill>
                  <a:srgbClr val="231F20"/>
                </a:solidFill>
                <a:latin typeface="Book Antiqua"/>
                <a:cs typeface="Book Antiqua"/>
              </a:rPr>
              <a:t>defined</a:t>
            </a:r>
            <a:r>
              <a:rPr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in the</a:t>
            </a:r>
            <a:r>
              <a:rPr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10" dirty="0">
                <a:solidFill>
                  <a:srgbClr val="231F20"/>
                </a:solidFill>
                <a:latin typeface="Courier New"/>
                <a:cs typeface="Courier New"/>
              </a:rPr>
              <a:t>std</a:t>
            </a:r>
            <a:r>
              <a:rPr spc="-3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namespace.</a:t>
            </a:r>
            <a:r>
              <a:rPr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Our</a:t>
            </a:r>
            <a:r>
              <a:rPr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10" dirty="0">
                <a:solidFill>
                  <a:srgbClr val="231F20"/>
                </a:solidFill>
                <a:latin typeface="Book Antiqua"/>
                <a:cs typeface="Book Antiqua"/>
              </a:rPr>
              <a:t>examples</a:t>
            </a:r>
            <a:r>
              <a:rPr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assume</a:t>
            </a:r>
            <a:r>
              <a:rPr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pc="-10" dirty="0">
                <a:solidFill>
                  <a:srgbClr val="231F20"/>
                </a:solidFill>
                <a:latin typeface="Book Antiqua"/>
                <a:cs typeface="Book Antiqua"/>
              </a:rPr>
              <a:t> following</a:t>
            </a:r>
            <a:r>
              <a:rPr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10" dirty="0">
                <a:solidFill>
                  <a:srgbClr val="231F20"/>
                </a:solidFill>
                <a:latin typeface="Book Antiqua"/>
                <a:cs typeface="Book Antiqua"/>
              </a:rPr>
              <a:t>code:</a:t>
            </a:r>
            <a:endParaRPr dirty="0">
              <a:latin typeface="Book Antiqua"/>
              <a:cs typeface="Book Antiqua"/>
            </a:endParaRPr>
          </a:p>
          <a:p>
            <a:pPr marL="265430" marR="3091180">
              <a:lnSpc>
                <a:spcPct val="101099"/>
              </a:lnSpc>
              <a:spcBef>
                <a:spcPts val="795"/>
              </a:spcBef>
            </a:pPr>
            <a:r>
              <a:rPr sz="1050" dirty="0">
                <a:solidFill>
                  <a:srgbClr val="231F20"/>
                </a:solidFill>
                <a:latin typeface="Courier New"/>
                <a:cs typeface="Courier New"/>
              </a:rPr>
              <a:t>#include</a:t>
            </a:r>
            <a:r>
              <a:rPr sz="105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231F20"/>
                </a:solidFill>
                <a:latin typeface="Courier New"/>
                <a:cs typeface="Courier New"/>
              </a:rPr>
              <a:t>&lt;string&gt; </a:t>
            </a:r>
            <a:r>
              <a:rPr sz="1050" dirty="0">
                <a:solidFill>
                  <a:srgbClr val="231F20"/>
                </a:solidFill>
                <a:latin typeface="Courier New"/>
                <a:cs typeface="Courier New"/>
              </a:rPr>
              <a:t>using</a:t>
            </a:r>
            <a:r>
              <a:rPr sz="1050" spc="-4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231F20"/>
                </a:solidFill>
                <a:latin typeface="Courier New"/>
                <a:cs typeface="Courier New"/>
              </a:rPr>
              <a:t>std::string;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 marR="6350" algn="just">
              <a:lnSpc>
                <a:spcPts val="1190"/>
              </a:lnSpc>
            </a:pP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This</a:t>
            </a:r>
            <a:r>
              <a:rPr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section</a:t>
            </a:r>
            <a:r>
              <a:rPr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describes</a:t>
            </a:r>
            <a:r>
              <a:rPr spc="8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most</a:t>
            </a:r>
            <a:r>
              <a:rPr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common</a:t>
            </a:r>
            <a:r>
              <a:rPr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pc="-3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pc="-1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231F20"/>
                </a:solidFill>
                <a:latin typeface="Book Antiqua"/>
                <a:cs typeface="Book Antiqua"/>
              </a:rPr>
              <a:t>operations;</a:t>
            </a:r>
            <a:r>
              <a:rPr spc="1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endParaRPr lang="en-US" spc="165" dirty="0">
              <a:solidFill>
                <a:srgbClr val="231F2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061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chemeClr val="tx1"/>
                </a:solidFill>
              </a:rPr>
              <a:t>Week 4: Agenda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72803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C++ operators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Flow Control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Homework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Arrays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Strings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Vectors</a:t>
            </a: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50650"/>
          </a:xfrm>
        </p:spPr>
        <p:txBody>
          <a:bodyPr/>
          <a:lstStyle/>
          <a:p>
            <a:r>
              <a:rPr lang="en-US" sz="1200" b="1" spc="-25" dirty="0">
                <a:solidFill>
                  <a:schemeClr val="tx1"/>
                </a:solidFill>
                <a:latin typeface="Book Antiqua"/>
                <a:cs typeface="Book Antiqua"/>
              </a:rPr>
              <a:t>Defining</a:t>
            </a:r>
            <a:r>
              <a:rPr lang="en-US" sz="1200" b="1" spc="-4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 Antiqua"/>
                <a:cs typeface="Book Antiqua"/>
              </a:rPr>
              <a:t>and</a:t>
            </a:r>
            <a:r>
              <a:rPr lang="en-US" sz="1200" b="1" spc="-4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 Antiqua"/>
                <a:cs typeface="Book Antiqua"/>
              </a:rPr>
              <a:t>Initializing</a:t>
            </a:r>
            <a:r>
              <a:rPr lang="en-US" sz="1200" b="1" spc="-4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spc="-10" dirty="0">
                <a:solidFill>
                  <a:schemeClr val="tx1"/>
                </a:solidFill>
                <a:latin typeface="Courier New"/>
                <a:cs typeface="Courier New"/>
              </a:rPr>
              <a:t>string</a:t>
            </a:r>
            <a:r>
              <a:rPr lang="en-US" sz="1200" b="1" spc="-10" dirty="0">
                <a:solidFill>
                  <a:schemeClr val="tx1"/>
                </a:solidFill>
                <a:latin typeface="Book Antiqua"/>
                <a:cs typeface="Book Antiqua"/>
              </a:rPr>
              <a:t>s</a:t>
            </a:r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770" y="467283"/>
            <a:ext cx="4905375" cy="109901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class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defines</a:t>
            </a:r>
            <a:r>
              <a:rPr lang="en-US" sz="1000"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how</a:t>
            </a:r>
            <a:r>
              <a:rPr lang="en-US" sz="1000" spc="8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objects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its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can</a:t>
            </a:r>
            <a:r>
              <a:rPr lang="en-US" sz="1000"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be</a:t>
            </a:r>
            <a:r>
              <a:rPr lang="en-US" sz="1000" spc="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initialized.</a:t>
            </a:r>
            <a:r>
              <a:rPr lang="en-US" sz="1000" spc="29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class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may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define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many</a:t>
            </a:r>
            <a:r>
              <a:rPr lang="en-US" sz="1000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different</a:t>
            </a:r>
            <a:r>
              <a:rPr lang="en-US" sz="1000" spc="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objects</a:t>
            </a:r>
            <a:r>
              <a:rPr lang="en-US" sz="1000" spc="1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its</a:t>
            </a:r>
            <a:r>
              <a:rPr lang="en-US" sz="1000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type.</a:t>
            </a:r>
            <a:r>
              <a:rPr lang="en-US" sz="1000" spc="43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lang="en-US" sz="1000" spc="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must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be</a:t>
            </a:r>
            <a:r>
              <a:rPr lang="en-US" sz="1000" spc="11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 err="1">
                <a:solidFill>
                  <a:srgbClr val="231F20"/>
                </a:solidFill>
                <a:latin typeface="Book Antiqua"/>
                <a:cs typeface="Book Antiqua"/>
              </a:rPr>
              <a:t>distin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- </a:t>
            </a:r>
            <a:r>
              <a:rPr lang="en-US" sz="1000" dirty="0" err="1">
                <a:solidFill>
                  <a:srgbClr val="231F20"/>
                </a:solidFill>
                <a:latin typeface="Book Antiqua"/>
                <a:cs typeface="Book Antiqua"/>
              </a:rPr>
              <a:t>guished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 from</a:t>
            </a:r>
            <a:r>
              <a:rPr lang="en-US" sz="10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 others</a:t>
            </a:r>
            <a:r>
              <a:rPr lang="en-US" sz="10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either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number</a:t>
            </a:r>
            <a:r>
              <a:rPr lang="en-US" sz="10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initializers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that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lang="en-US" sz="10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supply,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 or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25" dirty="0">
                <a:solidFill>
                  <a:srgbClr val="231F20"/>
                </a:solidFill>
                <a:latin typeface="Book Antiqua"/>
                <a:cs typeface="Book Antiqua"/>
              </a:rPr>
              <a:t>by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those</a:t>
            </a:r>
            <a:r>
              <a:rPr lang="en-US" sz="1000" spc="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initializers.</a:t>
            </a:r>
            <a:r>
              <a:rPr lang="en-US" sz="1000" spc="20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Table</a:t>
            </a:r>
            <a:r>
              <a:rPr lang="en-US" sz="10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3.1</a:t>
            </a:r>
            <a:r>
              <a:rPr lang="en-US" sz="10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lists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most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common</a:t>
            </a:r>
            <a:r>
              <a:rPr lang="en-US" sz="1000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initialize </a:t>
            </a:r>
            <a:r>
              <a:rPr lang="en-US" sz="100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s. Some</a:t>
            </a:r>
            <a:r>
              <a:rPr lang="en-US" sz="1000" spc="-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examples:</a:t>
            </a:r>
            <a:endParaRPr lang="en-US" sz="1000" dirty="0">
              <a:latin typeface="Book Antiqua"/>
              <a:cs typeface="Book Antiqua"/>
            </a:endParaRPr>
          </a:p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endParaRPr sz="1000" dirty="0">
              <a:latin typeface="Book Antiqua"/>
              <a:cs typeface="Book Antiqua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B379436-A018-F2B8-6CD4-F569B24FB14C}"/>
              </a:ext>
            </a:extLst>
          </p:cNvPr>
          <p:cNvSpPr/>
          <p:nvPr/>
        </p:nvSpPr>
        <p:spPr>
          <a:xfrm>
            <a:off x="292100" y="1680073"/>
            <a:ext cx="0" cy="1358265"/>
          </a:xfrm>
          <a:custGeom>
            <a:avLst/>
            <a:gdLst/>
            <a:ahLst/>
            <a:cxnLst/>
            <a:rect l="l" t="t" r="r" b="b"/>
            <a:pathLst>
              <a:path h="1358264">
                <a:moveTo>
                  <a:pt x="0" y="1357884"/>
                </a:moveTo>
                <a:lnTo>
                  <a:pt x="0" y="0"/>
                </a:lnTo>
              </a:path>
            </a:pathLst>
          </a:custGeom>
          <a:ln w="6096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70E44F5-5FB0-66E0-0F59-672785FA262B}"/>
              </a:ext>
            </a:extLst>
          </p:cNvPr>
          <p:cNvSpPr txBox="1"/>
          <p:nvPr/>
        </p:nvSpPr>
        <p:spPr>
          <a:xfrm>
            <a:off x="292100" y="1678549"/>
            <a:ext cx="4919980" cy="215900"/>
          </a:xfrm>
          <a:prstGeom prst="rect">
            <a:avLst/>
          </a:prstGeom>
          <a:solidFill>
            <a:srgbClr val="D8D8D8"/>
          </a:solidFill>
          <a:ln w="6096">
            <a:solidFill>
              <a:srgbClr val="221E1F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00" b="1" spc="-25" dirty="0">
                <a:solidFill>
                  <a:srgbClr val="231F20"/>
                </a:solidFill>
                <a:latin typeface="Book Antiqua"/>
                <a:cs typeface="Book Antiqua"/>
              </a:rPr>
              <a:t>Table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3.1:</a:t>
            </a:r>
            <a:r>
              <a:rPr sz="10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sz="10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AD5EAF34-0C7E-5A1B-DE80-5AD9D54C6C82}"/>
              </a:ext>
            </a:extLst>
          </p:cNvPr>
          <p:cNvGrpSpPr/>
          <p:nvPr/>
        </p:nvGrpSpPr>
        <p:grpSpPr>
          <a:xfrm>
            <a:off x="289052" y="1680073"/>
            <a:ext cx="4925695" cy="1362710"/>
            <a:chOff x="470763" y="2850984"/>
            <a:chExt cx="4925695" cy="1362710"/>
          </a:xfrm>
        </p:grpSpPr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95379A5C-098C-C382-B7B6-2B3CF07DEDD8}"/>
                </a:ext>
              </a:extLst>
            </p:cNvPr>
            <p:cNvSpPr/>
            <p:nvPr/>
          </p:nvSpPr>
          <p:spPr>
            <a:xfrm>
              <a:off x="476859" y="3065106"/>
              <a:ext cx="4902835" cy="0"/>
            </a:xfrm>
            <a:custGeom>
              <a:avLst/>
              <a:gdLst/>
              <a:ahLst/>
              <a:cxnLst/>
              <a:rect l="l" t="t" r="r" b="b"/>
              <a:pathLst>
                <a:path w="4902835">
                  <a:moveTo>
                    <a:pt x="0" y="0"/>
                  </a:moveTo>
                  <a:lnTo>
                    <a:pt x="4902708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90DBAF22-6A68-C27A-8693-EEC8F4084667}"/>
                </a:ext>
              </a:extLst>
            </p:cNvPr>
            <p:cNvSpPr/>
            <p:nvPr/>
          </p:nvSpPr>
          <p:spPr>
            <a:xfrm>
              <a:off x="470763" y="2850984"/>
              <a:ext cx="4925695" cy="1359535"/>
            </a:xfrm>
            <a:custGeom>
              <a:avLst/>
              <a:gdLst/>
              <a:ahLst/>
              <a:cxnLst/>
              <a:rect l="l" t="t" r="r" b="b"/>
              <a:pathLst>
                <a:path w="4925695" h="1359535">
                  <a:moveTo>
                    <a:pt x="4922520" y="1357884"/>
                  </a:moveTo>
                  <a:lnTo>
                    <a:pt x="4922520" y="0"/>
                  </a:lnTo>
                </a:path>
                <a:path w="4925695" h="1359535">
                  <a:moveTo>
                    <a:pt x="0" y="1359408"/>
                  </a:moveTo>
                  <a:lnTo>
                    <a:pt x="4925568" y="1359408"/>
                  </a:lnTo>
                </a:path>
              </a:pathLst>
            </a:custGeom>
            <a:ln w="6096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1">
            <a:extLst>
              <a:ext uri="{FF2B5EF4-FFF2-40B4-BE49-F238E27FC236}">
                <a16:creationId xmlns:a16="http://schemas.microsoft.com/office/drawing/2014/main" id="{C2521BEF-9986-88BB-307F-4055AB09C073}"/>
              </a:ext>
            </a:extLst>
          </p:cNvPr>
          <p:cNvSpPr txBox="1"/>
          <p:nvPr/>
        </p:nvSpPr>
        <p:spPr>
          <a:xfrm>
            <a:off x="408077" y="1939976"/>
            <a:ext cx="86360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s2(s1) string</a:t>
            </a:r>
            <a:r>
              <a:rPr sz="900" spc="-3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9A3E675-D33A-3D40-50C8-515889ED2619}"/>
              </a:ext>
            </a:extLst>
          </p:cNvPr>
          <p:cNvSpPr txBox="1"/>
          <p:nvPr/>
        </p:nvSpPr>
        <p:spPr>
          <a:xfrm>
            <a:off x="1752180" y="1939976"/>
            <a:ext cx="2249805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Default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initialization;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900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empty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string.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Equivalent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s2(s1)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 of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EDF74E6E-82AF-3CF3-0B34-4CF7CF08B62D}"/>
              </a:ext>
            </a:extLst>
          </p:cNvPr>
          <p:cNvSpPr txBox="1"/>
          <p:nvPr/>
        </p:nvSpPr>
        <p:spPr>
          <a:xfrm>
            <a:off x="407963" y="2433617"/>
            <a:ext cx="4461510" cy="5314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>
              <a:lnSpc>
                <a:spcPct val="124400"/>
              </a:lnSpc>
              <a:spcBef>
                <a:spcPts val="50"/>
              </a:spcBef>
              <a:tabLst>
                <a:tab pos="1343660" algn="l"/>
              </a:tabLst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s3("value")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string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literal,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not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including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null.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"value"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Equivalent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s3("value")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sz="900" spc="-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 a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 string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literal.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s4(n,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Courier New"/>
                <a:cs typeface="Courier New"/>
              </a:rPr>
              <a:t>’c’)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s4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with</a:t>
            </a:r>
            <a:r>
              <a:rPr sz="900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n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copies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 the</a:t>
            </a:r>
            <a:r>
              <a:rPr sz="900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character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Courier New"/>
                <a:cs typeface="Courier New"/>
              </a:rPr>
              <a:t>’c’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3404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C-style strings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30807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 C-style string (null-terminated strings/arrays of characters) is a series of characters stored in bytes in memory.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This kind of strings can be declared as follows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lang="en" altLang="zh-CN" sz="757" dirty="0">
                <a:solidFill>
                  <a:schemeClr val="tx1"/>
                </a:solidFill>
                <a:latin typeface="Menlo" panose="020B0609030804020204" pitchFamily="49" charset="0"/>
              </a:rPr>
              <a:t>char rabbit[16] = {'P', 'e', 't', 'e', 'r'};</a:t>
            </a:r>
          </a:p>
          <a:p>
            <a:r>
              <a:rPr lang="en" altLang="zh-CN" sz="757" dirty="0">
                <a:solidFill>
                  <a:schemeClr val="tx1"/>
                </a:solidFill>
                <a:latin typeface="Menlo" panose="020B0609030804020204" pitchFamily="49" charset="0"/>
              </a:rPr>
              <a:t>char </a:t>
            </a:r>
            <a:r>
              <a:rPr lang="en" altLang="zh-CN" sz="757" dirty="0" err="1">
                <a:solidFill>
                  <a:schemeClr val="tx1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757" dirty="0">
                <a:solidFill>
                  <a:schemeClr val="tx1"/>
                </a:solidFill>
                <a:latin typeface="Menlo" panose="020B0609030804020204" pitchFamily="49" charset="0"/>
              </a:rPr>
              <a:t>[9] = {'P', 'e', 'p', 'p', 'a', ' ', 'P', '</a:t>
            </a:r>
            <a:r>
              <a:rPr lang="en" altLang="zh-CN" sz="757" dirty="0" err="1">
                <a:solidFill>
                  <a:schemeClr val="tx1"/>
                </a:solidFill>
                <a:latin typeface="Menlo" panose="020B0609030804020204" pitchFamily="49" charset="0"/>
              </a:rPr>
              <a:t>i</a:t>
            </a:r>
            <a:r>
              <a:rPr lang="en" altLang="zh-CN" sz="757" dirty="0">
                <a:solidFill>
                  <a:schemeClr val="tx1"/>
                </a:solidFill>
                <a:latin typeface="Menlo" panose="020B0609030804020204" pitchFamily="49" charset="0"/>
              </a:rPr>
              <a:t>', 'g’}; //a bad one!</a:t>
            </a:r>
          </a:p>
          <a:p>
            <a:r>
              <a:rPr lang="en" altLang="zh-CN" sz="757" dirty="0">
                <a:solidFill>
                  <a:schemeClr val="tx1"/>
                </a:solidFill>
                <a:latin typeface="Menlo" panose="020B0609030804020204" pitchFamily="49" charset="0"/>
              </a:rPr>
              <a:t>char </a:t>
            </a:r>
            <a:r>
              <a:rPr lang="en" altLang="zh-CN" sz="757" dirty="0" err="1">
                <a:solidFill>
                  <a:schemeClr val="tx1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757" dirty="0">
                <a:solidFill>
                  <a:schemeClr val="tx1"/>
                </a:solidFill>
                <a:latin typeface="Menlo" panose="020B0609030804020204" pitchFamily="49" charset="0"/>
              </a:rPr>
              <a:t>[10] = {'P', 'e', 'p', 'p', 'a', ' ', 'P', '</a:t>
            </a:r>
            <a:r>
              <a:rPr lang="en" altLang="zh-CN" sz="757" dirty="0" err="1">
                <a:solidFill>
                  <a:schemeClr val="tx1"/>
                </a:solidFill>
                <a:latin typeface="Menlo" panose="020B0609030804020204" pitchFamily="49" charset="0"/>
              </a:rPr>
              <a:t>i</a:t>
            </a:r>
            <a:r>
              <a:rPr lang="en" altLang="zh-CN" sz="757" dirty="0">
                <a:solidFill>
                  <a:schemeClr val="tx1"/>
                </a:solidFill>
                <a:latin typeface="Menlo" panose="020B0609030804020204" pitchFamily="49" charset="0"/>
              </a:rPr>
              <a:t>', 'g', '\0'};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147684" y="1750834"/>
            <a:ext cx="768159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339742" y="2027874"/>
            <a:ext cx="2422262" cy="26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157" indent="-162157">
              <a:buFont typeface="Arial" panose="020B0604020202020204" pitchFamily="34" charset="0"/>
              <a:buChar char="•"/>
            </a:pPr>
            <a:r>
              <a:rPr lang="en" altLang="zh-CN" sz="1135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1135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1135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1135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1135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1135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1135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1135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1135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1135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1135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1135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459322" y="2252617"/>
            <a:ext cx="3892412" cy="23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946" dirty="0"/>
              <a:t>Returns the number of characters, the first NULL will not be included.</a:t>
            </a:r>
            <a:endParaRPr lang="zh-CN" altLang="en-US" sz="946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459322" y="2437537"/>
            <a:ext cx="4046371" cy="32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757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757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757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757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757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757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596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tx1"/>
                </a:solidFill>
              </a:rPr>
              <a:t>C-Style String manipulation and examination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5601559" cy="1308820"/>
          </a:xfrm>
        </p:spPr>
        <p:txBody>
          <a:bodyPr/>
          <a:lstStyle/>
          <a:p>
            <a:r>
              <a:rPr kumimoji="1" lang="en" altLang="zh-CN" dirty="0"/>
              <a:t>Copy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1135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1135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marL="216210" lvl="1"/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946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946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946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946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946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946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946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946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946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946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946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946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946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946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946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946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946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946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946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946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946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1135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1135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1135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1135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1135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1135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1135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520700" y="2613025"/>
            <a:ext cx="80182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192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" altLang="zh-CN" dirty="0">
                <a:solidFill>
                  <a:schemeClr val="tx1"/>
                </a:solidFill>
              </a:rPr>
              <a:t>String literals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615704"/>
          </a:xfrm>
        </p:spPr>
        <p:txBody>
          <a:bodyPr>
            <a:normAutofit/>
          </a:bodyPr>
          <a:lstStyle/>
          <a:p>
            <a:r>
              <a:rPr kumimoji="1" lang="en-US" altLang="zh-CN" sz="1513" dirty="0">
                <a:solidFill>
                  <a:schemeClr val="tx1"/>
                </a:solidFill>
              </a:rPr>
              <a:t>It isn’t convenient to initial a string character by character.  String literals can help.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char name1[] = “North Carolina";</a:t>
            </a:r>
          </a:p>
          <a:p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char name2[] = "North "    " Carolina";</a:t>
            </a:r>
            <a:endParaRPr kumimoji="1" lang="en-US" altLang="zh-CN" sz="946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char name3[] = "Carolina"; //how many bytes for the array?</a:t>
            </a:r>
          </a:p>
          <a:p>
            <a:endParaRPr kumimoji="1" lang="en-US" altLang="zh-CN" sz="946" dirty="0">
              <a:solidFill>
                <a:schemeClr val="tx1"/>
              </a:solidFill>
              <a:latin typeface="Courier" pitchFamily="2" charset="0"/>
            </a:endParaRPr>
          </a:p>
          <a:p>
            <a:endParaRPr kumimoji="1" lang="en-US" altLang="zh-CN" sz="946" dirty="0">
              <a:solidFill>
                <a:schemeClr val="tx1"/>
              </a:solidFill>
              <a:latin typeface="Courier" pitchFamily="2" charset="0"/>
            </a:endParaRPr>
          </a:p>
          <a:p>
            <a:endParaRPr kumimoji="1" lang="en-US" altLang="zh-CN" sz="946" dirty="0">
              <a:solidFill>
                <a:schemeClr val="tx1"/>
              </a:solidFill>
              <a:latin typeface="Courier" pitchFamily="2" charset="0"/>
            </a:endParaRPr>
          </a:p>
          <a:p>
            <a:endParaRPr kumimoji="1" lang="en-US" altLang="zh-CN" sz="946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const </a:t>
            </a:r>
            <a:r>
              <a:rPr lang="en" altLang="zh-CN" sz="946" dirty="0" err="1">
                <a:solidFill>
                  <a:schemeClr val="tx1"/>
                </a:solidFill>
                <a:latin typeface="Courier" pitchFamily="2" charset="0"/>
              </a:rPr>
              <a:t>wchar_t</a:t>
            </a:r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[] s5 = L"ABCD"; </a:t>
            </a:r>
          </a:p>
          <a:p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const char16_t[] s9 = </a:t>
            </a:r>
            <a:r>
              <a:rPr lang="en" altLang="zh-CN" sz="946" dirty="0" err="1">
                <a:solidFill>
                  <a:schemeClr val="tx1"/>
                </a:solidFill>
                <a:latin typeface="Courier" pitchFamily="2" charset="0"/>
              </a:rPr>
              <a:t>u”ABCD</a:t>
            </a:r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"; //since C++11</a:t>
            </a:r>
          </a:p>
          <a:p>
            <a:r>
              <a:rPr lang="en" altLang="zh-CN" sz="946" dirty="0">
                <a:solidFill>
                  <a:schemeClr val="tx1"/>
                </a:solidFill>
                <a:latin typeface="Courier" pitchFamily="2" charset="0"/>
              </a:rPr>
              <a:t>const char32_t[] s6 = U”ABCD"; //since C++11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/>
        </p:nvGraphicFramePr>
        <p:xfrm>
          <a:off x="4330700" y="1851025"/>
          <a:ext cx="824531" cy="717400"/>
        </p:xfrm>
        <a:graphic>
          <a:graphicData uri="http://schemas.openxmlformats.org/drawingml/2006/table">
            <a:tbl>
              <a:tblPr/>
              <a:tblGrid>
                <a:gridCol w="381727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442804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1434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143480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143480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143480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143480">
                <a:tc>
                  <a:txBody>
                    <a:bodyPr/>
                    <a:lstStyle/>
                    <a:p>
                      <a:pPr algn="ctr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1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ourier" pitchFamily="2" charset="0"/>
              </a:rPr>
              <a:t>C++ string</a:t>
            </a:r>
            <a:r>
              <a:rPr lang="en-US" altLang="zh-CN" dirty="0">
                <a:solidFill>
                  <a:schemeClr val="tx1"/>
                </a:solidFill>
              </a:rPr>
              <a:t> class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54012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urier" pitchFamily="2" charset="0"/>
              </a:rPr>
              <a:t>C++ string</a:t>
            </a:r>
            <a:r>
              <a:rPr lang="en-US" altLang="zh-CN" dirty="0">
                <a:solidFill>
                  <a:schemeClr val="tx1"/>
                </a:solidFill>
              </a:rPr>
              <a:t> class provides functions to manipulate and examinate strings.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std::string str1 = "Hello";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std::string str2 = "</a:t>
            </a:r>
            <a:r>
              <a:rPr lang="en" altLang="zh-CN" sz="946" dirty="0" err="1">
                <a:solidFill>
                  <a:schemeClr val="tx1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";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std::string result = str1 + ", " + str2;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Different types of strings</a:t>
            </a:r>
          </a:p>
          <a:p>
            <a:pPr marL="324315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std::string </a:t>
            </a:r>
          </a:p>
          <a:p>
            <a:pPr marL="324315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</a:t>
            </a:r>
            <a:r>
              <a:rPr lang="en" altLang="zh-CN" sz="946" dirty="0" err="1">
                <a:solidFill>
                  <a:schemeClr val="tx1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</a:p>
          <a:p>
            <a:pPr marL="324315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std::u8string //(C++20)</a:t>
            </a:r>
          </a:p>
          <a:p>
            <a:pPr marL="324315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std::u16string //(C++11)</a:t>
            </a:r>
          </a:p>
          <a:p>
            <a:pPr marL="324315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std::u32string //(C++11)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2120900" y="2003425"/>
            <a:ext cx="82586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048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00" y="784225"/>
            <a:ext cx="4905375" cy="1958228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b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string name;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"Please enter your name:";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&gt;&gt; name;    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"Hello, " &lt;&lt; name &lt;&lt; "!" &lt;&lt; </a:t>
            </a:r>
            <a:r>
              <a:rPr lang="en-US" sz="1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521B59-E6D3-A50F-6CC8-1184DC443C03}"/>
              </a:ext>
            </a:extLst>
          </p:cNvPr>
          <p:cNvSpPr txBox="1">
            <a:spLocks/>
          </p:cNvSpPr>
          <p:nvPr/>
        </p:nvSpPr>
        <p:spPr>
          <a:xfrm>
            <a:off x="122770" y="76375"/>
            <a:ext cx="438340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b="1" spc="-25" dirty="0">
                <a:solidFill>
                  <a:schemeClr val="tx1"/>
                </a:solidFill>
                <a:latin typeface="Book Antiqua"/>
                <a:cs typeface="Book Antiqua"/>
              </a:rPr>
              <a:t>Example: read a string from user:  </a:t>
            </a:r>
            <a:r>
              <a:rPr lang="en-US" b="1" spc="-25" dirty="0">
                <a:solidFill>
                  <a:srgbClr val="00B0F0"/>
                </a:solidFill>
                <a:latin typeface="Book Antiqua"/>
                <a:cs typeface="Book Antiqua"/>
              </a:rPr>
              <a:t>hello_name.cpp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90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770" y="-53975"/>
            <a:ext cx="4905375" cy="357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600" b="1" dirty="0">
                <a:solidFill>
                  <a:srgbClr val="231F20"/>
                </a:solidFill>
                <a:latin typeface="Book Antiqua"/>
                <a:cs typeface="Book Antiqua"/>
              </a:rPr>
              <a:t>Operations</a:t>
            </a:r>
            <a:r>
              <a:rPr lang="en-US" sz="1600" b="1" spc="-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600" b="1" dirty="0">
                <a:solidFill>
                  <a:srgbClr val="231F20"/>
                </a:solidFill>
                <a:latin typeface="Book Antiqua"/>
                <a:cs typeface="Book Antiqua"/>
              </a:rPr>
              <a:t>on</a:t>
            </a:r>
            <a:r>
              <a:rPr lang="en-US" sz="1600" b="1" spc="-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6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600" b="1" spc="-10" dirty="0">
                <a:solidFill>
                  <a:srgbClr val="231F20"/>
                </a:solidFill>
                <a:latin typeface="Book Antiqua"/>
                <a:cs typeface="Book Antiqua"/>
              </a:rPr>
              <a:t>s</a:t>
            </a:r>
            <a:endParaRPr lang="en-US" sz="1600" dirty="0">
              <a:latin typeface="Book Antiqua"/>
              <a:cs typeface="Book Antiqu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3D5A8-948F-2736-D3C9-FDDD6F867772}"/>
              </a:ext>
            </a:extLst>
          </p:cNvPr>
          <p:cNvSpPr txBox="1"/>
          <p:nvPr/>
        </p:nvSpPr>
        <p:spPr>
          <a:xfrm>
            <a:off x="215900" y="677075"/>
            <a:ext cx="5333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b="1" dirty="0">
                <a:solidFill>
                  <a:srgbClr val="231F20"/>
                </a:solidFill>
                <a:latin typeface="Book Antiqua"/>
                <a:cs typeface="Book Antiqua"/>
              </a:rPr>
              <a:t>Reading</a:t>
            </a:r>
            <a:r>
              <a:rPr lang="en-US" b="1" spc="-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b="1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lang="en-US" b="1" spc="-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b="1" spc="-10" dirty="0">
                <a:solidFill>
                  <a:srgbClr val="231F20"/>
                </a:solidFill>
                <a:latin typeface="Book Antiqua"/>
                <a:cs typeface="Book Antiqua"/>
              </a:rPr>
              <a:t>Writing</a:t>
            </a:r>
            <a:r>
              <a:rPr lang="en-US" b="1" spc="-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b="1" spc="-10" dirty="0">
                <a:solidFill>
                  <a:srgbClr val="231F20"/>
                </a:solidFill>
                <a:latin typeface="Book Antiqua"/>
                <a:cs typeface="Book Antiqua"/>
              </a:rPr>
              <a:t>s</a:t>
            </a:r>
            <a:endParaRPr lang="en-US" dirty="0">
              <a:latin typeface="Book Antiqua"/>
              <a:cs typeface="Book Antiqua"/>
            </a:endParaRPr>
          </a:p>
          <a:p>
            <a:pPr marL="12700" marR="5080" algn="just">
              <a:lnSpc>
                <a:spcPct val="99500"/>
              </a:lnSpc>
              <a:spcBef>
                <a:spcPts val="615"/>
              </a:spcBef>
            </a:pP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lang="en-US" sz="12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use the</a:t>
            </a:r>
            <a:r>
              <a:rPr lang="en-US" sz="1200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spc="-40" dirty="0">
                <a:solidFill>
                  <a:srgbClr val="231F20"/>
                </a:solidFill>
                <a:latin typeface="Courier New"/>
                <a:cs typeface="Courier New"/>
              </a:rPr>
              <a:t>iostream</a:t>
            </a:r>
            <a:r>
              <a:rPr lang="en-US" sz="1200" spc="-1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library</a:t>
            </a:r>
            <a:r>
              <a:rPr lang="en-US" sz="12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lang="en-US" sz="12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read</a:t>
            </a:r>
            <a:r>
              <a:rPr lang="en-US" sz="12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lang="en-US" sz="12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write values</a:t>
            </a:r>
            <a:r>
              <a:rPr lang="en-US" sz="12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spc="-25" dirty="0">
                <a:solidFill>
                  <a:srgbClr val="231F20"/>
                </a:solidFill>
                <a:latin typeface="Book Antiqua"/>
                <a:cs typeface="Book Antiqua"/>
              </a:rPr>
              <a:t>of </a:t>
            </a:r>
            <a:r>
              <a:rPr lang="en-US" sz="1200" spc="-10" dirty="0">
                <a:solidFill>
                  <a:srgbClr val="231F20"/>
                </a:solidFill>
                <a:latin typeface="Book Antiqua"/>
                <a:cs typeface="Book Antiqua"/>
              </a:rPr>
              <a:t>built-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lang="en-US" sz="12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types</a:t>
            </a:r>
            <a:r>
              <a:rPr lang="en-US" sz="1200" spc="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such</a:t>
            </a:r>
            <a:r>
              <a:rPr lang="en-US" sz="12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as</a:t>
            </a:r>
            <a:r>
              <a:rPr lang="en-US" sz="1200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lang="en-US" sz="12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Courier New"/>
                <a:cs typeface="Courier New"/>
              </a:rPr>
              <a:t>double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lang="en-US" sz="1200" spc="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lang="en-US" sz="12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so</a:t>
            </a:r>
            <a:r>
              <a:rPr lang="en-US" sz="12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on.</a:t>
            </a:r>
            <a:r>
              <a:rPr lang="en-US" sz="1200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</a:p>
          <a:p>
            <a:pPr marL="12700" marR="5080" algn="just">
              <a:lnSpc>
                <a:spcPct val="99500"/>
              </a:lnSpc>
              <a:spcBef>
                <a:spcPts val="615"/>
              </a:spcBef>
            </a:pP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lang="en-US" sz="12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use</a:t>
            </a:r>
            <a:r>
              <a:rPr lang="en-US" sz="12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2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same</a:t>
            </a:r>
            <a:r>
              <a:rPr lang="en-US" sz="12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IO</a:t>
            </a:r>
            <a:r>
              <a:rPr lang="en-US" sz="12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operators</a:t>
            </a:r>
            <a:r>
              <a:rPr lang="en-US" sz="1200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spc="-25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read</a:t>
            </a:r>
            <a:r>
              <a:rPr lang="en-US" sz="1200" spc="-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lang="en-US" sz="1200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Book Antiqua"/>
                <a:cs typeface="Book Antiqua"/>
              </a:rPr>
              <a:t>write</a:t>
            </a:r>
            <a:r>
              <a:rPr lang="en-US" sz="1200" spc="-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2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200" spc="-10" dirty="0">
                <a:solidFill>
                  <a:srgbClr val="231F20"/>
                </a:solidFill>
                <a:latin typeface="Book Antiqua"/>
                <a:cs typeface="Book Antiqua"/>
              </a:rPr>
              <a:t>s:</a:t>
            </a:r>
          </a:p>
          <a:p>
            <a:pPr marL="12700" marR="5080" algn="just">
              <a:lnSpc>
                <a:spcPct val="99500"/>
              </a:lnSpc>
              <a:spcBef>
                <a:spcPts val="615"/>
              </a:spcBef>
            </a:pPr>
            <a:endParaRPr lang="en-US" sz="1200" spc="-10" dirty="0">
              <a:solidFill>
                <a:srgbClr val="231F20"/>
              </a:solidFill>
              <a:latin typeface="Book Antiqua"/>
              <a:cs typeface="Book Antiqua"/>
            </a:endParaRPr>
          </a:p>
          <a:p>
            <a:pPr marR="5080" algn="just">
              <a:lnSpc>
                <a:spcPct val="99500"/>
              </a:lnSpc>
              <a:spcBef>
                <a:spcPts val="615"/>
              </a:spcBef>
            </a:pP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ea typeface="+mn-ea"/>
              </a:rPr>
              <a:t>string s;</a:t>
            </a:r>
          </a:p>
          <a:p>
            <a:pPr marR="5080" algn="just">
              <a:lnSpc>
                <a:spcPct val="99500"/>
              </a:lnSpc>
              <a:spcBef>
                <a:spcPts val="615"/>
              </a:spcBef>
            </a:pP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ea typeface="+mn-ea"/>
              </a:rPr>
              <a:t>cin</a:t>
            </a: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ea typeface="+mn-ea"/>
              </a:rPr>
              <a:t> &gt;&gt; s;</a:t>
            </a:r>
          </a:p>
          <a:p>
            <a:pPr marR="5080" algn="just">
              <a:lnSpc>
                <a:spcPct val="99500"/>
              </a:lnSpc>
              <a:spcBef>
                <a:spcPts val="615"/>
              </a:spcBef>
            </a:pP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ea typeface="+mn-ea"/>
              </a:rPr>
              <a:t>cout</a:t>
            </a: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ea typeface="+mn-ea"/>
              </a:rPr>
              <a:t> &lt;&lt; s &lt;&lt; </a:t>
            </a:r>
            <a:r>
              <a:rPr lang="en-US" sz="1000" dirty="0" err="1">
                <a:solidFill>
                  <a:srgbClr val="002060"/>
                </a:solidFill>
                <a:latin typeface="Consolas" panose="020B0609020204030204" pitchFamily="49" charset="0"/>
                <a:ea typeface="+mn-ea"/>
              </a:rPr>
              <a:t>endl</a:t>
            </a:r>
            <a:r>
              <a:rPr lang="en-US" sz="1000" dirty="0">
                <a:solidFill>
                  <a:srgbClr val="002060"/>
                </a:solidFill>
                <a:latin typeface="Consolas" panose="020B0609020204030204" pitchFamily="49" charset="0"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0739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00" y="-53975"/>
            <a:ext cx="4905375" cy="357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6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600" b="1" spc="-3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>
                <a:solidFill>
                  <a:srgbClr val="231F20"/>
                </a:solidFill>
                <a:latin typeface="Book Antiqua"/>
                <a:cs typeface="Book Antiqua"/>
              </a:rPr>
              <a:t>Operations</a:t>
            </a:r>
            <a:endParaRPr sz="1600" dirty="0">
              <a:latin typeface="Book Antiqua"/>
              <a:cs typeface="Book Antiqua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EAE9FBB-ABA9-D0D1-9A1E-5330A79FE504}"/>
              </a:ext>
            </a:extLst>
          </p:cNvPr>
          <p:cNvGraphicFramePr>
            <a:graphicFrameLocks noGrp="1"/>
          </p:cNvGraphicFramePr>
          <p:nvPr/>
        </p:nvGraphicFramePr>
        <p:xfrm>
          <a:off x="469239" y="845400"/>
          <a:ext cx="4919345" cy="212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53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Table</a:t>
                      </a:r>
                      <a:r>
                        <a:rPr sz="1000" b="1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3.2:</a:t>
                      </a:r>
                      <a:r>
                        <a:rPr sz="1000" b="1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000" b="1" spc="-3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Operations</a:t>
                      </a:r>
                      <a:endParaRPr sz="1000" dirty="0">
                        <a:latin typeface="Book Antiqua"/>
                        <a:cs typeface="Book Antiqua"/>
                      </a:endParaRPr>
                    </a:p>
                  </a:txBody>
                  <a:tcPr marL="0" marR="0" marT="15875" marB="0">
                    <a:lnL w="6350">
                      <a:solidFill>
                        <a:srgbClr val="221E1F"/>
                      </a:solidFill>
                      <a:prstDash val="solid"/>
                    </a:lnL>
                    <a:lnR w="6350">
                      <a:solidFill>
                        <a:srgbClr val="221E1F"/>
                      </a:solidFill>
                      <a:prstDash val="solid"/>
                    </a:lnR>
                    <a:lnT w="6350">
                      <a:solidFill>
                        <a:srgbClr val="221E1F"/>
                      </a:solidFill>
                      <a:prstDash val="solid"/>
                    </a:lnT>
                    <a:lnB w="9525">
                      <a:solidFill>
                        <a:srgbClr val="221E1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spc="-30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900" spc="-3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2550" marB="0">
                    <a:lnL w="6350">
                      <a:solidFill>
                        <a:srgbClr val="221E1F"/>
                      </a:solidFill>
                      <a:prstDash val="solid"/>
                    </a:lnL>
                    <a:lnT w="9525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Writes</a:t>
                      </a:r>
                      <a:r>
                        <a:rPr sz="900" spc="-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onto</a:t>
                      </a:r>
                      <a:r>
                        <a:rPr sz="900" spc="-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output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stream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82550" marB="0">
                    <a:lnR w="6350">
                      <a:solidFill>
                        <a:srgbClr val="221E1F"/>
                      </a:solidFill>
                      <a:prstDash val="solid"/>
                    </a:lnR>
                    <a:lnT w="9525">
                      <a:solidFill>
                        <a:srgbClr val="221E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0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900" spc="-3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Reads</a:t>
                      </a:r>
                      <a:r>
                        <a:rPr sz="900" spc="-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whitespace-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separated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string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from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into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getline(is,</a:t>
                      </a:r>
                      <a:r>
                        <a:rPr sz="900" spc="-28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Reads</a:t>
                      </a:r>
                      <a:r>
                        <a:rPr sz="900" spc="-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line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input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from</a:t>
                      </a:r>
                      <a:r>
                        <a:rPr sz="900" spc="-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into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s.empty()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if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empty;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otherwise 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3810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s.size()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number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s[n]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reference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position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;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positions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start 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0.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900" spc="-3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concatenation</a:t>
                      </a:r>
                      <a:r>
                        <a:rPr sz="900" spc="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r>
                        <a:rPr sz="900" spc="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900" spc="-3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Replaces</a:t>
                      </a:r>
                      <a:r>
                        <a:rPr sz="900" spc="-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with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copy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115570">
                        <a:lnSpc>
                          <a:spcPts val="1055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900" spc="-3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5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</a:t>
                      </a:r>
                      <a:r>
                        <a:rPr sz="900" spc="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24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r>
                        <a:rPr sz="900" spc="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are</a:t>
                      </a:r>
                      <a:r>
                        <a:rPr sz="900" spc="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equal</a:t>
                      </a:r>
                      <a:r>
                        <a:rPr sz="900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if</a:t>
                      </a:r>
                      <a:r>
                        <a:rPr sz="900" spc="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they</a:t>
                      </a:r>
                      <a:r>
                        <a:rPr sz="900" spc="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contain</a:t>
                      </a:r>
                      <a:r>
                        <a:rPr sz="900" spc="6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same</a:t>
                      </a:r>
                      <a:r>
                        <a:rPr sz="900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L="115570">
                        <a:lnSpc>
                          <a:spcPts val="1015"/>
                        </a:lnSpc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900" spc="-3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15"/>
                        </a:lnSpc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Equality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case-sensitive.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15570">
                        <a:lnSpc>
                          <a:spcPts val="1070"/>
                        </a:lnSpc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221E1F"/>
                      </a:solidFill>
                      <a:prstDash val="solid"/>
                    </a:lnL>
                    <a:lnB w="635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70"/>
                        </a:lnSpc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Comparisons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are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case-sensitive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and</a:t>
                      </a:r>
                      <a:r>
                        <a:rPr sz="900" spc="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use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dictionary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ordering.</a:t>
                      </a:r>
                      <a:endParaRPr sz="9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221E1F"/>
                      </a:solidFill>
                      <a:prstDash val="solid"/>
                    </a:lnR>
                    <a:lnB w="635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4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00" y="-53975"/>
            <a:ext cx="4905375" cy="357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6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600" b="1" spc="-3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 err="1">
                <a:solidFill>
                  <a:srgbClr val="231F20"/>
                </a:solidFill>
                <a:latin typeface="Book Antiqua"/>
                <a:cs typeface="Book Antiqua"/>
              </a:rPr>
              <a:t>cctype</a:t>
            </a:r>
            <a:r>
              <a:rPr lang="en-US" sz="1600" b="1" spc="-10" dirty="0">
                <a:solidFill>
                  <a:srgbClr val="231F20"/>
                </a:solidFill>
                <a:latin typeface="Book Antiqua"/>
                <a:cs typeface="Book Antiqua"/>
              </a:rPr>
              <a:t> functions</a:t>
            </a:r>
            <a:endParaRPr sz="1600" dirty="0">
              <a:latin typeface="Book Antiqua"/>
              <a:cs typeface="Book Antiqu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6E88-E00A-CEFD-BE4D-D195A1E1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400294"/>
            <a:ext cx="4218115" cy="27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2100" y="555625"/>
            <a:ext cx="4905375" cy="2512226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b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string name;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string greet = "Hello, ";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greet_end</a:t>
            </a:r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= "!\n";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"Please enter your name:";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&gt;&gt; name;    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&lt;&lt; greet + name + </a:t>
            </a:r>
            <a:r>
              <a:rPr lang="en-U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greet_end</a:t>
            </a:r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521B59-E6D3-A50F-6CC8-1184DC443C03}"/>
              </a:ext>
            </a:extLst>
          </p:cNvPr>
          <p:cNvSpPr txBox="1">
            <a:spLocks/>
          </p:cNvSpPr>
          <p:nvPr/>
        </p:nvSpPr>
        <p:spPr>
          <a:xfrm>
            <a:off x="122770" y="76375"/>
            <a:ext cx="438340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b="1" spc="-25" dirty="0">
                <a:solidFill>
                  <a:schemeClr val="tx1"/>
                </a:solidFill>
                <a:latin typeface="Book Antiqua"/>
                <a:cs typeface="Book Antiqua"/>
              </a:rPr>
              <a:t>Example: string + operator:  </a:t>
            </a:r>
            <a:r>
              <a:rPr lang="en-US" b="1" spc="-25" dirty="0">
                <a:solidFill>
                  <a:srgbClr val="00B0F0"/>
                </a:solidFill>
                <a:latin typeface="Book Antiqua"/>
                <a:cs typeface="Book Antiqua"/>
              </a:rPr>
              <a:t>hello_name2.cpp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1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5589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35" dirty="0">
                <a:solidFill>
                  <a:schemeClr val="tx1"/>
                </a:solidFill>
                <a:latin typeface="Arial Black"/>
                <a:cs typeface="Arial Black"/>
              </a:rPr>
              <a:t>Operators</a:t>
            </a:r>
            <a:r>
              <a:rPr sz="1200" spc="70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chemeClr val="tx1"/>
                </a:solidFill>
                <a:latin typeface="Arial Black"/>
                <a:cs typeface="Arial Black"/>
              </a:rPr>
              <a:t>Precedence</a:t>
            </a:r>
            <a:endParaRPr sz="12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7771" y="429196"/>
          <a:ext cx="5253353" cy="2801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Precedence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Associativity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a++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1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a-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-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Suffix/postfix</a:t>
                      </a:r>
                      <a:r>
                        <a:rPr sz="900" spc="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increment</a:t>
                      </a:r>
                      <a:r>
                        <a:rPr sz="900" spc="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decrement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++a</a:t>
                      </a:r>
                      <a:r>
                        <a:rPr sz="900" spc="1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1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--</a:t>
                      </a:r>
                      <a:r>
                        <a:rPr sz="900" spc="1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3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!</a:t>
                      </a:r>
                      <a:r>
                        <a:rPr sz="900" spc="3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5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∼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71882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Prefix</a:t>
                      </a:r>
                      <a:r>
                        <a:rPr sz="9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increment/decrement,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Logical/Bitwise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Right-to-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a*b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a/b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a%b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Multiplication,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division,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remainder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a+b</a:t>
                      </a:r>
                      <a:r>
                        <a:rPr sz="900" spc="1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a-</a:t>
                      </a:r>
                      <a:r>
                        <a:rPr sz="900" spc="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Addition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subtraction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5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≪</a:t>
                      </a:r>
                      <a:r>
                        <a:rPr sz="900" spc="34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≫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shift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shift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6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</a:t>
                      </a:r>
                      <a:r>
                        <a:rPr sz="900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&lt;=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&gt;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&gt;=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r>
                        <a:rPr sz="900" spc="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7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==</a:t>
                      </a:r>
                      <a:r>
                        <a:rPr sz="900" spc="1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!=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Equality</a:t>
                      </a:r>
                      <a:r>
                        <a:rPr sz="900" spc="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8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&amp;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-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9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ˆ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i="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-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11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&amp;&amp;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i="1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00" spc="-1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31/100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1785620" cy="5080"/>
            </a:xfrm>
            <a:custGeom>
              <a:avLst/>
              <a:gdLst/>
              <a:ahLst/>
              <a:cxnLst/>
              <a:rect l="l" t="t" r="r" b="b"/>
              <a:pathLst>
                <a:path w="1785620" h="5080">
                  <a:moveTo>
                    <a:pt x="0" y="5060"/>
                  </a:moveTo>
                  <a:lnTo>
                    <a:pt x="0" y="0"/>
                  </a:lnTo>
                  <a:lnTo>
                    <a:pt x="1785608" y="0"/>
                  </a:lnTo>
                  <a:lnTo>
                    <a:pt x="17856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3F90FE-7217-D8E6-886B-3ED4D5B3F1B3}"/>
              </a:ext>
            </a:extLst>
          </p:cNvPr>
          <p:cNvSpPr txBox="1">
            <a:spLocks/>
          </p:cNvSpPr>
          <p:nvPr/>
        </p:nvSpPr>
        <p:spPr>
          <a:xfrm>
            <a:off x="122770" y="76375"/>
            <a:ext cx="438340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b="1" spc="-25" dirty="0">
                <a:solidFill>
                  <a:schemeClr val="tx1"/>
                </a:solidFill>
                <a:latin typeface="Book Antiqua"/>
                <a:cs typeface="Book Antiqua"/>
              </a:rPr>
              <a:t>C-Style 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479CA3-DD0F-39DE-3836-4962BC89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50061"/>
            <a:ext cx="46482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[]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"c string"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999999"/>
              </a:solidFill>
              <a:latin typeface="Consolas" panose="020B0609020204030204" pitchFamily="49" charset="0"/>
              <a:ea typeface="inherit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inherit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"c string"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[]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'c'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'g'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'\0’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};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ea typeface="inherit"/>
              </a:rPr>
              <a:t>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ea typeface="inherit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'c'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 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'g'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ea typeface="inherit"/>
              </a:rPr>
              <a:t>'\0'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ea typeface="inherit"/>
              </a:rPr>
              <a:t>};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4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Arrays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396060"/>
            <a:ext cx="4906010" cy="67710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- An array is a contiguously allocated block of memory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Fixed number of elements 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Its element type can be any fundamental type (int, float, bool, </a:t>
            </a:r>
            <a:r>
              <a:rPr kumimoji="1" lang="en-US" altLang="zh-CN" dirty="0" err="1">
                <a:solidFill>
                  <a:srgbClr val="002060"/>
                </a:solidFill>
              </a:rPr>
              <a:t>etc</a:t>
            </a:r>
            <a:r>
              <a:rPr kumimoji="1" lang="en-US" altLang="zh-CN" dirty="0">
                <a:solidFill>
                  <a:srgbClr val="002060"/>
                </a:solidFill>
              </a:rPr>
              <a:t>), structure, class, pointer, enumeration, 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444500" y="1208187"/>
            <a:ext cx="434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num_array1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//uninitialized array, random values 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num_array2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//initialization</a:t>
            </a: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num_array1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num_array2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4825766" y="1376933"/>
            <a:ext cx="647934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487554"/>
            <a:ext cx="5227564" cy="3942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+mn-lt"/>
              </a:rPr>
              <a:t>If the length is not an integer constant expression, the array will be a variable-length one.</a:t>
            </a:r>
            <a:endParaRPr kumimoji="1"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368300" y="1089025"/>
            <a:ext cx="4828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1400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sz="14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1400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4205013" y="989362"/>
            <a:ext cx="1075936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tx1"/>
                </a:solidFill>
              </a:rPr>
              <a:t>Arrays of unknown size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0156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The number is not specified in the declaration. 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The arguments of a function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535893" y="872491"/>
            <a:ext cx="4703532" cy="26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135" dirty="0">
                <a:solidFill>
                  <a:srgbClr val="0000FF"/>
                </a:solidFill>
              </a:rPr>
              <a:t>int</a:t>
            </a:r>
            <a:r>
              <a:rPr lang="en" altLang="zh-CN" sz="1135" dirty="0"/>
              <a:t> </a:t>
            </a:r>
            <a:r>
              <a:rPr lang="en" altLang="zh-CN" sz="1135" dirty="0" err="1"/>
              <a:t>num_array</a:t>
            </a:r>
            <a:r>
              <a:rPr lang="en" altLang="zh-CN" sz="1135" dirty="0">
                <a:solidFill>
                  <a:srgbClr val="008000"/>
                </a:solidFill>
              </a:rPr>
              <a:t>[ ]</a:t>
            </a:r>
            <a:r>
              <a:rPr lang="en" altLang="zh-CN" sz="1135" dirty="0"/>
              <a:t> </a:t>
            </a:r>
            <a:r>
              <a:rPr lang="en" altLang="zh-CN" sz="1135" dirty="0">
                <a:solidFill>
                  <a:srgbClr val="000080"/>
                </a:solidFill>
              </a:rPr>
              <a:t>=</a:t>
            </a:r>
            <a:r>
              <a:rPr lang="en" altLang="zh-CN" sz="1135" dirty="0"/>
              <a:t> </a:t>
            </a:r>
            <a:r>
              <a:rPr lang="en" altLang="zh-CN" sz="1135" dirty="0">
                <a:solidFill>
                  <a:srgbClr val="008000"/>
                </a:solidFill>
              </a:rPr>
              <a:t>{</a:t>
            </a:r>
            <a:r>
              <a:rPr lang="en" altLang="zh-CN" sz="1135" dirty="0">
                <a:solidFill>
                  <a:srgbClr val="000080"/>
                </a:solidFill>
              </a:rPr>
              <a:t>1</a:t>
            </a:r>
            <a:r>
              <a:rPr lang="en" altLang="zh-CN" sz="1135" dirty="0"/>
              <a:t>, </a:t>
            </a:r>
            <a:r>
              <a:rPr lang="en" altLang="zh-CN" sz="1135" dirty="0">
                <a:solidFill>
                  <a:srgbClr val="000080"/>
                </a:solidFill>
              </a:rPr>
              <a:t>2</a:t>
            </a:r>
            <a:r>
              <a:rPr lang="en" altLang="zh-CN" sz="1135" dirty="0"/>
              <a:t>, </a:t>
            </a:r>
            <a:r>
              <a:rPr lang="en" altLang="zh-CN" sz="1135" dirty="0">
                <a:solidFill>
                  <a:srgbClr val="000080"/>
                </a:solidFill>
              </a:rPr>
              <a:t>3, 4</a:t>
            </a:r>
            <a:r>
              <a:rPr lang="en" altLang="zh-CN" sz="1135" dirty="0">
                <a:solidFill>
                  <a:srgbClr val="008000"/>
                </a:solidFill>
              </a:rPr>
              <a:t>}</a:t>
            </a:r>
            <a:r>
              <a:rPr lang="en" altLang="zh-CN" sz="1135" dirty="0">
                <a:solidFill>
                  <a:srgbClr val="008080"/>
                </a:solidFill>
              </a:rPr>
              <a:t>;</a:t>
            </a:r>
            <a:r>
              <a:rPr lang="en" altLang="zh-CN" sz="1135" dirty="0"/>
              <a:t> </a:t>
            </a:r>
            <a:r>
              <a:rPr lang="en" altLang="zh-CN" sz="1135" dirty="0">
                <a:solidFill>
                  <a:srgbClr val="909090"/>
                </a:solidFill>
              </a:rPr>
              <a:t>// the type of </a:t>
            </a:r>
            <a:r>
              <a:rPr lang="en" altLang="zh-CN" sz="1135" dirty="0" err="1">
                <a:solidFill>
                  <a:srgbClr val="909090"/>
                </a:solidFill>
              </a:rPr>
              <a:t>num_array</a:t>
            </a:r>
            <a:r>
              <a:rPr lang="en" altLang="zh-CN" sz="1135" dirty="0">
                <a:solidFill>
                  <a:srgbClr val="909090"/>
                </a:solidFill>
              </a:rPr>
              <a:t> is "array of 4 int"</a:t>
            </a:r>
            <a:endParaRPr lang="zh-CN" altLang="en-US" sz="1135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535893" y="1700740"/>
            <a:ext cx="4590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561454" y="2232025"/>
            <a:ext cx="470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Element accessing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" y="1666429"/>
            <a:ext cx="3128602" cy="20502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579856" y="584734"/>
            <a:ext cx="28829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sz="1200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579856" y="2088064"/>
            <a:ext cx="2676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37884" y="395460"/>
            <a:ext cx="102143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03685"/>
              </p:ext>
            </p:extLst>
          </p:nvPr>
        </p:nvGraphicFramePr>
        <p:xfrm>
          <a:off x="3137461" y="196139"/>
          <a:ext cx="1052361" cy="2976804"/>
        </p:xfrm>
        <a:graphic>
          <a:graphicData uri="http://schemas.openxmlformats.org/drawingml/2006/table">
            <a:tbl>
              <a:tblPr/>
              <a:tblGrid>
                <a:gridCol w="27962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415654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357085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1073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1073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1073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1073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1073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107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107399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3572" marR="3572" marT="35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4071191" y="497402"/>
            <a:ext cx="16946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131" indent="-135131">
              <a:buFont typeface="Arial" panose="020B0604020202020204" pitchFamily="34" charset="0"/>
              <a:buChar char="•"/>
            </a:pPr>
            <a:r>
              <a:rPr kumimoji="1" lang="en-US" altLang="zh-CN" sz="800" b="1" dirty="0"/>
              <a:t>Arrays are not objects in C/C++ (different with Java);</a:t>
            </a:r>
          </a:p>
          <a:p>
            <a:pPr marL="135131" indent="-135131">
              <a:buFont typeface="Arial" panose="020B0604020202020204" pitchFamily="34" charset="0"/>
              <a:buChar char="•"/>
            </a:pPr>
            <a:r>
              <a:rPr kumimoji="1" lang="en-US" altLang="zh-CN" sz="800" b="1" dirty="0"/>
              <a:t>Arrays can be regarded as addresses</a:t>
            </a:r>
            <a:endParaRPr kumimoji="1"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tx1"/>
                </a:solidFill>
              </a:rPr>
              <a:t>Multidimensional arrays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24838" y="70442"/>
          <a:ext cx="1238145" cy="3117813"/>
        </p:xfrm>
        <a:graphic>
          <a:graphicData uri="http://schemas.openxmlformats.org/drawingml/2006/table">
            <a:tbl>
              <a:tblPr/>
              <a:tblGrid>
                <a:gridCol w="412715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412715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412715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114382"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90507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10403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10403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104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104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104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104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104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104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104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10403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10403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88" marR="2688" marT="26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2688" marR="2688" marT="2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207307" y="600959"/>
            <a:ext cx="314393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</a:p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232354" y="2384425"/>
            <a:ext cx="28829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sz="11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sz="1100" dirty="0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100" dirty="0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sz="11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sz="1100" dirty="0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100" dirty="0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131296" y="2032185"/>
            <a:ext cx="2108269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324" dirty="0"/>
              <a:t>Arrays of unknown bound</a:t>
            </a:r>
            <a:endParaRPr lang="zh-CN" altLang="en-US" sz="1324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61472" y="1843379"/>
            <a:ext cx="84510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const</a:t>
            </a:r>
            <a:r>
              <a:rPr kumimoji="1" lang="en-US" altLang="zh-CN" dirty="0">
                <a:solidFill>
                  <a:schemeClr val="tx1"/>
                </a:solidFill>
              </a:rPr>
              <a:t> Arrays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416468"/>
            <a:ext cx="3795431" cy="795293"/>
          </a:xfrm>
        </p:spPr>
        <p:txBody>
          <a:bodyPr>
            <a:normAutofit/>
          </a:bodyPr>
          <a:lstStyle/>
          <a:p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946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946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946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114285" y="1071082"/>
            <a:ext cx="3302015" cy="2169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900" dirty="0">
                <a:solidFill>
                  <a:srgbClr val="0000FF"/>
                </a:solidFill>
                <a:latin typeface="+mn-lt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 err="1">
                <a:solidFill>
                  <a:srgbClr val="795E26"/>
                </a:solidFill>
                <a:latin typeface="+mn-lt"/>
              </a:rPr>
              <a:t>array_sum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+mn-lt"/>
              </a:rPr>
              <a:t>const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0000FF"/>
                </a:solidFill>
                <a:latin typeface="+mn-lt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values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[], </a:t>
            </a:r>
            <a:r>
              <a:rPr lang="en" altLang="zh-CN" sz="900" dirty="0" err="1">
                <a:solidFill>
                  <a:srgbClr val="267F99"/>
                </a:solidFill>
                <a:latin typeface="+mn-lt"/>
              </a:rPr>
              <a:t>size_t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length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+mn-lt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sum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0.0f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+mn-lt"/>
              </a:rPr>
              <a:t>    for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n" altLang="zh-CN" sz="900" dirty="0">
                <a:solidFill>
                  <a:srgbClr val="0000FF"/>
                </a:solidFill>
                <a:latin typeface="+mn-lt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 err="1">
                <a:solidFill>
                  <a:srgbClr val="001080"/>
                </a:solidFill>
                <a:latin typeface="+mn-lt"/>
              </a:rPr>
              <a:t>i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; </a:t>
            </a:r>
            <a:r>
              <a:rPr lang="en" altLang="zh-CN" sz="900" dirty="0" err="1">
                <a:solidFill>
                  <a:srgbClr val="001080"/>
                </a:solidFill>
                <a:latin typeface="+mn-lt"/>
              </a:rPr>
              <a:t>i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&lt;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length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; </a:t>
            </a:r>
            <a:r>
              <a:rPr lang="en" altLang="zh-CN" sz="900" dirty="0" err="1">
                <a:solidFill>
                  <a:srgbClr val="001080"/>
                </a:solidFill>
                <a:latin typeface="+mn-lt"/>
              </a:rPr>
              <a:t>i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++)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   {</a:t>
            </a:r>
          </a:p>
          <a:p>
            <a:r>
              <a:rPr lang="en" altLang="zh-CN" sz="900" dirty="0">
                <a:solidFill>
                  <a:srgbClr val="001080"/>
                </a:solidFill>
                <a:latin typeface="+mn-lt"/>
              </a:rPr>
              <a:t>        sum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+=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values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[</a:t>
            </a:r>
            <a:r>
              <a:rPr lang="en" altLang="zh-CN" sz="900" dirty="0" err="1">
                <a:solidFill>
                  <a:srgbClr val="001080"/>
                </a:solidFill>
                <a:latin typeface="+mn-lt"/>
              </a:rPr>
              <a:t>i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];</a:t>
            </a:r>
          </a:p>
          <a:p>
            <a:r>
              <a:rPr lang="en" altLang="zh-CN" sz="900" dirty="0">
                <a:solidFill>
                  <a:srgbClr val="008000"/>
                </a:solidFill>
                <a:latin typeface="+mn-lt"/>
              </a:rPr>
              <a:t>        //values[</a:t>
            </a:r>
            <a:r>
              <a:rPr lang="en" altLang="zh-CN" sz="900" dirty="0" err="1">
                <a:solidFill>
                  <a:srgbClr val="008000"/>
                </a:solidFill>
                <a:latin typeface="+mn-lt"/>
              </a:rPr>
              <a:t>i</a:t>
            </a:r>
            <a:r>
              <a:rPr lang="en" altLang="zh-CN" sz="900" dirty="0">
                <a:solidFill>
                  <a:srgbClr val="008000"/>
                </a:solidFill>
                <a:latin typeface="+mn-lt"/>
              </a:rPr>
              <a:t>] = 0; //error</a:t>
            </a:r>
            <a:endParaRPr lang="en" altLang="zh-CN" sz="900" dirty="0">
              <a:solidFill>
                <a:srgbClr val="000000"/>
              </a:solidFill>
              <a:latin typeface="+mn-lt"/>
            </a:endParaRPr>
          </a:p>
          <a:p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   }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+mn-lt"/>
              </a:rPr>
              <a:t>    return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sum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+mn-lt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795E26"/>
                </a:solidFill>
                <a:latin typeface="+mn-lt"/>
              </a:rPr>
              <a:t>main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()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+mn-lt"/>
              </a:rPr>
              <a:t>{</a:t>
            </a:r>
            <a:endParaRPr kumimoji="1" lang="en-US" altLang="zh-CN" sz="900" dirty="0">
              <a:latin typeface="+mn-lt"/>
            </a:endParaRPr>
          </a:p>
          <a:p>
            <a:r>
              <a:rPr lang="en" altLang="zh-CN" sz="900" dirty="0">
                <a:solidFill>
                  <a:srgbClr val="0000FF"/>
                </a:solidFill>
                <a:latin typeface="+mn-lt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values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[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4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] = {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1.1f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2.2f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3.3f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4.4f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};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+mn-lt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sum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" altLang="zh-CN" sz="900" dirty="0">
                <a:solidFill>
                  <a:srgbClr val="795E26"/>
                </a:solidFill>
                <a:latin typeface="+mn-lt"/>
              </a:rPr>
              <a:t>array_sum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" altLang="zh-CN" sz="900" dirty="0">
                <a:solidFill>
                  <a:srgbClr val="001080"/>
                </a:solidFill>
                <a:latin typeface="+mn-lt"/>
              </a:rPr>
              <a:t>values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" altLang="zh-CN" sz="900" dirty="0">
                <a:solidFill>
                  <a:srgbClr val="098658"/>
                </a:solidFill>
                <a:latin typeface="+mn-lt"/>
              </a:rPr>
              <a:t>4</a:t>
            </a:r>
            <a:r>
              <a:rPr lang="en" altLang="zh-CN" sz="9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 lvl="0"/>
            <a:r>
              <a:rPr lang="en" altLang="zh-CN" sz="900" dirty="0">
                <a:solidFill>
                  <a:srgbClr val="000000"/>
                </a:solidFill>
                <a:latin typeface="+mn-lt"/>
              </a:rPr>
              <a:t>}</a:t>
            </a:r>
            <a:endParaRPr lang="en" altLang="zh-CN" sz="105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11500" y="518008"/>
            <a:ext cx="2295821" cy="29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1324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3873500" y="1698625"/>
            <a:ext cx="952505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1368-8B60-0792-2197-6C94B1DB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" y="631825"/>
            <a:ext cx="5181600" cy="1615827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Courier-Bold"/>
              </a:rPr>
              <a:t>vector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a collection of objects, all of which have the same type. </a:t>
            </a:r>
            <a:r>
              <a:rPr lang="en-US" sz="1050" b="0" i="0" u="none" strike="noStrike" baseline="0" dirty="0" err="1">
                <a:solidFill>
                  <a:schemeClr val="tx1"/>
                </a:solidFill>
                <a:latin typeface="Palatino-Roman"/>
              </a:rPr>
              <a:t>Everyobject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 in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the collection has an associated index, which gives access to that object. 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often referred to as 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Palatino-Bold"/>
              </a:rPr>
              <a:t>container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because it “contains” other objects. </a:t>
            </a:r>
          </a:p>
          <a:p>
            <a:pPr algn="l"/>
            <a:endParaRPr lang="en-US" sz="1050" dirty="0">
              <a:solidFill>
                <a:schemeClr val="tx1"/>
              </a:solidFill>
              <a:latin typeface="Palatino-Roman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To use 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, we must include the appropriate header. In our examples,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we also assume that an appropriate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using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declaration is made:</a:t>
            </a:r>
          </a:p>
          <a:p>
            <a:pPr algn="l"/>
            <a:r>
              <a:rPr lang="en-US" sz="1050" b="0" i="0" u="none" strike="noStrike" baseline="0" dirty="0">
                <a:solidFill>
                  <a:srgbClr val="0070C0"/>
                </a:solidFill>
                <a:latin typeface="Courier"/>
              </a:rPr>
              <a:t>#include &lt;vector&gt;</a:t>
            </a:r>
          </a:p>
          <a:p>
            <a:pPr algn="l"/>
            <a:r>
              <a:rPr lang="en-US" sz="1050" b="0" i="0" u="none" strike="noStrike" baseline="0" dirty="0">
                <a:solidFill>
                  <a:srgbClr val="0070C0"/>
                </a:solidFill>
                <a:latin typeface="Courier"/>
              </a:rPr>
              <a:t>using std::vector;</a:t>
            </a:r>
          </a:p>
          <a:p>
            <a:pPr algn="l"/>
            <a:endParaRPr lang="en-US" sz="1050" b="0" i="0" u="none" strike="noStrike" baseline="0" dirty="0">
              <a:solidFill>
                <a:schemeClr val="tx1"/>
              </a:solidFill>
              <a:latin typeface="Couri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Palatino-Bold"/>
              </a:rPr>
              <a:t>class template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. C++ has both class and function templates. 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75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 Initialization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1368-8B60-0792-2197-6C94B1DB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70" y="479425"/>
            <a:ext cx="5181600" cy="107722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Code: vector.cpp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D8848-9783-E4BC-491A-16112123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88" y="1089025"/>
            <a:ext cx="50442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2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15444"/>
          </a:xfrm>
        </p:spPr>
        <p:txBody>
          <a:bodyPr/>
          <a:lstStyle/>
          <a:p>
            <a:r>
              <a:rPr lang="en-US" sz="1400" b="1" i="0" u="none" strike="noStrike" baseline="0" dirty="0">
                <a:solidFill>
                  <a:schemeClr val="tx1"/>
                </a:solidFill>
                <a:latin typeface="Palatino-Bold"/>
              </a:rPr>
              <a:t>Adding Elements to a 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Courier-Bold"/>
              </a:rPr>
              <a:t>vector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1368-8B60-0792-2197-6C94B1DB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70" y="479425"/>
            <a:ext cx="5181600" cy="107722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</a:rPr>
              <a:t>Code: vector.cpp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C160F-F52A-8AFA-D3E7-6CE40C5A0851}"/>
              </a:ext>
            </a:extLst>
          </p:cNvPr>
          <p:cNvSpPr txBox="1"/>
          <p:nvPr/>
        </p:nvSpPr>
        <p:spPr>
          <a:xfrm>
            <a:off x="86879" y="1089025"/>
            <a:ext cx="50058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70C0"/>
                </a:solidFill>
                <a:latin typeface="+mn-lt"/>
              </a:rPr>
              <a:t>vector&lt;int&gt; v2; // </a:t>
            </a:r>
            <a:r>
              <a:rPr lang="en-US" sz="1200" b="0" i="1" u="none" strike="noStrike" baseline="0" dirty="0">
                <a:solidFill>
                  <a:srgbClr val="0070C0"/>
                </a:solidFill>
                <a:latin typeface="+mn-lt"/>
              </a:rPr>
              <a:t>empty </a:t>
            </a:r>
            <a:r>
              <a:rPr lang="en-US" sz="1200" b="0" i="0" u="none" strike="noStrike" baseline="0" dirty="0">
                <a:solidFill>
                  <a:srgbClr val="0070C0"/>
                </a:solidFill>
                <a:latin typeface="+mn-lt"/>
              </a:rPr>
              <a:t>vector</a:t>
            </a:r>
          </a:p>
          <a:p>
            <a:pPr algn="l"/>
            <a:r>
              <a:rPr lang="nn-NO" sz="1200" b="0" i="0" u="none" strike="noStrike" baseline="0" dirty="0">
                <a:solidFill>
                  <a:srgbClr val="0070C0"/>
                </a:solidFill>
                <a:latin typeface="+mn-lt"/>
              </a:rPr>
              <a:t>for (int i = 0; i </a:t>
            </a:r>
            <a:r>
              <a:rPr lang="nn-NO" sz="1200" dirty="0">
                <a:solidFill>
                  <a:srgbClr val="0070C0"/>
                </a:solidFill>
                <a:latin typeface="+mn-lt"/>
              </a:rPr>
              <a:t>&lt;</a:t>
            </a:r>
            <a:r>
              <a:rPr lang="nn-NO" sz="1200" b="0" i="0" u="none" strike="noStrike" baseline="0" dirty="0">
                <a:solidFill>
                  <a:srgbClr val="0070C0"/>
                </a:solidFill>
                <a:latin typeface="+mn-lt"/>
              </a:rPr>
              <a:t> 100; i++) {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+mn-lt"/>
              </a:rPr>
              <a:t>    </a:t>
            </a:r>
            <a:r>
              <a:rPr lang="en-US" sz="1200" b="0" i="0" u="none" strike="noStrike" baseline="0" dirty="0">
                <a:solidFill>
                  <a:srgbClr val="0070C0"/>
                </a:solidFill>
                <a:latin typeface="+mn-lt"/>
              </a:rPr>
              <a:t>v2.push_back(</a:t>
            </a:r>
            <a:r>
              <a:rPr lang="en-US" sz="1200" b="0" i="0" u="none" strike="noStrike" baseline="0" dirty="0" err="1">
                <a:solidFill>
                  <a:srgbClr val="0070C0"/>
                </a:solidFill>
                <a:latin typeface="+mn-lt"/>
              </a:rPr>
              <a:t>i</a:t>
            </a:r>
            <a:r>
              <a:rPr lang="en-US" sz="1200" b="0" i="0" u="none" strike="noStrike" baseline="0" dirty="0">
                <a:solidFill>
                  <a:srgbClr val="0070C0"/>
                </a:solidFill>
                <a:latin typeface="+mn-lt"/>
              </a:rPr>
              <a:t>);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70C0"/>
                </a:solidFill>
                <a:latin typeface="+mn-lt"/>
              </a:rPr>
              <a:t> }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3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if</a:t>
            </a:r>
            <a:r>
              <a:rPr kumimoji="1" lang="en-US" altLang="zh-CN" dirty="0">
                <a:solidFill>
                  <a:schemeClr val="tx1"/>
                </a:solidFill>
              </a:rPr>
              <a:t> and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338554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215900" y="631825"/>
            <a:ext cx="5216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else 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cout &lt;&lt; “else condition”;</a:t>
            </a:r>
          </a:p>
          <a:p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) {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e</a:t>
            </a:r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lse {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not 5."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15444"/>
          </a:xfrm>
        </p:spPr>
        <p:txBody>
          <a:bodyPr/>
          <a:lstStyle/>
          <a:p>
            <a:r>
              <a:rPr lang="en-US" sz="1400" b="1" i="0" u="none" strike="noStrike" baseline="0" dirty="0">
                <a:solidFill>
                  <a:schemeClr val="tx1"/>
                </a:solidFill>
                <a:latin typeface="Courier-Bold"/>
              </a:rPr>
              <a:t>Vector Operations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1192-5181-3FAB-4FB6-EDE07660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708025"/>
            <a:ext cx="5765800" cy="23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4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607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solidFill>
                  <a:schemeClr val="tx1"/>
                </a:solidFill>
                <a:latin typeface="Arial Black"/>
                <a:cs typeface="Arial Black"/>
              </a:rPr>
              <a:t>Range-</a:t>
            </a:r>
            <a:r>
              <a:rPr b="0" spc="-160" dirty="0">
                <a:solidFill>
                  <a:schemeClr val="tx1"/>
                </a:solidFill>
                <a:latin typeface="Arial Black"/>
                <a:cs typeface="Arial Black"/>
              </a:rPr>
              <a:t>based</a:t>
            </a:r>
            <a:r>
              <a:rPr b="0" spc="75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spc="90" dirty="0">
                <a:solidFill>
                  <a:schemeClr val="tx1"/>
                </a:solidFill>
              </a:rPr>
              <a:t>for</a:t>
            </a:r>
            <a:r>
              <a:rPr spc="170" dirty="0">
                <a:solidFill>
                  <a:schemeClr val="tx1"/>
                </a:solidFill>
              </a:rPr>
              <a:t> </a:t>
            </a:r>
            <a:r>
              <a:rPr b="0" spc="-85" dirty="0">
                <a:solidFill>
                  <a:schemeClr val="tx1"/>
                </a:solidFill>
                <a:latin typeface="Arial Black"/>
                <a:cs typeface="Arial Black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12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604454"/>
            <a:ext cx="5039995" cy="1461135"/>
          </a:xfrm>
          <a:custGeom>
            <a:avLst/>
            <a:gdLst/>
            <a:ahLst/>
            <a:cxnLst/>
            <a:rect l="l" t="t" r="r" b="b"/>
            <a:pathLst>
              <a:path w="5039995" h="1461135">
                <a:moveTo>
                  <a:pt x="5039995" y="0"/>
                </a:moveTo>
                <a:lnTo>
                  <a:pt x="0" y="0"/>
                </a:lnTo>
                <a:lnTo>
                  <a:pt x="0" y="1460728"/>
                </a:lnTo>
                <a:lnTo>
                  <a:pt x="5039995" y="146072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26006"/>
            <a:ext cx="4970145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7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introduces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range-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based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spc="80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100" b="1" spc="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loop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simplify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verbosity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traditional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constructs.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equivalent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over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range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of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safer</a:t>
            </a:r>
            <a:endParaRPr sz="1100">
              <a:latin typeface="Arial Black"/>
              <a:cs typeface="Arial Black"/>
            </a:endParaRPr>
          </a:p>
          <a:p>
            <a:pPr marL="12700" marR="203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range-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based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avoids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user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specify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start,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end,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increment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endParaRPr sz="1100">
              <a:latin typeface="Tahoma"/>
              <a:cs typeface="Tahoma"/>
            </a:endParaRPr>
          </a:p>
          <a:p>
            <a:pPr marR="2170430" algn="ctr">
              <a:lnSpc>
                <a:spcPct val="100000"/>
              </a:lnSpc>
              <a:spcBef>
                <a:spcPts val="865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3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})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 marR="2170430" algn="ctr">
              <a:lnSpc>
                <a:spcPct val="100000"/>
              </a:lnSpc>
              <a:spcBef>
                <a:spcPts val="180"/>
              </a:spcBef>
              <a:tabLst>
                <a:tab pos="131508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values[]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211721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values)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841" y="2211721"/>
            <a:ext cx="110172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30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5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5" dirty="0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691882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30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BA2121"/>
                </a:solidFill>
                <a:latin typeface="Palatino Linotype"/>
                <a:cs typeface="Palatino Linotype"/>
              </a:rPr>
              <a:t>"abcd"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9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841" y="2691882"/>
            <a:ext cx="1042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0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4" dirty="0">
                <a:solidFill>
                  <a:srgbClr val="3D7A7A"/>
                </a:solidFill>
                <a:latin typeface="Palatino Linotype"/>
                <a:cs typeface="Palatino Linotype"/>
              </a:rPr>
              <a:t>RAW</a:t>
            </a:r>
            <a:r>
              <a:rPr sz="9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STRING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600450" cy="5080"/>
            </a:xfrm>
            <a:custGeom>
              <a:avLst/>
              <a:gdLst/>
              <a:ahLst/>
              <a:cxnLst/>
              <a:rect l="l" t="t" r="r" b="b"/>
              <a:pathLst>
                <a:path w="3600450" h="5080">
                  <a:moveTo>
                    <a:pt x="0" y="5060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521144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383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solidFill>
                  <a:schemeClr val="tx1"/>
                </a:solidFill>
                <a:latin typeface="Arial Black"/>
                <a:cs typeface="Arial Black"/>
              </a:rPr>
              <a:t>Range-</a:t>
            </a:r>
            <a:r>
              <a:rPr b="0" spc="-160" dirty="0">
                <a:solidFill>
                  <a:schemeClr val="tx1"/>
                </a:solidFill>
                <a:latin typeface="Arial Black"/>
                <a:cs typeface="Arial Black"/>
              </a:rPr>
              <a:t>based</a:t>
            </a:r>
            <a:r>
              <a:rPr b="0" spc="70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spc="90" dirty="0">
                <a:solidFill>
                  <a:schemeClr val="tx1"/>
                </a:solidFill>
              </a:rPr>
              <a:t>for</a:t>
            </a:r>
            <a:r>
              <a:rPr spc="170" dirty="0">
                <a:solidFill>
                  <a:schemeClr val="tx1"/>
                </a:solidFill>
              </a:rPr>
              <a:t> </a:t>
            </a:r>
            <a:r>
              <a:rPr b="0" spc="-135" dirty="0">
                <a:solidFill>
                  <a:schemeClr val="tx1"/>
                </a:solidFill>
                <a:latin typeface="Arial Black"/>
                <a:cs typeface="Arial Black"/>
              </a:rPr>
              <a:t>Loop</a:t>
            </a:r>
            <a:r>
              <a:rPr b="0" spc="65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b="0" spc="-315" dirty="0">
                <a:solidFill>
                  <a:schemeClr val="tx1"/>
                </a:solidFill>
                <a:latin typeface="Lucida Sans Unicode"/>
                <a:cs typeface="Lucida Sans Unicode"/>
              </a:rPr>
              <a:t>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6692" y="748195"/>
            <a:ext cx="949325" cy="203200"/>
          </a:xfrm>
          <a:custGeom>
            <a:avLst/>
            <a:gdLst/>
            <a:ahLst/>
            <a:cxnLst/>
            <a:rect l="l" t="t" r="r" b="b"/>
            <a:pathLst>
              <a:path w="949325" h="203200">
                <a:moveTo>
                  <a:pt x="948753" y="0"/>
                </a:moveTo>
                <a:lnTo>
                  <a:pt x="0" y="0"/>
                </a:lnTo>
                <a:lnTo>
                  <a:pt x="0" y="202920"/>
                </a:lnTo>
                <a:lnTo>
                  <a:pt x="948753" y="202920"/>
                </a:lnTo>
                <a:lnTo>
                  <a:pt x="94875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0104" y="761415"/>
            <a:ext cx="512445" cy="159385"/>
          </a:xfrm>
          <a:custGeom>
            <a:avLst/>
            <a:gdLst/>
            <a:ahLst/>
            <a:cxnLst/>
            <a:rect l="l" t="t" r="r" b="b"/>
            <a:pathLst>
              <a:path w="512444" h="159384">
                <a:moveTo>
                  <a:pt x="512330" y="0"/>
                </a:moveTo>
                <a:lnTo>
                  <a:pt x="0" y="0"/>
                </a:lnTo>
                <a:lnTo>
                  <a:pt x="0" y="158915"/>
                </a:lnTo>
                <a:lnTo>
                  <a:pt x="512330" y="158915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457643"/>
            <a:ext cx="3009900" cy="465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22373A"/>
                </a:solidFill>
                <a:latin typeface="Calibri"/>
                <a:cs typeface="Calibri"/>
              </a:rPr>
              <a:t>Range-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based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loop</a:t>
            </a:r>
            <a:r>
              <a:rPr sz="1100" i="1" spc="10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applied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three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cases:</a:t>
            </a:r>
            <a:endParaRPr sz="1100" dirty="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Fixed-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size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array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array[3]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"abcd"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1030311"/>
            <a:ext cx="1445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Branch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Initializer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List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6145" y="1039685"/>
            <a:ext cx="723900" cy="21462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i="1" spc="105" dirty="0">
                <a:solidFill>
                  <a:srgbClr val="22373A"/>
                </a:solidFill>
                <a:latin typeface="Garamond"/>
                <a:cs typeface="Garamond"/>
              </a:rPr>
              <a:t>{</a:t>
            </a:r>
            <a:r>
              <a:rPr sz="11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1,</a:t>
            </a:r>
            <a:r>
              <a:rPr sz="11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2,</a:t>
            </a:r>
            <a:r>
              <a:rPr sz="11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3</a:t>
            </a:r>
            <a:r>
              <a:rPr sz="1100" i="1" spc="-25" dirty="0">
                <a:solidFill>
                  <a:srgbClr val="22373A"/>
                </a:solidFill>
                <a:latin typeface="Garamond"/>
                <a:cs typeface="Garamond"/>
              </a:rPr>
              <a:t>}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57" y="1325637"/>
            <a:ext cx="1123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3832" y="1342707"/>
            <a:ext cx="585470" cy="2032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begin()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2373" y="1325637"/>
            <a:ext cx="23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1003" y="1342720"/>
            <a:ext cx="440055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end()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4078" y="1325637"/>
            <a:ext cx="516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methods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994" y="1714525"/>
            <a:ext cx="2340610" cy="1275715"/>
          </a:xfrm>
          <a:custGeom>
            <a:avLst/>
            <a:gdLst/>
            <a:ahLst/>
            <a:cxnLst/>
            <a:rect l="l" t="t" r="r" b="b"/>
            <a:pathLst>
              <a:path w="2340610" h="1275714">
                <a:moveTo>
                  <a:pt x="2340000" y="0"/>
                </a:moveTo>
                <a:lnTo>
                  <a:pt x="0" y="0"/>
                </a:lnTo>
                <a:lnTo>
                  <a:pt x="0" y="1275372"/>
                </a:lnTo>
                <a:lnTo>
                  <a:pt x="2340000" y="1275372"/>
                </a:lnTo>
                <a:lnTo>
                  <a:pt x="2340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5254" y="1704982"/>
            <a:ext cx="16998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vector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vec{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254" y="2001701"/>
            <a:ext cx="140081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marR="124460" indent="-17970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vec)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BA2121"/>
                </a:solidFill>
                <a:latin typeface="Palatino Linotype"/>
                <a:cs typeface="Palatino Linotype"/>
              </a:rPr>
              <a:t>",</a:t>
            </a:r>
            <a:r>
              <a:rPr sz="900" spc="29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"1,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2,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4"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6184" y="1709800"/>
            <a:ext cx="2340610" cy="1285240"/>
          </a:xfrm>
          <a:custGeom>
            <a:avLst/>
            <a:gdLst/>
            <a:ahLst/>
            <a:cxnLst/>
            <a:rect l="l" t="t" r="r" b="b"/>
            <a:pathLst>
              <a:path w="2340610" h="1285239">
                <a:moveTo>
                  <a:pt x="2340000" y="0"/>
                </a:moveTo>
                <a:lnTo>
                  <a:pt x="0" y="0"/>
                </a:lnTo>
                <a:lnTo>
                  <a:pt x="0" y="1284820"/>
                </a:lnTo>
                <a:lnTo>
                  <a:pt x="2340000" y="1284820"/>
                </a:lnTo>
                <a:lnTo>
                  <a:pt x="2340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71444" y="1676847"/>
            <a:ext cx="1699895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matrix[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][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row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matrix)</a:t>
            </a:r>
            <a:r>
              <a:rPr sz="9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490855" marR="5080" indent="-239395">
              <a:lnSpc>
                <a:spcPct val="116700"/>
              </a:lnSpc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3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4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element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row)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BA2121"/>
                </a:solidFill>
                <a:latin typeface="Palatino Linotype"/>
                <a:cs typeface="Palatino Linotype"/>
              </a:rPr>
              <a:t>"@"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b="1" spc="114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900" spc="114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@@@@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69925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@@@@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1" name="object 2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456750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860425"/>
            <a:ext cx="3200400" cy="1623521"/>
          </a:xfrm>
        </p:spPr>
        <p:txBody>
          <a:bodyPr/>
          <a:lstStyle/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20."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e</a:t>
            </a:r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lse if (num &gt; 10)</a:t>
            </a:r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(10, 20]."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e</a:t>
            </a:r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lse </a:t>
            </a:r>
          </a:p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Relational Expressions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4907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/>
        </p:nvGraphicFramePr>
        <p:xfrm>
          <a:off x="744593" y="1181822"/>
          <a:ext cx="2486502" cy="1262828"/>
        </p:xfrm>
        <a:graphic>
          <a:graphicData uri="http://schemas.openxmlformats.org/drawingml/2006/table">
            <a:tbl>
              <a:tblPr/>
              <a:tblGrid>
                <a:gridCol w="1243251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243251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172974"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Operator name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Example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not 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less than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greater than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less than or 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greater than or 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tx1"/>
                </a:solidFill>
              </a:rPr>
              <a:t>Logical Expressions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38" y="479425"/>
            <a:ext cx="5131362" cy="268905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An operand is not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bool</a:t>
            </a:r>
            <a:r>
              <a:rPr kumimoji="1" lang="en-US" altLang="zh-CN" dirty="0">
                <a:solidFill>
                  <a:srgbClr val="7030A0"/>
                </a:solidFill>
              </a:rPr>
              <a:t>, it will be converted to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bool</a:t>
            </a:r>
            <a:r>
              <a:rPr kumimoji="1" lang="en-US" altLang="zh-CN" dirty="0">
                <a:solidFill>
                  <a:srgbClr val="7030A0"/>
                </a:solidFill>
              </a:rPr>
              <a:t> implicitly. </a:t>
            </a: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Precedence: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! </a:t>
            </a:r>
            <a:r>
              <a:rPr kumimoji="1" lang="en-US" altLang="zh-CN" dirty="0">
                <a:solidFill>
                  <a:srgbClr val="7030A0"/>
                </a:solidFill>
              </a:rPr>
              <a:t>&gt;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&amp;&amp;</a:t>
            </a:r>
            <a:r>
              <a:rPr kumimoji="1" lang="en-US" altLang="zh-CN" dirty="0">
                <a:solidFill>
                  <a:srgbClr val="7030A0"/>
                </a:solidFill>
              </a:rPr>
              <a:t> &gt;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||</a:t>
            </a:r>
          </a:p>
          <a:p>
            <a:endParaRPr kumimoji="1" lang="en-US" altLang="zh-CN" dirty="0">
              <a:solidFill>
                <a:srgbClr val="7030A0"/>
              </a:solidFill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What’s the value of the follow expressions?</a:t>
            </a:r>
          </a:p>
          <a:p>
            <a:pPr marL="324315" lvl="1"/>
            <a:endParaRPr lang="en" altLang="zh-CN" sz="946" dirty="0">
              <a:solidFill>
                <a:srgbClr val="7030A0"/>
              </a:solidFill>
              <a:latin typeface="Menlo" panose="020B0609030804020204" pitchFamily="49" charset="0"/>
            </a:endParaRPr>
          </a:p>
          <a:p>
            <a:pPr marL="324315" lvl="1"/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if(-2 &amp;&amp; true)</a:t>
            </a:r>
          </a:p>
          <a:p>
            <a:pPr marL="324315" lvl="1"/>
            <a:r>
              <a:rPr lang="zh-CN" altLang="en-US" sz="946" dirty="0">
                <a:solidFill>
                  <a:srgbClr val="7030A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cout &lt;&lt; "The condition is true." &lt;&lt; endl;</a:t>
            </a:r>
          </a:p>
          <a:p>
            <a:pPr marL="324315" lvl="1"/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if(not -2)</a:t>
            </a:r>
          </a:p>
          <a:p>
            <a:pPr marL="324315" lvl="1"/>
            <a:r>
              <a:rPr lang="zh-CN" altLang="en-US" sz="946" dirty="0">
                <a:solidFill>
                  <a:srgbClr val="7030A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7030A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 &lt;&lt; " (!-2) is true, really?" &lt;&lt; </a:t>
            </a:r>
            <a:r>
              <a:rPr lang="en" altLang="zh-CN" sz="946" dirty="0" err="1">
                <a:solidFill>
                  <a:srgbClr val="7030A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/>
        </p:nvGraphicFramePr>
        <p:xfrm>
          <a:off x="650960" y="878556"/>
          <a:ext cx="3605996" cy="858776"/>
        </p:xfrm>
        <a:graphic>
          <a:graphicData uri="http://schemas.openxmlformats.org/drawingml/2006/table">
            <a:tbl>
              <a:tblPr/>
              <a:tblGrid>
                <a:gridCol w="901499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901499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901499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901499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Operator name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Symbol-like operator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>
                          <a:effectLst/>
                        </a:rPr>
                        <a:t>Keyword-like </a:t>
                      </a:r>
                      <a:r>
                        <a:rPr lang="en" sz="900" b="1" dirty="0">
                          <a:effectLst/>
                        </a:rPr>
                        <a:t>operator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Example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negation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altLang="zh-CN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Inclusive 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>
                <a:solidFill>
                  <a:schemeClr val="tx1"/>
                </a:solidFill>
              </a:rPr>
              <a:t>for</a:t>
            </a:r>
            <a:r>
              <a:rPr spc="140" dirty="0">
                <a:solidFill>
                  <a:schemeClr val="tx1"/>
                </a:solidFill>
              </a:rPr>
              <a:t> </a:t>
            </a:r>
            <a:r>
              <a:rPr b="0" spc="-150" dirty="0">
                <a:solidFill>
                  <a:schemeClr val="tx1"/>
                </a:solidFill>
                <a:latin typeface="Arial Black"/>
                <a:cs typeface="Arial Black"/>
              </a:rPr>
              <a:t>and</a:t>
            </a:r>
            <a:r>
              <a:rPr b="0" spc="40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dirty="0">
                <a:solidFill>
                  <a:schemeClr val="tx1"/>
                </a:solidFill>
              </a:rPr>
              <a:t>while</a:t>
            </a:r>
            <a:r>
              <a:rPr spc="145" dirty="0">
                <a:solidFill>
                  <a:schemeClr val="tx1"/>
                </a:solidFill>
              </a:rPr>
              <a:t> </a:t>
            </a:r>
            <a:r>
              <a:rPr b="0" spc="-135" dirty="0">
                <a:solidFill>
                  <a:schemeClr val="tx1"/>
                </a:solidFill>
                <a:latin typeface="Arial Black"/>
                <a:cs typeface="Arial Black"/>
              </a:rPr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404315"/>
            <a:ext cx="42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22373A"/>
              </a:buClr>
              <a:buFont typeface="Tahoma"/>
              <a:buChar char="•"/>
              <a:tabLst>
                <a:tab pos="189865" algn="l"/>
              </a:tabLst>
            </a:pP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617880"/>
            <a:ext cx="4763135" cy="4305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60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([init];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[cond];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[increment])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066157"/>
            <a:ext cx="2488565" cy="46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iterations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is</a:t>
            </a:r>
            <a:r>
              <a:rPr sz="10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known</a:t>
            </a:r>
            <a:endParaRPr sz="10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985"/>
              </a:spcBef>
              <a:buClr>
                <a:srgbClr val="22373A"/>
              </a:buClr>
              <a:buFont typeface="Tahoma"/>
              <a:buChar char="•"/>
              <a:tabLst>
                <a:tab pos="189865" algn="l"/>
              </a:tabLst>
            </a:pP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while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557756"/>
            <a:ext cx="4763135" cy="4305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while</a:t>
            </a:r>
            <a:r>
              <a:rPr sz="800" b="1" spc="3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(cond)</a:t>
            </a:r>
            <a:r>
              <a:rPr sz="8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2006046"/>
            <a:ext cx="2705100" cy="46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iterations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is</a:t>
            </a:r>
            <a:r>
              <a:rPr sz="10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not</a:t>
            </a:r>
            <a:r>
              <a:rPr sz="10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known</a:t>
            </a:r>
            <a:endParaRPr sz="1000" dirty="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985"/>
              </a:spcBef>
              <a:buClr>
                <a:srgbClr val="22373A"/>
              </a:buClr>
              <a:buFont typeface="Tahoma"/>
              <a:buChar char="•"/>
              <a:tabLst>
                <a:tab pos="189865" algn="l"/>
              </a:tabLst>
            </a:pPr>
            <a:r>
              <a:rPr sz="1100" dirty="0">
                <a:solidFill>
                  <a:srgbClr val="0000FF"/>
                </a:solidFill>
                <a:latin typeface="Palatino Linotype"/>
                <a:cs typeface="Palatino Linotype"/>
              </a:rPr>
              <a:t>do</a:t>
            </a:r>
            <a:r>
              <a:rPr sz="1100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while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095" y="2497632"/>
            <a:ext cx="4763135" cy="4362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do</a:t>
            </a:r>
            <a:r>
              <a:rPr sz="800" b="1" spc="11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while</a:t>
            </a:r>
            <a:r>
              <a:rPr sz="8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(cond);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2928282"/>
            <a:ext cx="4353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iterations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known,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there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at</a:t>
            </a:r>
            <a:r>
              <a:rPr sz="10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least </a:t>
            </a:r>
            <a:r>
              <a:rPr sz="10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one</a:t>
            </a:r>
            <a:r>
              <a:rPr sz="10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iteration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13/24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120390" cy="5080"/>
            </a:xfrm>
            <a:custGeom>
              <a:avLst/>
              <a:gdLst/>
              <a:ahLst/>
              <a:cxnLst/>
              <a:rect l="l" t="t" r="r" b="b"/>
              <a:pathLst>
                <a:path w="3120390" h="5080">
                  <a:moveTo>
                    <a:pt x="0" y="5060"/>
                  </a:moveTo>
                  <a:lnTo>
                    <a:pt x="0" y="0"/>
                  </a:lnTo>
                  <a:lnTo>
                    <a:pt x="3120069" y="0"/>
                  </a:lnTo>
                  <a:lnTo>
                    <a:pt x="31200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005107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ourier" pitchFamily="2" charset="0"/>
              </a:rPr>
              <a:t>while</a:t>
            </a:r>
            <a:r>
              <a:rPr lang="en-US" altLang="zh-CN" dirty="0">
                <a:solidFill>
                  <a:schemeClr val="tx1"/>
                </a:solidFill>
              </a:rPr>
              <a:t> loop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784226"/>
            <a:ext cx="4906010" cy="2001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Syntax :</a:t>
            </a:r>
          </a:p>
          <a:p>
            <a:pPr marL="324315" lvl="1"/>
            <a:r>
              <a:rPr lang="en-US" altLang="zh-CN" dirty="0">
                <a:solidFill>
                  <a:srgbClr val="002060"/>
                </a:solidFill>
                <a:latin typeface="Menlo" panose="020B0609030804020204" pitchFamily="49" charset="0"/>
              </a:rPr>
              <a:t>w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hile ( expression ) {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   //...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r>
              <a:rPr kumimoji="1" lang="en-US" altLang="zh-CN" dirty="0">
                <a:solidFill>
                  <a:srgbClr val="002060"/>
                </a:solidFill>
              </a:rPr>
              <a:t>If the condition is true, the statement (loop body) will be executed.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int num = 10;</a:t>
            </a:r>
          </a:p>
          <a:p>
            <a:pPr marL="216210" lvl="1"/>
            <a:r>
              <a:rPr lang="en-US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W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hile (num &gt; 0) {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&lt;&lt; "num = " &lt;&lt; num &lt;&lt;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num--;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206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3340100" y="546340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6531</TotalTime>
  <Words>3896</Words>
  <Application>Microsoft Office PowerPoint</Application>
  <PresentationFormat>Custom</PresentationFormat>
  <Paragraphs>640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6" baseType="lpstr">
      <vt:lpstr>-apple-system</vt:lpstr>
      <vt:lpstr>Courier</vt:lpstr>
      <vt:lpstr>Courier-Bold</vt:lpstr>
      <vt:lpstr>DejaVuSansMono</vt:lpstr>
      <vt:lpstr>DengXian</vt:lpstr>
      <vt:lpstr>Menlo</vt:lpstr>
      <vt:lpstr>Palatino-Bold</vt:lpstr>
      <vt:lpstr>Palatino-Roman</vt:lpstr>
      <vt:lpstr>Arial</vt:lpstr>
      <vt:lpstr>Arial Black</vt:lpstr>
      <vt:lpstr>Book Antiqua</vt:lpstr>
      <vt:lpstr>Calibri</vt:lpstr>
      <vt:lpstr>Consolas</vt:lpstr>
      <vt:lpstr>Courier New</vt:lpstr>
      <vt:lpstr>Garamond</vt:lpstr>
      <vt:lpstr>Lato</vt:lpstr>
      <vt:lpstr>Lucida Sans Unicode</vt:lpstr>
      <vt:lpstr>Palatino Linotype</vt:lpstr>
      <vt:lpstr>Roboto</vt:lpstr>
      <vt:lpstr>Tahoma</vt:lpstr>
      <vt:lpstr>Times New Roman</vt:lpstr>
      <vt:lpstr>Trebuchet MS</vt:lpstr>
      <vt:lpstr>Wingdings</vt:lpstr>
      <vt:lpstr>Office Theme</vt:lpstr>
      <vt:lpstr>C++Programming </vt:lpstr>
      <vt:lpstr>Week 4: Agenda </vt:lpstr>
      <vt:lpstr>PowerPoint Presentation</vt:lpstr>
      <vt:lpstr>if and if-else</vt:lpstr>
      <vt:lpstr>if-else if-else</vt:lpstr>
      <vt:lpstr>Relational Expressions</vt:lpstr>
      <vt:lpstr>Logical Expressions</vt:lpstr>
      <vt:lpstr>for and while Loops</vt:lpstr>
      <vt:lpstr>while loop</vt:lpstr>
      <vt:lpstr>do-while loop</vt:lpstr>
      <vt:lpstr>for loop</vt:lpstr>
      <vt:lpstr>switch Statement</vt:lpstr>
      <vt:lpstr>Review Homework for last week</vt:lpstr>
      <vt:lpstr>Review Homework for last week</vt:lpstr>
      <vt:lpstr>Today’s Topics:  Strings, Arrays and Vectors  </vt:lpstr>
      <vt:lpstr>Strings</vt:lpstr>
      <vt:lpstr>What is a String?</vt:lpstr>
      <vt:lpstr>Two types of strings in C++</vt:lpstr>
      <vt:lpstr>C++ string </vt:lpstr>
      <vt:lpstr>Defining and Initializing strings </vt:lpstr>
      <vt:lpstr>C-style strings</vt:lpstr>
      <vt:lpstr>C-Style String manipulation and examination</vt:lpstr>
      <vt:lpstr>String literals</vt:lpstr>
      <vt:lpstr>C++ string class</vt:lpstr>
      <vt:lpstr> </vt:lpstr>
      <vt:lpstr> </vt:lpstr>
      <vt:lpstr> </vt:lpstr>
      <vt:lpstr> </vt:lpstr>
      <vt:lpstr> </vt:lpstr>
      <vt:lpstr> 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Vector</vt:lpstr>
      <vt:lpstr>Vector Initialization </vt:lpstr>
      <vt:lpstr>Adding Elements to a vector</vt:lpstr>
      <vt:lpstr>Vector Operations</vt:lpstr>
      <vt:lpstr>Range-based for Loop</vt:lpstr>
      <vt:lpstr>Range-based for Loop 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to2. Basic Concepts I6pt toFundamental Types</dc:title>
  <dc:creator>Federico Busato</dc:creator>
  <cp:lastModifiedBy>Owen Chen</cp:lastModifiedBy>
  <cp:revision>20</cp:revision>
  <dcterms:created xsi:type="dcterms:W3CDTF">2023-06-20T17:30:38Z</dcterms:created>
  <dcterms:modified xsi:type="dcterms:W3CDTF">2023-07-13T23:00:02Z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2023-06-20T00:00:00Z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