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462" r:id="rId2"/>
    <p:sldId id="371" r:id="rId3"/>
    <p:sldId id="463" r:id="rId4"/>
    <p:sldId id="560" r:id="rId5"/>
    <p:sldId id="561" r:id="rId6"/>
    <p:sldId id="577" r:id="rId7"/>
    <p:sldId id="585" r:id="rId8"/>
    <p:sldId id="586" r:id="rId9"/>
    <p:sldId id="588" r:id="rId10"/>
    <p:sldId id="589" r:id="rId11"/>
    <p:sldId id="590" r:id="rId12"/>
    <p:sldId id="591" r:id="rId13"/>
    <p:sldId id="592" r:id="rId14"/>
    <p:sldId id="593" r:id="rId15"/>
    <p:sldId id="594" r:id="rId16"/>
    <p:sldId id="259" r:id="rId17"/>
    <p:sldId id="436" r:id="rId18"/>
    <p:sldId id="440" r:id="rId19"/>
    <p:sldId id="435" r:id="rId20"/>
    <p:sldId id="437" r:id="rId21"/>
    <p:sldId id="439" r:id="rId22"/>
    <p:sldId id="438" r:id="rId23"/>
    <p:sldId id="260" r:id="rId24"/>
    <p:sldId id="261" r:id="rId25"/>
    <p:sldId id="441" r:id="rId26"/>
    <p:sldId id="263" r:id="rId27"/>
    <p:sldId id="264" r:id="rId28"/>
    <p:sldId id="265" r:id="rId29"/>
    <p:sldId id="444" r:id="rId30"/>
    <p:sldId id="453" r:id="rId31"/>
    <p:sldId id="445" r:id="rId32"/>
    <p:sldId id="446" r:id="rId33"/>
    <p:sldId id="442" r:id="rId34"/>
    <p:sldId id="459" r:id="rId35"/>
    <p:sldId id="457" r:id="rId36"/>
    <p:sldId id="458" r:id="rId37"/>
    <p:sldId id="454" r:id="rId38"/>
    <p:sldId id="455" r:id="rId39"/>
    <p:sldId id="456" r:id="rId40"/>
  </p:sldIdLst>
  <p:sldSz cx="5765800" cy="3244850"/>
  <p:notesSz cx="5765800" cy="3244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723" autoAdjust="0"/>
  </p:normalViewPr>
  <p:slideViewPr>
    <p:cSldViewPr>
      <p:cViewPr varScale="1">
        <p:scale>
          <a:sx n="254" d="100"/>
          <a:sy n="254" d="100"/>
        </p:scale>
        <p:origin x="198" y="3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D191D57-02DE-E157-4904-A7EC5091F6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4E6B50-8983-E3F6-82D9-B25B16B923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265488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46DE8-BAAA-4F2D-9FA5-5E06AC6758E3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8AF79-F228-028F-433C-E510A2F9FB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2FF51-35EE-7756-12BE-1F93D95037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B665C-1FE3-4131-9E95-557EC0284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573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265488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0DB14-4731-4342-A929-1E06EF53B4A8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52146-F861-481B-BBCD-5D11EF06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74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54881-BA0F-443A-9C7C-7E1E7738E1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83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1005903"/>
            <a:ext cx="4900930" cy="6814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9144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0" smtClean="0"/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51818" y="2945161"/>
            <a:ext cx="320039" cy="123111"/>
          </a:xfrm>
        </p:spPr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9144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0" smtClean="0"/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9144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0" smtClean="0"/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 userDrawn="1"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9144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0" smtClean="0"/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9144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0" smtClean="0"/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-12"/>
            <a:ext cx="5760085" cy="376555"/>
          </a:xfrm>
          <a:custGeom>
            <a:avLst/>
            <a:gdLst/>
            <a:ahLst/>
            <a:cxnLst/>
            <a:rect l="l" t="t" r="r" b="b"/>
            <a:pathLst>
              <a:path w="5760085" h="376555">
                <a:moveTo>
                  <a:pt x="5759996" y="0"/>
                </a:moveTo>
                <a:lnTo>
                  <a:pt x="0" y="0"/>
                </a:lnTo>
                <a:lnTo>
                  <a:pt x="0" y="376377"/>
                </a:lnTo>
                <a:lnTo>
                  <a:pt x="5759996" y="376377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770" y="76375"/>
            <a:ext cx="3528695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5621" y="1244536"/>
            <a:ext cx="4805680" cy="1779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51818" y="2945161"/>
            <a:ext cx="320039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9144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0" smtClean="0"/>
              <a:t>‹#›</a:t>
            </a:fld>
            <a:endParaRPr spc="-2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5156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400570"/>
            <a:ext cx="4364406" cy="7700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450" spc="240" dirty="0">
                <a:solidFill>
                  <a:srgbClr val="22373A"/>
                </a:solidFill>
              </a:rPr>
              <a:t>C++</a:t>
            </a:r>
            <a:r>
              <a:rPr lang="en-US" sz="2450" spc="-155" dirty="0">
                <a:solidFill>
                  <a:srgbClr val="22373A"/>
                </a:solidFill>
                <a:latin typeface="Arial Black"/>
                <a:cs typeface="Arial Black"/>
              </a:rPr>
              <a:t>Programming</a:t>
            </a:r>
            <a:br>
              <a:rPr lang="en-US" sz="2450" dirty="0">
                <a:latin typeface="Arial Black"/>
                <a:cs typeface="Arial Black"/>
              </a:rPr>
            </a:br>
            <a:endParaRPr sz="2450" dirty="0"/>
          </a:p>
        </p:txBody>
      </p:sp>
      <p:sp>
        <p:nvSpPr>
          <p:cNvPr id="4" name="object 4"/>
          <p:cNvSpPr txBox="1"/>
          <p:nvPr/>
        </p:nvSpPr>
        <p:spPr>
          <a:xfrm>
            <a:off x="359994" y="1136169"/>
            <a:ext cx="4961306" cy="3853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71475" algn="l"/>
              </a:tabLst>
            </a:pPr>
            <a:r>
              <a:rPr lang="en-US" sz="24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Week 6:  </a:t>
            </a:r>
            <a:r>
              <a:rPr lang="en-US" sz="2400" spc="525" dirty="0">
                <a:solidFill>
                  <a:srgbClr val="22373A"/>
                </a:solidFill>
                <a:latin typeface="Palatino Linotype"/>
                <a:cs typeface="Palatino Linotype"/>
              </a:rPr>
              <a:t>C++</a:t>
            </a:r>
            <a:r>
              <a:rPr lang="en-US" sz="24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lang="en-US" sz="2400" spc="200" dirty="0">
                <a:solidFill>
                  <a:srgbClr val="22373A"/>
                </a:solidFill>
                <a:latin typeface="Palatino Linotype"/>
                <a:cs typeface="Palatino Linotype"/>
              </a:rPr>
              <a:t>Classes – Part I</a:t>
            </a:r>
            <a:endParaRPr lang="en-US" sz="24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2020950"/>
            <a:ext cx="5040630" cy="5080"/>
          </a:xfrm>
          <a:custGeom>
            <a:avLst/>
            <a:gdLst/>
            <a:ahLst/>
            <a:cxnLst/>
            <a:rect l="l" t="t" r="r" b="b"/>
            <a:pathLst>
              <a:path w="5040630" h="5080">
                <a:moveTo>
                  <a:pt x="5040058" y="0"/>
                </a:moveTo>
                <a:lnTo>
                  <a:pt x="0" y="0"/>
                </a:lnTo>
                <a:lnTo>
                  <a:pt x="0" y="5054"/>
                </a:lnTo>
                <a:lnTo>
                  <a:pt x="5040058" y="5054"/>
                </a:lnTo>
                <a:lnTo>
                  <a:pt x="5040058" y="0"/>
                </a:lnTo>
                <a:close/>
              </a:path>
            </a:pathLst>
          </a:custGeom>
          <a:solidFill>
            <a:srgbClr val="EB81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294" y="2308771"/>
            <a:ext cx="2408555" cy="572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684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solidFill>
                  <a:srgbClr val="22373A"/>
                </a:solidFill>
                <a:latin typeface="Palatino Linotype"/>
                <a:cs typeface="Palatino Linotype"/>
              </a:rPr>
              <a:t>Dr.</a:t>
            </a:r>
            <a:r>
              <a:rPr sz="1200" i="1" spc="-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200" i="1" spc="-50" dirty="0">
                <a:solidFill>
                  <a:srgbClr val="22373A"/>
                </a:solidFill>
                <a:latin typeface="Palatino Linotype"/>
                <a:cs typeface="Palatino Linotype"/>
              </a:rPr>
              <a:t>Owen</a:t>
            </a:r>
            <a:r>
              <a:rPr sz="1200" i="1" spc="-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200" i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Chen Cary</a:t>
            </a:r>
            <a:r>
              <a:rPr sz="1200" i="1" spc="-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200" i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Chinese</a:t>
            </a:r>
            <a:r>
              <a:rPr sz="1200" i="1" spc="-30" dirty="0">
                <a:solidFill>
                  <a:srgbClr val="22373A"/>
                </a:solidFill>
                <a:latin typeface="Palatino Linotype"/>
                <a:cs typeface="Palatino Linotype"/>
              </a:rPr>
              <a:t> School</a:t>
            </a:r>
            <a:endParaRPr sz="1200" dirty="0">
              <a:latin typeface="Palatino Linotype"/>
              <a:cs typeface="Palatino Linotype"/>
            </a:endParaRPr>
          </a:p>
          <a:p>
            <a:pPr marL="12700">
              <a:lnSpc>
                <a:spcPts val="1430"/>
              </a:lnSpc>
            </a:pPr>
            <a:r>
              <a:rPr sz="1200" i="1" spc="-25" dirty="0">
                <a:solidFill>
                  <a:srgbClr val="22373A"/>
                </a:solidFill>
                <a:latin typeface="Palatino Linotype"/>
                <a:cs typeface="Palatino Linotype"/>
              </a:rPr>
              <a:t>Director </a:t>
            </a:r>
            <a:r>
              <a:rPr sz="1200" i="1" dirty="0">
                <a:solidFill>
                  <a:srgbClr val="22373A"/>
                </a:solidFill>
                <a:latin typeface="Palatino Linotype"/>
                <a:cs typeface="Palatino Linotype"/>
              </a:rPr>
              <a:t>of</a:t>
            </a:r>
            <a:r>
              <a:rPr sz="1200" i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 Math </a:t>
            </a:r>
            <a:r>
              <a:rPr sz="1200" i="1" dirty="0">
                <a:solidFill>
                  <a:srgbClr val="22373A"/>
                </a:solidFill>
                <a:latin typeface="Palatino Linotype"/>
                <a:cs typeface="Palatino Linotype"/>
              </a:rPr>
              <a:t>and</a:t>
            </a:r>
            <a:r>
              <a:rPr sz="1200" i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 Computer</a:t>
            </a:r>
            <a:r>
              <a:rPr sz="1200" i="1" spc="-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200" i="1" spc="-10" dirty="0">
                <a:solidFill>
                  <a:srgbClr val="22373A"/>
                </a:solidFill>
                <a:latin typeface="Palatino Linotype"/>
                <a:cs typeface="Palatino Linotype"/>
              </a:rPr>
              <a:t>Science</a:t>
            </a:r>
            <a:endParaRPr sz="1200" dirty="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96853" y="2555303"/>
            <a:ext cx="7423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2023</a:t>
            </a:r>
            <a:r>
              <a:rPr sz="10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Palatino Linotype"/>
                <a:cs typeface="Palatino Linotype"/>
              </a:rPr>
              <a:t>Summer</a:t>
            </a:r>
            <a:endParaRPr sz="10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CBE8-5B7D-8987-F28D-3CFA6DE3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lang="en-US" sz="1200" spc="-75" dirty="0">
                <a:solidFill>
                  <a:schemeClr val="bg1"/>
                </a:solidFill>
              </a:rPr>
              <a:t>Homework 5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D5902-91DC-71DB-D2AB-7F67E9910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900" y="606762"/>
            <a:ext cx="5045811" cy="1892826"/>
          </a:xfrm>
          <a:solidFill>
            <a:schemeClr val="tx2">
              <a:lumMod val="50000"/>
            </a:schemeClr>
          </a:solidFill>
        </p:spPr>
        <p:txBody>
          <a:bodyPr/>
          <a:lstStyle/>
          <a:p>
            <a:r>
              <a:rPr lang="en-US" sz="1100" b="1" dirty="0">
                <a:solidFill>
                  <a:srgbClr val="569CD6"/>
                </a:solidFill>
                <a:effectLst/>
                <a:latin typeface="+mn-lt"/>
              </a:rPr>
              <a:t> </a:t>
            </a:r>
            <a:r>
              <a:rPr lang="en-US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3) Explain the behavior of the following function. If there are problems in the code, explain what they are and how you might fix them.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void print(const int 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ia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[10])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for (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!= 10; ++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ia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&lt;&lt; 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CCCCCC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9228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CBE8-5B7D-8987-F28D-3CFA6DE3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lang="en-US" sz="1200" spc="-75" dirty="0">
                <a:solidFill>
                  <a:schemeClr val="bg1"/>
                </a:solidFill>
              </a:rPr>
              <a:t>Homework 5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1867A5-5AC1-4B42-84C2-0C85D4E284DD}"/>
              </a:ext>
            </a:extLst>
          </p:cNvPr>
          <p:cNvSpPr txBox="1"/>
          <p:nvPr/>
        </p:nvSpPr>
        <p:spPr>
          <a:xfrm>
            <a:off x="107950" y="479425"/>
            <a:ext cx="5657850" cy="263149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+mn-lt"/>
              </a:rPr>
              <a:t>Solutions to </a:t>
            </a:r>
            <a:r>
              <a:rPr 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lt"/>
              </a:rPr>
              <a:t>3</a:t>
            </a:r>
            <a:r>
              <a:rPr 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+mn-lt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The function 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rial Unicode MS"/>
                <a:ea typeface="-apple-system"/>
              </a:rPr>
              <a:t>print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ea typeface="-apple-system"/>
              </a:rPr>
              <a:t>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takes as an argument an array of 10 constant integers. The function then iterates through the array using a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rial Unicode MS"/>
                <a:ea typeface="-apple-system"/>
              </a:rPr>
              <a:t>for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ea typeface="-apple-system"/>
              </a:rPr>
              <a:t>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loop and prints each element of the array to the standard output stream, followed by a newline character.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However, there is a problem with the function’s parameter declaration. The parameter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rial Unicode MS"/>
                <a:ea typeface="-apple-system"/>
              </a:rPr>
              <a:t>const int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rial Unicode MS"/>
                <a:ea typeface="-apple-system"/>
              </a:rPr>
              <a:t>ia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rial Unicode MS"/>
                <a:ea typeface="-apple-system"/>
              </a:rPr>
              <a:t>[10]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ea typeface="-apple-system"/>
              </a:rPr>
              <a:t>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is misleading because it suggests that the function will only accept arrays of size 10. In reality, the parameter is equivalent to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rial Unicode MS"/>
                <a:ea typeface="-apple-system"/>
              </a:rPr>
              <a:t>const int*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rial Unicode MS"/>
                <a:ea typeface="-apple-system"/>
              </a:rPr>
              <a:t>ia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ea typeface="-apple-system"/>
              </a:rPr>
              <a:t>, which means that the function will accept a pointer to a constant integer. This can lead to problems if an array of a different size is passed to the function, as the function will still try to access 10 elements, potentially causing undefined behavior.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One way to fix this issue is to change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ia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 to a pointer and add a size of the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ia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 array</a:t>
            </a:r>
            <a:r>
              <a:rPr lang="en-US" altLang="en-US" sz="8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Unicode MS"/>
                <a:ea typeface="-apple-system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b="1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Arial Unicode MS"/>
            </a:endParaRP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ia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ia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>
              <a:solidFill>
                <a:srgbClr val="C00000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057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CBE8-5B7D-8987-F28D-3CFA6DE3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lang="en-US" sz="1200" spc="-75" dirty="0">
                <a:solidFill>
                  <a:schemeClr val="bg1"/>
                </a:solidFill>
              </a:rPr>
              <a:t>Homework 5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D5902-91DC-71DB-D2AB-7F67E9910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900" y="606762"/>
            <a:ext cx="5045811" cy="2231380"/>
          </a:xfrm>
          <a:solidFill>
            <a:schemeClr val="tx2">
              <a:lumMod val="50000"/>
            </a:schemeClr>
          </a:solidFill>
        </p:spPr>
        <p:txBody>
          <a:bodyPr/>
          <a:lstStyle/>
          <a:p>
            <a:r>
              <a:rPr lang="en-US" sz="1000" b="1" dirty="0">
                <a:solidFill>
                  <a:srgbClr val="569CD6"/>
                </a:solidFill>
                <a:effectLst/>
                <a:latin typeface="+mn-lt"/>
              </a:rPr>
              <a:t> </a:t>
            </a:r>
            <a:r>
              <a:rPr lang="en-US" sz="1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4) Given the following declarations, determine which calls are legal and which are illegal. For those that are illegal, explain why.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double calc(double);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int count(const string &amp;, char);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int sum(vector&lt;int&gt;::iterator, vector&lt;int&gt;::iterator, int);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vector&lt;int&gt; 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(10);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(a) calc(23.4, 55.1); 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(b) count("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abcda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", ’a’);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(c) calc(66);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(d) sum(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vec.begin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vec.end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 3.8);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6736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CBE8-5B7D-8987-F28D-3CFA6DE3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lang="en-US" sz="1200" spc="-75" dirty="0">
                <a:solidFill>
                  <a:srgbClr val="7030A0"/>
                </a:solidFill>
              </a:rPr>
              <a:t>Homework 4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D5902-91DC-71DB-D2AB-7F67E9910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500" y="403050"/>
            <a:ext cx="5410200" cy="2765425"/>
          </a:xfrm>
          <a:solidFill>
            <a:schemeClr val="tx2">
              <a:lumMod val="50000"/>
            </a:schemeClr>
          </a:solidFill>
        </p:spPr>
        <p:txBody>
          <a:bodyPr/>
          <a:lstStyle/>
          <a:p>
            <a:r>
              <a:rPr lang="en-US" sz="1000" b="1" dirty="0">
                <a:solidFill>
                  <a:srgbClr val="569CD6"/>
                </a:solidFill>
                <a:effectLst/>
                <a:latin typeface="+mn-lt"/>
              </a:rPr>
              <a:t> </a:t>
            </a:r>
            <a:r>
              <a:rPr lang="en-US" sz="1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4) Given the following declarations, determine which calls are legal and which are illegal. For those that are illegal, explain why.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double calc(double);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int count(const string &amp;, char);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int sum(vector&lt;int&gt;::iterator, vector&lt;int&gt;::iterator, int);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vector&lt;int&gt; 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(10);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(a) calc(23.4, 55.1); 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(b) count("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abcda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", ’a’);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(c) calc(66);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(d) sum(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vec.begin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vec.end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 3.8);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4D8BFA-349D-BB05-035D-12FC99EF8A3B}"/>
              </a:ext>
            </a:extLst>
          </p:cNvPr>
          <p:cNvSpPr txBox="1"/>
          <p:nvPr/>
        </p:nvSpPr>
        <p:spPr>
          <a:xfrm>
            <a:off x="186265" y="2106646"/>
            <a:ext cx="5164670" cy="106182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Solutions to </a:t>
            </a:r>
            <a:r>
              <a:rPr lang="en-US" sz="105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1050" b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05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28600" indent="-228600">
              <a:buFont typeface="+mj-lt"/>
              <a:buAutoNum type="alphaLcParenR"/>
            </a:pPr>
            <a:r>
              <a:rPr lang="en-US" sz="105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</a:t>
            </a:r>
            <a:r>
              <a:rPr lang="en-US" sz="1050" b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llegal.  Pass two values to a function has a singl</a:t>
            </a:r>
            <a:r>
              <a:rPr lang="en-US" sz="105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 parameter.</a:t>
            </a:r>
          </a:p>
          <a:p>
            <a:pPr marL="228600" indent="-228600">
              <a:buFont typeface="+mj-lt"/>
              <a:buAutoNum type="alphaLcParenR"/>
            </a:pPr>
            <a:r>
              <a:rPr lang="en-US" sz="105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Legal.  Pass a string literal to a string reference is fine.</a:t>
            </a:r>
          </a:p>
          <a:p>
            <a:pPr marL="228600" indent="-228600">
              <a:buFont typeface="+mj-lt"/>
              <a:buAutoNum type="alphaLcParenR"/>
            </a:pPr>
            <a:r>
              <a:rPr lang="en-US" sz="105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Legal.  Convert 66 to a double as a parameter value in calc()</a:t>
            </a:r>
          </a:p>
          <a:p>
            <a:pPr marL="228600" indent="-228600">
              <a:buFont typeface="+mj-lt"/>
              <a:buAutoNum type="alphaLcParenR"/>
            </a:pPr>
            <a:r>
              <a:rPr lang="en-US" sz="105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Legal. 3.8 is converted to integer. However, the outcome is random as </a:t>
            </a:r>
            <a:r>
              <a:rPr lang="en-US" sz="105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vec</a:t>
            </a:r>
            <a:r>
              <a:rPr lang="en-US" sz="105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is not initialized.</a:t>
            </a:r>
            <a:endParaRPr lang="en-US" sz="1100" b="1" dirty="0">
              <a:solidFill>
                <a:srgbClr val="C00000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5429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CBE8-5B7D-8987-F28D-3CFA6DE3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lang="en-US" sz="1200" spc="-75" dirty="0">
                <a:solidFill>
                  <a:schemeClr val="bg1"/>
                </a:solidFill>
              </a:rPr>
              <a:t>Homework 5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D5902-91DC-71DB-D2AB-7F67E9910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900" y="606762"/>
            <a:ext cx="5410200" cy="2339102"/>
          </a:xfrm>
          <a:solidFill>
            <a:schemeClr val="tx2">
              <a:lumMod val="50000"/>
            </a:schemeClr>
          </a:solidFill>
        </p:spPr>
        <p:txBody>
          <a:bodyPr/>
          <a:lstStyle/>
          <a:p>
            <a:r>
              <a:rPr lang="en-US" sz="1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5) Write a function that will calculate all factors of an integer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function name: factor()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input: int n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output: a vector of integers with each element being a unique factor of n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9612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CBE8-5B7D-8987-F28D-3CFA6DE3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lang="en-US" sz="1200" spc="-75" dirty="0">
                <a:solidFill>
                  <a:schemeClr val="bg1"/>
                </a:solidFill>
              </a:rPr>
              <a:t>Homework 5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D5902-91DC-71DB-D2AB-7F67E9910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800" y="479425"/>
            <a:ext cx="5410200" cy="2708434"/>
          </a:xfrm>
          <a:solidFill>
            <a:schemeClr val="tx2">
              <a:lumMod val="50000"/>
            </a:schemeClr>
          </a:solidFill>
        </p:spPr>
        <p:txBody>
          <a:bodyPr/>
          <a:lstStyle/>
          <a:p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6) Write a function that will calculate the GCD (greatest common divisor) of two integers. </a:t>
            </a:r>
          </a:p>
          <a:p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Use factor() function defined in 5)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function name: 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gcd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input: int a, int b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output: 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gcd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of (a, b)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7) Write a function that determines whether an input integer is a prime or not.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function name: 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isPrime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input: int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output: bool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8) Write a program that will produce a list of prime numbers that are less than a given </a:t>
            </a:r>
          </a:p>
          <a:p>
            <a:r>
              <a:rPr lang="en-US" sz="800" b="1" dirty="0">
                <a:solidFill>
                  <a:srgbClr val="569CD6"/>
                </a:solidFill>
                <a:latin typeface="Consolas" panose="020B0609020204030204" pitchFamily="49" charset="0"/>
              </a:rPr>
              <a:t> i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nput integer. Use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isPrime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() function in 7) if needed.  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function name: 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prime_list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input: int n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output: a list of prime numbers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Main program: prompt user to enter a number and store it as integer n.  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Call 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prime_list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and print the list of primes on screen.</a:t>
            </a:r>
          </a:p>
        </p:txBody>
      </p:sp>
    </p:spTree>
    <p:extLst>
      <p:ext uri="{BB962C8B-B14F-4D97-AF65-F5344CB8AC3E}">
        <p14:creationId xmlns:p14="http://schemas.microsoft.com/office/powerpoint/2010/main" val="2440363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304" y="1156752"/>
            <a:ext cx="192722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270" dirty="0">
                <a:solidFill>
                  <a:srgbClr val="22373A"/>
                </a:solidFill>
                <a:hlinkClick r:id="rId2" action="ppaction://hlinksldjump"/>
              </a:rPr>
              <a:t>C++</a:t>
            </a:r>
            <a:r>
              <a:rPr sz="2450" spc="90" dirty="0">
                <a:solidFill>
                  <a:srgbClr val="22373A"/>
                </a:solidFill>
                <a:hlinkClick r:id="rId2" action="ppaction://hlinksldjump"/>
              </a:rPr>
              <a:t> </a:t>
            </a:r>
            <a:r>
              <a:rPr sz="2450" spc="-360" dirty="0">
                <a:solidFill>
                  <a:srgbClr val="22373A"/>
                </a:solidFill>
                <a:hlinkClick r:id="rId2" action="ppaction://hlinksldjump"/>
              </a:rPr>
              <a:t>Classes</a:t>
            </a:r>
            <a:endParaRPr sz="2450"/>
          </a:p>
        </p:txBody>
      </p:sp>
      <p:grpSp>
        <p:nvGrpSpPr>
          <p:cNvPr id="3" name="object 3"/>
          <p:cNvGrpSpPr/>
          <p:nvPr/>
        </p:nvGrpSpPr>
        <p:grpSpPr>
          <a:xfrm>
            <a:off x="1356004" y="1771414"/>
            <a:ext cx="3048635" cy="5080"/>
            <a:chOff x="1356004" y="1771414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771414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6004" y="1771414"/>
              <a:ext cx="105410" cy="5080"/>
            </a:xfrm>
            <a:custGeom>
              <a:avLst/>
              <a:gdLst/>
              <a:ahLst/>
              <a:cxnLst/>
              <a:rect l="l" t="t" r="r" b="b"/>
              <a:pathLst>
                <a:path w="105409" h="5080">
                  <a:moveTo>
                    <a:pt x="0" y="5060"/>
                  </a:moveTo>
                  <a:lnTo>
                    <a:pt x="0" y="0"/>
                  </a:lnTo>
                  <a:lnTo>
                    <a:pt x="105110" y="0"/>
                  </a:lnTo>
                  <a:lnTo>
                    <a:pt x="10511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150530" cy="178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lang="en-US" sz="1200" spc="100" dirty="0">
                <a:solidFill>
                  <a:srgbClr val="F9F9F9"/>
                </a:solidFill>
                <a:latin typeface="Arial Black"/>
                <a:cs typeface="Arial Black"/>
              </a:rPr>
              <a:t>C++</a:t>
            </a:r>
            <a:r>
              <a:rPr lang="en-US" sz="1200" spc="30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lang="en-US" sz="1200" spc="-10" dirty="0">
                <a:solidFill>
                  <a:srgbClr val="F9F9F9"/>
                </a:solidFill>
                <a:latin typeface="Arial Black"/>
                <a:cs typeface="Arial Black"/>
              </a:rPr>
              <a:t>Classes and Objects</a:t>
            </a:r>
            <a:endParaRPr lang="en-US" sz="120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8450" y="555625"/>
            <a:ext cx="5403850" cy="1949252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10160" rIns="0" bIns="0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C++ is an object-oriented programming language.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Everything in C++ is associated with classes and objects, along with its attributes and methods. </a:t>
            </a:r>
          </a:p>
          <a:p>
            <a:pPr marL="171450" lvl="6" indent="-1714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 example: a car is an 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object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</a:p>
          <a:p>
            <a:pPr lvl="8" algn="l"/>
            <a: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 - attributes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such as weight and color</a:t>
            </a:r>
          </a:p>
          <a:p>
            <a:pPr lvl="1" algn="l"/>
            <a: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 - methods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such as drive and brake.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Attributes and methods are basically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variables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and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functions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that belongs to the class. These are often referred to as "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class members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".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0" name="object 10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298450" cy="5080"/>
            </a:xfrm>
            <a:custGeom>
              <a:avLst/>
              <a:gdLst/>
              <a:ahLst/>
              <a:cxnLst/>
              <a:rect l="l" t="t" r="r" b="b"/>
              <a:pathLst>
                <a:path w="298450" h="5080">
                  <a:moveTo>
                    <a:pt x="0" y="5060"/>
                  </a:moveTo>
                  <a:lnTo>
                    <a:pt x="0" y="0"/>
                  </a:lnTo>
                  <a:lnTo>
                    <a:pt x="297952" y="0"/>
                  </a:lnTo>
                  <a:lnTo>
                    <a:pt x="29795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68873407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150530" cy="178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lang="en-US" sz="1200" spc="100" dirty="0">
                <a:solidFill>
                  <a:srgbClr val="F9F9F9"/>
                </a:solidFill>
                <a:latin typeface="Arial Black"/>
                <a:cs typeface="Arial Black"/>
              </a:rPr>
              <a:t>C/C++</a:t>
            </a:r>
            <a:r>
              <a:rPr lang="en-US" sz="1200" spc="30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lang="en-US" sz="1200" spc="-10" dirty="0">
                <a:solidFill>
                  <a:srgbClr val="F9F9F9"/>
                </a:solidFill>
                <a:latin typeface="Arial Black"/>
                <a:cs typeface="Arial Black"/>
              </a:rPr>
              <a:t>Structure</a:t>
            </a:r>
            <a:endParaRPr lang="en-US" sz="120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836485"/>
            <a:ext cx="5039995" cy="348813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1016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80"/>
              </a:spcBef>
            </a:pPr>
            <a:r>
              <a:rPr lang="en-US" sz="1100" spc="65" dirty="0">
                <a:solidFill>
                  <a:srgbClr val="22373A"/>
                </a:solidFill>
                <a:latin typeface="Tahoma"/>
                <a:cs typeface="Tahoma"/>
              </a:rPr>
              <a:t>Before C++, C has a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30" dirty="0">
                <a:solidFill>
                  <a:srgbClr val="22373A"/>
                </a:solidFill>
                <a:latin typeface="Arial Black"/>
                <a:cs typeface="Arial Black"/>
              </a:rPr>
              <a:t>structure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spc="80" dirty="0">
                <a:solidFill>
                  <a:srgbClr val="0000FF"/>
                </a:solidFill>
                <a:latin typeface="Palatino Linotype"/>
                <a:cs typeface="Palatino Linotype"/>
              </a:rPr>
              <a:t>struct</a:t>
            </a:r>
            <a:r>
              <a:rPr sz="1100" spc="8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collection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variables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same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or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different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data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types</a:t>
            </a:r>
            <a:r>
              <a:rPr lang="en-US"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under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single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name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0" name="object 10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298450" cy="5080"/>
            </a:xfrm>
            <a:custGeom>
              <a:avLst/>
              <a:gdLst/>
              <a:ahLst/>
              <a:cxnLst/>
              <a:rect l="l" t="t" r="r" b="b"/>
              <a:pathLst>
                <a:path w="298450" h="5080">
                  <a:moveTo>
                    <a:pt x="0" y="5060"/>
                  </a:moveTo>
                  <a:lnTo>
                    <a:pt x="0" y="0"/>
                  </a:lnTo>
                  <a:lnTo>
                    <a:pt x="297952" y="0"/>
                  </a:lnTo>
                  <a:lnTo>
                    <a:pt x="29795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92337253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48485-5F1B-F14B-AA56-FA9474514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28695" cy="184666"/>
          </a:xfrm>
        </p:spPr>
        <p:txBody>
          <a:bodyPr/>
          <a:lstStyle/>
          <a:p>
            <a:r>
              <a:rPr kumimoji="1" lang="en-US" altLang="zh-CN" dirty="0"/>
              <a:t>Structures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D54162-9611-1A4F-B064-34ED1886E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99" y="543589"/>
            <a:ext cx="2791301" cy="1569660"/>
          </a:xfrm>
        </p:spPr>
        <p:txBody>
          <a:bodyPr/>
          <a:lstStyle/>
          <a:p>
            <a:r>
              <a:rPr kumimoji="1" lang="en-US" altLang="zh-CN" sz="1400" dirty="0"/>
              <a:t>A </a:t>
            </a:r>
            <a:r>
              <a:rPr kumimoji="1" lang="en-US" altLang="zh-CN" sz="1400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r>
              <a:rPr kumimoji="1" lang="en-US" altLang="zh-CN" sz="1400" dirty="0"/>
              <a:t> in </a:t>
            </a:r>
            <a:r>
              <a:rPr kumimoji="1" lang="en-US" altLang="zh-CN" sz="1400" b="1" dirty="0">
                <a:solidFill>
                  <a:srgbClr val="FF0000"/>
                </a:solidFill>
              </a:rPr>
              <a:t>C</a:t>
            </a:r>
            <a:r>
              <a:rPr kumimoji="1" lang="en-US" altLang="zh-CN" sz="1400" dirty="0"/>
              <a:t> is a type consisting of a sequence of data members.</a:t>
            </a:r>
          </a:p>
          <a:p>
            <a:endParaRPr kumimoji="1" lang="en-US" altLang="zh-CN" sz="1400" dirty="0"/>
          </a:p>
          <a:p>
            <a:r>
              <a:rPr kumimoji="1" lang="en-US" altLang="zh-CN" sz="1400" dirty="0"/>
              <a:t>Some functions/statements are needed to operate the data members of an object of a </a:t>
            </a:r>
            <a:r>
              <a:rPr kumimoji="1" lang="en-US" altLang="zh-CN" sz="1400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r>
              <a:rPr kumimoji="1" lang="en-US" altLang="zh-CN" sz="1400" dirty="0"/>
              <a:t> type.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84B263-3C28-2541-9AB5-6D9EA8E20DAA}"/>
              </a:ext>
            </a:extLst>
          </p:cNvPr>
          <p:cNvSpPr/>
          <p:nvPr/>
        </p:nvSpPr>
        <p:spPr>
          <a:xfrm>
            <a:off x="3340101" y="555625"/>
            <a:ext cx="2133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zh-CN" altLang="en-US" sz="1200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200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zh-CN" altLang="en-US" sz="1200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1200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-US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struct </a:t>
            </a:r>
            <a:r>
              <a:rPr lang="en" altLang="zh-CN" sz="12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strcpy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200" dirty="0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sz="1200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200" dirty="0">
                <a:solidFill>
                  <a:srgbClr val="A31515"/>
                </a:solidFill>
                <a:latin typeface="Menlo" panose="020B0609030804020204" pitchFamily="49" charset="0"/>
              </a:rPr>
              <a:t>“John"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sz="1200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sz="1200" dirty="0" err="1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200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200" dirty="0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sz="1200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8688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1082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spc="-75" dirty="0">
                <a:solidFill>
                  <a:schemeClr val="bg1"/>
                </a:solidFill>
              </a:rPr>
              <a:t>Week 6: Agenda 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388363"/>
            <a:ext cx="4973320" cy="123559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84150" lvl="4" indent="-171450">
              <a:spcBef>
                <a:spcPts val="635"/>
              </a:spcBef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2060"/>
                </a:solidFill>
                <a:latin typeface="Tahoma"/>
                <a:cs typeface="Tahoma"/>
              </a:rPr>
              <a:t>Review Week 5 - Functions</a:t>
            </a:r>
          </a:p>
          <a:p>
            <a:pPr marL="184150" lvl="4" indent="-171450">
              <a:spcBef>
                <a:spcPts val="635"/>
              </a:spcBef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2060"/>
                </a:solidFill>
                <a:latin typeface="Tahoma"/>
                <a:cs typeface="Tahoma"/>
              </a:rPr>
              <a:t>Review Homework 5)</a:t>
            </a:r>
          </a:p>
          <a:p>
            <a:pPr marL="184150" lvl="4" indent="-171450">
              <a:spcBef>
                <a:spcPts val="635"/>
              </a:spcBef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2060"/>
                </a:solidFill>
                <a:latin typeface="Tahoma"/>
                <a:cs typeface="Tahoma"/>
              </a:rPr>
              <a:t>New Topic: C++ Classes</a:t>
            </a:r>
          </a:p>
          <a:p>
            <a:pPr marL="184150" lvl="5" indent="-171450">
              <a:spcBef>
                <a:spcPts val="635"/>
              </a:spcBef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002060"/>
              </a:solidFill>
              <a:latin typeface="Tahoma"/>
              <a:cs typeface="Tahoma"/>
            </a:endParaRPr>
          </a:p>
          <a:p>
            <a:pPr marL="12700" lvl="4">
              <a:spcBef>
                <a:spcPts val="635"/>
              </a:spcBef>
            </a:pPr>
            <a:endParaRPr lang="en-US" sz="1100" dirty="0">
              <a:solidFill>
                <a:srgbClr val="002060"/>
              </a:solidFill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6" name="object 6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4937"/>
              <a:ext cx="288290" cy="5080"/>
            </a:xfrm>
            <a:custGeom>
              <a:avLst/>
              <a:gdLst/>
              <a:ahLst/>
              <a:cxnLst/>
              <a:rect l="l" t="t" r="r" b="b"/>
              <a:pathLst>
                <a:path w="288290" h="5080">
                  <a:moveTo>
                    <a:pt x="0" y="5060"/>
                  </a:moveTo>
                  <a:lnTo>
                    <a:pt x="0" y="0"/>
                  </a:lnTo>
                  <a:lnTo>
                    <a:pt x="288021" y="0"/>
                  </a:lnTo>
                  <a:lnTo>
                    <a:pt x="28802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11736166"/>
      </p:ext>
    </p:extLst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9429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10" dirty="0"/>
              <a:t>C++</a:t>
            </a:r>
            <a:r>
              <a:rPr spc="45" dirty="0"/>
              <a:t> </a:t>
            </a:r>
            <a:r>
              <a:rPr spc="-170" dirty="0"/>
              <a:t>Classes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5900" y="631825"/>
            <a:ext cx="5039995" cy="1672253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1016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Palatino-Roman"/>
              </a:rPr>
              <a:t>In C++, we define our own data structures by defining a </a:t>
            </a:r>
            <a:r>
              <a:rPr lang="en-US" sz="1800" b="1" i="0" u="none" strike="noStrike" baseline="0" dirty="0">
                <a:latin typeface="Palatino-Bold"/>
              </a:rPr>
              <a:t>class</a:t>
            </a:r>
            <a:r>
              <a:rPr lang="en-US" sz="1800" b="0" i="0" u="none" strike="noStrike" baseline="0" dirty="0">
                <a:latin typeface="Palatino-Roman"/>
              </a:rPr>
              <a:t>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Palatino-Roman"/>
              </a:rPr>
              <a:t>A class defines a type along with a collection of operations that are related to that type.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Palatino-Roman"/>
              </a:rPr>
              <a:t>The class mechanism is one of the most important features in C++. </a:t>
            </a:r>
            <a:endParaRPr lang="en-US" sz="1100" dirty="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0" name="object 10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298450" cy="5080"/>
            </a:xfrm>
            <a:custGeom>
              <a:avLst/>
              <a:gdLst/>
              <a:ahLst/>
              <a:cxnLst/>
              <a:rect l="l" t="t" r="r" b="b"/>
              <a:pathLst>
                <a:path w="298450" h="5080">
                  <a:moveTo>
                    <a:pt x="0" y="5060"/>
                  </a:moveTo>
                  <a:lnTo>
                    <a:pt x="0" y="0"/>
                  </a:lnTo>
                  <a:lnTo>
                    <a:pt x="297952" y="0"/>
                  </a:lnTo>
                  <a:lnTo>
                    <a:pt x="29795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93379506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9429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10" dirty="0"/>
              <a:t>C++</a:t>
            </a:r>
            <a:r>
              <a:rPr spc="45" dirty="0"/>
              <a:t> </a:t>
            </a:r>
            <a:r>
              <a:rPr spc="-170" dirty="0"/>
              <a:t>Classes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5900" y="631825"/>
            <a:ext cx="5039995" cy="1195199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10160" rIns="0" bIns="0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dirty="0">
                <a:latin typeface="Tahoma"/>
                <a:cs typeface="Tahoma"/>
              </a:rPr>
              <a:t>Classes are an expanded concept of data structures: like data structures, they can contain </a:t>
            </a:r>
            <a:r>
              <a:rPr lang="en-US" sz="1100" dirty="0">
                <a:solidFill>
                  <a:srgbClr val="0070C0"/>
                </a:solidFill>
                <a:latin typeface="Tahoma"/>
                <a:cs typeface="Tahoma"/>
              </a:rPr>
              <a:t>data members</a:t>
            </a:r>
            <a:r>
              <a:rPr lang="en-US" sz="1100" dirty="0">
                <a:latin typeface="Tahoma"/>
                <a:cs typeface="Tahoma"/>
              </a:rPr>
              <a:t>, but they can also contain </a:t>
            </a:r>
            <a:r>
              <a:rPr lang="en-US" sz="1100" dirty="0">
                <a:solidFill>
                  <a:srgbClr val="0070C0"/>
                </a:solidFill>
                <a:latin typeface="Tahoma"/>
                <a:cs typeface="Tahoma"/>
              </a:rPr>
              <a:t>functions</a:t>
            </a:r>
            <a:r>
              <a:rPr lang="en-US" sz="1100" dirty="0">
                <a:latin typeface="Tahoma"/>
                <a:cs typeface="Tahoma"/>
              </a:rPr>
              <a:t> as members.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100" dirty="0">
              <a:latin typeface="Tahoma"/>
              <a:cs typeface="Tahom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dirty="0">
                <a:latin typeface="Tahoma"/>
                <a:cs typeface="Tahoma"/>
              </a:rPr>
              <a:t>An </a:t>
            </a:r>
            <a:r>
              <a:rPr lang="en-US" sz="1100" dirty="0">
                <a:solidFill>
                  <a:srgbClr val="0070C0"/>
                </a:solidFill>
                <a:latin typeface="Tahoma"/>
                <a:cs typeface="Tahoma"/>
              </a:rPr>
              <a:t>object</a:t>
            </a:r>
            <a:r>
              <a:rPr lang="en-US" sz="1100" dirty="0">
                <a:latin typeface="Tahoma"/>
                <a:cs typeface="Tahoma"/>
              </a:rPr>
              <a:t> is an instantiation of a class. In terms of variables, a class would be the type, and an object would be the variable.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100" dirty="0">
              <a:latin typeface="Tahoma"/>
              <a:cs typeface="Tahom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dirty="0">
                <a:latin typeface="Tahoma"/>
                <a:cs typeface="Tahoma"/>
              </a:rPr>
              <a:t>Classes are defined using either keyword </a:t>
            </a:r>
            <a:r>
              <a:rPr lang="en-US" sz="1100" dirty="0">
                <a:solidFill>
                  <a:srgbClr val="0070C0"/>
                </a:solidFill>
                <a:latin typeface="Tahoma"/>
                <a:cs typeface="Tahoma"/>
              </a:rPr>
              <a:t>class</a:t>
            </a:r>
            <a:r>
              <a:rPr lang="en-US" sz="1100" dirty="0">
                <a:latin typeface="Tahoma"/>
                <a:cs typeface="Tahoma"/>
              </a:rPr>
              <a:t> or keyword </a:t>
            </a:r>
            <a:r>
              <a:rPr lang="en-US" sz="1100" dirty="0">
                <a:solidFill>
                  <a:srgbClr val="0070C0"/>
                </a:solidFill>
                <a:latin typeface="Tahoma"/>
                <a:cs typeface="Tahoma"/>
              </a:rPr>
              <a:t>struct</a:t>
            </a:r>
            <a:r>
              <a:rPr lang="en-US" sz="1100" dirty="0">
                <a:latin typeface="Tahoma"/>
                <a:cs typeface="Tahoma"/>
              </a:rPr>
              <a:t>.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0" name="object 10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298450" cy="5080"/>
            </a:xfrm>
            <a:custGeom>
              <a:avLst/>
              <a:gdLst/>
              <a:ahLst/>
              <a:cxnLst/>
              <a:rect l="l" t="t" r="r" b="b"/>
              <a:pathLst>
                <a:path w="298450" h="5080">
                  <a:moveTo>
                    <a:pt x="0" y="5060"/>
                  </a:moveTo>
                  <a:lnTo>
                    <a:pt x="0" y="0"/>
                  </a:lnTo>
                  <a:lnTo>
                    <a:pt x="297952" y="0"/>
                  </a:lnTo>
                  <a:lnTo>
                    <a:pt x="29795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3831001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9429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10" dirty="0"/>
              <a:t>C++</a:t>
            </a:r>
            <a:r>
              <a:rPr spc="45" dirty="0"/>
              <a:t> </a:t>
            </a:r>
            <a:r>
              <a:rPr spc="-170" dirty="0"/>
              <a:t>Classes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5900" y="631825"/>
            <a:ext cx="5039995" cy="1395254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10160" rIns="0" bIns="0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Palatino-Roman"/>
              </a:rPr>
              <a:t>To use a class, we need to know three things:</a:t>
            </a:r>
          </a:p>
          <a:p>
            <a:pPr algn="l"/>
            <a:endParaRPr lang="en-US" sz="1800" b="0" i="0" u="none" strike="noStrike" baseline="0" dirty="0">
              <a:latin typeface="Palatino-Roman"/>
            </a:endParaRPr>
          </a:p>
          <a:p>
            <a:pPr algn="l"/>
            <a:r>
              <a:rPr lang="en-US" sz="1800" b="0" i="1" u="none" strike="noStrike" baseline="0" dirty="0">
                <a:latin typeface="CMSY10"/>
              </a:rPr>
              <a:t>• </a:t>
            </a:r>
            <a:r>
              <a:rPr lang="en-US" sz="1800" b="0" i="0" u="none" strike="noStrike" baseline="0" dirty="0">
                <a:latin typeface="Palatino-Roman"/>
              </a:rPr>
              <a:t>What is its name?</a:t>
            </a:r>
          </a:p>
          <a:p>
            <a:pPr algn="l"/>
            <a:r>
              <a:rPr lang="en-US" sz="1800" b="0" i="1" u="none" strike="noStrike" baseline="0" dirty="0">
                <a:latin typeface="CMSY10"/>
              </a:rPr>
              <a:t>• </a:t>
            </a:r>
            <a:r>
              <a:rPr lang="en-US" sz="1800" b="0" i="0" u="none" strike="noStrike" baseline="0" dirty="0">
                <a:latin typeface="Palatino-Roman"/>
              </a:rPr>
              <a:t>Where is it defined?</a:t>
            </a:r>
          </a:p>
          <a:p>
            <a:pPr algn="l"/>
            <a:r>
              <a:rPr lang="en-US" sz="1800" b="0" i="1" u="none" strike="noStrike" baseline="0" dirty="0">
                <a:latin typeface="CMSY10"/>
              </a:rPr>
              <a:t>• </a:t>
            </a:r>
            <a:r>
              <a:rPr lang="en-US" sz="1800" b="0" i="0" u="none" strike="noStrike" baseline="0" dirty="0">
                <a:latin typeface="Palatino-Roman"/>
              </a:rPr>
              <a:t>What operations does it support?</a:t>
            </a:r>
            <a:endParaRPr lang="en-US" sz="1100" dirty="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0" name="object 10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298450" cy="5080"/>
            </a:xfrm>
            <a:custGeom>
              <a:avLst/>
              <a:gdLst/>
              <a:ahLst/>
              <a:cxnLst/>
              <a:rect l="l" t="t" r="r" b="b"/>
              <a:pathLst>
                <a:path w="298450" h="5080">
                  <a:moveTo>
                    <a:pt x="0" y="5060"/>
                  </a:moveTo>
                  <a:lnTo>
                    <a:pt x="0" y="0"/>
                  </a:lnTo>
                  <a:lnTo>
                    <a:pt x="297952" y="0"/>
                  </a:lnTo>
                  <a:lnTo>
                    <a:pt x="29795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40539699"/>
      </p:ext>
    </p:extLst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1505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110" dirty="0"/>
              <a:t>Struct vs Class</a:t>
            </a:r>
            <a:endParaRPr spc="-170" dirty="0"/>
          </a:p>
        </p:txBody>
      </p:sp>
      <p:sp>
        <p:nvSpPr>
          <p:cNvPr id="3" name="object 3"/>
          <p:cNvSpPr txBox="1"/>
          <p:nvPr/>
        </p:nvSpPr>
        <p:spPr>
          <a:xfrm>
            <a:off x="359994" y="638238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100" dirty="0">
                <a:solidFill>
                  <a:srgbClr val="F9F9F9"/>
                </a:solidFill>
                <a:latin typeface="Arial Black"/>
                <a:cs typeface="Arial Black"/>
              </a:rPr>
              <a:t>C/C++</a:t>
            </a:r>
            <a:r>
              <a:rPr sz="1100" spc="30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F9F9F9"/>
                </a:solidFill>
                <a:latin typeface="Arial Black"/>
                <a:cs typeface="Arial Black"/>
              </a:rPr>
              <a:t>Structure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836485"/>
            <a:ext cx="5039995" cy="42164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1016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80"/>
              </a:spcBef>
            </a:pP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30" dirty="0">
                <a:solidFill>
                  <a:srgbClr val="22373A"/>
                </a:solidFill>
                <a:latin typeface="Arial Black"/>
                <a:cs typeface="Arial Black"/>
              </a:rPr>
              <a:t>structure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spc="80" dirty="0">
                <a:solidFill>
                  <a:srgbClr val="0000FF"/>
                </a:solidFill>
                <a:latin typeface="Palatino Linotype"/>
                <a:cs typeface="Palatino Linotype"/>
              </a:rPr>
              <a:t>struct</a:t>
            </a:r>
            <a:r>
              <a:rPr sz="1100" spc="8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collection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variables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same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or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different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data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types</a:t>
            </a:r>
            <a:endParaRPr sz="1100">
              <a:latin typeface="Tahoma"/>
              <a:cs typeface="Tahoma"/>
            </a:endParaRPr>
          </a:p>
          <a:p>
            <a:pPr marL="45720">
              <a:lnSpc>
                <a:spcPct val="100000"/>
              </a:lnSpc>
              <a:spcBef>
                <a:spcPts val="240"/>
              </a:spcBef>
            </a:pP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under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single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name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994" y="1484998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100" dirty="0">
                <a:solidFill>
                  <a:srgbClr val="F9F9F9"/>
                </a:solidFill>
                <a:latin typeface="Arial Black"/>
                <a:cs typeface="Arial Black"/>
              </a:rPr>
              <a:t>C++</a:t>
            </a:r>
            <a:r>
              <a:rPr sz="1100" spc="40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spc="-20" dirty="0">
                <a:solidFill>
                  <a:srgbClr val="F9F9F9"/>
                </a:solidFill>
                <a:latin typeface="Arial Black"/>
                <a:cs typeface="Arial Black"/>
              </a:rPr>
              <a:t>Class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994" y="1683232"/>
            <a:ext cx="5039995" cy="23114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101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0"/>
              </a:spcBef>
            </a:pP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90" dirty="0">
                <a:solidFill>
                  <a:srgbClr val="22373A"/>
                </a:solidFill>
                <a:latin typeface="Arial Black"/>
                <a:cs typeface="Arial Black"/>
              </a:rPr>
              <a:t>class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spc="80" dirty="0">
                <a:solidFill>
                  <a:srgbClr val="0000FF"/>
                </a:solidFill>
                <a:latin typeface="Palatino Linotype"/>
                <a:cs typeface="Palatino Linotype"/>
              </a:rPr>
              <a:t>class</a:t>
            </a:r>
            <a:r>
              <a:rPr sz="1100" spc="8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extends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concept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structure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hold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functions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as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members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9994" y="2141562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b="1" spc="100" dirty="0">
                <a:solidFill>
                  <a:srgbClr val="F9F9F9"/>
                </a:solidFill>
                <a:latin typeface="Palatino Linotype"/>
                <a:cs typeface="Palatino Linotype"/>
              </a:rPr>
              <a:t>struct</a:t>
            </a:r>
            <a:r>
              <a:rPr sz="1100" b="1" spc="55" dirty="0">
                <a:solidFill>
                  <a:srgbClr val="F9F9F9"/>
                </a:solidFill>
                <a:latin typeface="Palatino Linotype"/>
                <a:cs typeface="Palatino Linotype"/>
              </a:rPr>
              <a:t> </a:t>
            </a:r>
            <a:r>
              <a:rPr sz="1100" spc="-75" dirty="0">
                <a:solidFill>
                  <a:srgbClr val="F9F9F9"/>
                </a:solidFill>
                <a:latin typeface="Arial Black"/>
                <a:cs typeface="Arial Black"/>
              </a:rPr>
              <a:t>vs.</a:t>
            </a:r>
            <a:r>
              <a:rPr sz="1100" spc="85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b="1" spc="85" dirty="0">
                <a:solidFill>
                  <a:srgbClr val="F9F9F9"/>
                </a:solidFill>
                <a:latin typeface="Palatino Linotype"/>
                <a:cs typeface="Palatino Linotype"/>
              </a:rPr>
              <a:t>class</a:t>
            </a:r>
            <a:endParaRPr sz="1100" dirty="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9994" y="2339809"/>
            <a:ext cx="5052695" cy="41402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Structures</a:t>
            </a:r>
            <a:r>
              <a:rPr sz="1100" spc="-7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classes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5" dirty="0">
                <a:solidFill>
                  <a:srgbClr val="22373A"/>
                </a:solidFill>
                <a:latin typeface="Tahoma"/>
                <a:cs typeface="Tahoma"/>
              </a:rPr>
              <a:t>are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semantically</a:t>
            </a:r>
            <a:r>
              <a:rPr sz="1100" i="1" spc="13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equivalent.</a:t>
            </a:r>
            <a:r>
              <a:rPr sz="1100" spc="114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85" dirty="0">
                <a:solidFill>
                  <a:srgbClr val="22373A"/>
                </a:solidFill>
                <a:latin typeface="Tahoma"/>
                <a:cs typeface="Tahoma"/>
              </a:rPr>
              <a:t>In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general,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100" dirty="0">
                <a:solidFill>
                  <a:srgbClr val="22373A"/>
                </a:solidFill>
                <a:latin typeface="Palatino Linotype"/>
                <a:cs typeface="Palatino Linotype"/>
              </a:rPr>
              <a:t>struct</a:t>
            </a:r>
            <a:r>
              <a:rPr sz="1100" b="1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represents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Calibri"/>
                <a:cs typeface="Calibri"/>
              </a:rPr>
              <a:t>passive</a:t>
            </a:r>
            <a:endParaRPr sz="1100" dirty="0">
              <a:latin typeface="Calibri"/>
              <a:cs typeface="Calibri"/>
            </a:endParaRPr>
          </a:p>
          <a:p>
            <a:pPr marR="3175">
              <a:lnSpc>
                <a:spcPct val="100000"/>
              </a:lnSpc>
              <a:spcBef>
                <a:spcPts val="240"/>
              </a:spcBef>
            </a:pP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objects,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while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95" dirty="0">
                <a:solidFill>
                  <a:srgbClr val="22373A"/>
                </a:solidFill>
                <a:latin typeface="Palatino Linotype"/>
                <a:cs typeface="Palatino Linotype"/>
              </a:rPr>
              <a:t>class</a:t>
            </a:r>
            <a:r>
              <a:rPr sz="1100" b="1" spc="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active</a:t>
            </a:r>
            <a:r>
              <a:rPr sz="1100" i="1" spc="12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objects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0" name="object 10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298450" cy="5080"/>
            </a:xfrm>
            <a:custGeom>
              <a:avLst/>
              <a:gdLst/>
              <a:ahLst/>
              <a:cxnLst/>
              <a:rect l="l" t="t" r="r" b="b"/>
              <a:pathLst>
                <a:path w="298450" h="5080">
                  <a:moveTo>
                    <a:pt x="0" y="5060"/>
                  </a:moveTo>
                  <a:lnTo>
                    <a:pt x="0" y="0"/>
                  </a:lnTo>
                  <a:lnTo>
                    <a:pt x="297952" y="0"/>
                  </a:lnTo>
                  <a:lnTo>
                    <a:pt x="29795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42079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75" dirty="0"/>
              <a:t>C++ </a:t>
            </a:r>
            <a:r>
              <a:rPr spc="-175" dirty="0"/>
              <a:t>Class</a:t>
            </a:r>
            <a:r>
              <a:rPr spc="45" dirty="0"/>
              <a:t> </a:t>
            </a:r>
            <a:r>
              <a:rPr spc="-140" dirty="0"/>
              <a:t>Members</a:t>
            </a:r>
            <a:r>
              <a:rPr spc="50" dirty="0"/>
              <a:t> </a:t>
            </a:r>
            <a:r>
              <a:rPr dirty="0"/>
              <a:t>-</a:t>
            </a:r>
            <a:r>
              <a:rPr spc="50" dirty="0"/>
              <a:t> </a:t>
            </a:r>
            <a:r>
              <a:rPr spc="-90" dirty="0"/>
              <a:t>Data</a:t>
            </a:r>
            <a:r>
              <a:rPr spc="50" dirty="0"/>
              <a:t> </a:t>
            </a:r>
            <a:r>
              <a:rPr spc="-150" dirty="0"/>
              <a:t>and</a:t>
            </a:r>
            <a:r>
              <a:rPr spc="50" dirty="0"/>
              <a:t> </a:t>
            </a:r>
            <a:r>
              <a:rPr spc="-135" dirty="0"/>
              <a:t>Function</a:t>
            </a:r>
            <a:r>
              <a:rPr spc="50" dirty="0"/>
              <a:t> </a:t>
            </a:r>
            <a:r>
              <a:rPr spc="-105" dirty="0"/>
              <a:t>Members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1100302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85" dirty="0">
                <a:solidFill>
                  <a:srgbClr val="F9F9F9"/>
                </a:solidFill>
                <a:latin typeface="Arial Black"/>
                <a:cs typeface="Arial Black"/>
              </a:rPr>
              <a:t>Data</a:t>
            </a:r>
            <a:r>
              <a:rPr sz="1100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F9F9F9"/>
                </a:solidFill>
                <a:latin typeface="Arial Black"/>
                <a:cs typeface="Arial Black"/>
              </a:rPr>
              <a:t>Member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1298549"/>
            <a:ext cx="5039995" cy="18859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2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Data</a:t>
            </a:r>
            <a:r>
              <a:rPr sz="1100" spc="-9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within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are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called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30" dirty="0">
                <a:solidFill>
                  <a:srgbClr val="22373A"/>
                </a:solidFill>
                <a:latin typeface="Arial Black"/>
                <a:cs typeface="Arial Black"/>
              </a:rPr>
              <a:t>data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60" dirty="0">
                <a:solidFill>
                  <a:srgbClr val="22373A"/>
                </a:solidFill>
                <a:latin typeface="Arial Black"/>
                <a:cs typeface="Arial Black"/>
              </a:rPr>
              <a:t>members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or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90" dirty="0">
                <a:solidFill>
                  <a:srgbClr val="22373A"/>
                </a:solidFill>
                <a:latin typeface="Arial Black"/>
                <a:cs typeface="Arial Black"/>
              </a:rPr>
              <a:t>class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Arial Black"/>
                <a:cs typeface="Arial Black"/>
              </a:rPr>
              <a:t>fields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994" y="1777796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125" dirty="0">
                <a:solidFill>
                  <a:srgbClr val="F9F9F9"/>
                </a:solidFill>
                <a:latin typeface="Arial Black"/>
                <a:cs typeface="Arial Black"/>
              </a:rPr>
              <a:t>Function</a:t>
            </a:r>
            <a:r>
              <a:rPr sz="1100" spc="60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F9F9F9"/>
                </a:solidFill>
                <a:latin typeface="Arial Black"/>
                <a:cs typeface="Arial Black"/>
              </a:rPr>
              <a:t>Member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994" y="1976043"/>
            <a:ext cx="5039995" cy="18859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20"/>
              </a:spcBef>
            </a:pP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Functions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within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are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called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20" dirty="0">
                <a:solidFill>
                  <a:srgbClr val="22373A"/>
                </a:solidFill>
                <a:latin typeface="Arial Black"/>
                <a:cs typeface="Arial Black"/>
              </a:rPr>
              <a:t>function</a:t>
            </a:r>
            <a:r>
              <a:rPr sz="1100" spc="2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60" dirty="0">
                <a:solidFill>
                  <a:srgbClr val="22373A"/>
                </a:solidFill>
                <a:latin typeface="Arial Black"/>
                <a:cs typeface="Arial Black"/>
              </a:rPr>
              <a:t>members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or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Arial Black"/>
                <a:cs typeface="Arial Black"/>
              </a:rPr>
              <a:t>methods</a:t>
            </a:r>
            <a:endParaRPr sz="1100">
              <a:latin typeface="Arial Black"/>
              <a:cs typeface="Arial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8" name="object 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397510" cy="5080"/>
            </a:xfrm>
            <a:custGeom>
              <a:avLst/>
              <a:gdLst/>
              <a:ahLst/>
              <a:cxnLst/>
              <a:rect l="l" t="t" r="r" b="b"/>
              <a:pathLst>
                <a:path w="397510" h="5080">
                  <a:moveTo>
                    <a:pt x="0" y="5060"/>
                  </a:moveTo>
                  <a:lnTo>
                    <a:pt x="0" y="0"/>
                  </a:lnTo>
                  <a:lnTo>
                    <a:pt x="397270" y="0"/>
                  </a:lnTo>
                  <a:lnTo>
                    <a:pt x="39727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28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125" dirty="0">
                <a:latin typeface="Palatino Linotype"/>
                <a:cs typeface="Palatino Linotype"/>
              </a:rPr>
              <a:t>struct</a:t>
            </a:r>
            <a:r>
              <a:rPr b="1" spc="160" dirty="0">
                <a:latin typeface="Palatino Linotype"/>
                <a:cs typeface="Palatino Linotype"/>
              </a:rPr>
              <a:t> </a:t>
            </a:r>
            <a:r>
              <a:rPr spc="-135" dirty="0"/>
              <a:t>Declaration</a:t>
            </a:r>
            <a:r>
              <a:rPr spc="65" dirty="0"/>
              <a:t> </a:t>
            </a:r>
            <a:r>
              <a:rPr spc="-150" dirty="0"/>
              <a:t>and</a:t>
            </a:r>
            <a:r>
              <a:rPr spc="65" dirty="0"/>
              <a:t> </a:t>
            </a:r>
            <a:r>
              <a:rPr spc="-95" dirty="0"/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9394" y="461858"/>
            <a:ext cx="212090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100" dirty="0">
                <a:solidFill>
                  <a:srgbClr val="22373A"/>
                </a:solidFill>
                <a:latin typeface="Palatino Linotype"/>
                <a:cs typeface="Palatino Linotype"/>
              </a:rPr>
              <a:t>struct</a:t>
            </a:r>
            <a:r>
              <a:rPr sz="1100" b="1" spc="1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40" dirty="0">
                <a:solidFill>
                  <a:srgbClr val="22373A"/>
                </a:solidFill>
                <a:latin typeface="Arial Black"/>
                <a:cs typeface="Arial Black"/>
              </a:rPr>
              <a:t>declaration</a:t>
            </a:r>
            <a:endParaRPr lang="en-US" sz="110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8132" y="1889618"/>
            <a:ext cx="5070995" cy="814838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276860" marR="3081020" indent="-239395">
              <a:lnSpc>
                <a:spcPct val="116700"/>
              </a:lnSpc>
              <a:tabLst>
                <a:tab pos="874394" algn="l"/>
              </a:tabLst>
            </a:pPr>
            <a:r>
              <a:rPr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struct</a:t>
            </a:r>
            <a:r>
              <a:rPr sz="900" b="1" spc="1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31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struct</a:t>
            </a:r>
            <a:r>
              <a:rPr sz="900" i="1" u="sng" spc="14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spc="-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definition</a:t>
            </a:r>
            <a:endParaRPr lang="en-US" sz="900" i="1" u="sng" spc="80" dirty="0">
              <a:solidFill>
                <a:srgbClr val="3D7A7A"/>
              </a:solidFill>
              <a:uFill>
                <a:solidFill>
                  <a:srgbClr val="3D7A7A"/>
                </a:solidFill>
              </a:uFill>
              <a:latin typeface="Calibri"/>
              <a:cs typeface="Calibri"/>
            </a:endParaRPr>
          </a:p>
          <a:p>
            <a:pPr marL="276860" marR="3081020" indent="-239395">
              <a:lnSpc>
                <a:spcPct val="116700"/>
              </a:lnSpc>
              <a:tabLst>
                <a:tab pos="874394" algn="l"/>
              </a:tabLst>
            </a:pPr>
            <a:r>
              <a:rPr lang="en-US" sz="900" b="1" i="1" spc="8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    </a:t>
            </a: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x;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data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member</a:t>
            </a:r>
            <a:endParaRPr lang="en-US" sz="900" i="1" spc="-10" dirty="0">
              <a:solidFill>
                <a:srgbClr val="3D7A7A"/>
              </a:solidFill>
              <a:latin typeface="Palatino Linotype"/>
              <a:cs typeface="Palatino Linotype"/>
            </a:endParaRPr>
          </a:p>
          <a:p>
            <a:pPr marL="276860" marR="3081020" indent="-239395">
              <a:lnSpc>
                <a:spcPct val="116700"/>
              </a:lnSpc>
              <a:tabLst>
                <a:tab pos="874394" algn="l"/>
              </a:tabLst>
            </a:pPr>
            <a:r>
              <a:rPr lang="en-US" sz="900" b="1" spc="80" dirty="0">
                <a:solidFill>
                  <a:srgbClr val="AF003F"/>
                </a:solidFill>
                <a:latin typeface="Palatino Linotype"/>
              </a:rPr>
              <a:t>     string </a:t>
            </a:r>
            <a:r>
              <a:rPr lang="en-US" sz="900" spc="95" dirty="0">
                <a:solidFill>
                  <a:srgbClr val="22373A"/>
                </a:solidFill>
                <a:latin typeface="Palatino Linotype"/>
              </a:rPr>
              <a:t>name</a:t>
            </a:r>
            <a:r>
              <a:rPr lang="en-US" sz="900" b="1" spc="80" dirty="0">
                <a:solidFill>
                  <a:srgbClr val="AF003F"/>
                </a:solidFill>
                <a:latin typeface="Palatino Linotype"/>
              </a:rPr>
              <a:t>;</a:t>
            </a:r>
          </a:p>
          <a:p>
            <a:pPr marL="276860" marR="3081020" indent="-239395">
              <a:lnSpc>
                <a:spcPct val="116700"/>
              </a:lnSpc>
              <a:tabLst>
                <a:tab pos="874394" algn="l"/>
              </a:tabLst>
            </a:pPr>
            <a:r>
              <a:rPr sz="900" i="1" spc="5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900" i="1" spc="5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6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85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900" spc="185" dirty="0">
                <a:solidFill>
                  <a:srgbClr val="22373A"/>
                </a:solidFill>
                <a:latin typeface="Palatino Linotype"/>
                <a:cs typeface="Palatino Linotype"/>
              </a:rPr>
              <a:t>();</a:t>
            </a:r>
            <a:r>
              <a:rPr sz="9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function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member</a:t>
            </a:r>
            <a:endParaRPr lang="en-US" sz="9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lang="en-US"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lang="en-US" sz="900" dirty="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30989" y="2960749"/>
            <a:ext cx="2406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0" dirty="0">
                <a:solidFill>
                  <a:srgbClr val="22373A"/>
                </a:solidFill>
                <a:latin typeface="Trebuchet MS"/>
                <a:cs typeface="Trebuchet MS"/>
              </a:rPr>
              <a:t>6/58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596265" cy="5080"/>
            </a:xfrm>
            <a:custGeom>
              <a:avLst/>
              <a:gdLst/>
              <a:ahLst/>
              <a:cxnLst/>
              <a:rect l="l" t="t" r="r" b="b"/>
              <a:pathLst>
                <a:path w="596265" h="5080">
                  <a:moveTo>
                    <a:pt x="0" y="5060"/>
                  </a:moveTo>
                  <a:lnTo>
                    <a:pt x="0" y="0"/>
                  </a:lnTo>
                  <a:lnTo>
                    <a:pt x="595905" y="0"/>
                  </a:lnTo>
                  <a:lnTo>
                    <a:pt x="59590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4">
            <a:extLst>
              <a:ext uri="{FF2B5EF4-FFF2-40B4-BE49-F238E27FC236}">
                <a16:creationId xmlns:a16="http://schemas.microsoft.com/office/drawing/2014/main" id="{7C17E1CC-5147-4762-42AD-03AA4FC23A05}"/>
              </a:ext>
            </a:extLst>
          </p:cNvPr>
          <p:cNvSpPr txBox="1"/>
          <p:nvPr/>
        </p:nvSpPr>
        <p:spPr>
          <a:xfrm>
            <a:off x="215900" y="766810"/>
            <a:ext cx="5070995" cy="141064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0"/>
              </a:spcBef>
              <a:tabLst>
                <a:tab pos="874394" algn="l"/>
              </a:tabLst>
            </a:pPr>
            <a:r>
              <a:rPr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struct</a:t>
            </a:r>
            <a:r>
              <a:rPr sz="900" b="1" spc="27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2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31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struct</a:t>
            </a:r>
            <a:r>
              <a:rPr sz="900" i="1" u="sng" spc="14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spc="-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declaration</a:t>
            </a:r>
            <a:endParaRPr lang="en-US" sz="900" i="1" u="sng" spc="-10" dirty="0">
              <a:solidFill>
                <a:srgbClr val="3D7A7A"/>
              </a:solidFill>
              <a:uFill>
                <a:solidFill>
                  <a:srgbClr val="3D7A7A"/>
                </a:solidFill>
              </a:uFill>
              <a:latin typeface="Calibri"/>
              <a:cs typeface="Calibri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45800940-02A7-E762-F279-8E18CAA5B7E7}"/>
              </a:ext>
            </a:extLst>
          </p:cNvPr>
          <p:cNvSpPr txBox="1"/>
          <p:nvPr/>
        </p:nvSpPr>
        <p:spPr>
          <a:xfrm>
            <a:off x="298132" y="1532015"/>
            <a:ext cx="212090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100" dirty="0">
                <a:solidFill>
                  <a:srgbClr val="22373A"/>
                </a:solidFill>
                <a:latin typeface="Palatino Linotype"/>
                <a:cs typeface="Palatino Linotype"/>
              </a:rPr>
              <a:t>struct</a:t>
            </a:r>
            <a:r>
              <a:rPr sz="1100" b="1" spc="1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lang="en-US" sz="1100" spc="-100" dirty="0">
                <a:solidFill>
                  <a:srgbClr val="22373A"/>
                </a:solidFill>
                <a:latin typeface="Arial Black"/>
                <a:cs typeface="Arial Black"/>
              </a:rPr>
              <a:t>definition</a:t>
            </a:r>
            <a:endParaRPr lang="en-US" sz="11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768630278"/>
      </p:ext>
    </p:extLst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28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125" dirty="0">
                <a:latin typeface="Palatino Linotype"/>
                <a:cs typeface="Palatino Linotype"/>
              </a:rPr>
              <a:t>class</a:t>
            </a:r>
            <a:r>
              <a:rPr b="1" spc="160" dirty="0">
                <a:latin typeface="Palatino Linotype"/>
                <a:cs typeface="Palatino Linotype"/>
              </a:rPr>
              <a:t> </a:t>
            </a:r>
            <a:r>
              <a:rPr spc="-135" dirty="0"/>
              <a:t>Declaration</a:t>
            </a:r>
            <a:r>
              <a:rPr spc="65" dirty="0"/>
              <a:t> </a:t>
            </a:r>
            <a:r>
              <a:rPr spc="-150" dirty="0"/>
              <a:t>and</a:t>
            </a:r>
            <a:r>
              <a:rPr spc="65" dirty="0"/>
              <a:t> </a:t>
            </a:r>
            <a:r>
              <a:rPr spc="-95" dirty="0"/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2021" y="508359"/>
            <a:ext cx="212090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b="1" spc="95" dirty="0">
                <a:solidFill>
                  <a:srgbClr val="22373A"/>
                </a:solidFill>
                <a:latin typeface="Palatino Linotype"/>
                <a:cs typeface="Palatino Linotype"/>
              </a:rPr>
              <a:t>class</a:t>
            </a:r>
            <a:r>
              <a:rPr sz="1100" b="1" spc="1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40" dirty="0">
                <a:solidFill>
                  <a:srgbClr val="22373A"/>
                </a:solidFill>
                <a:latin typeface="Arial Black"/>
                <a:cs typeface="Arial Black"/>
              </a:rPr>
              <a:t>declaration</a:t>
            </a:r>
            <a:endParaRPr sz="110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416" y="812428"/>
            <a:ext cx="5070995" cy="141064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860"/>
              </a:spcBef>
              <a:tabLst>
                <a:tab pos="887094" algn="l"/>
              </a:tabLst>
            </a:pPr>
            <a:r>
              <a:rPr lang="en-US" sz="900" b="1" spc="75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lang="en-US" sz="900" b="1" spc="254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lang="en-US" sz="900" b="1" spc="-2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lang="en-US" sz="9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lang="en-US"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lang="en-US"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lang="en-US"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class</a:t>
            </a:r>
            <a:r>
              <a:rPr lang="en-US" sz="900" i="1" u="sng" spc="1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lang="en-US" sz="900" i="1" u="sng" spc="-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declaration</a:t>
            </a:r>
          </a:p>
        </p:txBody>
      </p:sp>
      <p:sp>
        <p:nvSpPr>
          <p:cNvPr id="5" name="object 5"/>
          <p:cNvSpPr/>
          <p:nvPr/>
        </p:nvSpPr>
        <p:spPr>
          <a:xfrm>
            <a:off x="347294" y="2065337"/>
            <a:ext cx="5039995" cy="1072953"/>
          </a:xfrm>
          <a:custGeom>
            <a:avLst/>
            <a:gdLst/>
            <a:ahLst/>
            <a:cxnLst/>
            <a:rect l="l" t="t" r="r" b="b"/>
            <a:pathLst>
              <a:path w="5039995" h="971550">
                <a:moveTo>
                  <a:pt x="5039995" y="0"/>
                </a:moveTo>
                <a:lnTo>
                  <a:pt x="0" y="0"/>
                </a:lnTo>
                <a:lnTo>
                  <a:pt x="0" y="971092"/>
                </a:lnTo>
                <a:lnTo>
                  <a:pt x="5039995" y="971092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2021" y="1774825"/>
            <a:ext cx="4059606" cy="11546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95" dirty="0">
                <a:solidFill>
                  <a:srgbClr val="22373A"/>
                </a:solidFill>
                <a:latin typeface="Palatino Linotype"/>
                <a:cs typeface="Palatino Linotype"/>
              </a:rPr>
              <a:t>class</a:t>
            </a:r>
            <a:r>
              <a:rPr sz="1100" b="1" spc="1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0" dirty="0">
                <a:solidFill>
                  <a:srgbClr val="22373A"/>
                </a:solidFill>
                <a:latin typeface="Arial Black"/>
                <a:cs typeface="Arial Black"/>
              </a:rPr>
              <a:t>definition</a:t>
            </a:r>
            <a:endParaRPr sz="1100" dirty="0">
              <a:latin typeface="Arial Black"/>
              <a:cs typeface="Arial Black"/>
            </a:endParaRPr>
          </a:p>
          <a:p>
            <a:pPr marL="50165">
              <a:lnSpc>
                <a:spcPct val="100000"/>
              </a:lnSpc>
              <a:spcBef>
                <a:spcPts val="860"/>
              </a:spcBef>
              <a:tabLst>
                <a:tab pos="887094" algn="l"/>
              </a:tabLst>
            </a:pPr>
            <a:endParaRPr sz="300" dirty="0">
              <a:latin typeface="Calibri"/>
              <a:cs typeface="Calibri"/>
            </a:endParaRPr>
          </a:p>
          <a:p>
            <a:pPr marL="289560" marR="76200" indent="-239395">
              <a:lnSpc>
                <a:spcPct val="116700"/>
              </a:lnSpc>
              <a:tabLst>
                <a:tab pos="887094" algn="l"/>
              </a:tabLst>
            </a:pPr>
            <a:r>
              <a:rPr sz="900" b="1" spc="75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7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7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class</a:t>
            </a:r>
            <a:r>
              <a:rPr sz="900" i="1" u="sng" spc="1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spc="-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definition</a:t>
            </a:r>
            <a:r>
              <a:rPr sz="900" i="1" spc="500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endParaRPr lang="en-US" sz="900" i="1" spc="500" dirty="0">
              <a:solidFill>
                <a:srgbClr val="3D7A7A"/>
              </a:solidFill>
              <a:latin typeface="Calibri"/>
              <a:cs typeface="Calibri"/>
            </a:endParaRPr>
          </a:p>
          <a:p>
            <a:pPr marL="289560" marR="76200" indent="-239395">
              <a:lnSpc>
                <a:spcPct val="116700"/>
              </a:lnSpc>
              <a:tabLst>
                <a:tab pos="887094" algn="l"/>
              </a:tabLst>
            </a:pPr>
            <a:r>
              <a:rPr lang="en-US"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    </a:t>
            </a: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x;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data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member</a:t>
            </a:r>
            <a:r>
              <a:rPr sz="900" i="1" spc="5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endParaRPr lang="en-US" sz="900" i="1" spc="500" dirty="0">
              <a:solidFill>
                <a:srgbClr val="3D7A7A"/>
              </a:solidFill>
              <a:latin typeface="Palatino Linotype"/>
              <a:cs typeface="Palatino Linotype"/>
            </a:endParaRPr>
          </a:p>
          <a:p>
            <a:pPr marL="289560" marR="76200" indent="-239395">
              <a:lnSpc>
                <a:spcPct val="116700"/>
              </a:lnSpc>
              <a:tabLst>
                <a:tab pos="887094" algn="l"/>
              </a:tabLst>
            </a:pPr>
            <a:r>
              <a:rPr lang="en-US" sz="900" b="1" spc="80" dirty="0">
                <a:solidFill>
                  <a:srgbClr val="AF003F"/>
                </a:solidFill>
                <a:latin typeface="Palatino Linotype"/>
              </a:rPr>
              <a:t>    string </a:t>
            </a:r>
            <a:r>
              <a:rPr lang="en-US" sz="900" spc="95" dirty="0">
                <a:solidFill>
                  <a:srgbClr val="22373A"/>
                </a:solidFill>
                <a:latin typeface="Palatino Linotype"/>
              </a:rPr>
              <a:t>name</a:t>
            </a:r>
            <a:r>
              <a:rPr lang="en-US" sz="900" b="1" spc="80" dirty="0">
                <a:solidFill>
                  <a:srgbClr val="AF003F"/>
                </a:solidFill>
                <a:latin typeface="Palatino Linotype"/>
              </a:rPr>
              <a:t>;</a:t>
            </a:r>
            <a:endParaRPr lang="en-US" sz="900" i="1" spc="500" dirty="0">
              <a:solidFill>
                <a:srgbClr val="3D7A7A"/>
              </a:solidFill>
              <a:latin typeface="Palatino Linotype"/>
              <a:cs typeface="Palatino Linotype"/>
            </a:endParaRPr>
          </a:p>
          <a:p>
            <a:pPr marL="289560" marR="76200" indent="-239395">
              <a:lnSpc>
                <a:spcPct val="116700"/>
              </a:lnSpc>
              <a:tabLst>
                <a:tab pos="887094" algn="l"/>
              </a:tabLst>
            </a:pPr>
            <a:r>
              <a:rPr lang="en-US"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    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6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85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900" spc="185" dirty="0">
                <a:solidFill>
                  <a:srgbClr val="22373A"/>
                </a:solidFill>
                <a:latin typeface="Palatino Linotype"/>
                <a:cs typeface="Palatino Linotype"/>
              </a:rPr>
              <a:t>();</a:t>
            </a:r>
            <a:r>
              <a:rPr sz="9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function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member</a:t>
            </a:r>
            <a:endParaRPr sz="900" dirty="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 dirty="0">
              <a:latin typeface="Palatino Linotype"/>
              <a:cs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596265" cy="5080"/>
            </a:xfrm>
            <a:custGeom>
              <a:avLst/>
              <a:gdLst/>
              <a:ahLst/>
              <a:cxnLst/>
              <a:rect l="l" t="t" r="r" b="b"/>
              <a:pathLst>
                <a:path w="596265" h="5080">
                  <a:moveTo>
                    <a:pt x="0" y="5060"/>
                  </a:moveTo>
                  <a:lnTo>
                    <a:pt x="0" y="0"/>
                  </a:lnTo>
                  <a:lnTo>
                    <a:pt x="595905" y="0"/>
                  </a:lnTo>
                  <a:lnTo>
                    <a:pt x="59590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28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125" dirty="0">
                <a:latin typeface="Palatino Linotype"/>
                <a:cs typeface="Palatino Linotype"/>
              </a:rPr>
              <a:t>Class</a:t>
            </a:r>
            <a:r>
              <a:rPr b="1" spc="165" dirty="0">
                <a:latin typeface="Palatino Linotype"/>
                <a:cs typeface="Palatino Linotype"/>
              </a:rPr>
              <a:t> </a:t>
            </a:r>
            <a:r>
              <a:rPr spc="-135" dirty="0"/>
              <a:t>Function</a:t>
            </a:r>
            <a:r>
              <a:rPr spc="65" dirty="0"/>
              <a:t> </a:t>
            </a:r>
            <a:r>
              <a:rPr spc="-135" dirty="0"/>
              <a:t>Declaration</a:t>
            </a:r>
            <a:r>
              <a:rPr spc="70" dirty="0"/>
              <a:t> </a:t>
            </a:r>
            <a:r>
              <a:rPr spc="-150" dirty="0"/>
              <a:t>and</a:t>
            </a:r>
            <a:r>
              <a:rPr spc="65" dirty="0"/>
              <a:t> </a:t>
            </a:r>
            <a:r>
              <a:rPr spc="-90" dirty="0"/>
              <a:t>Definition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719251"/>
            <a:ext cx="5039995" cy="1765300"/>
          </a:xfrm>
          <a:custGeom>
            <a:avLst/>
            <a:gdLst/>
            <a:ahLst/>
            <a:cxnLst/>
            <a:rect l="l" t="t" r="r" b="b"/>
            <a:pathLst>
              <a:path w="5039995" h="1765300">
                <a:moveTo>
                  <a:pt x="5039995" y="0"/>
                </a:moveTo>
                <a:lnTo>
                  <a:pt x="0" y="0"/>
                </a:lnTo>
                <a:lnTo>
                  <a:pt x="0" y="1765020"/>
                </a:lnTo>
                <a:lnTo>
                  <a:pt x="5039995" y="1765020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7954" y="686324"/>
            <a:ext cx="730250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 dirty="0">
              <a:latin typeface="Palatino Linotype"/>
              <a:cs typeface="Palatino Linotype"/>
            </a:endParaRPr>
          </a:p>
          <a:p>
            <a:pPr marL="17907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6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0000FF"/>
                </a:solidFill>
                <a:latin typeface="Palatino Linotype"/>
                <a:cs typeface="Palatino Linotype"/>
              </a:rPr>
              <a:t>g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();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93621" y="869767"/>
            <a:ext cx="18065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function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member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declaration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954" y="1166485"/>
            <a:ext cx="3002280" cy="13061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280"/>
              </a:spcBef>
              <a:tabLst>
                <a:tab pos="1195070" algn="l"/>
              </a:tabLst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()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function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member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declaration</a:t>
            </a:r>
            <a:endParaRPr sz="900" dirty="0">
              <a:latin typeface="Palatino Linotype"/>
              <a:cs typeface="Palatino Linotype"/>
            </a:endParaRPr>
          </a:p>
          <a:p>
            <a:pPr marL="418465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2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9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BA2121"/>
                </a:solidFill>
                <a:latin typeface="Palatino Linotype"/>
                <a:cs typeface="Palatino Linotype"/>
              </a:rPr>
              <a:t>"f"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2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9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inline</a:t>
            </a:r>
            <a:r>
              <a:rPr sz="900" i="1" spc="305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definition</a:t>
            </a:r>
            <a:endParaRPr sz="900" dirty="0">
              <a:latin typeface="Palatino Linotype"/>
              <a:cs typeface="Palatino Linotype"/>
            </a:endParaRPr>
          </a:p>
          <a:p>
            <a:pPr marL="179070">
              <a:lnSpc>
                <a:spcPct val="100000"/>
              </a:lnSpc>
              <a:spcBef>
                <a:spcPts val="180"/>
              </a:spcBef>
            </a:pP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tabLst>
                <a:tab pos="1195070" algn="l"/>
              </a:tabLst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95" dirty="0">
                <a:solidFill>
                  <a:srgbClr val="0000FF"/>
                </a:solidFill>
                <a:latin typeface="Palatino Linotype"/>
                <a:cs typeface="Palatino Linotype"/>
              </a:rPr>
              <a:t>A::g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()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1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function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member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definition</a:t>
            </a:r>
            <a:endParaRPr sz="900" dirty="0">
              <a:latin typeface="Palatino Linotype"/>
              <a:cs typeface="Palatino Linotype"/>
            </a:endParaRPr>
          </a:p>
          <a:p>
            <a:pPr marL="238760">
              <a:lnSpc>
                <a:spcPct val="100000"/>
              </a:lnSpc>
              <a:spcBef>
                <a:spcPts val="180"/>
              </a:spcBef>
              <a:tabLst>
                <a:tab pos="1195070" algn="l"/>
              </a:tabLst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3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34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0" dirty="0">
                <a:solidFill>
                  <a:srgbClr val="BA2121"/>
                </a:solidFill>
                <a:latin typeface="Palatino Linotype"/>
                <a:cs typeface="Palatino Linotype"/>
              </a:rPr>
              <a:t>"g"</a:t>
            </a:r>
            <a:r>
              <a:rPr sz="9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out side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lang="en-US"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definition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900" dirty="0">
              <a:latin typeface="Palatino Linotype"/>
              <a:cs typeface="Palatino Linotyp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8" name="object 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695325" cy="5080"/>
            </a:xfrm>
            <a:custGeom>
              <a:avLst/>
              <a:gdLst/>
              <a:ahLst/>
              <a:cxnLst/>
              <a:rect l="l" t="t" r="r" b="b"/>
              <a:pathLst>
                <a:path w="695325" h="5080">
                  <a:moveTo>
                    <a:pt x="0" y="5060"/>
                  </a:moveTo>
                  <a:lnTo>
                    <a:pt x="0" y="0"/>
                  </a:lnTo>
                  <a:lnTo>
                    <a:pt x="695135" y="0"/>
                  </a:lnTo>
                  <a:lnTo>
                    <a:pt x="69513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28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125" dirty="0">
                <a:latin typeface="Palatino Linotype"/>
                <a:cs typeface="Palatino Linotype"/>
              </a:rPr>
              <a:t>class</a:t>
            </a:r>
            <a:r>
              <a:rPr b="1" spc="135" dirty="0">
                <a:latin typeface="Palatino Linotype"/>
                <a:cs typeface="Palatino Linotype"/>
              </a:rPr>
              <a:t> </a:t>
            </a:r>
            <a:r>
              <a:rPr spc="-130" dirty="0"/>
              <a:t>Members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476478"/>
            <a:ext cx="5039995" cy="2261235"/>
          </a:xfrm>
          <a:custGeom>
            <a:avLst/>
            <a:gdLst/>
            <a:ahLst/>
            <a:cxnLst/>
            <a:rect l="l" t="t" r="r" b="b"/>
            <a:pathLst>
              <a:path w="5039995" h="2261235">
                <a:moveTo>
                  <a:pt x="5039995" y="0"/>
                </a:moveTo>
                <a:lnTo>
                  <a:pt x="0" y="0"/>
                </a:lnTo>
                <a:lnTo>
                  <a:pt x="0" y="2261006"/>
                </a:lnTo>
                <a:lnTo>
                  <a:pt x="5039995" y="2261006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5254" y="443550"/>
            <a:ext cx="2895600" cy="5060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9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0000FF"/>
                </a:solidFill>
                <a:latin typeface="Palatino Linotype"/>
                <a:cs typeface="Palatino Linotype"/>
              </a:rPr>
              <a:t>B</a:t>
            </a:r>
            <a:r>
              <a:rPr sz="900" b="1" spc="19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 dirty="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7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00" dirty="0">
                <a:solidFill>
                  <a:srgbClr val="0000FF"/>
                </a:solidFill>
                <a:latin typeface="Palatino Linotype"/>
                <a:cs typeface="Palatino Linotype"/>
              </a:rPr>
              <a:t>g</a:t>
            </a:r>
            <a:r>
              <a:rPr sz="9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()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BA2121"/>
                </a:solidFill>
                <a:latin typeface="Palatino Linotype"/>
                <a:cs typeface="Palatino Linotype"/>
              </a:rPr>
              <a:t>"g"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function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member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254" y="1083745"/>
            <a:ext cx="683260" cy="5060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R="64769" algn="r">
              <a:lnSpc>
                <a:spcPct val="100000"/>
              </a:lnSpc>
              <a:spcBef>
                <a:spcPts val="28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 dirty="0">
              <a:latin typeface="Palatino Linotype"/>
              <a:cs typeface="Palatino Linotype"/>
            </a:endParaRPr>
          </a:p>
          <a:p>
            <a:pPr marR="5080" algn="r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0" dirty="0">
                <a:solidFill>
                  <a:srgbClr val="AF003F"/>
                </a:solidFill>
                <a:latin typeface="Palatino Linotype"/>
                <a:cs typeface="Palatino Linotype"/>
              </a:rPr>
              <a:t>  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x;</a:t>
            </a:r>
            <a:endParaRPr sz="900" dirty="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  <a:tabLst>
                <a:tab pos="550545" algn="l"/>
              </a:tabLst>
            </a:pPr>
            <a:r>
              <a:rPr sz="900" spc="-5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b;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8748" y="1243803"/>
            <a:ext cx="1770952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data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member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data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member</a:t>
            </a:r>
            <a:r>
              <a:rPr lang="en-US"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 b is a class of B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254" y="1563906"/>
            <a:ext cx="2895600" cy="11461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1460">
              <a:lnSpc>
                <a:spcPct val="100000"/>
              </a:lnSpc>
              <a:spcBef>
                <a:spcPts val="2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7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()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BA2121"/>
                </a:solidFill>
                <a:latin typeface="Palatino Linotype"/>
                <a:cs typeface="Palatino Linotype"/>
              </a:rPr>
              <a:t>"f"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function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member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Palatino Linotype"/>
              <a:cs typeface="Palatino Linotype"/>
            </a:endParaRPr>
          </a:p>
          <a:p>
            <a:pPr marL="12700" marR="2515870">
              <a:lnSpc>
                <a:spcPct val="116700"/>
              </a:lnSpc>
            </a:pPr>
            <a:r>
              <a:rPr sz="900" spc="-7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a; a.x; </a:t>
            </a:r>
            <a:r>
              <a:rPr sz="900" spc="155" dirty="0">
                <a:solidFill>
                  <a:srgbClr val="22373A"/>
                </a:solidFill>
                <a:latin typeface="Palatino Linotype"/>
                <a:cs typeface="Palatino Linotype"/>
              </a:rPr>
              <a:t>a.f();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a.b.g();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795020" cy="5080"/>
            </a:xfrm>
            <a:custGeom>
              <a:avLst/>
              <a:gdLst/>
              <a:ahLst/>
              <a:cxnLst/>
              <a:rect l="l" t="t" r="r" b="b"/>
              <a:pathLst>
                <a:path w="795020" h="5080">
                  <a:moveTo>
                    <a:pt x="0" y="5060"/>
                  </a:moveTo>
                  <a:lnTo>
                    <a:pt x="0" y="0"/>
                  </a:lnTo>
                  <a:lnTo>
                    <a:pt x="794453" y="0"/>
                  </a:lnTo>
                  <a:lnTo>
                    <a:pt x="79445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28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125" dirty="0">
                <a:latin typeface="Palatino Linotype"/>
                <a:cs typeface="Palatino Linotype"/>
              </a:rPr>
              <a:t>C++ </a:t>
            </a:r>
            <a:r>
              <a:rPr b="1" spc="125" dirty="0">
                <a:latin typeface="Palatino Linotype"/>
                <a:cs typeface="Palatino Linotype"/>
              </a:rPr>
              <a:t>class</a:t>
            </a:r>
            <a:r>
              <a:rPr b="1" spc="135" dirty="0">
                <a:latin typeface="Palatino Linotype"/>
                <a:cs typeface="Palatino Linotype"/>
              </a:rPr>
              <a:t> </a:t>
            </a:r>
            <a:r>
              <a:rPr lang="en-US" spc="-130" dirty="0"/>
              <a:t>Example:      </a:t>
            </a:r>
            <a:r>
              <a:rPr lang="en-US" spc="-130" dirty="0">
                <a:solidFill>
                  <a:srgbClr val="00B0F0"/>
                </a:solidFill>
              </a:rPr>
              <a:t>firstclass.cpp</a:t>
            </a:r>
            <a:endParaRPr spc="-130" dirty="0">
              <a:solidFill>
                <a:srgbClr val="00B0F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100" y="420382"/>
            <a:ext cx="4707446" cy="2667397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5560" rIns="0" bIns="0" rtlCol="0">
            <a:spAutoFit/>
          </a:bodyPr>
          <a:lstStyle/>
          <a:p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                                 //everything is public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birthyear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gender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setName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   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    }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setBirthyear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birthyear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setGender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gender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  }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"Name: 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"Born in 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birthyear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"Gender: 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gender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795020" cy="5080"/>
            </a:xfrm>
            <a:custGeom>
              <a:avLst/>
              <a:gdLst/>
              <a:ahLst/>
              <a:cxnLst/>
              <a:rect l="l" t="t" r="r" b="b"/>
              <a:pathLst>
                <a:path w="795020" h="5080">
                  <a:moveTo>
                    <a:pt x="0" y="5060"/>
                  </a:moveTo>
                  <a:lnTo>
                    <a:pt x="0" y="0"/>
                  </a:lnTo>
                  <a:lnTo>
                    <a:pt x="794453" y="0"/>
                  </a:lnTo>
                  <a:lnTo>
                    <a:pt x="79445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19524328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4202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40" dirty="0">
                <a:solidFill>
                  <a:schemeClr val="bg1"/>
                </a:solidFill>
              </a:rPr>
              <a:t>Function Re</a:t>
            </a:r>
            <a:r>
              <a:rPr spc="-140" dirty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96595"/>
            <a:ext cx="4933315" cy="20690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400"/>
              </a:lnSpc>
              <a:spcBef>
                <a:spcPts val="100"/>
              </a:spcBef>
            </a:pPr>
            <a:r>
              <a:rPr sz="1200" spc="75" dirty="0">
                <a:solidFill>
                  <a:srgbClr val="22373A"/>
                </a:solidFill>
                <a:latin typeface="Calibri"/>
                <a:cs typeface="Calibri"/>
              </a:rPr>
              <a:t>A</a:t>
            </a:r>
            <a:r>
              <a:rPr sz="1200" spc="-2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spc="-130" dirty="0">
                <a:solidFill>
                  <a:srgbClr val="22373A"/>
                </a:solidFill>
                <a:latin typeface="Arial Black"/>
                <a:cs typeface="Arial Black"/>
              </a:rPr>
              <a:t>function</a:t>
            </a:r>
            <a:r>
              <a:rPr sz="1200" spc="-1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200" spc="-125" dirty="0">
                <a:solidFill>
                  <a:srgbClr val="22373A"/>
                </a:solidFill>
                <a:latin typeface="Calibri"/>
                <a:cs typeface="Calibri"/>
              </a:rPr>
              <a:t>(</a:t>
            </a:r>
            <a:r>
              <a:rPr sz="1200" spc="-125" dirty="0">
                <a:solidFill>
                  <a:srgbClr val="22373A"/>
                </a:solidFill>
                <a:latin typeface="Arial Black"/>
                <a:cs typeface="Arial Black"/>
              </a:rPr>
              <a:t>procedure</a:t>
            </a:r>
            <a:r>
              <a:rPr sz="1200" spc="-1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or</a:t>
            </a:r>
            <a:r>
              <a:rPr sz="1200" spc="8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spc="-85" dirty="0">
                <a:solidFill>
                  <a:srgbClr val="22373A"/>
                </a:solidFill>
                <a:latin typeface="Arial Black"/>
                <a:cs typeface="Arial Black"/>
              </a:rPr>
              <a:t>routine</a:t>
            </a:r>
            <a:r>
              <a:rPr sz="1200" spc="-85" dirty="0">
                <a:solidFill>
                  <a:srgbClr val="22373A"/>
                </a:solidFill>
                <a:latin typeface="Calibri"/>
                <a:cs typeface="Calibri"/>
              </a:rPr>
              <a:t>)</a:t>
            </a:r>
            <a:r>
              <a:rPr sz="1200" spc="7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is</a:t>
            </a:r>
            <a:r>
              <a:rPr sz="1200" spc="7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a</a:t>
            </a:r>
            <a:r>
              <a:rPr sz="1200" spc="7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Calibri"/>
                <a:cs typeface="Calibri"/>
              </a:rPr>
              <a:t>piece</a:t>
            </a:r>
            <a:r>
              <a:rPr sz="1200" spc="7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of</a:t>
            </a:r>
            <a:r>
              <a:rPr sz="1200" spc="7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code</a:t>
            </a:r>
            <a:r>
              <a:rPr sz="1200" spc="7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that</a:t>
            </a:r>
            <a:r>
              <a:rPr sz="1200" spc="7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spc="-30" dirty="0">
                <a:solidFill>
                  <a:srgbClr val="22373A"/>
                </a:solidFill>
                <a:latin typeface="Calibri"/>
                <a:cs typeface="Calibri"/>
              </a:rPr>
              <a:t>performs</a:t>
            </a:r>
            <a:r>
              <a:rPr sz="1200" spc="7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a</a:t>
            </a:r>
            <a:r>
              <a:rPr sz="1200" spc="7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i="1" spc="-10" dirty="0">
                <a:solidFill>
                  <a:srgbClr val="22373A"/>
                </a:solidFill>
                <a:latin typeface="Calibri"/>
                <a:cs typeface="Calibri"/>
              </a:rPr>
              <a:t>specific </a:t>
            </a:r>
            <a:r>
              <a:rPr sz="1200" i="1" spc="-20" dirty="0">
                <a:solidFill>
                  <a:srgbClr val="22373A"/>
                </a:solidFill>
                <a:latin typeface="Calibri"/>
                <a:cs typeface="Calibri"/>
              </a:rPr>
              <a:t>task</a:t>
            </a:r>
            <a:r>
              <a:rPr lang="en-US" sz="1200" i="1" spc="-20" dirty="0">
                <a:solidFill>
                  <a:srgbClr val="22373A"/>
                </a:solidFill>
                <a:latin typeface="Calibri"/>
                <a:cs typeface="Calibri"/>
              </a:rPr>
              <a:t>.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1200" dirty="0">
                <a:solidFill>
                  <a:srgbClr val="22373A"/>
                </a:solidFill>
                <a:latin typeface="Calibri"/>
                <a:cs typeface="Calibri"/>
              </a:rPr>
              <a:t>Function is a block of code which only runs when it is called.</a:t>
            </a:r>
            <a:endParaRPr sz="1200" dirty="0">
              <a:solidFill>
                <a:srgbClr val="22373A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u="sng" spc="-1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Calibri"/>
                <a:cs typeface="Calibri"/>
              </a:rPr>
              <a:t>Purpose</a:t>
            </a:r>
            <a:r>
              <a:rPr sz="1200" spc="-10" dirty="0">
                <a:solidFill>
                  <a:srgbClr val="22373A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  <a:p>
            <a:pPr marL="288290" marR="86360" indent="-184150">
              <a:lnSpc>
                <a:spcPct val="111400"/>
              </a:lnSpc>
              <a:spcBef>
                <a:spcPts val="844"/>
              </a:spcBef>
              <a:buFont typeface="Calibri"/>
              <a:buChar char="•"/>
              <a:tabLst>
                <a:tab pos="289560" algn="l"/>
              </a:tabLst>
            </a:pPr>
            <a:r>
              <a:rPr sz="1200" spc="-130" dirty="0">
                <a:solidFill>
                  <a:srgbClr val="22373A"/>
                </a:solidFill>
                <a:latin typeface="Arial Black"/>
                <a:cs typeface="Arial Black"/>
              </a:rPr>
              <a:t>Avoiding</a:t>
            </a:r>
            <a:r>
              <a:rPr sz="12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200" spc="-170" dirty="0">
                <a:solidFill>
                  <a:srgbClr val="22373A"/>
                </a:solidFill>
                <a:latin typeface="Arial Black"/>
                <a:cs typeface="Arial Black"/>
              </a:rPr>
              <a:t>code</a:t>
            </a:r>
            <a:r>
              <a:rPr sz="1200" spc="3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200" spc="-110" dirty="0">
                <a:solidFill>
                  <a:srgbClr val="22373A"/>
                </a:solidFill>
                <a:latin typeface="Arial Black"/>
                <a:cs typeface="Arial Black"/>
              </a:rPr>
              <a:t>duplication</a:t>
            </a:r>
            <a:r>
              <a:rPr sz="1200" spc="-110" dirty="0">
                <a:solidFill>
                  <a:srgbClr val="22373A"/>
                </a:solidFill>
                <a:latin typeface="Calibri"/>
                <a:cs typeface="Calibri"/>
              </a:rPr>
              <a:t>:</a:t>
            </a:r>
            <a:r>
              <a:rPr sz="1200" spc="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less</a:t>
            </a:r>
            <a:r>
              <a:rPr sz="1200" spc="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code</a:t>
            </a:r>
            <a:r>
              <a:rPr sz="1200" spc="5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for</a:t>
            </a:r>
            <a:r>
              <a:rPr sz="1200" spc="5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sz="1200" spc="4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Calibri"/>
                <a:cs typeface="Calibri"/>
              </a:rPr>
              <a:t>same</a:t>
            </a:r>
            <a:r>
              <a:rPr sz="1200" spc="5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Calibri"/>
                <a:cs typeface="Calibri"/>
              </a:rPr>
              <a:t>functionality</a:t>
            </a:r>
            <a:r>
              <a:rPr sz="1200" spc="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i="1" dirty="0">
                <a:solidFill>
                  <a:srgbClr val="22373A"/>
                </a:solidFill>
                <a:latin typeface="Arial"/>
                <a:cs typeface="Arial"/>
              </a:rPr>
              <a:t>→</a:t>
            </a:r>
            <a:r>
              <a:rPr sz="1200" i="1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2373A"/>
                </a:solidFill>
                <a:latin typeface="Calibri"/>
                <a:cs typeface="Calibri"/>
              </a:rPr>
              <a:t>less 	bugs</a:t>
            </a:r>
            <a:endParaRPr sz="1200" dirty="0">
              <a:latin typeface="Calibri"/>
              <a:cs typeface="Calibri"/>
            </a:endParaRPr>
          </a:p>
          <a:p>
            <a:pPr marL="288925" indent="-184150">
              <a:lnSpc>
                <a:spcPct val="100000"/>
              </a:lnSpc>
              <a:spcBef>
                <a:spcPts val="1360"/>
              </a:spcBef>
              <a:buFont typeface="Calibri"/>
              <a:buChar char="•"/>
              <a:tabLst>
                <a:tab pos="288925" algn="l"/>
              </a:tabLst>
            </a:pPr>
            <a:r>
              <a:rPr sz="1200" spc="-114" dirty="0">
                <a:solidFill>
                  <a:srgbClr val="22373A"/>
                </a:solidFill>
                <a:latin typeface="Arial Black"/>
                <a:cs typeface="Arial Black"/>
              </a:rPr>
              <a:t>Readability</a:t>
            </a:r>
            <a:r>
              <a:rPr sz="1200" spc="-114" dirty="0">
                <a:solidFill>
                  <a:srgbClr val="22373A"/>
                </a:solidFill>
                <a:latin typeface="Calibri"/>
                <a:cs typeface="Calibri"/>
              </a:rPr>
              <a:t>:</a:t>
            </a:r>
            <a:r>
              <a:rPr sz="1200" spc="114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Calibri"/>
                <a:cs typeface="Calibri"/>
              </a:rPr>
              <a:t>better</a:t>
            </a:r>
            <a:r>
              <a:rPr sz="1200" spc="2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spc="-30" dirty="0">
                <a:solidFill>
                  <a:srgbClr val="22373A"/>
                </a:solidFill>
                <a:latin typeface="Calibri"/>
                <a:cs typeface="Calibri"/>
              </a:rPr>
              <a:t>express</a:t>
            </a:r>
            <a:r>
              <a:rPr sz="1200" spc="2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what</a:t>
            </a:r>
            <a:r>
              <a:rPr sz="1200" spc="2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sz="1200" spc="2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code</a:t>
            </a:r>
            <a:r>
              <a:rPr sz="1200" spc="2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22373A"/>
                </a:solidFill>
                <a:latin typeface="Calibri"/>
                <a:cs typeface="Calibri"/>
              </a:rPr>
              <a:t>does</a:t>
            </a:r>
            <a:endParaRPr sz="1200" dirty="0">
              <a:latin typeface="Calibri"/>
              <a:cs typeface="Calibri"/>
            </a:endParaRPr>
          </a:p>
          <a:p>
            <a:pPr marL="288925" indent="-184150">
              <a:lnSpc>
                <a:spcPct val="100000"/>
              </a:lnSpc>
              <a:spcBef>
                <a:spcPts val="1360"/>
              </a:spcBef>
              <a:buFont typeface="Calibri"/>
              <a:buChar char="•"/>
              <a:tabLst>
                <a:tab pos="288925" algn="l"/>
              </a:tabLst>
            </a:pPr>
            <a:r>
              <a:rPr sz="1200" spc="-105" dirty="0">
                <a:solidFill>
                  <a:srgbClr val="22373A"/>
                </a:solidFill>
                <a:latin typeface="Arial Black"/>
                <a:cs typeface="Arial Black"/>
              </a:rPr>
              <a:t>Organization</a:t>
            </a:r>
            <a:r>
              <a:rPr sz="1200" spc="-105" dirty="0">
                <a:solidFill>
                  <a:srgbClr val="22373A"/>
                </a:solidFill>
                <a:latin typeface="Calibri"/>
                <a:cs typeface="Calibri"/>
              </a:rPr>
              <a:t>:</a:t>
            </a:r>
            <a:r>
              <a:rPr sz="1200" spc="13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Calibri"/>
                <a:cs typeface="Calibri"/>
              </a:rPr>
              <a:t>break</a:t>
            </a:r>
            <a:r>
              <a:rPr sz="1200" spc="3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sz="1200" spc="3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code</a:t>
            </a:r>
            <a:r>
              <a:rPr sz="1200" spc="3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in</a:t>
            </a:r>
            <a:r>
              <a:rPr sz="1200" spc="3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spc="-30" dirty="0">
                <a:solidFill>
                  <a:srgbClr val="22373A"/>
                </a:solidFill>
                <a:latin typeface="Calibri"/>
                <a:cs typeface="Calibri"/>
              </a:rPr>
              <a:t>separate</a:t>
            </a:r>
            <a:r>
              <a:rPr sz="1200" spc="3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Calibri"/>
                <a:cs typeface="Calibri"/>
              </a:rPr>
              <a:t>modules</a:t>
            </a:r>
            <a:endParaRPr sz="12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6" name="object 6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4937"/>
              <a:ext cx="707390" cy="5080"/>
            </a:xfrm>
            <a:custGeom>
              <a:avLst/>
              <a:gdLst/>
              <a:ahLst/>
              <a:cxnLst/>
              <a:rect l="l" t="t" r="r" b="b"/>
              <a:pathLst>
                <a:path w="707390" h="5080">
                  <a:moveTo>
                    <a:pt x="0" y="5060"/>
                  </a:moveTo>
                  <a:lnTo>
                    <a:pt x="0" y="0"/>
                  </a:lnTo>
                  <a:lnTo>
                    <a:pt x="707352" y="0"/>
                  </a:lnTo>
                  <a:lnTo>
                    <a:pt x="70735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28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125" dirty="0">
                <a:latin typeface="Palatino Linotype"/>
                <a:cs typeface="Palatino Linotype"/>
              </a:rPr>
              <a:t>C++ </a:t>
            </a:r>
            <a:r>
              <a:rPr b="1" spc="125" dirty="0">
                <a:latin typeface="Palatino Linotype"/>
                <a:cs typeface="Palatino Linotype"/>
              </a:rPr>
              <a:t>class</a:t>
            </a:r>
            <a:r>
              <a:rPr b="1" spc="135" dirty="0">
                <a:latin typeface="Palatino Linotype"/>
                <a:cs typeface="Palatino Linotype"/>
              </a:rPr>
              <a:t> </a:t>
            </a:r>
            <a:r>
              <a:rPr lang="en-US" spc="-130" dirty="0"/>
              <a:t>Example:      </a:t>
            </a:r>
            <a:r>
              <a:rPr lang="en-US" spc="-130" dirty="0" err="1">
                <a:solidFill>
                  <a:srgbClr val="00B0F0"/>
                </a:solidFill>
              </a:rPr>
              <a:t>student.h</a:t>
            </a:r>
            <a:endParaRPr spc="-130" dirty="0">
              <a:solidFill>
                <a:srgbClr val="00B0F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100" y="423183"/>
            <a:ext cx="4707446" cy="2667397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5560" rIns="0" bIns="0" rtlCol="0">
            <a:spAutoFit/>
          </a:bodyPr>
          <a:lstStyle/>
          <a:p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                // variables are privates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birthyear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gender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                        // functions are public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setName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setBirthyear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birthyear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the declarations, the definitions are out of the class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setGender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gender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795020" cy="5080"/>
            </a:xfrm>
            <a:custGeom>
              <a:avLst/>
              <a:gdLst/>
              <a:ahLst/>
              <a:cxnLst/>
              <a:rect l="l" t="t" r="r" b="b"/>
              <a:pathLst>
                <a:path w="795020" h="5080">
                  <a:moveTo>
                    <a:pt x="0" y="5060"/>
                  </a:moveTo>
                  <a:lnTo>
                    <a:pt x="0" y="0"/>
                  </a:lnTo>
                  <a:lnTo>
                    <a:pt x="794453" y="0"/>
                  </a:lnTo>
                  <a:lnTo>
                    <a:pt x="79445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42971704"/>
      </p:ext>
    </p:extLst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28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125" dirty="0">
                <a:latin typeface="Palatino Linotype"/>
                <a:cs typeface="Palatino Linotype"/>
              </a:rPr>
              <a:t>C++ </a:t>
            </a:r>
            <a:r>
              <a:rPr b="1" spc="125" dirty="0">
                <a:latin typeface="Palatino Linotype"/>
                <a:cs typeface="Palatino Linotype"/>
              </a:rPr>
              <a:t>class</a:t>
            </a:r>
            <a:r>
              <a:rPr b="1" spc="135" dirty="0">
                <a:latin typeface="Palatino Linotype"/>
                <a:cs typeface="Palatino Linotype"/>
              </a:rPr>
              <a:t> </a:t>
            </a:r>
            <a:r>
              <a:rPr lang="en-US" spc="-130" dirty="0"/>
              <a:t>Example</a:t>
            </a:r>
            <a:r>
              <a:rPr lang="en-US" spc="-130" dirty="0">
                <a:solidFill>
                  <a:srgbClr val="00B0F0"/>
                </a:solidFill>
              </a:rPr>
              <a:t>:     student.cpp</a:t>
            </a:r>
            <a:endParaRPr spc="-130" dirty="0">
              <a:solidFill>
                <a:srgbClr val="00B0F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500" y="420820"/>
            <a:ext cx="5638800" cy="2390398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en-US" sz="900" i="1" spc="80" dirty="0">
                <a:solidFill>
                  <a:srgbClr val="3D7A7A"/>
                </a:solidFill>
                <a:latin typeface="Palatino Linotype"/>
              </a:rPr>
              <a:t>//Class Definitions </a:t>
            </a:r>
          </a:p>
          <a:p>
            <a:endParaRPr lang="en-US" sz="900" i="1" spc="80" dirty="0">
              <a:solidFill>
                <a:srgbClr val="3D7A7A"/>
              </a:solidFill>
              <a:latin typeface="Palatino Linotype"/>
            </a:endParaRP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#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include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&lt;iostream&gt;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#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include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&lt;</a:t>
            </a:r>
            <a:r>
              <a:rPr lang="en-US" sz="900" spc="100" dirty="0" err="1">
                <a:solidFill>
                  <a:srgbClr val="0000FF"/>
                </a:solidFill>
                <a:latin typeface="Palatino Linotype"/>
              </a:rPr>
              <a:t>cctype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&gt;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#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include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"</a:t>
            </a:r>
            <a:r>
              <a:rPr lang="en-US" sz="900" spc="100" dirty="0" err="1">
                <a:solidFill>
                  <a:srgbClr val="0000FF"/>
                </a:solidFill>
                <a:latin typeface="Palatino Linotype"/>
              </a:rPr>
              <a:t>student.h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"</a:t>
            </a:r>
          </a:p>
          <a:p>
            <a:br>
              <a:rPr lang="en-US" sz="900" spc="100" dirty="0">
                <a:solidFill>
                  <a:srgbClr val="0000FF"/>
                </a:solidFill>
                <a:latin typeface="Palatino Linotype"/>
              </a:rPr>
            </a:b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void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Student::</a:t>
            </a:r>
            <a:r>
              <a:rPr lang="en-US" sz="900" spc="100" dirty="0" err="1">
                <a:solidFill>
                  <a:srgbClr val="0000FF"/>
                </a:solidFill>
                <a:latin typeface="Palatino Linotype"/>
              </a:rPr>
              <a:t>setGender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(char g)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{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gender = tolower(g);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}</a:t>
            </a:r>
          </a:p>
          <a:p>
            <a:endParaRPr lang="en-US" sz="900" spc="100" dirty="0">
              <a:solidFill>
                <a:srgbClr val="0000FF"/>
              </a:solidFill>
              <a:latin typeface="Palatino Linotype"/>
            </a:endParaRPr>
          </a:p>
          <a:p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void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Student::</a:t>
            </a:r>
            <a:r>
              <a:rPr lang="en-US" sz="900" spc="100" dirty="0" err="1">
                <a:solidFill>
                  <a:srgbClr val="0000FF"/>
                </a:solidFill>
                <a:latin typeface="Palatino Linotype"/>
              </a:rPr>
              <a:t>printInfo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()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{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900" b="1" spc="80" dirty="0" err="1">
                <a:solidFill>
                  <a:srgbClr val="007F00"/>
                </a:solidFill>
                <a:latin typeface="Palatino Linotype"/>
              </a:rPr>
              <a:t>cout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&lt;&lt; "Name: " &lt;&lt; name &lt;&lt; </a:t>
            </a:r>
            <a:r>
              <a:rPr lang="en-US" sz="900" b="1" spc="80" dirty="0" err="1">
                <a:solidFill>
                  <a:srgbClr val="007F00"/>
                </a:solidFill>
                <a:latin typeface="Palatino Linotype"/>
              </a:rPr>
              <a:t>endl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900" b="1" spc="80" dirty="0" err="1">
                <a:solidFill>
                  <a:srgbClr val="007F00"/>
                </a:solidFill>
                <a:latin typeface="Palatino Linotype"/>
              </a:rPr>
              <a:t>cout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&lt;&lt; "Born in year " &lt;&lt; born &lt;&lt; </a:t>
            </a:r>
            <a:r>
              <a:rPr lang="en-US" sz="900" b="1" spc="80" dirty="0" err="1">
                <a:solidFill>
                  <a:srgbClr val="007F00"/>
                </a:solidFill>
                <a:latin typeface="Palatino Linotype"/>
              </a:rPr>
              <a:t>endl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900" b="1" spc="80" dirty="0" err="1">
                <a:solidFill>
                  <a:srgbClr val="007F00"/>
                </a:solidFill>
                <a:latin typeface="Palatino Linotype"/>
              </a:rPr>
              <a:t>cout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&lt;&lt; "Gender: " &lt;&lt; (gender==‘m’? "</a:t>
            </a:r>
            <a:r>
              <a:rPr lang="en-US" sz="900" spc="100" dirty="0" err="1">
                <a:solidFill>
                  <a:srgbClr val="0000FF"/>
                </a:solidFill>
                <a:latin typeface="Palatino Linotype"/>
              </a:rPr>
              <a:t>Male":gender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==‘f’? "</a:t>
            </a:r>
            <a:r>
              <a:rPr lang="en-US" sz="900" spc="100" dirty="0" err="1">
                <a:solidFill>
                  <a:srgbClr val="0000FF"/>
                </a:solidFill>
                <a:latin typeface="Palatino Linotype"/>
              </a:rPr>
              <a:t>Female“:“Other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”) &lt;&lt; </a:t>
            </a:r>
            <a:r>
              <a:rPr lang="en-US" sz="900" b="1" spc="80" dirty="0" err="1">
                <a:solidFill>
                  <a:srgbClr val="007F00"/>
                </a:solidFill>
                <a:latin typeface="Palatino Linotype"/>
              </a:rPr>
              <a:t>endl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}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795020" cy="5080"/>
            </a:xfrm>
            <a:custGeom>
              <a:avLst/>
              <a:gdLst/>
              <a:ahLst/>
              <a:cxnLst/>
              <a:rect l="l" t="t" r="r" b="b"/>
              <a:pathLst>
                <a:path w="795020" h="5080">
                  <a:moveTo>
                    <a:pt x="0" y="5060"/>
                  </a:moveTo>
                  <a:lnTo>
                    <a:pt x="0" y="0"/>
                  </a:lnTo>
                  <a:lnTo>
                    <a:pt x="794453" y="0"/>
                  </a:lnTo>
                  <a:lnTo>
                    <a:pt x="79445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63752913"/>
      </p:ext>
    </p:extLst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28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125" dirty="0">
                <a:latin typeface="Palatino Linotype"/>
                <a:cs typeface="Palatino Linotype"/>
              </a:rPr>
              <a:t>C++ </a:t>
            </a:r>
            <a:r>
              <a:rPr b="1" spc="125" dirty="0">
                <a:latin typeface="Palatino Linotype"/>
                <a:cs typeface="Palatino Linotype"/>
              </a:rPr>
              <a:t>class</a:t>
            </a:r>
            <a:r>
              <a:rPr b="1" spc="135" dirty="0">
                <a:latin typeface="Palatino Linotype"/>
                <a:cs typeface="Palatino Linotype"/>
              </a:rPr>
              <a:t> </a:t>
            </a:r>
            <a:r>
              <a:rPr lang="en-US" spc="-130" dirty="0"/>
              <a:t>Example:  </a:t>
            </a:r>
            <a:r>
              <a:rPr lang="en-US" spc="-130" dirty="0">
                <a:solidFill>
                  <a:srgbClr val="00B0F0"/>
                </a:solidFill>
              </a:rPr>
              <a:t>student_main.cpp</a:t>
            </a:r>
            <a:endParaRPr spc="-130" dirty="0">
              <a:solidFill>
                <a:srgbClr val="00B0F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5900" y="486690"/>
            <a:ext cx="4707446" cy="202106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en-US" sz="1000" i="1" spc="80" dirty="0">
                <a:solidFill>
                  <a:srgbClr val="3D7A7A"/>
                </a:solidFill>
                <a:latin typeface="Palatino Linotype"/>
              </a:rPr>
              <a:t>//Main Program – instantiate a Class and call member functions</a:t>
            </a:r>
          </a:p>
          <a:p>
            <a:endParaRPr lang="en-US" sz="1000" i="1" spc="80" dirty="0">
              <a:solidFill>
                <a:srgbClr val="3D7A7A"/>
              </a:solidFill>
              <a:latin typeface="Palatino Linotype"/>
            </a:endParaRPr>
          </a:p>
          <a:p>
            <a:r>
              <a:rPr lang="en-US" sz="1000" spc="100" dirty="0">
                <a:solidFill>
                  <a:srgbClr val="0000FF"/>
                </a:solidFill>
                <a:latin typeface="Palatino Linotype"/>
              </a:rPr>
              <a:t>#</a:t>
            </a:r>
            <a:r>
              <a:rPr lang="en-US" sz="1000" b="1" spc="80" dirty="0">
                <a:solidFill>
                  <a:srgbClr val="007F00"/>
                </a:solidFill>
                <a:latin typeface="Palatino Linotype"/>
              </a:rPr>
              <a:t>include</a:t>
            </a:r>
            <a:r>
              <a:rPr lang="en-US" sz="1000" spc="100" dirty="0">
                <a:solidFill>
                  <a:srgbClr val="0000FF"/>
                </a:solidFill>
                <a:latin typeface="Palatino Linotype"/>
              </a:rPr>
              <a:t> "</a:t>
            </a:r>
            <a:r>
              <a:rPr lang="en-US" sz="1000" spc="100" dirty="0" err="1">
                <a:solidFill>
                  <a:srgbClr val="0000FF"/>
                </a:solidFill>
                <a:latin typeface="Palatino Linotype"/>
              </a:rPr>
              <a:t>student.h</a:t>
            </a:r>
            <a:r>
              <a:rPr lang="en-US" sz="1000" spc="100" dirty="0">
                <a:solidFill>
                  <a:srgbClr val="0000FF"/>
                </a:solidFill>
                <a:latin typeface="Palatino Linotype"/>
              </a:rPr>
              <a:t>"</a:t>
            </a:r>
          </a:p>
          <a:p>
            <a:br>
              <a:rPr lang="en-US" sz="1000" spc="100" dirty="0">
                <a:solidFill>
                  <a:srgbClr val="0000FF"/>
                </a:solidFill>
                <a:latin typeface="Palatino Linotype"/>
              </a:rPr>
            </a:br>
            <a:r>
              <a:rPr lang="en-US" sz="1000" b="1" spc="80" dirty="0">
                <a:solidFill>
                  <a:srgbClr val="007F00"/>
                </a:solidFill>
                <a:latin typeface="Palatino Linotype"/>
              </a:rPr>
              <a:t>int</a:t>
            </a:r>
            <a:r>
              <a:rPr lang="en-US" sz="1000" spc="100" dirty="0">
                <a:solidFill>
                  <a:srgbClr val="0000FF"/>
                </a:solidFill>
                <a:latin typeface="Palatino Linotype"/>
              </a:rPr>
              <a:t> main(){</a:t>
            </a:r>
          </a:p>
          <a:p>
            <a:r>
              <a:rPr lang="en-US" sz="10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1000" b="1" spc="80" dirty="0">
                <a:solidFill>
                  <a:srgbClr val="007F00"/>
                </a:solidFill>
                <a:latin typeface="Palatino Linotype"/>
              </a:rPr>
              <a:t>Student</a:t>
            </a:r>
            <a:r>
              <a:rPr lang="en-US" sz="1000" spc="100" dirty="0">
                <a:solidFill>
                  <a:srgbClr val="0000FF"/>
                </a:solidFill>
                <a:latin typeface="Palatino Linotype"/>
              </a:rPr>
              <a:t> st1;</a:t>
            </a:r>
          </a:p>
          <a:p>
            <a:r>
              <a:rPr lang="en-US" sz="1000" spc="100" dirty="0">
                <a:solidFill>
                  <a:srgbClr val="0000FF"/>
                </a:solidFill>
                <a:latin typeface="Palatino Linotype"/>
              </a:rPr>
              <a:t>    st1.setName(“John");</a:t>
            </a:r>
          </a:p>
          <a:p>
            <a:r>
              <a:rPr lang="en-US" sz="1000" spc="100" dirty="0">
                <a:solidFill>
                  <a:srgbClr val="0000FF"/>
                </a:solidFill>
                <a:latin typeface="Palatino Linotype"/>
              </a:rPr>
              <a:t>    st1.setBirthyear(2008);</a:t>
            </a:r>
          </a:p>
          <a:p>
            <a:r>
              <a:rPr lang="en-US" sz="1000" spc="100" dirty="0">
                <a:solidFill>
                  <a:srgbClr val="0000FF"/>
                </a:solidFill>
                <a:latin typeface="Palatino Linotype"/>
              </a:rPr>
              <a:t>    st1.setGender(‘m’);</a:t>
            </a:r>
          </a:p>
          <a:p>
            <a:r>
              <a:rPr lang="en-US" sz="1000" spc="100" dirty="0">
                <a:solidFill>
                  <a:srgbClr val="0000FF"/>
                </a:solidFill>
                <a:latin typeface="Palatino Linotype"/>
              </a:rPr>
              <a:t>    st1.printInfo();</a:t>
            </a:r>
          </a:p>
          <a:p>
            <a:r>
              <a:rPr lang="en-US" sz="10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1000" b="1" spc="80" dirty="0">
                <a:solidFill>
                  <a:srgbClr val="007F00"/>
                </a:solidFill>
                <a:latin typeface="Palatino Linotype"/>
              </a:rPr>
              <a:t>return</a:t>
            </a:r>
            <a:r>
              <a:rPr lang="en-US" sz="1000" spc="100" dirty="0">
                <a:solidFill>
                  <a:srgbClr val="0000FF"/>
                </a:solidFill>
                <a:latin typeface="Palatino Linotype"/>
              </a:rPr>
              <a:t> 0;</a:t>
            </a:r>
          </a:p>
          <a:p>
            <a:r>
              <a:rPr lang="en-US" sz="1000" spc="100" dirty="0">
                <a:solidFill>
                  <a:srgbClr val="0000FF"/>
                </a:solidFill>
                <a:latin typeface="Palatino Linotype"/>
              </a:rPr>
              <a:t>}</a:t>
            </a:r>
          </a:p>
          <a:p>
            <a:endParaRPr lang="en-US" sz="900" spc="100" dirty="0">
              <a:solidFill>
                <a:srgbClr val="0000FF"/>
              </a:solidFill>
              <a:latin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795020" cy="5080"/>
            </a:xfrm>
            <a:custGeom>
              <a:avLst/>
              <a:gdLst/>
              <a:ahLst/>
              <a:cxnLst/>
              <a:rect l="l" t="t" r="r" b="b"/>
              <a:pathLst>
                <a:path w="795020" h="5080">
                  <a:moveTo>
                    <a:pt x="0" y="5060"/>
                  </a:moveTo>
                  <a:lnTo>
                    <a:pt x="0" y="0"/>
                  </a:lnTo>
                  <a:lnTo>
                    <a:pt x="794453" y="0"/>
                  </a:lnTo>
                  <a:lnTo>
                    <a:pt x="79445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43563329"/>
      </p:ext>
    </p:extLst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4D91C-AF70-2544-9198-007E4169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28695" cy="184666"/>
          </a:xfrm>
        </p:spPr>
        <p:txBody>
          <a:bodyPr/>
          <a:lstStyle/>
          <a:p>
            <a:r>
              <a:rPr kumimoji="1" lang="en-US" altLang="zh-CN" dirty="0"/>
              <a:t>Source Code Management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7F24BE-3651-3445-827F-853C2D482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70" y="362112"/>
            <a:ext cx="5227564" cy="184666"/>
          </a:xfrm>
        </p:spPr>
        <p:txBody>
          <a:bodyPr/>
          <a:lstStyle/>
          <a:p>
            <a:r>
              <a:rPr kumimoji="1" lang="en-US" altLang="zh-CN" sz="1200" dirty="0"/>
              <a:t>The source code can be saved into multiple files.  Create a </a:t>
            </a:r>
            <a:r>
              <a:rPr kumimoji="1" lang="en-US" altLang="zh-CN" sz="1200" dirty="0" err="1"/>
              <a:t>makefile</a:t>
            </a:r>
            <a:r>
              <a:rPr kumimoji="1" lang="en-US" altLang="zh-CN" sz="1200" dirty="0"/>
              <a:t> to link them. </a:t>
            </a:r>
            <a:endParaRPr kumimoji="1" lang="zh-CN" altLang="en-US" sz="1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26779B-8B68-6647-9EEF-F646DD72EEDC}"/>
              </a:ext>
            </a:extLst>
          </p:cNvPr>
          <p:cNvSpPr/>
          <p:nvPr/>
        </p:nvSpPr>
        <p:spPr>
          <a:xfrm>
            <a:off x="70047" y="692461"/>
            <a:ext cx="2762130" cy="23596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b="1" spc="80" dirty="0">
                <a:solidFill>
                  <a:srgbClr val="007F00"/>
                </a:solidFill>
                <a:latin typeface="Palatino Linotype"/>
              </a:rPr>
              <a:t>class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 </a:t>
            </a:r>
            <a:r>
              <a:rPr lang="en-US" sz="800" b="1" spc="100" dirty="0">
                <a:solidFill>
                  <a:srgbClr val="0000FF"/>
                </a:solidFill>
                <a:latin typeface="Palatino Linotype"/>
              </a:rPr>
              <a:t>Student</a:t>
            </a:r>
          </a:p>
          <a:p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{</a:t>
            </a:r>
          </a:p>
          <a:p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  </a:t>
            </a:r>
            <a:r>
              <a:rPr lang="en-US" sz="800" b="1" spc="80" dirty="0">
                <a:solidFill>
                  <a:srgbClr val="007F00"/>
                </a:solidFill>
                <a:latin typeface="Palatino Linotype"/>
              </a:rPr>
              <a:t>private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:</a:t>
            </a:r>
          </a:p>
          <a:p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800" b="1" spc="80" dirty="0">
                <a:solidFill>
                  <a:srgbClr val="007F00"/>
                </a:solidFill>
                <a:latin typeface="Palatino Linotype"/>
              </a:rPr>
              <a:t>string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 name;</a:t>
            </a:r>
          </a:p>
          <a:p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800" b="1" spc="80" dirty="0">
                <a:solidFill>
                  <a:srgbClr val="007F00"/>
                </a:solidFill>
                <a:latin typeface="Palatino Linotype"/>
              </a:rPr>
              <a:t>int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 birthyear;</a:t>
            </a:r>
          </a:p>
          <a:p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800" b="1" spc="80" dirty="0">
                <a:solidFill>
                  <a:srgbClr val="007F00"/>
                </a:solidFill>
                <a:latin typeface="Palatino Linotype"/>
              </a:rPr>
              <a:t>char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 gender; </a:t>
            </a:r>
          </a:p>
          <a:p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  </a:t>
            </a:r>
            <a:r>
              <a:rPr lang="en-US" sz="800" b="1" spc="80" dirty="0">
                <a:solidFill>
                  <a:srgbClr val="007F00"/>
                </a:solidFill>
                <a:latin typeface="Palatino Linotype"/>
              </a:rPr>
              <a:t>public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:</a:t>
            </a:r>
          </a:p>
          <a:p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800" b="1" spc="80" dirty="0">
                <a:solidFill>
                  <a:srgbClr val="007F00"/>
                </a:solidFill>
                <a:latin typeface="Palatino Linotype"/>
              </a:rPr>
              <a:t>void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 </a:t>
            </a:r>
            <a:r>
              <a:rPr lang="en-US" sz="800" spc="100" dirty="0" err="1">
                <a:solidFill>
                  <a:srgbClr val="0000FF"/>
                </a:solidFill>
                <a:latin typeface="Palatino Linotype"/>
              </a:rPr>
              <a:t>setName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(</a:t>
            </a:r>
            <a:r>
              <a:rPr lang="en-US" sz="800" b="1" spc="80" dirty="0">
                <a:solidFill>
                  <a:srgbClr val="007F00"/>
                </a:solidFill>
                <a:latin typeface="Palatino Linotype"/>
              </a:rPr>
              <a:t>string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 s) </a:t>
            </a:r>
            <a:r>
              <a:rPr lang="en-US" sz="800" i="1" spc="80" dirty="0">
                <a:solidFill>
                  <a:srgbClr val="3D7A7A"/>
                </a:solidFill>
                <a:latin typeface="Palatino Linotype"/>
              </a:rPr>
              <a:t>// inline definition</a:t>
            </a:r>
            <a:endParaRPr lang="en-US" sz="800" spc="100" dirty="0">
              <a:solidFill>
                <a:srgbClr val="0000FF"/>
              </a:solidFill>
              <a:latin typeface="Palatino Linotype"/>
            </a:endParaRPr>
          </a:p>
          <a:p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    {</a:t>
            </a:r>
          </a:p>
          <a:p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        name = s;</a:t>
            </a:r>
          </a:p>
          <a:p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    }</a:t>
            </a:r>
          </a:p>
          <a:p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800" b="1" spc="80" dirty="0">
                <a:solidFill>
                  <a:srgbClr val="007F00"/>
                </a:solidFill>
                <a:latin typeface="Palatino Linotype"/>
              </a:rPr>
              <a:t>void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 </a:t>
            </a:r>
            <a:r>
              <a:rPr lang="en-US" sz="800" spc="100" dirty="0" err="1">
                <a:solidFill>
                  <a:srgbClr val="0000FF"/>
                </a:solidFill>
                <a:latin typeface="Palatino Linotype"/>
              </a:rPr>
              <a:t>setBirthyear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(</a:t>
            </a:r>
            <a:r>
              <a:rPr lang="en-US" sz="800" b="1" spc="80" dirty="0">
                <a:solidFill>
                  <a:srgbClr val="007F00"/>
                </a:solidFill>
                <a:latin typeface="Palatino Linotype"/>
              </a:rPr>
              <a:t>int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 y) </a:t>
            </a:r>
            <a:r>
              <a:rPr lang="en-US" sz="800" i="1" spc="80" dirty="0">
                <a:solidFill>
                  <a:srgbClr val="3D7A7A"/>
                </a:solidFill>
                <a:latin typeface="Palatino Linotype"/>
              </a:rPr>
              <a:t>// inline definition</a:t>
            </a:r>
            <a:endParaRPr lang="en-US" sz="800" spc="100" dirty="0">
              <a:solidFill>
                <a:srgbClr val="0000FF"/>
              </a:solidFill>
              <a:latin typeface="Palatino Linotype"/>
            </a:endParaRPr>
          </a:p>
          <a:p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    {</a:t>
            </a:r>
          </a:p>
          <a:p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        birthyear = y;</a:t>
            </a:r>
          </a:p>
          <a:p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    }</a:t>
            </a:r>
          </a:p>
          <a:p>
            <a:pPr>
              <a:spcBef>
                <a:spcPts val="180"/>
              </a:spcBef>
            </a:pP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800" b="1" spc="80" dirty="0">
                <a:solidFill>
                  <a:srgbClr val="007F00"/>
                </a:solidFill>
                <a:latin typeface="Palatino Linotype"/>
              </a:rPr>
              <a:t>void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 </a:t>
            </a:r>
            <a:r>
              <a:rPr lang="en-US" sz="800" spc="100" dirty="0" err="1">
                <a:solidFill>
                  <a:srgbClr val="0000FF"/>
                </a:solidFill>
                <a:latin typeface="Palatino Linotype"/>
              </a:rPr>
              <a:t>setGender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(</a:t>
            </a:r>
            <a:r>
              <a:rPr lang="en-US" sz="800" b="1" spc="80" dirty="0">
                <a:solidFill>
                  <a:srgbClr val="007F00"/>
                </a:solidFill>
                <a:latin typeface="Palatino Linotype"/>
              </a:rPr>
              <a:t>char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 g); </a:t>
            </a:r>
          </a:p>
          <a:p>
            <a:pPr>
              <a:spcBef>
                <a:spcPts val="180"/>
              </a:spcBef>
            </a:pP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800" b="1" spc="80" dirty="0">
                <a:solidFill>
                  <a:srgbClr val="007F00"/>
                </a:solidFill>
                <a:latin typeface="Palatino Linotype"/>
              </a:rPr>
              <a:t>void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 </a:t>
            </a:r>
            <a:r>
              <a:rPr lang="en-US" sz="800" spc="100" dirty="0" err="1">
                <a:solidFill>
                  <a:srgbClr val="0000FF"/>
                </a:solidFill>
                <a:latin typeface="Palatino Linotype"/>
              </a:rPr>
              <a:t>printInfo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(); </a:t>
            </a:r>
          </a:p>
          <a:p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};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385D975-1B08-744D-87AB-8AAB6EEA3C67}"/>
              </a:ext>
            </a:extLst>
          </p:cNvPr>
          <p:cNvSpPr/>
          <p:nvPr/>
        </p:nvSpPr>
        <p:spPr>
          <a:xfrm>
            <a:off x="2907449" y="524531"/>
            <a:ext cx="2788250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#</a:t>
            </a:r>
            <a:r>
              <a:rPr lang="en-US" sz="700" b="1" spc="80" dirty="0">
                <a:solidFill>
                  <a:srgbClr val="007F00"/>
                </a:solidFill>
                <a:latin typeface="Palatino Linotype"/>
              </a:rPr>
              <a:t>include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 &lt;iostream&gt;</a:t>
            </a:r>
          </a:p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#</a:t>
            </a:r>
            <a:r>
              <a:rPr lang="en-US" sz="700" b="1" spc="80" dirty="0">
                <a:solidFill>
                  <a:srgbClr val="007F00"/>
                </a:solidFill>
                <a:latin typeface="Palatino Linotype"/>
              </a:rPr>
              <a:t>include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 &lt;</a:t>
            </a:r>
            <a:r>
              <a:rPr lang="en-US" sz="700" spc="100" dirty="0" err="1">
                <a:solidFill>
                  <a:srgbClr val="0000FF"/>
                </a:solidFill>
                <a:latin typeface="Palatino Linotype"/>
              </a:rPr>
              <a:t>cctype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&gt;</a:t>
            </a:r>
          </a:p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#</a:t>
            </a:r>
            <a:r>
              <a:rPr lang="en-US" sz="700" b="1" spc="80" dirty="0">
                <a:solidFill>
                  <a:srgbClr val="007F00"/>
                </a:solidFill>
                <a:latin typeface="Palatino Linotype"/>
              </a:rPr>
              <a:t>include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 "</a:t>
            </a:r>
            <a:r>
              <a:rPr lang="en-US" sz="700" spc="100" dirty="0" err="1">
                <a:solidFill>
                  <a:srgbClr val="0000FF"/>
                </a:solidFill>
                <a:latin typeface="Palatino Linotype"/>
              </a:rPr>
              <a:t>student.h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"</a:t>
            </a:r>
          </a:p>
          <a:p>
            <a:br>
              <a:rPr lang="en-US" sz="700" spc="100" dirty="0">
                <a:solidFill>
                  <a:srgbClr val="0000FF"/>
                </a:solidFill>
                <a:latin typeface="Palatino Linotype"/>
              </a:rPr>
            </a:br>
            <a:r>
              <a:rPr lang="en-US" sz="700" b="1" spc="80" dirty="0">
                <a:solidFill>
                  <a:srgbClr val="007F00"/>
                </a:solidFill>
                <a:latin typeface="Palatino Linotype"/>
              </a:rPr>
              <a:t>void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 Student::</a:t>
            </a:r>
            <a:r>
              <a:rPr lang="en-US" sz="700" spc="100" dirty="0" err="1">
                <a:solidFill>
                  <a:srgbClr val="0000FF"/>
                </a:solidFill>
                <a:latin typeface="Palatino Linotype"/>
              </a:rPr>
              <a:t>setGender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(char g)</a:t>
            </a:r>
          </a:p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{</a:t>
            </a:r>
          </a:p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    gender = tolower(g);</a:t>
            </a:r>
          </a:p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}</a:t>
            </a:r>
          </a:p>
          <a:p>
            <a:endParaRPr lang="en-US" sz="700" spc="100" dirty="0">
              <a:solidFill>
                <a:srgbClr val="0000FF"/>
              </a:solidFill>
              <a:latin typeface="Palatino Linotype"/>
            </a:endParaRPr>
          </a:p>
          <a:p>
            <a:r>
              <a:rPr lang="en-US" sz="700" b="1" spc="80" dirty="0">
                <a:solidFill>
                  <a:srgbClr val="007F00"/>
                </a:solidFill>
                <a:latin typeface="Palatino Linotype"/>
              </a:rPr>
              <a:t>void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 Student::</a:t>
            </a:r>
            <a:r>
              <a:rPr lang="en-US" sz="700" spc="100" dirty="0" err="1">
                <a:solidFill>
                  <a:srgbClr val="0000FF"/>
                </a:solidFill>
                <a:latin typeface="Palatino Linotype"/>
              </a:rPr>
              <a:t>printInfo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()</a:t>
            </a:r>
          </a:p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{</a:t>
            </a:r>
          </a:p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700" b="1" spc="80" dirty="0" err="1">
                <a:solidFill>
                  <a:srgbClr val="007F00"/>
                </a:solidFill>
                <a:latin typeface="Palatino Linotype"/>
              </a:rPr>
              <a:t>cout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 &lt;&lt; "Name: " &lt;&lt; name &lt;&lt; </a:t>
            </a:r>
            <a:r>
              <a:rPr lang="en-US" sz="700" b="1" spc="80" dirty="0" err="1">
                <a:solidFill>
                  <a:srgbClr val="007F00"/>
                </a:solidFill>
                <a:latin typeface="Palatino Linotype"/>
              </a:rPr>
              <a:t>endl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;</a:t>
            </a:r>
          </a:p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700" b="1" spc="80" dirty="0" err="1">
                <a:solidFill>
                  <a:srgbClr val="007F00"/>
                </a:solidFill>
                <a:latin typeface="Palatino Linotype"/>
              </a:rPr>
              <a:t>cout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 &lt;&lt; "Born in year " &lt;&lt; born &lt;&lt; </a:t>
            </a:r>
            <a:r>
              <a:rPr lang="en-US" sz="700" b="1" spc="80" dirty="0" err="1">
                <a:solidFill>
                  <a:srgbClr val="007F00"/>
                </a:solidFill>
                <a:latin typeface="Palatino Linotype"/>
              </a:rPr>
              <a:t>endl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;</a:t>
            </a:r>
          </a:p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700" b="1" spc="80" dirty="0" err="1">
                <a:solidFill>
                  <a:srgbClr val="007F00"/>
                </a:solidFill>
                <a:latin typeface="Palatino Linotype"/>
              </a:rPr>
              <a:t>cout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 &lt;&lt; "Gender: " &lt;&lt; (gender==‘m’? "</a:t>
            </a:r>
            <a:r>
              <a:rPr lang="en-US" sz="700" spc="100" dirty="0" err="1">
                <a:solidFill>
                  <a:srgbClr val="0000FF"/>
                </a:solidFill>
                <a:latin typeface="Palatino Linotype"/>
              </a:rPr>
              <a:t>Male":gender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==‘f’? "</a:t>
            </a:r>
            <a:r>
              <a:rPr lang="en-US" sz="700" spc="100" dirty="0" err="1">
                <a:solidFill>
                  <a:srgbClr val="0000FF"/>
                </a:solidFill>
                <a:latin typeface="Palatino Linotype"/>
              </a:rPr>
              <a:t>Female“:“Other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”) &lt;&lt; </a:t>
            </a:r>
            <a:r>
              <a:rPr lang="en-US" sz="700" b="1" spc="80" dirty="0" err="1">
                <a:solidFill>
                  <a:srgbClr val="007F00"/>
                </a:solidFill>
                <a:latin typeface="Palatino Linotype"/>
              </a:rPr>
              <a:t>endl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;</a:t>
            </a:r>
          </a:p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7B73DD8-17C1-B544-8BC1-1B04671C9220}"/>
              </a:ext>
            </a:extLst>
          </p:cNvPr>
          <p:cNvSpPr/>
          <p:nvPr/>
        </p:nvSpPr>
        <p:spPr>
          <a:xfrm>
            <a:off x="1968500" y="744941"/>
            <a:ext cx="660758" cy="23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946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student.h</a:t>
            </a:r>
            <a:endParaRPr lang="zh-CN" altLang="en-US" sz="946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AFB7D4-4AF4-0B4F-8089-2322CD9C9EBC}"/>
              </a:ext>
            </a:extLst>
          </p:cNvPr>
          <p:cNvSpPr/>
          <p:nvPr/>
        </p:nvSpPr>
        <p:spPr>
          <a:xfrm>
            <a:off x="4844252" y="643474"/>
            <a:ext cx="776175" cy="23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946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student.cpp</a:t>
            </a:r>
            <a:endParaRPr lang="zh-CN" altLang="en-US" sz="946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9" name="矩形 4">
            <a:extLst>
              <a:ext uri="{FF2B5EF4-FFF2-40B4-BE49-F238E27FC236}">
                <a16:creationId xmlns:a16="http://schemas.microsoft.com/office/drawing/2014/main" id="{0276F51E-66A9-7934-B530-ABD727D2A991}"/>
              </a:ext>
            </a:extLst>
          </p:cNvPr>
          <p:cNvSpPr/>
          <p:nvPr/>
        </p:nvSpPr>
        <p:spPr>
          <a:xfrm>
            <a:off x="2925708" y="2376239"/>
            <a:ext cx="2781962" cy="8463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#</a:t>
            </a:r>
            <a:r>
              <a:rPr lang="en-US" sz="700" b="1" spc="80" dirty="0">
                <a:solidFill>
                  <a:srgbClr val="007F00"/>
                </a:solidFill>
                <a:latin typeface="Palatino Linotype"/>
              </a:rPr>
              <a:t>include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 "</a:t>
            </a:r>
            <a:r>
              <a:rPr lang="en-US" sz="700" spc="100" dirty="0" err="1">
                <a:solidFill>
                  <a:srgbClr val="0000FF"/>
                </a:solidFill>
                <a:latin typeface="Palatino Linotype"/>
              </a:rPr>
              <a:t>student.h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"</a:t>
            </a:r>
          </a:p>
          <a:p>
            <a:r>
              <a:rPr lang="en-US" sz="700" b="1" spc="80" dirty="0">
                <a:solidFill>
                  <a:srgbClr val="007F00"/>
                </a:solidFill>
                <a:latin typeface="Palatino Linotype"/>
              </a:rPr>
              <a:t>int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 main(){</a:t>
            </a:r>
          </a:p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700" b="1" spc="80" dirty="0">
                <a:solidFill>
                  <a:srgbClr val="007F00"/>
                </a:solidFill>
                <a:latin typeface="Palatino Linotype"/>
              </a:rPr>
              <a:t>Student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 st1;</a:t>
            </a:r>
          </a:p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    …</a:t>
            </a:r>
          </a:p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    st1.printInfo();</a:t>
            </a:r>
          </a:p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700" b="1" spc="80" dirty="0">
                <a:solidFill>
                  <a:srgbClr val="007F00"/>
                </a:solidFill>
                <a:latin typeface="Palatino Linotype"/>
              </a:rPr>
              <a:t>return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 0;</a:t>
            </a:r>
          </a:p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}</a:t>
            </a: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61C18BF7-C133-9154-8300-BBCF1D7709E6}"/>
              </a:ext>
            </a:extLst>
          </p:cNvPr>
          <p:cNvSpPr/>
          <p:nvPr/>
        </p:nvSpPr>
        <p:spPr>
          <a:xfrm>
            <a:off x="4623595" y="2482433"/>
            <a:ext cx="1090363" cy="23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946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</a:t>
            </a:r>
            <a:r>
              <a:rPr lang="en" altLang="zh-CN" sz="946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tudent_main.cpp</a:t>
            </a:r>
            <a:endParaRPr lang="zh-CN" altLang="en-US" sz="946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8875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304" y="1156752"/>
            <a:ext cx="2559685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450" spc="95" dirty="0" err="1">
                <a:solidFill>
                  <a:srgbClr val="22373A"/>
                </a:solidFill>
                <a:hlinkClick r:id="rId2" action="ppaction://hlinksldjump"/>
              </a:rPr>
              <a:t>Makefile</a:t>
            </a:r>
            <a:endParaRPr sz="2450" dirty="0"/>
          </a:p>
        </p:txBody>
      </p:sp>
      <p:grpSp>
        <p:nvGrpSpPr>
          <p:cNvPr id="3" name="object 3"/>
          <p:cNvGrpSpPr/>
          <p:nvPr/>
        </p:nvGrpSpPr>
        <p:grpSpPr>
          <a:xfrm>
            <a:off x="1356004" y="1771414"/>
            <a:ext cx="3048635" cy="5080"/>
            <a:chOff x="1356004" y="1771414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771414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6004" y="1771414"/>
              <a:ext cx="841375" cy="5080"/>
            </a:xfrm>
            <a:custGeom>
              <a:avLst/>
              <a:gdLst/>
              <a:ahLst/>
              <a:cxnLst/>
              <a:rect l="l" t="t" r="r" b="b"/>
              <a:pathLst>
                <a:path w="841375" h="5080">
                  <a:moveTo>
                    <a:pt x="0" y="5060"/>
                  </a:moveTo>
                  <a:lnTo>
                    <a:pt x="0" y="0"/>
                  </a:lnTo>
                  <a:lnTo>
                    <a:pt x="840842" y="0"/>
                  </a:lnTo>
                  <a:lnTo>
                    <a:pt x="84084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48555832"/>
      </p:ext>
    </p:extLst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4D91C-AF70-2544-9198-007E4169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665130" cy="369332"/>
          </a:xfrm>
        </p:spPr>
        <p:txBody>
          <a:bodyPr/>
          <a:lstStyle/>
          <a:p>
            <a:r>
              <a:rPr kumimoji="1" lang="en-US" altLang="zh-CN" dirty="0"/>
              <a:t>Compile multiple dependent source code files</a:t>
            </a:r>
            <a:endParaRPr kumimoji="1"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C3BACD2-35CA-F03E-7387-3FDD90CED708}"/>
              </a:ext>
            </a:extLst>
          </p:cNvPr>
          <p:cNvSpPr txBox="1">
            <a:spLocks/>
          </p:cNvSpPr>
          <p:nvPr/>
        </p:nvSpPr>
        <p:spPr>
          <a:xfrm>
            <a:off x="133976" y="445707"/>
            <a:ext cx="5227564" cy="24006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/>
              <a:t>When there are multiple C++ source code files, compile each </a:t>
            </a:r>
            <a:r>
              <a:rPr kumimoji="1" lang="en-US" altLang="zh-CN" dirty="0" err="1"/>
              <a:t>cpp</a:t>
            </a:r>
            <a:r>
              <a:rPr kumimoji="1" lang="en-US" altLang="zh-CN" dirty="0"/>
              <a:t> file into an object first with this syntax: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zh-CN" b="1" dirty="0">
                <a:solidFill>
                  <a:srgbClr val="002060"/>
                </a:solidFill>
              </a:rPr>
              <a:t>g++  -c  program1.cpp   -o program1.o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zh-CN" b="1" dirty="0">
                <a:solidFill>
                  <a:srgbClr val="002060"/>
                </a:solidFill>
              </a:rPr>
              <a:t>g++  -c program2.cpp   -o program2.o</a:t>
            </a:r>
          </a:p>
          <a:p>
            <a:pPr lvl="1"/>
            <a:endParaRPr kumimoji="1"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/>
              <a:t>Then link objects together: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zh-CN" b="1" dirty="0">
                <a:solidFill>
                  <a:srgbClr val="002060"/>
                </a:solidFill>
              </a:rPr>
              <a:t>g++ program1.o program2.o  -o program.exe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229931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4D91C-AF70-2544-9198-007E4169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665130" cy="369332"/>
          </a:xfrm>
        </p:spPr>
        <p:txBody>
          <a:bodyPr/>
          <a:lstStyle/>
          <a:p>
            <a:r>
              <a:rPr kumimoji="1" lang="en-US" altLang="zh-CN" dirty="0"/>
              <a:t>Compile multiple dependent source code files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26779B-8B68-6647-9EEF-F646DD72EEDC}"/>
              </a:ext>
            </a:extLst>
          </p:cNvPr>
          <p:cNvSpPr/>
          <p:nvPr/>
        </p:nvSpPr>
        <p:spPr>
          <a:xfrm>
            <a:off x="215900" y="929927"/>
            <a:ext cx="5257800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$ g++ -c student.cpp –o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student.o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$ g++ -c student_main.cpp –o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student_main.o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$ g++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student.o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student_main.o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–o student.exe</a:t>
            </a:r>
          </a:p>
          <a:p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C3BACD2-35CA-F03E-7387-3FDD90CED708}"/>
              </a:ext>
            </a:extLst>
          </p:cNvPr>
          <p:cNvSpPr txBox="1">
            <a:spLocks/>
          </p:cNvSpPr>
          <p:nvPr/>
        </p:nvSpPr>
        <p:spPr>
          <a:xfrm>
            <a:off x="133976" y="445707"/>
            <a:ext cx="522756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600" dirty="0"/>
              <a:t>In our student example:</a:t>
            </a:r>
            <a:endParaRPr kumimoji="1" lang="en-US" altLang="zh-CN" sz="1600" b="1" dirty="0">
              <a:solidFill>
                <a:srgbClr val="00206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918936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4D91C-AF70-2544-9198-007E4169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5520260" cy="213681"/>
          </a:xfrm>
        </p:spPr>
        <p:txBody>
          <a:bodyPr/>
          <a:lstStyle/>
          <a:p>
            <a:r>
              <a:rPr kumimoji="1" lang="en-US" altLang="zh-CN" dirty="0" err="1"/>
              <a:t>Makefile</a:t>
            </a:r>
            <a:r>
              <a:rPr kumimoji="1" lang="en-US" altLang="zh-CN" dirty="0"/>
              <a:t> is another method to compile multiple files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7F24BE-3651-3445-827F-853C2D482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70" y="362112"/>
            <a:ext cx="5227564" cy="184666"/>
          </a:xfrm>
        </p:spPr>
        <p:txBody>
          <a:bodyPr/>
          <a:lstStyle/>
          <a:p>
            <a:r>
              <a:rPr kumimoji="1" lang="en-US" altLang="zh-CN" sz="1200" dirty="0"/>
              <a:t>Create a </a:t>
            </a:r>
            <a:r>
              <a:rPr kumimoji="1" lang="en-US" altLang="zh-CN" sz="1200" dirty="0" err="1"/>
              <a:t>makefile</a:t>
            </a:r>
            <a:r>
              <a:rPr kumimoji="1" lang="en-US" altLang="zh-CN" sz="1200" dirty="0"/>
              <a:t> to compile multiple files</a:t>
            </a:r>
            <a:endParaRPr kumimoji="1" lang="zh-CN" altLang="en-US" sz="1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26779B-8B68-6647-9EEF-F646DD72EEDC}"/>
              </a:ext>
            </a:extLst>
          </p:cNvPr>
          <p:cNvSpPr/>
          <p:nvPr/>
        </p:nvSpPr>
        <p:spPr>
          <a:xfrm>
            <a:off x="292100" y="708025"/>
            <a:ext cx="487680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executable files for this directory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= student.exe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tells make to use the file "../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makefile_template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", which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defines general rules for making .o and .exe files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../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makefile_template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student.exe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student_main.o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student.o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CPP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CPPFLAGS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student_main.o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student.o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-o student.exe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7B73DD8-17C1-B544-8BC1-1B04671C9220}"/>
              </a:ext>
            </a:extLst>
          </p:cNvPr>
          <p:cNvSpPr/>
          <p:nvPr/>
        </p:nvSpPr>
        <p:spPr>
          <a:xfrm>
            <a:off x="4406900" y="710826"/>
            <a:ext cx="606256" cy="23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946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makefile</a:t>
            </a:r>
            <a:endParaRPr lang="zh-CN" altLang="en-US" sz="946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1485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4D91C-AF70-2544-9198-007E4169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28695" cy="184666"/>
          </a:xfrm>
        </p:spPr>
        <p:txBody>
          <a:bodyPr/>
          <a:lstStyle/>
          <a:p>
            <a:r>
              <a:rPr kumimoji="1" lang="en-US" altLang="zh-CN" dirty="0"/>
              <a:t>Make file template for g++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26779B-8B68-6647-9EEF-F646DD72EEDC}"/>
              </a:ext>
            </a:extLst>
          </p:cNvPr>
          <p:cNvSpPr/>
          <p:nvPr/>
        </p:nvSpPr>
        <p:spPr>
          <a:xfrm>
            <a:off x="195323" y="479425"/>
            <a:ext cx="5105400" cy="24468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CPP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= g++</a:t>
            </a:r>
          </a:p>
          <a:p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CPPFLAGS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= -std=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c++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20 -I..</a:t>
            </a:r>
          </a:p>
          <a:p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LOCFLAGS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OBJECTS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.o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.cpp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CPP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CPPFLAGS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LOCFLAGS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-c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$&lt;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-o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$@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.exe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.o 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CPP)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CPPFLAGS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LOCFLAGS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$&lt;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-o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$@</a:t>
            </a:r>
          </a:p>
          <a:p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rm -rf *.o *.obj core *.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stackdump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clobber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clean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rm -rf *.exe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7B73DD8-17C1-B544-8BC1-1B04671C9220}"/>
              </a:ext>
            </a:extLst>
          </p:cNvPr>
          <p:cNvSpPr/>
          <p:nvPr/>
        </p:nvSpPr>
        <p:spPr>
          <a:xfrm>
            <a:off x="4025900" y="555625"/>
            <a:ext cx="1122423" cy="23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946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</a:t>
            </a:r>
            <a:r>
              <a:rPr lang="en" altLang="zh-CN" sz="946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akefile_template</a:t>
            </a:r>
            <a:endParaRPr lang="zh-CN" altLang="en-US" sz="946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9364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4D91C-AF70-2544-9198-007E4169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28695" cy="184666"/>
          </a:xfrm>
        </p:spPr>
        <p:txBody>
          <a:bodyPr/>
          <a:lstStyle/>
          <a:p>
            <a:r>
              <a:rPr kumimoji="1" lang="en-US" altLang="zh-CN" dirty="0"/>
              <a:t>Make file commands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26779B-8B68-6647-9EEF-F646DD72EEDC}"/>
              </a:ext>
            </a:extLst>
          </p:cNvPr>
          <p:cNvSpPr/>
          <p:nvPr/>
        </p:nvSpPr>
        <p:spPr>
          <a:xfrm>
            <a:off x="215900" y="708025"/>
            <a:ext cx="5334000" cy="213904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following commands can be used with this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akefile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  <a:cs typeface="Arial" panose="020B0604020202020204" pitchFamily="34" charset="0"/>
              </a:rPr>
              <a:t>$ make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  <a:cs typeface="Arial" panose="020B0604020202020204" pitchFamily="34" charset="0"/>
              </a:rPr>
              <a:t>$ make all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  <a:cs typeface="Arial" panose="020B0604020202020204" pitchFamily="34" charset="0"/>
              </a:rPr>
              <a:t>$ make clean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  <a:cs typeface="Arial" panose="020B0604020202020204" pitchFamily="34" charset="0"/>
              </a:rPr>
              <a:t>$ make clobber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900" dirty="0">
              <a:solidFill>
                <a:srgbClr val="7030A0"/>
              </a:solidFill>
              <a:latin typeface="+mn-lt"/>
              <a:cs typeface="Arial" panose="020B0604020202020204" pitchFamily="34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  <a:cs typeface="Arial" panose="020B0604020202020204" pitchFamily="34" charset="0"/>
              </a:rPr>
              <a:t>$ make student.exe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F0C581E-94C7-4103-0171-2946E1F39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851"/>
            <a:ext cx="527709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Makefile</a:t>
            </a:r>
            <a:r>
              <a:rPr kumimoji="0" lang="en-US" altLang="en-US" sz="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Commands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69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4202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40" dirty="0">
                <a:solidFill>
                  <a:schemeClr val="bg1"/>
                </a:solidFill>
              </a:rPr>
              <a:t>Function Review</a:t>
            </a:r>
            <a:endParaRPr spc="-140" dirty="0">
              <a:solidFill>
                <a:srgbClr val="7030A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96595"/>
            <a:ext cx="4933315" cy="21553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290" marR="86360" indent="-184150">
              <a:lnSpc>
                <a:spcPct val="111400"/>
              </a:lnSpc>
              <a:spcBef>
                <a:spcPts val="844"/>
              </a:spcBef>
              <a:buFont typeface="Calibri"/>
              <a:buChar char="•"/>
              <a:tabLst>
                <a:tab pos="289560" algn="l"/>
              </a:tabLst>
            </a:pPr>
            <a:r>
              <a:rPr lang="en-US" sz="1200" b="0" i="0" u="none" strike="noStrike" baseline="0" dirty="0">
                <a:latin typeface="Palatino-Roman"/>
              </a:rPr>
              <a:t>Function is a block of code with a name.</a:t>
            </a:r>
          </a:p>
          <a:p>
            <a:pPr marL="288290" marR="86360" indent="-184150">
              <a:lnSpc>
                <a:spcPct val="111400"/>
              </a:lnSpc>
              <a:spcBef>
                <a:spcPts val="844"/>
              </a:spcBef>
              <a:buFont typeface="Calibri"/>
              <a:buChar char="•"/>
              <a:tabLst>
                <a:tab pos="289560" algn="l"/>
              </a:tabLst>
            </a:pPr>
            <a:r>
              <a:rPr lang="en-US" sz="1200" dirty="0">
                <a:latin typeface="Palatino-Roman"/>
              </a:rPr>
              <a:t>Declare a function with its name, parameters and return type</a:t>
            </a:r>
          </a:p>
          <a:p>
            <a:pPr marL="288290" marR="86360" indent="-184150">
              <a:lnSpc>
                <a:spcPct val="111400"/>
              </a:lnSpc>
              <a:spcBef>
                <a:spcPts val="844"/>
              </a:spcBef>
              <a:buFont typeface="Calibri"/>
              <a:buChar char="•"/>
              <a:tabLst>
                <a:tab pos="289560" algn="l"/>
              </a:tabLst>
            </a:pPr>
            <a:r>
              <a:rPr lang="en-US" sz="1200" dirty="0">
                <a:latin typeface="Palatino-Roman"/>
              </a:rPr>
              <a:t>Define a function with details</a:t>
            </a:r>
          </a:p>
          <a:p>
            <a:pPr marL="288290" marR="86360" indent="-184150">
              <a:lnSpc>
                <a:spcPct val="111400"/>
              </a:lnSpc>
              <a:spcBef>
                <a:spcPts val="844"/>
              </a:spcBef>
              <a:buFont typeface="Calibri"/>
              <a:buChar char="•"/>
              <a:tabLst>
                <a:tab pos="289560" algn="l"/>
              </a:tabLst>
            </a:pPr>
            <a:r>
              <a:rPr lang="en-US" sz="1200" dirty="0">
                <a:latin typeface="Palatino-Roman"/>
              </a:rPr>
              <a:t>Execute a function by calling the function</a:t>
            </a:r>
          </a:p>
          <a:p>
            <a:pPr marL="288290" marR="86360" indent="-184150">
              <a:lnSpc>
                <a:spcPct val="111400"/>
              </a:lnSpc>
              <a:spcBef>
                <a:spcPts val="844"/>
              </a:spcBef>
              <a:buFont typeface="Calibri"/>
              <a:buChar char="•"/>
              <a:tabLst>
                <a:tab pos="289560" algn="l"/>
              </a:tabLst>
            </a:pPr>
            <a:r>
              <a:rPr lang="en-US" sz="1200" b="0" i="0" u="none" strike="noStrike" baseline="0" dirty="0">
                <a:latin typeface="Palatino-Roman"/>
              </a:rPr>
              <a:t>A function takes zero or more arguments and usually returns a result.</a:t>
            </a:r>
            <a:endParaRPr lang="en-US" sz="1200" dirty="0">
              <a:latin typeface="Palatino-Roman"/>
            </a:endParaRPr>
          </a:p>
          <a:p>
            <a:pPr marL="288290" marR="86360" indent="-184150">
              <a:lnSpc>
                <a:spcPct val="111400"/>
              </a:lnSpc>
              <a:spcBef>
                <a:spcPts val="844"/>
              </a:spcBef>
              <a:buFont typeface="Calibri"/>
              <a:buChar char="•"/>
              <a:tabLst>
                <a:tab pos="289560" algn="l"/>
              </a:tabLst>
            </a:pPr>
            <a:r>
              <a:rPr lang="en-US" sz="1200" b="0" i="0" u="none" strike="noStrike" baseline="0" dirty="0">
                <a:latin typeface="Palatino-Roman"/>
              </a:rPr>
              <a:t>Functions can be overloaded, meaning that the same name may have different arguments and different return values</a:t>
            </a:r>
            <a:endParaRPr sz="1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5502652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4202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95" dirty="0">
                <a:solidFill>
                  <a:schemeClr val="bg1"/>
                </a:solidFill>
              </a:rPr>
              <a:t>Function </a:t>
            </a:r>
            <a:r>
              <a:rPr spc="-95" dirty="0">
                <a:solidFill>
                  <a:schemeClr val="bg1"/>
                </a:solidFill>
              </a:rPr>
              <a:t>Declaration/Definition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458977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50" dirty="0">
                <a:solidFill>
                  <a:srgbClr val="F9F9F9"/>
                </a:solidFill>
                <a:latin typeface="Arial Black"/>
                <a:cs typeface="Arial Black"/>
              </a:rPr>
              <a:t>Declaration/Prototype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657224"/>
            <a:ext cx="5039995" cy="23622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1016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80"/>
              </a:spcBef>
            </a:pP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40" dirty="0">
                <a:solidFill>
                  <a:srgbClr val="22373A"/>
                </a:solidFill>
                <a:latin typeface="Arial Black"/>
                <a:cs typeface="Arial Black"/>
              </a:rPr>
              <a:t>declaration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(or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20" dirty="0">
                <a:solidFill>
                  <a:srgbClr val="22373A"/>
                </a:solidFill>
                <a:latin typeface="Arial"/>
                <a:cs typeface="Arial"/>
              </a:rPr>
              <a:t>prototype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an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entity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an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identifier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4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describing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its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type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926538"/>
            <a:ext cx="5066030" cy="88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declaration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what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compiler and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linker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needs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accept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references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(usage)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to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that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identifier</a:t>
            </a:r>
            <a:endParaRPr sz="1100">
              <a:latin typeface="Tahoma"/>
              <a:cs typeface="Tahoma"/>
            </a:endParaRPr>
          </a:p>
          <a:p>
            <a:pPr marL="12700" marR="210820">
              <a:lnSpc>
                <a:spcPct val="118000"/>
              </a:lnSpc>
              <a:spcBef>
                <a:spcPts val="545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C++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entities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(class,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functions,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etc.)</a:t>
            </a:r>
            <a:r>
              <a:rPr sz="1100" spc="8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can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declared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2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multiple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times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(with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same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signature)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994" y="2148585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60" dirty="0">
                <a:solidFill>
                  <a:srgbClr val="F9F9F9"/>
                </a:solidFill>
                <a:latin typeface="Arial Black"/>
                <a:cs typeface="Arial Black"/>
              </a:rPr>
              <a:t>Definition/Implementation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9994" y="2346832"/>
            <a:ext cx="5039995" cy="22860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2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An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entity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14" dirty="0">
                <a:solidFill>
                  <a:srgbClr val="22373A"/>
                </a:solidFill>
                <a:latin typeface="Arial Black"/>
                <a:cs typeface="Arial Black"/>
              </a:rPr>
              <a:t>definition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4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implementation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declaration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2640074"/>
            <a:ext cx="28702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For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each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entity,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only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single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20" dirty="0">
                <a:solidFill>
                  <a:srgbClr val="22373A"/>
                </a:solidFill>
                <a:latin typeface="Arial"/>
                <a:cs typeface="Arial"/>
              </a:rPr>
              <a:t>definition</a:t>
            </a:r>
            <a:r>
              <a:rPr sz="1100" i="1" spc="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allowed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1" name="object 11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234937"/>
              <a:ext cx="404495" cy="5080"/>
            </a:xfrm>
            <a:custGeom>
              <a:avLst/>
              <a:gdLst/>
              <a:ahLst/>
              <a:cxnLst/>
              <a:rect l="l" t="t" r="r" b="b"/>
              <a:pathLst>
                <a:path w="404495" h="5080">
                  <a:moveTo>
                    <a:pt x="0" y="5060"/>
                  </a:moveTo>
                  <a:lnTo>
                    <a:pt x="0" y="0"/>
                  </a:lnTo>
                  <a:lnTo>
                    <a:pt x="404213" y="0"/>
                  </a:lnTo>
                  <a:lnTo>
                    <a:pt x="40421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56655557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CBE8-5B7D-8987-F28D-3CFA6DE3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lang="en-US" sz="1200" spc="-75" dirty="0">
                <a:solidFill>
                  <a:schemeClr val="bg1"/>
                </a:solidFill>
              </a:rPr>
              <a:t>Homework 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D5902-91DC-71DB-D2AB-7F67E9910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900" y="606762"/>
            <a:ext cx="5045811" cy="2031325"/>
          </a:xfrm>
          <a:solidFill>
            <a:schemeClr val="tx2">
              <a:lumMod val="50000"/>
            </a:schemeClr>
          </a:solidFill>
        </p:spPr>
        <p:txBody>
          <a:bodyPr/>
          <a:lstStyle/>
          <a:p>
            <a:r>
              <a:rPr lang="en-US" sz="1200" b="1" dirty="0">
                <a:solidFill>
                  <a:srgbClr val="569CD6"/>
                </a:solidFill>
                <a:effectLst/>
                <a:latin typeface="+mn-lt"/>
              </a:rPr>
              <a:t> 1) Indicate which of the following functions are in error and why. Suggest how you might correct the problems.</a:t>
            </a:r>
            <a:endParaRPr lang="en-US" sz="1200" b="0" dirty="0">
              <a:solidFill>
                <a:srgbClr val="CCCCCC"/>
              </a:solidFill>
              <a:effectLst/>
              <a:latin typeface="+mn-lt"/>
            </a:endParaRP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+mn-lt"/>
              </a:rPr>
            </a:br>
            <a:r>
              <a:rPr lang="en-US" sz="1200" b="0" dirty="0">
                <a:solidFill>
                  <a:srgbClr val="CCCCCC"/>
                </a:solidFill>
                <a:effectLst/>
                <a:latin typeface="+mn-lt"/>
              </a:rPr>
              <a:t>    (a) int f() {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+mn-lt"/>
              </a:rPr>
              <a:t>        string s;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+mn-lt"/>
              </a:rPr>
              <a:t>        // . . .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+mn-lt"/>
              </a:rPr>
              <a:t>        return s;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+mn-lt"/>
              </a:rPr>
              <a:t>        }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+mn-lt"/>
              </a:rPr>
              <a:t>    (b) f2(int 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+mn-lt"/>
              </a:rPr>
              <a:t>i</a:t>
            </a:r>
            <a:r>
              <a:rPr lang="en-US" sz="1200" b="0" dirty="0">
                <a:solidFill>
                  <a:srgbClr val="CCCCCC"/>
                </a:solidFill>
                <a:effectLst/>
                <a:latin typeface="+mn-lt"/>
              </a:rPr>
              <a:t>) { /* . . . */ }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+mn-lt"/>
              </a:rPr>
              <a:t>    (c) int calc(int v1, int v1) /* . . . */ }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+mn-lt"/>
              </a:rPr>
              <a:t>    (d) double square(double x) return x * x;</a:t>
            </a:r>
          </a:p>
        </p:txBody>
      </p:sp>
    </p:spTree>
    <p:extLst>
      <p:ext uri="{BB962C8B-B14F-4D97-AF65-F5344CB8AC3E}">
        <p14:creationId xmlns:p14="http://schemas.microsoft.com/office/powerpoint/2010/main" val="3066897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CBE8-5B7D-8987-F28D-3CFA6DE3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lang="en-US" sz="1200" spc="-75" dirty="0">
                <a:solidFill>
                  <a:schemeClr val="bg1"/>
                </a:solidFill>
              </a:rPr>
              <a:t>Homework 5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D5902-91DC-71DB-D2AB-7F67E9910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900" y="606762"/>
            <a:ext cx="5045811" cy="2215991"/>
          </a:xfrm>
          <a:solidFill>
            <a:schemeClr val="tx2">
              <a:lumMod val="50000"/>
            </a:schemeClr>
          </a:solidFill>
        </p:spPr>
        <p:txBody>
          <a:bodyPr/>
          <a:lstStyle/>
          <a:p>
            <a:r>
              <a:rPr lang="en-US" sz="1200" b="1" dirty="0">
                <a:solidFill>
                  <a:srgbClr val="569CD6"/>
                </a:solidFill>
                <a:effectLst/>
                <a:latin typeface="+mn-lt"/>
              </a:rPr>
              <a:t> 1) Indicate which of the following functions are in error and why. Suggest how you might correct the problems.</a:t>
            </a:r>
            <a:endParaRPr lang="en-US" sz="1200" b="0" dirty="0">
              <a:solidFill>
                <a:srgbClr val="CCCCCC"/>
              </a:solidFill>
              <a:effectLst/>
              <a:latin typeface="+mn-lt"/>
            </a:endParaRP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+mn-lt"/>
              </a:rPr>
            </a:br>
            <a:r>
              <a:rPr lang="en-US" sz="1200" b="0" dirty="0">
                <a:solidFill>
                  <a:srgbClr val="CCCCCC"/>
                </a:solidFill>
                <a:effectLst/>
                <a:latin typeface="+mn-lt"/>
              </a:rPr>
              <a:t>    (a) int f() {.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+mn-lt"/>
              </a:rPr>
              <a:t>        string s;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+mn-lt"/>
              </a:rPr>
              <a:t>        // . . .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+mn-lt"/>
              </a:rPr>
              <a:t>        return s;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+mn-lt"/>
              </a:rPr>
              <a:t>        }</a:t>
            </a:r>
          </a:p>
          <a:p>
            <a:endParaRPr lang="en-US" sz="1200" b="0" dirty="0">
              <a:solidFill>
                <a:srgbClr val="CCCCCC"/>
              </a:solidFill>
              <a:effectLst/>
              <a:latin typeface="+mn-lt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+mn-lt"/>
              </a:rPr>
              <a:t>    (b) f2(int 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+mn-lt"/>
              </a:rPr>
              <a:t>i</a:t>
            </a:r>
            <a:r>
              <a:rPr lang="en-US" sz="1200" b="0" dirty="0">
                <a:solidFill>
                  <a:srgbClr val="CCCCCC"/>
                </a:solidFill>
                <a:effectLst/>
                <a:latin typeface="+mn-lt"/>
              </a:rPr>
              <a:t>) { /* . . . */ }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+mn-lt"/>
              </a:rPr>
              <a:t>    (c) int calc(int v1, int v1) /* . . . */ }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+mn-lt"/>
              </a:rPr>
              <a:t>    (d) double square(double x) return x * x;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A0F806-E27C-742E-3054-F1960092843C}"/>
              </a:ext>
            </a:extLst>
          </p:cNvPr>
          <p:cNvSpPr txBox="1"/>
          <p:nvPr/>
        </p:nvSpPr>
        <p:spPr>
          <a:xfrm>
            <a:off x="1739900" y="1089025"/>
            <a:ext cx="3429000" cy="938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effectLst/>
                <a:latin typeface="+mn-lt"/>
              </a:rPr>
              <a:t>Solutions to 1):</a:t>
            </a:r>
          </a:p>
          <a:p>
            <a:pPr marL="228600" indent="-228600">
              <a:buAutoNum type="alphaLcParenBoth"/>
            </a:pPr>
            <a:r>
              <a:rPr lang="en-US" sz="1100" b="0" dirty="0">
                <a:solidFill>
                  <a:srgbClr val="C00000"/>
                </a:solidFill>
                <a:effectLst/>
                <a:latin typeface="+mn-lt"/>
              </a:rPr>
              <a:t>Return type and the actual return value mismatch.</a:t>
            </a:r>
          </a:p>
          <a:p>
            <a:pPr marL="228600" indent="-228600">
              <a:buAutoNum type="alphaLcParenBoth"/>
            </a:pPr>
            <a:r>
              <a:rPr lang="en-US" sz="1100" dirty="0">
                <a:solidFill>
                  <a:srgbClr val="C00000"/>
                </a:solidFill>
                <a:latin typeface="+mn-lt"/>
              </a:rPr>
              <a:t>No return type.  Add a void keyword.</a:t>
            </a:r>
          </a:p>
          <a:p>
            <a:pPr marL="228600" indent="-228600">
              <a:buAutoNum type="alphaLcParenBoth"/>
            </a:pPr>
            <a:r>
              <a:rPr lang="en-US" sz="1100" dirty="0">
                <a:solidFill>
                  <a:srgbClr val="C00000"/>
                </a:solidFill>
                <a:latin typeface="+mn-lt"/>
              </a:rPr>
              <a:t>Two input arguments are both named v1</a:t>
            </a:r>
          </a:p>
          <a:p>
            <a:pPr marL="228600" indent="-228600">
              <a:buAutoNum type="alphaLcParenBoth"/>
            </a:pPr>
            <a:r>
              <a:rPr lang="en-US" sz="1100" dirty="0">
                <a:solidFill>
                  <a:srgbClr val="C00000"/>
                </a:solidFill>
              </a:rPr>
              <a:t>Missing {}</a:t>
            </a:r>
          </a:p>
        </p:txBody>
      </p:sp>
    </p:spTree>
    <p:extLst>
      <p:ext uri="{BB962C8B-B14F-4D97-AF65-F5344CB8AC3E}">
        <p14:creationId xmlns:p14="http://schemas.microsoft.com/office/powerpoint/2010/main" val="3297147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CBE8-5B7D-8987-F28D-3CFA6DE3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lang="en-US" sz="1200" spc="-75" dirty="0">
                <a:solidFill>
                  <a:schemeClr val="bg1"/>
                </a:solidFill>
              </a:rPr>
              <a:t>Homework 5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D5902-91DC-71DB-D2AB-7F67E9910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900" y="606762"/>
            <a:ext cx="5045811" cy="1477328"/>
          </a:xfrm>
          <a:solidFill>
            <a:schemeClr val="tx2">
              <a:lumMod val="50000"/>
            </a:schemeClr>
          </a:solidFill>
        </p:spPr>
        <p:txBody>
          <a:bodyPr/>
          <a:lstStyle/>
          <a:p>
            <a:r>
              <a:rPr lang="en-US" sz="1200" b="1" dirty="0">
                <a:solidFill>
                  <a:srgbClr val="569CD6"/>
                </a:solidFill>
                <a:effectLst/>
                <a:latin typeface="+mn-lt"/>
              </a:rPr>
              <a:t> </a:t>
            </a:r>
            <a:r>
              <a:rPr lang="en-US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2) Assuming T is the name of a type, explain the difference between a function declared as 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void f(T) 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and 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void f(T&amp;)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CCCCCC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522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CBE8-5B7D-8987-F28D-3CFA6DE3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lang="en-US" sz="1200" spc="-75" dirty="0">
                <a:solidFill>
                  <a:schemeClr val="bg1"/>
                </a:solidFill>
              </a:rPr>
              <a:t>Homework 5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D5902-91DC-71DB-D2AB-7F67E9910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900" y="606761"/>
            <a:ext cx="5045811" cy="2387263"/>
          </a:xfrm>
          <a:solidFill>
            <a:schemeClr val="tx2">
              <a:lumMod val="50000"/>
            </a:schemeClr>
          </a:solidFill>
        </p:spPr>
        <p:txBody>
          <a:bodyPr/>
          <a:lstStyle/>
          <a:p>
            <a:r>
              <a:rPr lang="en-US" sz="1200" b="1" dirty="0">
                <a:solidFill>
                  <a:srgbClr val="569CD6"/>
                </a:solidFill>
                <a:effectLst/>
                <a:latin typeface="+mn-lt"/>
              </a:rPr>
              <a:t> </a:t>
            </a:r>
            <a:r>
              <a:rPr lang="en-US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2) Assuming T is the name of a type, explain the difference between a function declared as 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void f(T) 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and 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void f(T&amp;)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CCCCCC"/>
              </a:solidFill>
              <a:effectLst/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E1F5F9-C3B6-6025-62DA-CC8E7102F73E}"/>
              </a:ext>
            </a:extLst>
          </p:cNvPr>
          <p:cNvSpPr txBox="1"/>
          <p:nvPr/>
        </p:nvSpPr>
        <p:spPr>
          <a:xfrm>
            <a:off x="233475" y="2155825"/>
            <a:ext cx="3429000" cy="60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effectLst/>
                <a:latin typeface="+mn-lt"/>
              </a:rPr>
              <a:t>Solutions to 2):</a:t>
            </a:r>
          </a:p>
          <a:p>
            <a:r>
              <a:rPr lang="en-US" sz="1100" dirty="0">
                <a:solidFill>
                  <a:srgbClr val="C00000"/>
                </a:solidFill>
                <a:latin typeface="+mn-lt"/>
              </a:rPr>
              <a:t>f(T) is a function that passes its argument by value.</a:t>
            </a:r>
          </a:p>
          <a:p>
            <a:r>
              <a:rPr lang="en-US" sz="1100" dirty="0">
                <a:solidFill>
                  <a:srgbClr val="C00000"/>
                </a:solidFill>
                <a:latin typeface="+mn-lt"/>
              </a:rPr>
              <a:t>f(T&amp;) is a function that passes its argument by reference.</a:t>
            </a:r>
            <a:endParaRPr lang="en-US" sz="1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972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9607</TotalTime>
  <Words>3026</Words>
  <Application>Microsoft Office PowerPoint</Application>
  <PresentationFormat>Custom</PresentationFormat>
  <Paragraphs>415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6" baseType="lpstr">
      <vt:lpstr>-apple-system</vt:lpstr>
      <vt:lpstr>Arial Unicode MS</vt:lpstr>
      <vt:lpstr>CMSY10</vt:lpstr>
      <vt:lpstr>Courier</vt:lpstr>
      <vt:lpstr>Menlo</vt:lpstr>
      <vt:lpstr>Palatino-Bold</vt:lpstr>
      <vt:lpstr>Palatino-Roman</vt:lpstr>
      <vt:lpstr>Arial</vt:lpstr>
      <vt:lpstr>Arial Black</vt:lpstr>
      <vt:lpstr>Calibri</vt:lpstr>
      <vt:lpstr>Consolas</vt:lpstr>
      <vt:lpstr>Palatino Linotype</vt:lpstr>
      <vt:lpstr>Tahoma</vt:lpstr>
      <vt:lpstr>Trebuchet MS</vt:lpstr>
      <vt:lpstr>Verdana</vt:lpstr>
      <vt:lpstr>Wingdings</vt:lpstr>
      <vt:lpstr>Office Theme</vt:lpstr>
      <vt:lpstr>C++Programming </vt:lpstr>
      <vt:lpstr>Week 6: Agenda </vt:lpstr>
      <vt:lpstr>Function Review</vt:lpstr>
      <vt:lpstr>Function Review</vt:lpstr>
      <vt:lpstr>Function Declaration/Definition</vt:lpstr>
      <vt:lpstr>Homework 5</vt:lpstr>
      <vt:lpstr>Homework 5</vt:lpstr>
      <vt:lpstr>Homework 5</vt:lpstr>
      <vt:lpstr>Homework 5</vt:lpstr>
      <vt:lpstr>Homework 5</vt:lpstr>
      <vt:lpstr>Homework 5</vt:lpstr>
      <vt:lpstr>Homework 5</vt:lpstr>
      <vt:lpstr>Homework 4</vt:lpstr>
      <vt:lpstr>Homework 5</vt:lpstr>
      <vt:lpstr>Homework 5</vt:lpstr>
      <vt:lpstr>C++ Classes</vt:lpstr>
      <vt:lpstr>C++ Classes and Objects</vt:lpstr>
      <vt:lpstr>C/C++ Structure</vt:lpstr>
      <vt:lpstr>Structures</vt:lpstr>
      <vt:lpstr>C++ Classes</vt:lpstr>
      <vt:lpstr>C++ Classes</vt:lpstr>
      <vt:lpstr>C++ Classes</vt:lpstr>
      <vt:lpstr>Struct vs Class</vt:lpstr>
      <vt:lpstr>C++ Class Members - Data and Function Members</vt:lpstr>
      <vt:lpstr>struct Declaration and Definition</vt:lpstr>
      <vt:lpstr>class Declaration and Definition</vt:lpstr>
      <vt:lpstr>Class Function Declaration and Definition</vt:lpstr>
      <vt:lpstr>class Members</vt:lpstr>
      <vt:lpstr>C++ class Example:      firstclass.cpp</vt:lpstr>
      <vt:lpstr>C++ class Example:      student.h</vt:lpstr>
      <vt:lpstr>C++ class Example:     student.cpp</vt:lpstr>
      <vt:lpstr>C++ class Example:  student_main.cpp</vt:lpstr>
      <vt:lpstr>Source Code Management</vt:lpstr>
      <vt:lpstr>Makefile</vt:lpstr>
      <vt:lpstr>Compile multiple dependent source code files</vt:lpstr>
      <vt:lpstr>Compile multiple dependent source code files</vt:lpstr>
      <vt:lpstr>Makefile is another method to compile multiple files</vt:lpstr>
      <vt:lpstr>Make file template for g++</vt:lpstr>
      <vt:lpstr>Make file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C++  Programming10pt - 9.5cm7. C++ Object-Oriented   Programming I12pt toClass Concepts</dc:title>
  <dc:creator>Federico Busato</dc:creator>
  <cp:lastModifiedBy>Owen Chen</cp:lastModifiedBy>
  <cp:revision>14</cp:revision>
  <dcterms:created xsi:type="dcterms:W3CDTF">2023-07-21T03:42:45Z</dcterms:created>
  <dcterms:modified xsi:type="dcterms:W3CDTF">2023-07-28T19:11:50Z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2023-07-21T00:00:00Z</vt:filetime>
  </property>
  <property fmtid="{D5CDD505-2E9C-101B-9397-08002B2CF9AE}" pid="5" name="PTEX.Fullbanner">
    <vt:lpwstr>This is pdfTeX, Version 3.141592653-2.6-1.40.24 (TeX Live 2022) kpathsea version 6.3.4</vt:lpwstr>
  </property>
  <property fmtid="{D5CDD505-2E9C-101B-9397-08002B2CF9AE}" pid="6" name="Producer">
    <vt:lpwstr>pdfTeX-1.40.24</vt:lpwstr>
  </property>
</Properties>
</file>