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62" r:id="rId2"/>
    <p:sldId id="371" r:id="rId3"/>
    <p:sldId id="436" r:id="rId4"/>
    <p:sldId id="437" r:id="rId5"/>
    <p:sldId id="261" r:id="rId6"/>
    <p:sldId id="263" r:id="rId7"/>
    <p:sldId id="264" r:id="rId8"/>
    <p:sldId id="265" r:id="rId9"/>
    <p:sldId id="444" r:id="rId10"/>
    <p:sldId id="453" r:id="rId11"/>
    <p:sldId id="445" r:id="rId12"/>
    <p:sldId id="446" r:id="rId13"/>
    <p:sldId id="442" r:id="rId14"/>
    <p:sldId id="457" r:id="rId15"/>
    <p:sldId id="458" r:id="rId16"/>
    <p:sldId id="454" r:id="rId17"/>
    <p:sldId id="455" r:id="rId18"/>
    <p:sldId id="456" r:id="rId19"/>
    <p:sldId id="57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47" r:id="rId31"/>
    <p:sldId id="450" r:id="rId32"/>
    <p:sldId id="292" r:id="rId33"/>
    <p:sldId id="293" r:id="rId34"/>
    <p:sldId id="294" r:id="rId35"/>
    <p:sldId id="295" r:id="rId36"/>
    <p:sldId id="296" r:id="rId37"/>
    <p:sldId id="298" r:id="rId38"/>
    <p:sldId id="448" r:id="rId39"/>
    <p:sldId id="449" r:id="rId40"/>
    <p:sldId id="451" r:id="rId41"/>
    <p:sldId id="299" r:id="rId42"/>
    <p:sldId id="300" r:id="rId43"/>
    <p:sldId id="301" r:id="rId44"/>
    <p:sldId id="266" r:id="rId45"/>
    <p:sldId id="267" r:id="rId46"/>
    <p:sldId id="268" r:id="rId47"/>
    <p:sldId id="269" r:id="rId48"/>
    <p:sldId id="443" r:id="rId49"/>
    <p:sldId id="270" r:id="rId50"/>
    <p:sldId id="271" r:id="rId51"/>
    <p:sldId id="272" r:id="rId52"/>
    <p:sldId id="273" r:id="rId53"/>
    <p:sldId id="274" r:id="rId54"/>
    <p:sldId id="288" r:id="rId55"/>
    <p:sldId id="302" r:id="rId56"/>
    <p:sldId id="306" r:id="rId57"/>
    <p:sldId id="307" r:id="rId58"/>
    <p:sldId id="452" r:id="rId59"/>
    <p:sldId id="313" r:id="rId60"/>
    <p:sldId id="314" r:id="rId61"/>
    <p:sldId id="315" r:id="rId62"/>
    <p:sldId id="318" r:id="rId63"/>
    <p:sldId id="319" r:id="rId64"/>
    <p:sldId id="320" r:id="rId65"/>
    <p:sldId id="461" r:id="rId6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3" autoAdjust="0"/>
  </p:normalViewPr>
  <p:slideViewPr>
    <p:cSldViewPr>
      <p:cViewPr varScale="1">
        <p:scale>
          <a:sx n="254" d="100"/>
          <a:sy n="254" d="100"/>
        </p:scale>
        <p:origin x="198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91D57-02DE-E157-4904-A7EC5091F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E6B50-8983-E3F6-82D9-B25B16B92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46DE8-BAAA-4F2D-9FA5-5E06AC6758E3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AF79-F228-028F-433C-E510A2F9FB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FF51-35EE-7756-12BE-1F93D950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B665C-1FE3-4131-9E95-557EC0284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7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0DB14-4731-4342-A929-1E06EF53B4A8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2146-F861-481B-BBCD-5D11EF06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4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6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4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4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9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21" y="1244536"/>
            <a:ext cx="4805680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51818" y="2945161"/>
            <a:ext cx="32003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20" smtClean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504063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1475" algn="l"/>
              </a:tabLst>
            </a:pPr>
            <a:r>
              <a:rPr lang="en-US" sz="24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Week 7:  </a:t>
            </a:r>
            <a:r>
              <a:rPr lang="en-US" sz="2400" spc="525" dirty="0">
                <a:solidFill>
                  <a:srgbClr val="22373A"/>
                </a:solidFill>
                <a:latin typeface="Palatino Linotype"/>
                <a:cs typeface="Palatino Linotype"/>
              </a:rPr>
              <a:t>C++</a:t>
            </a:r>
            <a:r>
              <a:rPr lang="en-US" sz="24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24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Classes – Part II</a:t>
            </a:r>
            <a:endParaRPr lang="en-US" sz="24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 err="1">
                <a:solidFill>
                  <a:srgbClr val="00B0F0"/>
                </a:solidFill>
              </a:rPr>
              <a:t>student.h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3183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                // variables are privates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// functions are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the declarations, the definitions are out of the class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122572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</a:t>
            </a:r>
            <a:r>
              <a:rPr lang="en-US" spc="-130" dirty="0">
                <a:solidFill>
                  <a:srgbClr val="00B0F0"/>
                </a:solidFill>
              </a:rPr>
              <a:t>:     student.cpp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" y="420820"/>
            <a:ext cx="5638800" cy="23903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//Class Definitions </a:t>
            </a:r>
          </a:p>
          <a:p>
            <a:endParaRPr lang="en-US" sz="9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9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9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31453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</a:t>
            </a:r>
            <a:r>
              <a:rPr lang="en-US" spc="-130" dirty="0">
                <a:solidFill>
                  <a:srgbClr val="00B0F0"/>
                </a:solidFill>
              </a:rPr>
              <a:t>student_main.cpp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486690"/>
            <a:ext cx="4707446" cy="202106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i="1" spc="80" dirty="0">
                <a:solidFill>
                  <a:srgbClr val="3D7A7A"/>
                </a:solidFill>
                <a:latin typeface="Palatino Linotype"/>
              </a:rPr>
              <a:t>//Main Program – instantiate a Class and call member functions</a:t>
            </a:r>
          </a:p>
          <a:p>
            <a:endParaRPr lang="en-US" sz="1000" i="1" spc="80" dirty="0">
              <a:solidFill>
                <a:srgbClr val="3D7A7A"/>
              </a:solidFill>
              <a:latin typeface="Palatino Linotype"/>
            </a:endParaRP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10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10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st1.setName(“John");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st1.setBirthyear(2008);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st1.setGender(‘m’);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10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10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900" spc="100" dirty="0">
              <a:solidFill>
                <a:srgbClr val="0000FF"/>
              </a:solidFill>
              <a:latin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228600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Source Code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The source code can be saved into multiple files.  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link them. 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70047" y="692461"/>
            <a:ext cx="2762130" cy="235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setName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s)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name = s;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setBirthyear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y)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</a:rPr>
              <a:t>// inline definition</a:t>
            </a:r>
            <a:endParaRPr lang="en-US" sz="8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{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    birthyear = y;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g); </a:t>
            </a:r>
          </a:p>
          <a:p>
            <a:pPr>
              <a:spcBef>
                <a:spcPts val="180"/>
              </a:spcBef>
            </a:pP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8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8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(); </a:t>
            </a:r>
          </a:p>
          <a:p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2907449" y="524531"/>
            <a:ext cx="278825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&lt;iostream&gt;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cctype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&gt;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br>
              <a:rPr lang="en-US" sz="700" spc="100" dirty="0">
                <a:solidFill>
                  <a:srgbClr val="0000FF"/>
                </a:solidFill>
                <a:latin typeface="Palatino Linotype"/>
              </a:rPr>
            </a:b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setGender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(char g)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gender = tolower(g);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  <a:p>
            <a:endParaRPr lang="en-US" sz="700" spc="100" dirty="0">
              <a:solidFill>
                <a:srgbClr val="0000FF"/>
              </a:solidFill>
              <a:latin typeface="Palatino Linotype"/>
            </a:endParaRP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void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Student::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printInfo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()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"Name: " &lt;&lt; name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"Born in year " &lt;&lt; born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cout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&lt;&lt; "Gender: " &lt;&lt; (gender==‘m’?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Male":gender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==‘f’?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Female“:“Other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”) &lt;&lt; </a:t>
            </a:r>
            <a:r>
              <a:rPr lang="en-US" sz="700" b="1" spc="80" dirty="0" err="1">
                <a:solidFill>
                  <a:srgbClr val="007F00"/>
                </a:solidFill>
                <a:latin typeface="Palatino Linotype"/>
              </a:rPr>
              <a:t>endl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1968500" y="744941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4844252" y="643474"/>
            <a:ext cx="776175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0276F51E-66A9-7934-B530-ABD727D2A991}"/>
              </a:ext>
            </a:extLst>
          </p:cNvPr>
          <p:cNvSpPr/>
          <p:nvPr/>
        </p:nvSpPr>
        <p:spPr>
          <a:xfrm>
            <a:off x="2925708" y="2376239"/>
            <a:ext cx="2781962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#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include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"</a:t>
            </a:r>
            <a:r>
              <a:rPr lang="en-US" sz="700" spc="100" dirty="0" err="1">
                <a:solidFill>
                  <a:srgbClr val="0000FF"/>
                </a:solidFill>
                <a:latin typeface="Palatino Linotype"/>
              </a:rPr>
              <a:t>student.h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"</a:t>
            </a:r>
          </a:p>
          <a:p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main(){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Student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st1;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   …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st1.printInfo();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700" b="1" spc="80" dirty="0">
                <a:solidFill>
                  <a:srgbClr val="007F00"/>
                </a:solidFill>
                <a:latin typeface="Palatino Linotype"/>
              </a:rPr>
              <a:t>return</a:t>
            </a:r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 0;</a:t>
            </a:r>
          </a:p>
          <a:p>
            <a:r>
              <a:rPr lang="en-US" sz="700" spc="100" dirty="0">
                <a:solidFill>
                  <a:srgbClr val="0000FF"/>
                </a:solidFill>
                <a:latin typeface="Palatino Linotype"/>
              </a:rPr>
              <a:t>}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61C18BF7-C133-9154-8300-BBCF1D7709E6}"/>
              </a:ext>
            </a:extLst>
          </p:cNvPr>
          <p:cNvSpPr/>
          <p:nvPr/>
        </p:nvSpPr>
        <p:spPr>
          <a:xfrm>
            <a:off x="4623595" y="2482433"/>
            <a:ext cx="109036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tudent_main.cpp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66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When there are multiple C++ source code files, compile each 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file into an object first with this syntax: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 program1.cpp   -o program1.o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 -c program2.cpp   -o program2.o</a:t>
            </a:r>
          </a:p>
          <a:p>
            <a:pPr lvl="1"/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Then link objects together: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002060"/>
                </a:solidFill>
              </a:rPr>
              <a:t>g++ program1.o program2.o  -o program.exe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82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665130" cy="369332"/>
          </a:xfrm>
        </p:spPr>
        <p:txBody>
          <a:bodyPr/>
          <a:lstStyle/>
          <a:p>
            <a:r>
              <a:rPr kumimoji="1" lang="en-US" altLang="zh-CN" dirty="0"/>
              <a:t>Compile multiple dependent source code files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929927"/>
            <a:ext cx="52578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student_main.cpp –o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–o student.exe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3BACD2-35CA-F03E-7387-3FDD90CED708}"/>
              </a:ext>
            </a:extLst>
          </p:cNvPr>
          <p:cNvSpPr txBox="1">
            <a:spLocks/>
          </p:cNvSpPr>
          <p:nvPr/>
        </p:nvSpPr>
        <p:spPr>
          <a:xfrm>
            <a:off x="133976" y="445707"/>
            <a:ext cx="52275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In our student example:</a:t>
            </a:r>
            <a:endParaRPr kumimoji="1" lang="en-US" altLang="zh-CN" sz="1600" b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354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60" cy="213681"/>
          </a:xfrm>
        </p:spPr>
        <p:txBody>
          <a:bodyPr/>
          <a:lstStyle/>
          <a:p>
            <a:r>
              <a:rPr kumimoji="1" lang="en-US" altLang="zh-CN" dirty="0" err="1"/>
              <a:t>Makefile</a:t>
            </a:r>
            <a:r>
              <a:rPr kumimoji="1" lang="en-US" altLang="zh-CN" dirty="0"/>
              <a:t> is another method to compile multiple files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70" y="362112"/>
            <a:ext cx="5227564" cy="184666"/>
          </a:xfrm>
        </p:spPr>
        <p:txBody>
          <a:bodyPr/>
          <a:lstStyle/>
          <a:p>
            <a:r>
              <a:rPr kumimoji="1" lang="en-US" altLang="zh-CN" sz="1200" dirty="0"/>
              <a:t>Create a </a:t>
            </a:r>
            <a:r>
              <a:rPr kumimoji="1" lang="en-US" altLang="zh-CN" sz="1200" dirty="0" err="1"/>
              <a:t>makefile</a:t>
            </a:r>
            <a:r>
              <a:rPr kumimoji="1" lang="en-US" altLang="zh-CN" sz="1200" dirty="0"/>
              <a:t> to compile multiple files</a:t>
            </a:r>
            <a:endParaRPr kumimoji="1"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92100" y="708025"/>
            <a:ext cx="48768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executable files for this directory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student.exe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tells make to use the file "../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makefile_template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which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defines general rules for making .o and .exe files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../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makefile_template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student.exe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student_main.o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student.o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student.exe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406900" y="710826"/>
            <a:ext cx="606256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makefile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4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template for g++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195323" y="479425"/>
            <a:ext cx="5105400" cy="24468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g++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-std=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20 -I..</a:t>
            </a: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.cpp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.exe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CPPFLAGS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LOCFLAGS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$@</a:t>
            </a:r>
          </a:p>
          <a:p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*.o *.obj core *.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stackdump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clobber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clean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rm -rf *.exe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4025900" y="555625"/>
            <a:ext cx="112242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akefile_template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61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dirty="0"/>
              <a:t>Make file commands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215900" y="708025"/>
            <a:ext cx="5334000" cy="2139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following commands can be used with this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akefile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all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clean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clobber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cs typeface="Arial" panose="020B0604020202020204" pitchFamily="34" charset="0"/>
              </a:rPr>
              <a:t>$ make student.exe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0C581E-94C7-4103-0171-2946E1F3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5277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Makefile</a:t>
            </a: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8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chemeClr val="bg1"/>
                </a:solidFill>
              </a:rPr>
              <a:t>Homework </a:t>
            </a:r>
            <a:r>
              <a:rPr lang="en-US" spc="-75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606762"/>
            <a:ext cx="5045811" cy="2031325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r>
              <a:rPr lang="en-US" sz="1200" b="1" dirty="0">
                <a:solidFill>
                  <a:srgbClr val="569CD6"/>
                </a:solidFill>
                <a:effectLst/>
                <a:latin typeface="+mn-lt"/>
              </a:rPr>
              <a:t> 1) Indicate which of the following functions are in error and why. Suggest how you might correct the problems.</a:t>
            </a:r>
            <a:endParaRPr lang="en-US" sz="1200" b="0" dirty="0">
              <a:solidFill>
                <a:srgbClr val="CCCCCC"/>
              </a:solidFill>
              <a:effectLst/>
              <a:latin typeface="+mn-lt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(a) int f()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string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// . . .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return s;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(b) f2(int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+mn-lt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) {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(c) int calc(int v1, int v1) /* . . . */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+mn-lt"/>
              </a:rPr>
              <a:t>    (d) double square(double x) return x * x;</a:t>
            </a:r>
          </a:p>
        </p:txBody>
      </p:sp>
    </p:spTree>
    <p:extLst>
      <p:ext uri="{BB962C8B-B14F-4D97-AF65-F5344CB8AC3E}">
        <p14:creationId xmlns:p14="http://schemas.microsoft.com/office/powerpoint/2010/main" val="30668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bg1"/>
                </a:solidFill>
              </a:rPr>
              <a:t>Week 7:  Agenda 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2728311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Week 6 – Classes – Part I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declaration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definition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Public/Private access patterns</a:t>
            </a:r>
          </a:p>
          <a:p>
            <a:pPr marL="184150" lvl="6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</a:t>
            </a:r>
            <a:r>
              <a:rPr lang="en-US" sz="1050" dirty="0" err="1">
                <a:solidFill>
                  <a:srgbClr val="002060"/>
                </a:solidFill>
                <a:latin typeface="Tahoma"/>
                <a:cs typeface="Tahoma"/>
              </a:rPr>
              <a:t>Makefile</a:t>
            </a:r>
            <a:endParaRPr lang="en-US" sz="1050" dirty="0">
              <a:solidFill>
                <a:srgbClr val="002060"/>
              </a:solidFill>
              <a:latin typeface="Tahoma"/>
              <a:cs typeface="Tahoma"/>
            </a:endParaRP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Review Homework 6)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rgbClr val="002060"/>
                </a:solidFill>
                <a:latin typeface="Tahoma"/>
                <a:cs typeface="Tahoma"/>
              </a:rPr>
              <a:t>New Topic: C++ Classes – Part II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Constructor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Destructor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Hierarchy/Class Inheritance</a:t>
            </a:r>
          </a:p>
          <a:p>
            <a:pPr marL="184150" lvl="5" indent="-171450">
              <a:spcBef>
                <a:spcPts val="635"/>
              </a:spcBef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002060"/>
                </a:solidFill>
                <a:latin typeface="Tahoma"/>
                <a:cs typeface="Tahoma"/>
              </a:rPr>
              <a:t>    Class Keywords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596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41375" cy="5080"/>
            </a:xfrm>
            <a:custGeom>
              <a:avLst/>
              <a:gdLst/>
              <a:ahLst/>
              <a:cxnLst/>
              <a:rect l="l" t="t" r="r" b="b"/>
              <a:pathLst>
                <a:path w="841375" h="5080">
                  <a:moveTo>
                    <a:pt x="0" y="5060"/>
                  </a:moveTo>
                  <a:lnTo>
                    <a:pt x="0" y="0"/>
                  </a:lnTo>
                  <a:lnTo>
                    <a:pt x="840842" y="0"/>
                  </a:lnTo>
                  <a:lnTo>
                    <a:pt x="840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6110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100" spc="8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[ctor]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09332"/>
            <a:ext cx="5039995" cy="85979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special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executed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instance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created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434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resource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acquisition</a:t>
            </a:r>
            <a:endParaRPr sz="11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T(...)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835301"/>
            <a:ext cx="3736340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supposed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all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multiple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constructors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signatures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688464" cy="5080"/>
            </a:xfrm>
            <a:custGeom>
              <a:avLst/>
              <a:gdLst/>
              <a:ahLst/>
              <a:cxnLst/>
              <a:rect l="l" t="t" r="r" b="b"/>
              <a:pathLst>
                <a:path w="1688464" h="5080">
                  <a:moveTo>
                    <a:pt x="0" y="5060"/>
                  </a:moveTo>
                  <a:lnTo>
                    <a:pt x="0" y="0"/>
                  </a:lnTo>
                  <a:lnTo>
                    <a:pt x="1688312" y="0"/>
                  </a:lnTo>
                  <a:lnTo>
                    <a:pt x="16883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2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5" dirty="0">
                <a:solidFill>
                  <a:srgbClr val="F9F9F9"/>
                </a:solidFill>
                <a:latin typeface="Arial Black"/>
                <a:cs typeface="Arial Black"/>
              </a:rPr>
              <a:t>Default</a:t>
            </a:r>
            <a:r>
              <a:rPr sz="1100" spc="4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2749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936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09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default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argument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05851"/>
            <a:ext cx="411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either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291843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695325" algn="l"/>
              </a:tabLst>
            </a:pP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explicit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user-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defined</a:t>
            </a:r>
            <a:r>
              <a:rPr sz="900" i="1" spc="28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(non-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003247"/>
            <a:ext cx="503999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default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a{};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2896360"/>
            <a:ext cx="2119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0020" y="2931718"/>
            <a:ext cx="730885" cy="1847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0"/>
              </a:lnSpc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constexpr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788160" cy="5080"/>
            </a:xfrm>
            <a:custGeom>
              <a:avLst/>
              <a:gdLst/>
              <a:ahLst/>
              <a:cxnLst/>
              <a:rect l="l" t="t" r="r" b="b"/>
              <a:pathLst>
                <a:path w="1788160" h="5080">
                  <a:moveTo>
                    <a:pt x="0" y="5060"/>
                  </a:moveTo>
                  <a:lnTo>
                    <a:pt x="0" y="0"/>
                  </a:lnTo>
                  <a:lnTo>
                    <a:pt x="1787630" y="0"/>
                  </a:lnTo>
                  <a:lnTo>
                    <a:pt x="17876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Default</a:t>
            </a:r>
            <a:r>
              <a:rPr spc="50" dirty="0"/>
              <a:t> </a:t>
            </a:r>
            <a:r>
              <a:rPr spc="-135" dirty="0"/>
              <a:t>Constructor</a:t>
            </a:r>
            <a:r>
              <a:rPr spc="55" dirty="0"/>
              <a:t> </a:t>
            </a:r>
            <a:r>
              <a:rPr spc="-150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631316"/>
            <a:ext cx="5039995" cy="1941195"/>
          </a:xfrm>
          <a:custGeom>
            <a:avLst/>
            <a:gdLst/>
            <a:ahLst/>
            <a:cxnLst/>
            <a:rect l="l" t="t" r="r" b="b"/>
            <a:pathLst>
              <a:path w="5039995" h="1941195">
                <a:moveTo>
                  <a:pt x="5039995" y="0"/>
                </a:moveTo>
                <a:lnTo>
                  <a:pt x="0" y="0"/>
                </a:lnTo>
                <a:lnTo>
                  <a:pt x="0" y="1940890"/>
                </a:lnTo>
                <a:lnTo>
                  <a:pt x="5039995" y="194089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598389"/>
            <a:ext cx="28829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954" y="1238583"/>
            <a:ext cx="61087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a2();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a3{};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3840" y="1238583"/>
            <a:ext cx="25241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AE3236"/>
                </a:solidFill>
                <a:latin typeface="Palatino Linotype"/>
                <a:cs typeface="Palatino Linotype"/>
              </a:rPr>
              <a:t>interpreted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AE3236"/>
                </a:solidFill>
                <a:latin typeface="Palatino Linotype"/>
                <a:cs typeface="Palatino Linotype"/>
              </a:rPr>
              <a:t>as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AE3236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AE3236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AE3236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AE3236"/>
                </a:solidFill>
                <a:latin typeface="Palatino Linotype"/>
                <a:cs typeface="Palatino Linotype"/>
              </a:rPr>
              <a:t>declaration!!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2062271"/>
            <a:ext cx="204533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3538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4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"AAA"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ptr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A[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"AAAA"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887220" cy="5080"/>
            </a:xfrm>
            <a:custGeom>
              <a:avLst/>
              <a:gdLst/>
              <a:ahLst/>
              <a:cxnLst/>
              <a:rect l="l" t="t" r="r" b="b"/>
              <a:pathLst>
                <a:path w="1887220" h="5080">
                  <a:moveTo>
                    <a:pt x="0" y="5060"/>
                  </a:moveTo>
                  <a:lnTo>
                    <a:pt x="0" y="0"/>
                  </a:lnTo>
                  <a:lnTo>
                    <a:pt x="1886947" y="0"/>
                  </a:lnTo>
                  <a:lnTo>
                    <a:pt x="188694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57643"/>
            <a:ext cx="4580890" cy="473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deleted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(simplified):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95"/>
              </a:spcBef>
              <a:buChar char="•"/>
              <a:tabLst>
                <a:tab pos="2889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any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user-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095" y="992924"/>
            <a:ext cx="4763135" cy="63350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357" y="1871115"/>
            <a:ext cx="3855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reference/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95" y="2125256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10" dirty="0" err="1">
                <a:solidFill>
                  <a:srgbClr val="0000FF"/>
                </a:solidFill>
                <a:latin typeface="Palatino Linotype"/>
                <a:cs typeface="Palatino Linotype"/>
              </a:rPr>
              <a:t>NoDefault</a:t>
            </a:r>
            <a:r>
              <a:rPr sz="900" b="1" spc="2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  <a:tabLst>
                <a:tab pos="874394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986280" cy="5080"/>
            </a:xfrm>
            <a:custGeom>
              <a:avLst/>
              <a:gdLst/>
              <a:ahLst/>
              <a:cxnLst/>
              <a:rect l="l" t="t" r="r" b="b"/>
              <a:pathLst>
                <a:path w="1986280" h="5080">
                  <a:moveTo>
                    <a:pt x="0" y="5060"/>
                  </a:moveTo>
                  <a:lnTo>
                    <a:pt x="0" y="0"/>
                  </a:lnTo>
                  <a:lnTo>
                    <a:pt x="1986265" y="0"/>
                  </a:lnTo>
                  <a:lnTo>
                    <a:pt x="1986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35" dirty="0"/>
              <a:t> </a:t>
            </a:r>
            <a:r>
              <a:rPr spc="-100" dirty="0"/>
              <a:t>Default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2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461540"/>
            <a:ext cx="4569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inaccessible)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095" y="962469"/>
            <a:ext cx="4763135" cy="661035"/>
          </a:xfrm>
          <a:custGeom>
            <a:avLst/>
            <a:gdLst/>
            <a:ahLst/>
            <a:cxnLst/>
            <a:rect l="l" t="t" r="r" b="b"/>
            <a:pathLst>
              <a:path w="4763135" h="661035">
                <a:moveTo>
                  <a:pt x="4762906" y="0"/>
                </a:moveTo>
                <a:lnTo>
                  <a:pt x="0" y="0"/>
                </a:lnTo>
                <a:lnTo>
                  <a:pt x="0" y="660463"/>
                </a:lnTo>
                <a:lnTo>
                  <a:pt x="4762906" y="660463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9629" y="1112984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43" y="929516"/>
            <a:ext cx="108902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433088"/>
            <a:ext cx="476758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9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NoDefault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Palatino Linotype"/>
              <a:cs typeface="Palatino Linotype"/>
            </a:endParaRPr>
          </a:p>
          <a:p>
            <a:pPr marL="189230" indent="-176530">
              <a:lnSpc>
                <a:spcPct val="100000"/>
              </a:lnSpc>
              <a:spcBef>
                <a:spcPts val="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inaccessible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095" y="2086432"/>
            <a:ext cx="4763135" cy="6515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085975" cy="5080"/>
            </a:xfrm>
            <a:custGeom>
              <a:avLst/>
              <a:gdLst/>
              <a:ahLst/>
              <a:cxnLst/>
              <a:rect l="l" t="t" r="r" b="b"/>
              <a:pathLst>
                <a:path w="2085975" h="5080">
                  <a:moveTo>
                    <a:pt x="0" y="5060"/>
                  </a:moveTo>
                  <a:lnTo>
                    <a:pt x="0" y="0"/>
                  </a:lnTo>
                  <a:lnTo>
                    <a:pt x="2085495" y="0"/>
                  </a:lnTo>
                  <a:lnTo>
                    <a:pt x="20854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7281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Initializer</a:t>
            </a:r>
            <a:r>
              <a:rPr spc="65" dirty="0"/>
              <a:t> </a:t>
            </a:r>
            <a:r>
              <a:rPr spc="-110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468" y="898944"/>
            <a:ext cx="1452880" cy="151765"/>
            <a:chOff x="1739468" y="898944"/>
            <a:chExt cx="1452880" cy="151765"/>
          </a:xfrm>
        </p:grpSpPr>
        <p:sp>
          <p:nvSpPr>
            <p:cNvPr id="4" name="object 4"/>
            <p:cNvSpPr/>
            <p:nvPr/>
          </p:nvSpPr>
          <p:spPr>
            <a:xfrm>
              <a:off x="1739468" y="898944"/>
              <a:ext cx="1452880" cy="151765"/>
            </a:xfrm>
            <a:custGeom>
              <a:avLst/>
              <a:gdLst/>
              <a:ahLst/>
              <a:cxnLst/>
              <a:rect l="l" t="t" r="r" b="b"/>
              <a:pathLst>
                <a:path w="1452880" h="151765">
                  <a:moveTo>
                    <a:pt x="1452257" y="0"/>
                  </a:moveTo>
                  <a:lnTo>
                    <a:pt x="0" y="0"/>
                  </a:lnTo>
                  <a:lnTo>
                    <a:pt x="0" y="151714"/>
                  </a:lnTo>
                  <a:lnTo>
                    <a:pt x="1452257" y="151714"/>
                  </a:lnTo>
                  <a:lnTo>
                    <a:pt x="145225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8216" y="1010170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5">
                  <a:moveTo>
                    <a:pt x="0" y="0"/>
                  </a:moveTo>
                  <a:lnTo>
                    <a:pt x="39852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26006"/>
            <a:ext cx="5031105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Initializer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list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initializing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data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explicitly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entering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body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(Not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confused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std::initializer</a:t>
            </a:r>
            <a:r>
              <a:rPr sz="10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list</a:t>
            </a:r>
            <a:r>
              <a:rPr sz="10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223352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54" y="1190412"/>
            <a:ext cx="3719829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x1)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x(x1)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x(x1)"</a:t>
            </a:r>
            <a:r>
              <a:rPr sz="900" b="1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155384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78155" marR="233616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x1,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y1)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x{x1},</a:t>
            </a:r>
            <a:endParaRPr sz="900" dirty="0">
              <a:latin typeface="Palatino Linotype"/>
              <a:cs typeface="Palatino Linotype"/>
            </a:endParaRPr>
          </a:p>
          <a:p>
            <a:pPr marL="478155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y{y1}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54" y="2654307"/>
            <a:ext cx="132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2320" y="2150735"/>
            <a:ext cx="216535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x1</a:t>
            </a:r>
            <a:r>
              <a:rPr sz="900" i="1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b="1" i="1" spc="3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y1</a:t>
            </a:r>
            <a:r>
              <a:rPr sz="900" i="1" spc="-10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direct-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syntax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2185035" cy="5080"/>
            </a:xfrm>
            <a:custGeom>
              <a:avLst/>
              <a:gdLst/>
              <a:ahLst/>
              <a:cxnLst/>
              <a:rect l="l" t="t" r="r" b="b"/>
              <a:pathLst>
                <a:path w="2185035" h="5080">
                  <a:moveTo>
                    <a:pt x="0" y="5060"/>
                  </a:moveTo>
                  <a:lnTo>
                    <a:pt x="0" y="0"/>
                  </a:lnTo>
                  <a:lnTo>
                    <a:pt x="2184813" y="0"/>
                  </a:lnTo>
                  <a:lnTo>
                    <a:pt x="21848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In-</a:t>
            </a:r>
            <a:r>
              <a:rPr spc="-145" dirty="0"/>
              <a:t>Class</a:t>
            </a:r>
            <a:r>
              <a:rPr spc="60" dirty="0"/>
              <a:t> </a:t>
            </a:r>
            <a:r>
              <a:rPr spc="-120" dirty="0"/>
              <a:t>Member</a:t>
            </a:r>
            <a:r>
              <a:rPr spc="60" dirty="0"/>
              <a:t> </a:t>
            </a:r>
            <a:r>
              <a:rPr spc="-100" dirty="0"/>
              <a:t>Initializer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08659"/>
            <a:ext cx="5039995" cy="1451610"/>
          </a:xfrm>
          <a:custGeom>
            <a:avLst/>
            <a:gdLst/>
            <a:ahLst/>
            <a:cxnLst/>
            <a:rect l="l" t="t" r="r" b="b"/>
            <a:pathLst>
              <a:path w="5039995" h="1451610">
                <a:moveTo>
                  <a:pt x="5039995" y="0"/>
                </a:moveTo>
                <a:lnTo>
                  <a:pt x="0" y="0"/>
                </a:lnTo>
                <a:lnTo>
                  <a:pt x="0" y="1451254"/>
                </a:lnTo>
                <a:lnTo>
                  <a:pt x="5039995" y="14512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67852"/>
            <a:ext cx="504952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In-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non-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static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declared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25" dirty="0">
                <a:solidFill>
                  <a:srgbClr val="22373A"/>
                </a:solidFill>
                <a:latin typeface="Palatino Linotype"/>
                <a:cs typeface="Palatino Linotype"/>
              </a:rPr>
              <a:t>NSDMI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run-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needed</a:t>
            </a:r>
            <a:endParaRPr sz="110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1065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  <a:tabLst>
                <a:tab pos="1007110" algn="l"/>
                <a:tab pos="1245870" algn="l"/>
                <a:tab pos="190373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str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nullptr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"x"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"str"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are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well-defined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endParaRPr sz="900" dirty="0">
              <a:latin typeface="Palatino Linotype"/>
              <a:cs typeface="Palatino Linotype"/>
            </a:endParaRPr>
          </a:p>
          <a:p>
            <a:pPr marR="2180590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called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3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str1)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3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str{str1}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284730" cy="5080"/>
            </a:xfrm>
            <a:custGeom>
              <a:avLst/>
              <a:gdLst/>
              <a:ahLst/>
              <a:cxnLst/>
              <a:rect l="l" t="t" r="r" b="b"/>
              <a:pathLst>
                <a:path w="2284730" h="5080">
                  <a:moveTo>
                    <a:pt x="0" y="5060"/>
                  </a:moveTo>
                  <a:lnTo>
                    <a:pt x="0" y="0"/>
                  </a:lnTo>
                  <a:lnTo>
                    <a:pt x="2284130" y="0"/>
                  </a:lnTo>
                  <a:lnTo>
                    <a:pt x="22841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Data</a:t>
            </a:r>
            <a:r>
              <a:rPr spc="10" dirty="0"/>
              <a:t> </a:t>
            </a:r>
            <a:r>
              <a:rPr spc="-120" dirty="0"/>
              <a:t>Member</a:t>
            </a:r>
            <a:r>
              <a:rPr spc="20" dirty="0"/>
              <a:t> </a:t>
            </a:r>
            <a:r>
              <a:rPr spc="-10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2518"/>
            <a:ext cx="493395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reference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using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initialization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by using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brace-</a:t>
            </a:r>
            <a:r>
              <a:rPr sz="1100" i="1" spc="-30" dirty="0">
                <a:solidFill>
                  <a:srgbClr val="22373A"/>
                </a:solidFill>
                <a:latin typeface="Calibri"/>
                <a:cs typeface="Calibri"/>
              </a:rPr>
              <a:t>or-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equal-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initializer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syntax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53934"/>
            <a:ext cx="5039995" cy="1611630"/>
          </a:xfrm>
          <a:custGeom>
            <a:avLst/>
            <a:gdLst/>
            <a:ahLst/>
            <a:cxnLst/>
            <a:rect l="l" t="t" r="r" b="b"/>
            <a:pathLst>
              <a:path w="5039995" h="1611630">
                <a:moveTo>
                  <a:pt x="5039995" y="0"/>
                </a:moveTo>
                <a:lnTo>
                  <a:pt x="0" y="0"/>
                </a:lnTo>
                <a:lnTo>
                  <a:pt x="0" y="1611312"/>
                </a:lnTo>
                <a:lnTo>
                  <a:pt x="5039995" y="161131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1021007"/>
            <a:ext cx="102933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4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4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191" y="1341097"/>
            <a:ext cx="132842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must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821259"/>
            <a:ext cx="300228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  <a:tabLst>
                <a:tab pos="896619" algn="l"/>
              </a:tabLst>
            </a:pP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equal-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w{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brace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x(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y(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6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),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z(x)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2383790" cy="5080"/>
            </a:xfrm>
            <a:custGeom>
              <a:avLst/>
              <a:gdLst/>
              <a:ahLst/>
              <a:cxnLst/>
              <a:rect l="l" t="t" r="r" b="b"/>
              <a:pathLst>
                <a:path w="2383790" h="5080">
                  <a:moveTo>
                    <a:pt x="0" y="5060"/>
                  </a:moveTo>
                  <a:lnTo>
                    <a:pt x="0" y="0"/>
                  </a:lnTo>
                  <a:lnTo>
                    <a:pt x="2383448" y="0"/>
                  </a:lnTo>
                  <a:lnTo>
                    <a:pt x="23834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Initialization</a:t>
            </a:r>
            <a:r>
              <a:rPr spc="25" dirty="0"/>
              <a:t> </a:t>
            </a:r>
            <a:r>
              <a:rPr spc="-110" dirty="0"/>
              <a:t>Order</a:t>
            </a:r>
            <a:r>
              <a:rPr spc="2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14589"/>
            <a:ext cx="4980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initialization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follows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of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declarations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order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initialization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080693"/>
            <a:ext cx="5039995" cy="19462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2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ArrayWrapper</a:t>
            </a:r>
            <a:r>
              <a:rPr sz="900" b="1" spc="229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515620" marR="3140710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user_size)</a:t>
            </a:r>
            <a:r>
              <a:rPr sz="900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size{user_size},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array{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[size]}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wrong!!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"size"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0" dirty="0">
                <a:solidFill>
                  <a:srgbClr val="3D7A7A"/>
                </a:solidFill>
                <a:latin typeface="Palatino Linotype"/>
                <a:cs typeface="Palatino Linotype"/>
              </a:rPr>
              <a:t>still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ArrayWrapper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a.array[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6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segmentation</a:t>
            </a:r>
            <a:r>
              <a:rPr sz="900" i="1" u="sng" spc="2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fault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482850" cy="5080"/>
            </a:xfrm>
            <a:custGeom>
              <a:avLst/>
              <a:gdLst/>
              <a:ahLst/>
              <a:cxnLst/>
              <a:rect l="l" t="t" r="r" b="b"/>
              <a:pathLst>
                <a:path w="2482850" h="5080">
                  <a:moveTo>
                    <a:pt x="0" y="5060"/>
                  </a:moveTo>
                  <a:lnTo>
                    <a:pt x="0" y="0"/>
                  </a:lnTo>
                  <a:lnTo>
                    <a:pt x="2482766" y="0"/>
                  </a:lnTo>
                  <a:lnTo>
                    <a:pt x="24827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7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lang="en-US" sz="1200" spc="100" dirty="0">
                <a:solidFill>
                  <a:srgbClr val="F9F9F9"/>
                </a:solidFill>
                <a:latin typeface="Arial Black"/>
                <a:cs typeface="Arial Black"/>
              </a:rPr>
              <a:t>C++</a:t>
            </a:r>
            <a:r>
              <a:rPr lang="en-US" sz="1200" spc="3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lang="en-US" sz="1200" spc="-10" dirty="0">
                <a:solidFill>
                  <a:srgbClr val="F9F9F9"/>
                </a:solidFill>
                <a:latin typeface="Arial Black"/>
                <a:cs typeface="Arial Black"/>
              </a:rPr>
              <a:t>Classes and Objects</a:t>
            </a:r>
            <a:endParaRPr lang="en-US" sz="12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50" y="555625"/>
            <a:ext cx="5403850" cy="194925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is an object-oriented programming language.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Everything in C++ is associated with classes and objects, along with its attributes and methods. </a:t>
            </a:r>
          </a:p>
          <a:p>
            <a:pPr marL="171450" lvl="6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example: a car is an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lvl="8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attributes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weight and color</a:t>
            </a:r>
          </a:p>
          <a:p>
            <a:pPr lvl="1" algn="l"/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- methods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such as drive and brake.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and methods are basically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belongs to the class. These are often referred to as "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 members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6640983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"";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y,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n;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y;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tolower(g);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774066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'F’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3:"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st3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139553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546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70" dirty="0">
                <a:solidFill>
                  <a:srgbClr val="22373A"/>
                </a:solidFill>
                <a:hlinkClick r:id="rId2" action="ppaction://hlinksldjump"/>
              </a:rPr>
              <a:t>Copy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65" dirty="0">
                <a:solidFill>
                  <a:srgbClr val="22373A"/>
                </a:solidFill>
                <a:hlinkClick r:id="rId2" action="ppaction://hlinksldjump"/>
              </a:rPr>
              <a:t>Constructor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682114" cy="5080"/>
            </a:xfrm>
            <a:custGeom>
              <a:avLst/>
              <a:gdLst/>
              <a:ahLst/>
              <a:cxnLst/>
              <a:rect l="l" t="t" r="r" b="b"/>
              <a:pathLst>
                <a:path w="1682114" h="5080">
                  <a:moveTo>
                    <a:pt x="0" y="5060"/>
                  </a:moveTo>
                  <a:lnTo>
                    <a:pt x="0" y="0"/>
                  </a:lnTo>
                  <a:lnTo>
                    <a:pt x="1681685" y="0"/>
                  </a:lnTo>
                  <a:lnTo>
                    <a:pt x="16816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35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152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100" spc="3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29767"/>
            <a:ext cx="5039995" cy="4502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890" rIns="0" bIns="0" rtlCol="0">
            <a:spAutoFit/>
          </a:bodyPr>
          <a:lstStyle/>
          <a:p>
            <a:pPr marL="45720" marR="384810">
              <a:lnSpc>
                <a:spcPct val="118000"/>
              </a:lnSpc>
              <a:spcBef>
                <a:spcPts val="7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2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T(const</a:t>
            </a:r>
            <a:r>
              <a:rPr sz="1100" b="1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T&amp;)</a:t>
            </a:r>
            <a:r>
              <a:rPr sz="1100" b="1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creates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deep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copy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existing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326832"/>
            <a:ext cx="5039995" cy="805180"/>
          </a:xfrm>
          <a:custGeom>
            <a:avLst/>
            <a:gdLst/>
            <a:ahLst/>
            <a:cxnLst/>
            <a:rect l="l" t="t" r="r" b="b"/>
            <a:pathLst>
              <a:path w="5039995" h="805180">
                <a:moveTo>
                  <a:pt x="5039995" y="0"/>
                </a:moveTo>
                <a:lnTo>
                  <a:pt x="0" y="0"/>
                </a:lnTo>
                <a:lnTo>
                  <a:pt x="0" y="804697"/>
                </a:lnTo>
                <a:lnTo>
                  <a:pt x="5039995" y="8046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1293904"/>
            <a:ext cx="6108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39395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486" y="1453937"/>
            <a:ext cx="174688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non-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774066"/>
            <a:ext cx="4639310" cy="972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copy</a:t>
            </a:r>
            <a:r>
              <a:rPr sz="900" i="1" u="sng" spc="24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7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constructor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238125" indent="-176530">
              <a:lnSpc>
                <a:spcPct val="100000"/>
              </a:lnSpc>
              <a:buChar char="•"/>
              <a:tabLst>
                <a:tab pos="2381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always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endParaRPr sz="1100">
              <a:latin typeface="Tahoma"/>
              <a:cs typeface="Tahoma"/>
            </a:endParaRPr>
          </a:p>
          <a:p>
            <a:pPr marL="238125" indent="-176530">
              <a:lnSpc>
                <a:spcPct val="100000"/>
              </a:lnSpc>
              <a:spcBef>
                <a:spcPts val="1035"/>
              </a:spcBef>
              <a:buChar char="•"/>
              <a:tabLst>
                <a:tab pos="238125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implicitly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default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2853434"/>
            <a:ext cx="4006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Even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277870" cy="5080"/>
            </a:xfrm>
            <a:custGeom>
              <a:avLst/>
              <a:gdLst/>
              <a:ahLst/>
              <a:cxnLst/>
              <a:rect l="l" t="t" r="r" b="b"/>
              <a:pathLst>
                <a:path w="3277870" h="5080">
                  <a:moveTo>
                    <a:pt x="0" y="5060"/>
                  </a:moveTo>
                  <a:lnTo>
                    <a:pt x="0" y="0"/>
                  </a:lnTo>
                  <a:lnTo>
                    <a:pt x="3277307" y="0"/>
                  </a:lnTo>
                  <a:lnTo>
                    <a:pt x="32773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3462654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2544445" indent="-239395" algn="just">
              <a:lnSpc>
                <a:spcPct val="116700"/>
              </a:lnSpc>
              <a:spcBef>
                <a:spcPts val="10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size;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490855" marR="1289050" indent="-239395">
              <a:lnSpc>
                <a:spcPct val="116700"/>
              </a:lnSpc>
            </a:pP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size1)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size{size1}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copy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constructor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":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{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obj.size</a:t>
            </a:r>
            <a:r>
              <a:rPr sz="900" i="1" spc="65" dirty="0">
                <a:solidFill>
                  <a:srgbClr val="3D7A7A"/>
                </a:solidFill>
                <a:latin typeface="Sitka Small"/>
                <a:cs typeface="Sitka Small"/>
              </a:rPr>
              <a:t>}</a:t>
            </a:r>
            <a:r>
              <a:rPr sz="900" b="1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b="1" i="1" spc="3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 dirty="0">
              <a:latin typeface="Palatino Linotype"/>
              <a:cs typeface="Palatino Linotype"/>
            </a:endParaRPr>
          </a:p>
          <a:p>
            <a:pPr marL="490855" marR="691515" indent="-2393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obj)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size{obj.size}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[size];</a:t>
            </a:r>
            <a:endParaRPr sz="900" dirty="0">
              <a:latin typeface="Palatino Linotype"/>
              <a:cs typeface="Palatino Linotype"/>
            </a:endParaRPr>
          </a:p>
          <a:p>
            <a:pPr marL="729615" marR="1169670" indent="-239395">
              <a:lnSpc>
                <a:spcPct val="116700"/>
              </a:lnSpc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array[i]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obj.array[i];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684288"/>
            <a:ext cx="301498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x{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100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do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something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with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x.array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...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48994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y{x};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"Array::Array(const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b="1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)"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376929" cy="5080"/>
            </a:xfrm>
            <a:custGeom>
              <a:avLst/>
              <a:gdLst/>
              <a:ahLst/>
              <a:cxnLst/>
              <a:rect l="l" t="t" r="r" b="b"/>
              <a:pathLst>
                <a:path w="3376929" h="5080">
                  <a:moveTo>
                    <a:pt x="0" y="5060"/>
                  </a:moveTo>
                  <a:lnTo>
                    <a:pt x="0" y="0"/>
                  </a:lnTo>
                  <a:lnTo>
                    <a:pt x="3376625" y="0"/>
                  </a:lnTo>
                  <a:lnTo>
                    <a:pt x="3376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18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Copy</a:t>
            </a:r>
            <a:r>
              <a:rPr spc="55" dirty="0"/>
              <a:t> </a:t>
            </a:r>
            <a:r>
              <a:rPr spc="-135" dirty="0"/>
              <a:t>Constructor</a:t>
            </a:r>
            <a:r>
              <a:rPr spc="60" dirty="0"/>
              <a:t> </a:t>
            </a:r>
            <a:r>
              <a:rPr spc="-145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3760470" cy="8432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copy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constructor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used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Arial Black"/>
                <a:cs typeface="Arial Black"/>
              </a:rPr>
              <a:t>to:</a:t>
            </a:r>
            <a:endParaRPr sz="1100">
              <a:latin typeface="Arial Black"/>
              <a:cs typeface="Arial Black"/>
            </a:endParaRPr>
          </a:p>
          <a:p>
            <a:pPr marL="288925" indent="-176530">
              <a:lnSpc>
                <a:spcPct val="100000"/>
              </a:lnSpc>
              <a:spcBef>
                <a:spcPts val="535"/>
              </a:spcBef>
              <a:buChar char="•"/>
              <a:tabLst>
                <a:tab pos="288925" algn="l"/>
              </a:tabLst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Initialize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having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55"/>
              </a:spcBef>
              <a:buChar char="-"/>
              <a:tabLst>
                <a:tab pos="56642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000">
              <a:latin typeface="Tahoma"/>
              <a:cs typeface="Tahoma"/>
            </a:endParaRPr>
          </a:p>
          <a:p>
            <a:pPr marL="566420" lvl="1" indent="-111125">
              <a:lnSpc>
                <a:spcPct val="100000"/>
              </a:lnSpc>
              <a:spcBef>
                <a:spcPts val="175"/>
              </a:spcBef>
              <a:buChar char="-"/>
              <a:tabLst>
                <a:tab pos="56642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Assignment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265110"/>
            <a:ext cx="4763135" cy="8102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just">
              <a:lnSpc>
                <a:spcPts val="1015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900">
              <a:latin typeface="Palatino Linotype"/>
              <a:cs typeface="Palatino Linotype"/>
            </a:endParaRPr>
          </a:p>
          <a:p>
            <a:pPr marL="37465" marR="2205990" algn="just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(a1);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a3{a1};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Direct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a4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r>
              <a:rPr sz="900" spc="45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  <a:p>
            <a:pPr marL="37465" algn="just">
              <a:lnSpc>
                <a:spcPct val="100000"/>
              </a:lnSpc>
              <a:spcBef>
                <a:spcPts val="1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a5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{a1};</a:t>
            </a:r>
            <a:r>
              <a:rPr sz="9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initialization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2172257"/>
            <a:ext cx="4458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passed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by-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value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input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parameter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2394978"/>
            <a:ext cx="4763135" cy="1714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663188"/>
            <a:ext cx="3663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returned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result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*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095" y="2885909"/>
            <a:ext cx="4763135" cy="180340"/>
          </a:xfrm>
          <a:custGeom>
            <a:avLst/>
            <a:gdLst/>
            <a:ahLst/>
            <a:cxnLst/>
            <a:rect l="l" t="t" r="r" b="b"/>
            <a:pathLst>
              <a:path w="4763135" h="180339">
                <a:moveTo>
                  <a:pt x="4762906" y="0"/>
                </a:moveTo>
                <a:lnTo>
                  <a:pt x="0" y="0"/>
                </a:lnTo>
                <a:lnTo>
                  <a:pt x="0" y="180301"/>
                </a:lnTo>
                <a:lnTo>
                  <a:pt x="4762906" y="180301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343" y="2876379"/>
            <a:ext cx="2895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A(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see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14" dirty="0">
                <a:solidFill>
                  <a:srgbClr val="3D7A7A"/>
                </a:solidFill>
                <a:latin typeface="Palatino Linotype"/>
                <a:cs typeface="Palatino Linotype"/>
              </a:rPr>
              <a:t>RVO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optimization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475990" cy="5080"/>
            </a:xfrm>
            <a:custGeom>
              <a:avLst/>
              <a:gdLst/>
              <a:ahLst/>
              <a:cxnLst/>
              <a:rect l="l" t="t" r="r" b="b"/>
              <a:pathLst>
                <a:path w="3475990" h="5080">
                  <a:moveTo>
                    <a:pt x="0" y="5060"/>
                  </a:moveTo>
                  <a:lnTo>
                    <a:pt x="0" y="0"/>
                  </a:lnTo>
                  <a:lnTo>
                    <a:pt x="3475942" y="0"/>
                  </a:lnTo>
                  <a:lnTo>
                    <a:pt x="34759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423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40" dirty="0">
                <a:solidFill>
                  <a:srgbClr val="F9F9F9"/>
                </a:solidFill>
                <a:latin typeface="Arial Black"/>
                <a:cs typeface="Arial Black"/>
              </a:rPr>
              <a:t>Copy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35" dirty="0">
                <a:solidFill>
                  <a:srgbClr val="F9F9F9"/>
                </a:solidFill>
                <a:latin typeface="Arial Black"/>
                <a:cs typeface="Arial Black"/>
              </a:rPr>
              <a:t>Constructor</a:t>
            </a:r>
            <a:r>
              <a:rPr sz="12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75" dirty="0">
                <a:solidFill>
                  <a:srgbClr val="F9F9F9"/>
                </a:solidFill>
                <a:latin typeface="Arial Black"/>
                <a:cs typeface="Arial Black"/>
              </a:rPr>
              <a:t>Usage</a:t>
            </a:r>
            <a:r>
              <a:rPr sz="12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50" dirty="0">
                <a:solidFill>
                  <a:srgbClr val="F9F9F9"/>
                </a:solidFill>
                <a:latin typeface="Arial Black"/>
                <a:cs typeface="Arial Black"/>
              </a:rPr>
              <a:t>Examples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1199"/>
              </p:ext>
            </p:extLst>
          </p:nvPr>
        </p:nvGraphicFramePr>
        <p:xfrm>
          <a:off x="359994" y="476478"/>
          <a:ext cx="5048885" cy="242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7630">
                <a:tc gridSpan="3">
                  <a:txBody>
                    <a:bodyPr/>
                    <a:lstStyle/>
                    <a:p>
                      <a:pPr marR="43961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900" b="1" spc="8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class </a:t>
                      </a:r>
                      <a:r>
                        <a:rPr sz="900" b="1" spc="-75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b="1" spc="18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R="43961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</a:t>
                      </a:r>
                      <a:r>
                        <a:rPr sz="900" spc="3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const</a:t>
                      </a:r>
                      <a:r>
                        <a:rPr sz="900" b="1" spc="275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-16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r>
                        <a:rPr sz="900" spc="28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obj)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cout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&lt;&lt;</a:t>
                      </a:r>
                      <a:r>
                        <a:rPr sz="900" spc="27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60" dirty="0">
                          <a:solidFill>
                            <a:srgbClr val="BA2121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;</a:t>
                      </a:r>
                      <a:r>
                        <a:rPr sz="900" spc="2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void</a:t>
                      </a:r>
                      <a:r>
                        <a:rPr sz="900" b="1" spc="270" dirty="0">
                          <a:solidFill>
                            <a:srgbClr val="AF003F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(A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{}</a:t>
                      </a:r>
                      <a:r>
                        <a:rPr sz="900" spc="2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pass</a:t>
                      </a:r>
                      <a:r>
                        <a:rPr sz="900" i="1" spc="2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by-</a:t>
                      </a:r>
                      <a:r>
                        <a:rPr sz="900" i="1" spc="6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g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()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{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return</a:t>
                      </a:r>
                      <a:r>
                        <a:rPr sz="900" b="1" spc="270" dirty="0">
                          <a:solidFill>
                            <a:srgbClr val="007F00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A();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};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8509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9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(assignment)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0" dirty="0">
                          <a:solidFill>
                            <a:srgbClr val="0000FF"/>
                          </a:solidFill>
                          <a:latin typeface="Palatino Linotype"/>
                          <a:cs typeface="Palatino Linotype"/>
                        </a:rPr>
                        <a:t>c</a:t>
                      </a:r>
                      <a:r>
                        <a:rPr sz="900" spc="1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2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(direct)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3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f(b);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4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(argument)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5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5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copy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constructor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9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(return</a:t>
                      </a:r>
                      <a:r>
                        <a:rPr sz="900" i="1" spc="26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8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value)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-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"copy"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spc="-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=</a:t>
                      </a:r>
                      <a:r>
                        <a:rPr sz="900" spc="17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114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g();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20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//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*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see</a:t>
                      </a:r>
                      <a:r>
                        <a:rPr sz="900" i="1" spc="215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-114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RVO</a:t>
                      </a:r>
                      <a:r>
                        <a:rPr sz="900" i="1" spc="21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optimization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i="1" spc="70" dirty="0">
                          <a:solidFill>
                            <a:srgbClr val="3D7A7A"/>
                          </a:solidFill>
                          <a:latin typeface="Palatino Linotype"/>
                          <a:cs typeface="Palatino Linotype"/>
                        </a:rPr>
                        <a:t>(depends)</a:t>
                      </a:r>
                      <a:endParaRPr sz="9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50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3575685" cy="5080"/>
            </a:xfrm>
            <a:custGeom>
              <a:avLst/>
              <a:gdLst/>
              <a:ahLst/>
              <a:cxnLst/>
              <a:rect l="l" t="t" r="r" b="b"/>
              <a:pathLst>
                <a:path w="3575685" h="5080">
                  <a:moveTo>
                    <a:pt x="0" y="5060"/>
                  </a:moveTo>
                  <a:lnTo>
                    <a:pt x="0" y="0"/>
                  </a:lnTo>
                  <a:lnTo>
                    <a:pt x="3575172" y="0"/>
                  </a:lnTo>
                  <a:lnTo>
                    <a:pt x="35751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Deleted</a:t>
            </a:r>
            <a:r>
              <a:rPr spc="40" dirty="0"/>
              <a:t> </a:t>
            </a:r>
            <a:r>
              <a:rPr spc="-140" dirty="0"/>
              <a:t>Copy</a:t>
            </a:r>
            <a:r>
              <a:rPr spc="40" dirty="0"/>
              <a:t> </a:t>
            </a:r>
            <a:r>
              <a:rPr spc="-12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4446270" cy="46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deleted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(simplified):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35"/>
              </a:spcBef>
              <a:buChar char="•"/>
              <a:tabLst>
                <a:tab pos="2889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reference/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957338"/>
            <a:ext cx="4763135" cy="12952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10" dirty="0" err="1">
                <a:solidFill>
                  <a:srgbClr val="0000FF"/>
                </a:solidFill>
                <a:latin typeface="Palatino Linotype"/>
                <a:cs typeface="Palatino Linotype"/>
              </a:rPr>
              <a:t>NonDefault</a:t>
            </a:r>
            <a:r>
              <a:rPr sz="8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225052"/>
            <a:ext cx="4878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which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inaccessible)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copy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680794"/>
            <a:ext cx="4763135" cy="537327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2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deleted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NonDefault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NonDefault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delete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217" y="2462352"/>
            <a:ext cx="5224780" cy="713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non-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static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member/base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deleted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inaccessible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 dirty="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1235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move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constructor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(next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lectures)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endParaRPr sz="8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3773804" cy="5080"/>
            </a:xfrm>
            <a:custGeom>
              <a:avLst/>
              <a:gdLst/>
              <a:ahLst/>
              <a:cxnLst/>
              <a:rect l="l" t="t" r="r" b="b"/>
              <a:pathLst>
                <a:path w="3773804" h="5080">
                  <a:moveTo>
                    <a:pt x="0" y="5060"/>
                  </a:moveTo>
                  <a:lnTo>
                    <a:pt x="0" y="0"/>
                  </a:lnTo>
                  <a:lnTo>
                    <a:pt x="3773808" y="0"/>
                  </a:lnTo>
                  <a:lnTo>
                    <a:pt x="37738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947418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a Copy Constructor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724400" cy="2805896"/>
          </a:xfrm>
          <a:prstGeom prst="rect">
            <a:avLst/>
          </a:prstGeom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class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{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private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string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int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birthyear;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char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gender; 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: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()                    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//default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“unknown";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0;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'u';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Student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(</a:t>
            </a:r>
            <a:r>
              <a:rPr lang="en-US" sz="900" b="1" spc="80" dirty="0">
                <a:solidFill>
                  <a:srgbClr val="007F00"/>
                </a:solidFill>
                <a:latin typeface="Palatino Linotype"/>
              </a:rPr>
              <a:t>const Student &amp;St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)  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</a:rPr>
              <a:t>//copy constructor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{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name = St.name;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birthyear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St.birthyear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  gender = </a:t>
            </a:r>
            <a:r>
              <a:rPr lang="en-US" sz="900" spc="100" dirty="0" err="1">
                <a:solidFill>
                  <a:srgbClr val="0000FF"/>
                </a:solidFill>
                <a:latin typeface="Palatino Linotype"/>
              </a:rPr>
              <a:t>St.gender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;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    }   </a:t>
            </a:r>
            <a:r>
              <a:rPr lang="en-US" sz="900" b="1" spc="100" dirty="0">
                <a:solidFill>
                  <a:srgbClr val="0000FF"/>
                </a:solidFill>
                <a:latin typeface="Palatino Linotype"/>
              </a:rPr>
              <a:t> </a:t>
            </a:r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                  </a:t>
            </a:r>
          </a:p>
          <a:p>
            <a:r>
              <a:rPr lang="en-US" sz="900" spc="100" dirty="0">
                <a:solidFill>
                  <a:srgbClr val="0000FF"/>
                </a:solidFill>
                <a:latin typeface="Palatino Linotype"/>
              </a:rPr>
              <a:t>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491488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429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C++</a:t>
            </a:r>
            <a:r>
              <a:rPr spc="45" dirty="0"/>
              <a:t> </a:t>
            </a:r>
            <a:r>
              <a:rPr spc="-17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631825"/>
            <a:ext cx="5039995" cy="167225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In C++, we define our own data structures by defining a </a:t>
            </a:r>
            <a:r>
              <a:rPr lang="en-US" sz="1800" b="1" i="0" u="none" strike="noStrike" baseline="0" dirty="0">
                <a:latin typeface="Palatino-Bold"/>
              </a:rPr>
              <a:t>class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A class defines a type along with a collection of operations that are related to that type.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Palatino-Roman"/>
              </a:rPr>
              <a:t>The class mechanism is one of the most important features in C++. </a:t>
            </a:r>
            <a:endParaRPr lang="en-US" sz="11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98450" cy="5080"/>
            </a:xfrm>
            <a:custGeom>
              <a:avLst/>
              <a:gdLst/>
              <a:ahLst/>
              <a:cxnLst/>
              <a:rect l="l" t="t" r="r" b="b"/>
              <a:pathLst>
                <a:path w="298450" h="5080">
                  <a:moveTo>
                    <a:pt x="0" y="5060"/>
                  </a:moveTo>
                  <a:lnTo>
                    <a:pt x="0" y="0"/>
                  </a:lnTo>
                  <a:lnTo>
                    <a:pt x="297952" y="0"/>
                  </a:lnTo>
                  <a:lnTo>
                    <a:pt x="2979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4783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 with Constructors</a:t>
            </a: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215900" y="420820"/>
            <a:ext cx="4648200" cy="2547804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numCol="1" rtlCol="0">
            <a:spAutoFit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spc="100" dirty="0">
                <a:solidFill>
                  <a:srgbClr val="0000FF"/>
                </a:solidFill>
                <a:latin typeface="Palatino Linotype"/>
              </a:rPr>
              <a:t>;     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 (default values):"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2008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1:"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 // calling the non-default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2:"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lang="en-US" sz="800" spc="100" dirty="0">
                <a:solidFill>
                  <a:srgbClr val="FF0000"/>
                </a:solidFill>
                <a:latin typeface="Palatino Linotype"/>
              </a:rPr>
              <a:t>// calling the copy constructor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 4 (copied from Student 2):"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st4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455411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996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25" dirty="0">
                <a:solidFill>
                  <a:srgbClr val="22373A"/>
                </a:solidFill>
                <a:hlinkClick r:id="rId2" action="ppaction://hlinksldjump"/>
              </a:rPr>
              <a:t>Destructor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997075" cy="5080"/>
            </a:xfrm>
            <a:custGeom>
              <a:avLst/>
              <a:gdLst/>
              <a:ahLst/>
              <a:cxnLst/>
              <a:rect l="l" t="t" r="r" b="b"/>
              <a:pathLst>
                <a:path w="1997075" h="5080">
                  <a:moveTo>
                    <a:pt x="0" y="5060"/>
                  </a:moveTo>
                  <a:lnTo>
                    <a:pt x="0" y="0"/>
                  </a:lnTo>
                  <a:lnTo>
                    <a:pt x="1996972" y="0"/>
                  </a:lnTo>
                  <a:lnTo>
                    <a:pt x="19969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569074"/>
            <a:ext cx="5039995" cy="1256030"/>
            <a:chOff x="359994" y="569074"/>
            <a:chExt cx="5039995" cy="1256030"/>
          </a:xfrm>
        </p:grpSpPr>
        <p:sp>
          <p:nvSpPr>
            <p:cNvPr id="5" name="object 5"/>
            <p:cNvSpPr/>
            <p:nvPr/>
          </p:nvSpPr>
          <p:spPr>
            <a:xfrm>
              <a:off x="359994" y="569074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4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767321"/>
              <a:ext cx="5039995" cy="1057910"/>
            </a:xfrm>
            <a:custGeom>
              <a:avLst/>
              <a:gdLst/>
              <a:ahLst/>
              <a:cxnLst/>
              <a:rect l="l" t="t" r="r" b="b"/>
              <a:pathLst>
                <a:path w="5039995" h="1057910">
                  <a:moveTo>
                    <a:pt x="5039995" y="0"/>
                  </a:moveTo>
                  <a:lnTo>
                    <a:pt x="0" y="0"/>
                  </a:lnTo>
                  <a:lnTo>
                    <a:pt x="0" y="1057668"/>
                  </a:lnTo>
                  <a:lnTo>
                    <a:pt x="5039995" y="105766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539622"/>
            <a:ext cx="4871085" cy="27052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Destructor</a:t>
            </a:r>
            <a:r>
              <a:rPr sz="1100" spc="9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endParaRPr lang="en-US" sz="1100" spc="95" dirty="0">
              <a:solidFill>
                <a:srgbClr val="F9F9F9"/>
              </a:solidFill>
              <a:latin typeface="Arial Black"/>
              <a:cs typeface="Arial Black"/>
            </a:endParaRPr>
          </a:p>
          <a:p>
            <a:pPr marL="12700" algn="l">
              <a:spcBef>
                <a:spcPts val="415"/>
              </a:spcBef>
            </a:pP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</a:t>
            </a:r>
            <a:r>
              <a:rPr lang="en-US"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</a:t>
            </a:r>
            <a:r>
              <a:rPr lang="en-US" sz="1100" spc="-30" dirty="0">
                <a:solidFill>
                  <a:srgbClr val="22373A"/>
                </a:solidFill>
                <a:latin typeface="Tahoma"/>
                <a:cs typeface="Tahoma"/>
              </a:rPr>
              <a:t>special</a:t>
            </a:r>
            <a:r>
              <a:rPr lang="en-US" sz="1100" b="0" i="0" dirty="0">
                <a:solidFill>
                  <a:srgbClr val="273239"/>
                </a:solidFill>
                <a:effectLst/>
                <a:latin typeface="Nunito" pitchFamily="2" charset="0"/>
              </a:rPr>
              <a:t> member function that is invoked automatically whenever an object is going to be destroyed.  Meaning, a destructor is the last function that is going to be called before an object is destroyed. Destructor release memory space occupied by the objects created by the constructor.</a:t>
            </a:r>
            <a:endParaRPr lang="en-US" sz="1100" spc="65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endParaRPr lang="en-US" sz="1100" u="sng" spc="-25" dirty="0">
              <a:solidFill>
                <a:srgbClr val="22373A"/>
              </a:solidFill>
              <a:uFill>
                <a:solidFill>
                  <a:srgbClr val="22373A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Goals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resources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releasing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Syntax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T()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exactly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destructor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always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implictly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endParaRPr sz="1100" dirty="0">
              <a:latin typeface="Calibri"/>
              <a:cs typeface="Calibri"/>
            </a:endParaRPr>
          </a:p>
          <a:p>
            <a:pPr marL="243204">
              <a:lnSpc>
                <a:spcPct val="100000"/>
              </a:lnSpc>
              <a:spcBef>
                <a:spcPts val="235"/>
              </a:spcBef>
            </a:pPr>
            <a:r>
              <a:rPr lang="en-US" sz="1100" spc="-1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eclared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242570" indent="-17653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If a destructor is not defined for a class, compiler will automatically create a default one.</a:t>
            </a:r>
            <a:endParaRPr lang="en-US" sz="1100" spc="-10" dirty="0">
              <a:solidFill>
                <a:srgbClr val="22373A"/>
              </a:solidFill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873500" cy="5080"/>
            </a:xfrm>
            <a:custGeom>
              <a:avLst/>
              <a:gdLst/>
              <a:ahLst/>
              <a:cxnLst/>
              <a:rect l="l" t="t" r="r" b="b"/>
              <a:pathLst>
                <a:path w="3873500" h="5080">
                  <a:moveTo>
                    <a:pt x="0" y="5060"/>
                  </a:moveTo>
                  <a:lnTo>
                    <a:pt x="0" y="0"/>
                  </a:lnTo>
                  <a:lnTo>
                    <a:pt x="3873125" y="0"/>
                  </a:lnTo>
                  <a:lnTo>
                    <a:pt x="38731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20"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7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581275"/>
          </a:xfrm>
          <a:custGeom>
            <a:avLst/>
            <a:gdLst/>
            <a:ahLst/>
            <a:cxnLst/>
            <a:rect l="l" t="t" r="r" b="b"/>
            <a:pathLst>
              <a:path w="5039995" h="2581275">
                <a:moveTo>
                  <a:pt x="5039995" y="0"/>
                </a:moveTo>
                <a:lnTo>
                  <a:pt x="0" y="0"/>
                </a:lnTo>
                <a:lnTo>
                  <a:pt x="0" y="2581109"/>
                </a:lnTo>
                <a:lnTo>
                  <a:pt x="5039995" y="25811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612515" cy="2426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2754630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Array</a:t>
            </a:r>
            <a:r>
              <a:rPr sz="900" b="1" spc="2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2694940" algn="r">
              <a:lnSpc>
                <a:spcPct val="100000"/>
              </a:lnSpc>
              <a:spcBef>
                <a:spcPts val="180"/>
              </a:spcBef>
            </a:pP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-70" dirty="0">
                <a:solidFill>
                  <a:srgbClr val="007F00"/>
                </a:solidFill>
                <a:latin typeface="Palatino Linotype"/>
                <a:cs typeface="Palatino Linotype"/>
              </a:rPr>
              <a:t>new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10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Array()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2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  <a:p>
            <a:pPr marL="49085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delete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[]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array;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endParaRPr sz="900" dirty="0">
              <a:latin typeface="Palatino Linotype"/>
              <a:cs typeface="Palatino Linotype"/>
            </a:endParaRPr>
          </a:p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 dirty="0">
              <a:latin typeface="Palatino Linotype"/>
              <a:cs typeface="Palatino Linotype"/>
            </a:endParaRPr>
          </a:p>
          <a:p>
            <a:pPr marL="4311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Array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5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times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constructor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67756"/>
            <a:ext cx="1938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destructor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3972560" cy="5080"/>
            </a:xfrm>
            <a:custGeom>
              <a:avLst/>
              <a:gdLst/>
              <a:ahLst/>
              <a:cxnLst/>
              <a:rect l="l" t="t" r="r" b="b"/>
              <a:pathLst>
                <a:path w="3972560" h="5080">
                  <a:moveTo>
                    <a:pt x="0" y="5060"/>
                  </a:moveTo>
                  <a:lnTo>
                    <a:pt x="0" y="0"/>
                  </a:lnTo>
                  <a:lnTo>
                    <a:pt x="3972443" y="0"/>
                  </a:lnTo>
                  <a:lnTo>
                    <a:pt x="3972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2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75" dirty="0">
                <a:solidFill>
                  <a:srgbClr val="22373A"/>
                </a:solidFill>
                <a:hlinkClick r:id="rId2" action="ppaction://hlinksldjump"/>
              </a:rPr>
              <a:t>Hierarchy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421005" cy="5080"/>
            </a:xfrm>
            <a:custGeom>
              <a:avLst/>
              <a:gdLst/>
              <a:ahLst/>
              <a:cxnLst/>
              <a:rect l="l" t="t" r="r" b="b"/>
              <a:pathLst>
                <a:path w="421005" h="5080">
                  <a:moveTo>
                    <a:pt x="0" y="5060"/>
                  </a:moveTo>
                  <a:lnTo>
                    <a:pt x="0" y="0"/>
                  </a:lnTo>
                  <a:lnTo>
                    <a:pt x="420397" y="0"/>
                  </a:lnTo>
                  <a:lnTo>
                    <a:pt x="4203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633655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0" dirty="0"/>
              <a:t>Hierarchy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42950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Child/Derived</a:t>
            </a:r>
            <a:r>
              <a:rPr sz="1100" spc="4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7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or</a:t>
            </a:r>
            <a:r>
              <a:rPr sz="1100" spc="5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Subclass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41197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inheriting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another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called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child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22976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Parent/Base</a:t>
            </a:r>
            <a:r>
              <a:rPr sz="1100" spc="1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428013"/>
            <a:ext cx="5039995" cy="3867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closest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providing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parent</a:t>
            </a:r>
            <a:endParaRPr sz="1100">
              <a:latin typeface="Arial Black"/>
              <a:cs typeface="Arial Black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11068"/>
            <a:ext cx="49917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Extend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refers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creating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retains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characteristics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top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it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add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and</a:t>
            </a:r>
            <a:r>
              <a:rPr sz="1100" u="sng" spc="-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never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remove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Syntax: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693873"/>
            <a:ext cx="5039995" cy="1651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DerivedClass</a:t>
            </a:r>
            <a:r>
              <a:rPr sz="900" b="1" spc="32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inheritance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attribute</a:t>
            </a: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]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BaseClass</a:t>
            </a:r>
            <a:r>
              <a:rPr sz="9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894080" cy="5080"/>
            </a:xfrm>
            <a:custGeom>
              <a:avLst/>
              <a:gdLst/>
              <a:ahLst/>
              <a:cxnLst/>
              <a:rect l="l" t="t" r="r" b="b"/>
              <a:pathLst>
                <a:path w="894080" h="5080">
                  <a:moveTo>
                    <a:pt x="0" y="5060"/>
                  </a:moveTo>
                  <a:lnTo>
                    <a:pt x="0" y="0"/>
                  </a:lnTo>
                  <a:lnTo>
                    <a:pt x="893771" y="0"/>
                  </a:lnTo>
                  <a:lnTo>
                    <a:pt x="89377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2910824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  <a:r>
              <a:rPr lang="en-US" spc="-130" dirty="0"/>
              <a:t> – a derived class from a base class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1142" y="466948"/>
            <a:ext cx="802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base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443550"/>
            <a:ext cx="11017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243803"/>
            <a:ext cx="3672204" cy="14662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1148080" algn="l"/>
              </a:tabLst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9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derived</a:t>
            </a:r>
            <a:r>
              <a:rPr sz="900" i="1" u="sng" spc="2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class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extends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data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inherits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from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 marR="3173095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a.value;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b.g();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993140" cy="5080"/>
            </a:xfrm>
            <a:custGeom>
              <a:avLst/>
              <a:gdLst/>
              <a:ahLst/>
              <a:cxnLst/>
              <a:rect l="l" t="t" r="r" b="b"/>
              <a:pathLst>
                <a:path w="993140" h="5080">
                  <a:moveTo>
                    <a:pt x="0" y="5060"/>
                  </a:moveTo>
                  <a:lnTo>
                    <a:pt x="0" y="0"/>
                  </a:lnTo>
                  <a:lnTo>
                    <a:pt x="993088" y="0"/>
                  </a:lnTo>
                  <a:lnTo>
                    <a:pt x="99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09435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60" dirty="0"/>
              <a:t> </a:t>
            </a:r>
            <a:r>
              <a:rPr spc="-13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9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586355"/>
          </a:xfrm>
          <a:custGeom>
            <a:avLst/>
            <a:gdLst/>
            <a:ahLst/>
            <a:cxnLst/>
            <a:rect l="l" t="t" r="r" b="b"/>
            <a:pathLst>
              <a:path w="5039995" h="2586355">
                <a:moveTo>
                  <a:pt x="5039995" y="0"/>
                </a:moveTo>
                <a:lnTo>
                  <a:pt x="0" y="0"/>
                </a:lnTo>
                <a:lnTo>
                  <a:pt x="0" y="2586164"/>
                </a:lnTo>
                <a:lnTo>
                  <a:pt x="5039995" y="258616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982344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923712"/>
            <a:ext cx="8629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921" y="923712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0" dirty="0">
                <a:solidFill>
                  <a:srgbClr val="3D7A7A"/>
                </a:solidFill>
                <a:latin typeface="Palatino Linotype"/>
                <a:cs typeface="Palatino Linotype"/>
              </a:rPr>
              <a:t>copy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1403874"/>
            <a:ext cx="2297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A*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g_ref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for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B*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884035"/>
            <a:ext cx="301498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f(a);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f(b),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f_ref(a),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g_ref(b)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g(b);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g_ref(b),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g(a),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g_ref(a)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also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b="1" i="1" spc="-180" dirty="0">
                <a:solidFill>
                  <a:srgbClr val="3D7A7A"/>
                </a:solidFill>
                <a:latin typeface="Palatino Linotype"/>
                <a:cs typeface="Palatino Linotype"/>
              </a:rPr>
              <a:t>&amp;</a:t>
            </a:r>
            <a:r>
              <a:rPr sz="900" b="1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a2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8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1092835" cy="5080"/>
            </a:xfrm>
            <a:custGeom>
              <a:avLst/>
              <a:gdLst/>
              <a:ahLst/>
              <a:cxnLst/>
              <a:rect l="l" t="t" r="r" b="b"/>
              <a:pathLst>
                <a:path w="1092835" h="5080">
                  <a:moveTo>
                    <a:pt x="0" y="5060"/>
                  </a:moveTo>
                  <a:lnTo>
                    <a:pt x="0" y="0"/>
                  </a:lnTo>
                  <a:lnTo>
                    <a:pt x="1092406" y="0"/>
                  </a:lnTo>
                  <a:lnTo>
                    <a:pt x="10924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1812106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lang="en-US" spc="-25" dirty="0"/>
              <a:t>C++ class definition with access specifier</a:t>
            </a:r>
            <a:endParaRPr spc="-25" dirty="0"/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9BD1AC6-7230-3B06-3BFE-D78B265A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48690"/>
            <a:ext cx="5765800" cy="2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7309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0" dirty="0"/>
              <a:t>specifiers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5066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visibility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inherited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subsequent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4957" y="685825"/>
            <a:ext cx="512445" cy="189865"/>
          </a:xfrm>
          <a:custGeom>
            <a:avLst/>
            <a:gdLst/>
            <a:ahLst/>
            <a:cxnLst/>
            <a:rect l="l" t="t" r="r" b="b"/>
            <a:pathLst>
              <a:path w="512444" h="189865">
                <a:moveTo>
                  <a:pt x="512330" y="0"/>
                </a:moveTo>
                <a:lnTo>
                  <a:pt x="0" y="0"/>
                </a:lnTo>
                <a:lnTo>
                  <a:pt x="0" y="189699"/>
                </a:lnTo>
                <a:lnTo>
                  <a:pt x="512330" y="189699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959" y="685825"/>
            <a:ext cx="585470" cy="189865"/>
          </a:xfrm>
          <a:custGeom>
            <a:avLst/>
            <a:gdLst/>
            <a:ahLst/>
            <a:cxnLst/>
            <a:rect l="l" t="t" r="r" b="b"/>
            <a:pathLst>
              <a:path w="585469" h="189865">
                <a:moveTo>
                  <a:pt x="585063" y="0"/>
                </a:moveTo>
                <a:lnTo>
                  <a:pt x="0" y="0"/>
                </a:lnTo>
                <a:lnTo>
                  <a:pt x="0" y="189699"/>
                </a:lnTo>
                <a:lnTo>
                  <a:pt x="585063" y="189699"/>
                </a:lnTo>
                <a:lnTo>
                  <a:pt x="58506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7611" y="685825"/>
            <a:ext cx="73088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protected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655534"/>
            <a:ext cx="4808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6629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class.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keywords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sections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53413"/>
            <a:ext cx="4827905" cy="172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endParaRPr sz="1100">
              <a:latin typeface="Tahoma"/>
              <a:cs typeface="Tahoma"/>
            </a:endParaRPr>
          </a:p>
          <a:p>
            <a:pPr marL="12700" marR="187325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goal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access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specifiers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direct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internal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representation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avoiding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wrong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potential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inconsistency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control)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8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public:</a:t>
            </a:r>
            <a:r>
              <a:rPr sz="1100" b="1" spc="1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outside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70" dirty="0">
                <a:solidFill>
                  <a:srgbClr val="0000FF"/>
                </a:solidFill>
                <a:latin typeface="Palatino Linotype"/>
                <a:cs typeface="Palatino Linotype"/>
              </a:rPr>
              <a:t>protected:</a:t>
            </a:r>
            <a:r>
              <a:rPr sz="11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classes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endParaRPr sz="1100">
              <a:latin typeface="Tahoma"/>
              <a:cs typeface="Tahoma"/>
            </a:endParaRPr>
          </a:p>
          <a:p>
            <a:pPr marL="288925" indent="-176530">
              <a:lnSpc>
                <a:spcPct val="100000"/>
              </a:lnSpc>
              <a:spcBef>
                <a:spcPts val="1035"/>
              </a:spcBef>
              <a:buClr>
                <a:srgbClr val="22373A"/>
              </a:buClr>
              <a:buFont typeface="Tahoma"/>
              <a:buChar char="•"/>
              <a:tabLst>
                <a:tab pos="288925" algn="l"/>
              </a:tabLst>
            </a:pP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private:</a:t>
            </a:r>
            <a:r>
              <a:rPr sz="11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members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(internal)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2696743"/>
            <a:ext cx="51244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struct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814" y="2661524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917" y="2691815"/>
            <a:ext cx="51244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public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994" y="2886786"/>
            <a:ext cx="440055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081" y="2859403"/>
            <a:ext cx="660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184" y="2889694"/>
            <a:ext cx="585470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4737" y="2629900"/>
            <a:ext cx="544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 members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1191895" cy="5080"/>
            </a:xfrm>
            <a:custGeom>
              <a:avLst/>
              <a:gdLst/>
              <a:ahLst/>
              <a:cxnLst/>
              <a:rect l="l" t="t" r="r" b="b"/>
              <a:pathLst>
                <a:path w="1191895" h="5080">
                  <a:moveTo>
                    <a:pt x="0" y="5060"/>
                  </a:moveTo>
                  <a:lnTo>
                    <a:pt x="0" y="0"/>
                  </a:lnTo>
                  <a:lnTo>
                    <a:pt x="1191724" y="0"/>
                  </a:lnTo>
                  <a:lnTo>
                    <a:pt x="119172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79220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207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5" dirty="0"/>
              <a:t>C++ </a:t>
            </a:r>
            <a:r>
              <a:rPr spc="-175" dirty="0"/>
              <a:t>Class</a:t>
            </a:r>
            <a:r>
              <a:rPr spc="45" dirty="0"/>
              <a:t> </a:t>
            </a:r>
            <a:r>
              <a:rPr spc="-140" dirty="0"/>
              <a:t>Members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90" dirty="0"/>
              <a:t>Data</a:t>
            </a:r>
            <a:r>
              <a:rPr spc="50" dirty="0"/>
              <a:t> </a:t>
            </a:r>
            <a:r>
              <a:rPr spc="-150" dirty="0"/>
              <a:t>and</a:t>
            </a:r>
            <a:r>
              <a:rPr spc="50" dirty="0"/>
              <a:t> </a:t>
            </a:r>
            <a:r>
              <a:rPr spc="-135" dirty="0"/>
              <a:t>Function</a:t>
            </a:r>
            <a:r>
              <a:rPr spc="50" dirty="0"/>
              <a:t> </a:t>
            </a:r>
            <a:r>
              <a:rPr spc="-10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1003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5" dirty="0">
                <a:solidFill>
                  <a:srgbClr val="F9F9F9"/>
                </a:solidFill>
                <a:latin typeface="Arial Black"/>
                <a:cs typeface="Arial Black"/>
              </a:rPr>
              <a:t>Data</a:t>
            </a:r>
            <a:r>
              <a:rPr sz="110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98549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data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fields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77779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76043"/>
            <a:ext cx="5039995" cy="188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within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methods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397510" cy="5080"/>
            </a:xfrm>
            <a:custGeom>
              <a:avLst/>
              <a:gdLst/>
              <a:ahLst/>
              <a:cxnLst/>
              <a:rect l="l" t="t" r="r" b="b"/>
              <a:pathLst>
                <a:path w="397510" h="5080">
                  <a:moveTo>
                    <a:pt x="0" y="5060"/>
                  </a:moveTo>
                  <a:lnTo>
                    <a:pt x="0" y="0"/>
                  </a:lnTo>
                  <a:lnTo>
                    <a:pt x="397270" y="0"/>
                  </a:lnTo>
                  <a:lnTo>
                    <a:pt x="3972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730331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Access</a:t>
            </a:r>
            <a:r>
              <a:rPr spc="85" dirty="0"/>
              <a:t> </a:t>
            </a:r>
            <a:r>
              <a:rPr spc="-150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5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900" y="378087"/>
            <a:ext cx="5039995" cy="2799715"/>
          </a:xfrm>
          <a:custGeom>
            <a:avLst/>
            <a:gdLst/>
            <a:ahLst/>
            <a:cxnLst/>
            <a:rect l="l" t="t" r="r" b="b"/>
            <a:pathLst>
              <a:path w="5039995" h="2799715">
                <a:moveTo>
                  <a:pt x="5039995" y="0"/>
                </a:moveTo>
                <a:lnTo>
                  <a:pt x="0" y="0"/>
                </a:lnTo>
                <a:lnTo>
                  <a:pt x="0" y="2799118"/>
                </a:lnTo>
                <a:lnTo>
                  <a:pt x="5039995" y="279911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424" y="413736"/>
            <a:ext cx="3872076" cy="220380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A1</a:t>
            </a:r>
            <a:r>
              <a:rPr sz="800" b="1" spc="1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spc="10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public:</a:t>
            </a:r>
            <a:endParaRPr sz="800" dirty="0">
              <a:latin typeface="Palatino Linotype"/>
              <a:cs typeface="Palatino Linotype"/>
            </a:endParaRPr>
          </a:p>
          <a:p>
            <a:pPr marL="227329">
              <a:spcBef>
                <a:spcPts val="130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value;</a:t>
            </a:r>
            <a:r>
              <a:rPr lang="en-US"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  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8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spc="45" dirty="0">
              <a:solidFill>
                <a:srgbClr val="666666"/>
              </a:solidFill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f1()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55" dirty="0">
                <a:solidFill>
                  <a:srgbClr val="007F00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f2()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lang="en-US"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spc="-30" dirty="0">
                <a:solidFill>
                  <a:srgbClr val="0000FF"/>
                </a:solidFill>
                <a:latin typeface="Palatino Linotype"/>
                <a:cs typeface="Palatino Linotype"/>
              </a:rPr>
              <a:t>A2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924560" algn="l"/>
              </a:tabLst>
            </a:pPr>
            <a:r>
              <a:rPr lang="en-US"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lang="en-US"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data;</a:t>
            </a:r>
            <a:r>
              <a:rPr lang="en-US"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(by</a:t>
            </a:r>
            <a:r>
              <a:rPr lang="en-US"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default)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800" b="1" spc="1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lang="en-US"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lang="en-US" sz="800" spc="1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lang="en-US"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lang="en-US" sz="8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800" dirty="0">
              <a:latin typeface="Palatino Linotype"/>
              <a:cs typeface="Palatino Linotype"/>
            </a:endParaRPr>
          </a:p>
          <a:p>
            <a:pPr marL="173990">
              <a:lnSpc>
                <a:spcPct val="100000"/>
              </a:lnSpc>
              <a:spcBef>
                <a:spcPts val="130"/>
              </a:spcBef>
            </a:pPr>
            <a:r>
              <a:rPr lang="en-US"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lang="en-US"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lang="en-US" sz="8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h1</a:t>
            </a:r>
            <a:r>
              <a:rPr lang="en-US"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f1();</a:t>
            </a:r>
            <a:r>
              <a:rPr lang="en-US" sz="8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lang="en-US"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"f1"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visible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   //</a:t>
            </a:r>
            <a:r>
              <a:rPr lang="en-US"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void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h2()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f2();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lang="en-US"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"f2"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lang="en-US"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lang="en-US"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800" i="1" spc="-35" dirty="0">
                <a:solidFill>
                  <a:srgbClr val="3D7A7A"/>
                </a:solidFill>
                <a:latin typeface="Palatino Linotype"/>
                <a:cs typeface="Palatino Linotype"/>
              </a:rPr>
              <a:t>A1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lang="en-US"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262" y="2589990"/>
            <a:ext cx="1938655" cy="5784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a;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a.value;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a.f1()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a.f2()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spc="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800" i="1" u="sng" spc="2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800" i="1" u="sng" spc="9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291590" cy="5080"/>
            </a:xfrm>
            <a:custGeom>
              <a:avLst/>
              <a:gdLst/>
              <a:ahLst/>
              <a:cxnLst/>
              <a:rect l="l" t="t" r="r" b="b"/>
              <a:pathLst>
                <a:path w="1291590" h="5080">
                  <a:moveTo>
                    <a:pt x="0" y="5060"/>
                  </a:moveTo>
                  <a:lnTo>
                    <a:pt x="0" y="0"/>
                  </a:lnTo>
                  <a:lnTo>
                    <a:pt x="1291041" y="0"/>
                  </a:lnTo>
                  <a:lnTo>
                    <a:pt x="1291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482830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966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0" dirty="0">
                <a:solidFill>
                  <a:srgbClr val="22373A"/>
                </a:solidFill>
                <a:latin typeface="Arial Black"/>
                <a:cs typeface="Arial Black"/>
              </a:rPr>
              <a:t>access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specifiers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also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defining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how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visibility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propagated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specific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100" i="1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inheritance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6027" y="1011686"/>
          <a:ext cx="3328030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L="120650" marR="90805" indent="72390">
                        <a:lnSpc>
                          <a:spcPct val="114599"/>
                        </a:lnSpc>
                        <a:spcBef>
                          <a:spcPts val="95"/>
                        </a:spcBef>
                      </a:pPr>
                      <a:r>
                        <a:rPr sz="10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Member </a:t>
                      </a:r>
                      <a:r>
                        <a:rPr sz="1000" spc="-12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declaration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06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3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Inheritance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10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Derived</a:t>
                      </a:r>
                      <a:r>
                        <a:rPr sz="1000" spc="5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0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classes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2192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public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32384" marB="0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protected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  <a:spcBef>
                          <a:spcPts val="20"/>
                        </a:spcBef>
                      </a:pPr>
                      <a:r>
                        <a:rPr sz="10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 dirty="0">
                        <a:latin typeface="Palatino Linotype"/>
                        <a:cs typeface="Palatino Linotyp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private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\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233686"/>
            <a:ext cx="5760085" cy="6350"/>
            <a:chOff x="0" y="3233686"/>
            <a:chExt cx="5760085" cy="6350"/>
          </a:xfrm>
        </p:grpSpPr>
        <p:sp>
          <p:nvSpPr>
            <p:cNvPr id="7" name="object 7"/>
            <p:cNvSpPr/>
            <p:nvPr/>
          </p:nvSpPr>
          <p:spPr>
            <a:xfrm>
              <a:off x="359994" y="3233686"/>
              <a:ext cx="1751330" cy="6350"/>
            </a:xfrm>
            <a:custGeom>
              <a:avLst/>
              <a:gdLst/>
              <a:ahLst/>
              <a:cxnLst/>
              <a:rect l="l" t="t" r="r" b="b"/>
              <a:pathLst>
                <a:path w="1751330" h="6350">
                  <a:moveTo>
                    <a:pt x="512330" y="4927"/>
                  </a:moveTo>
                  <a:lnTo>
                    <a:pt x="0" y="4927"/>
                  </a:lnTo>
                  <a:lnTo>
                    <a:pt x="0" y="6311"/>
                  </a:lnTo>
                  <a:lnTo>
                    <a:pt x="512330" y="6311"/>
                  </a:lnTo>
                  <a:lnTo>
                    <a:pt x="512330" y="4927"/>
                  </a:lnTo>
                  <a:close/>
                </a:path>
                <a:path w="1751330" h="6350">
                  <a:moveTo>
                    <a:pt x="1751253" y="0"/>
                  </a:moveTo>
                  <a:lnTo>
                    <a:pt x="1238923" y="0"/>
                  </a:lnTo>
                  <a:lnTo>
                    <a:pt x="1238923" y="6311"/>
                  </a:lnTo>
                  <a:lnTo>
                    <a:pt x="1751253" y="6311"/>
                  </a:lnTo>
                  <a:lnTo>
                    <a:pt x="175125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390650" cy="5080"/>
            </a:xfrm>
            <a:custGeom>
              <a:avLst/>
              <a:gdLst/>
              <a:ahLst/>
              <a:cxnLst/>
              <a:rect l="l" t="t" r="r" b="b"/>
              <a:pathLst>
                <a:path w="1390650" h="5080">
                  <a:moveTo>
                    <a:pt x="0" y="5060"/>
                  </a:moveTo>
                  <a:lnTo>
                    <a:pt x="0" y="0"/>
                  </a:lnTo>
                  <a:lnTo>
                    <a:pt x="1390359" y="0"/>
                  </a:lnTo>
                  <a:lnTo>
                    <a:pt x="13903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087089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3074670" cy="259301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lang="en-US" sz="900" spc="120" dirty="0">
              <a:solidFill>
                <a:srgbClr val="22373A"/>
              </a:solidFill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5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1618615" algn="l">
              <a:lnSpc>
                <a:spcPct val="100000"/>
              </a:lnSpc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27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</a:p>
          <a:p>
            <a:pPr marR="1678939" algn="l">
              <a:lnSpc>
                <a:spcPct val="100000"/>
              </a:lnSpc>
              <a:spcBef>
                <a:spcPts val="180"/>
              </a:spcBef>
            </a:pPr>
            <a:r>
              <a:rPr lang="en-US" sz="900" b="1" spc="50" dirty="0">
                <a:solidFill>
                  <a:srgbClr val="007F00"/>
                </a:solidFill>
                <a:latin typeface="Palatino Linotype"/>
              </a:rPr>
              <a:t>public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:</a:t>
            </a:r>
          </a:p>
          <a:p>
            <a:pPr marR="1678939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var3;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b.var1;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b.var2;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6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protected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9925" algn="l"/>
              </a:tabLst>
            </a:pP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b.var3;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489710" cy="5080"/>
            </a:xfrm>
            <a:custGeom>
              <a:avLst/>
              <a:gdLst/>
              <a:ahLst/>
              <a:cxnLst/>
              <a:rect l="l" t="t" r="r" b="b"/>
              <a:pathLst>
                <a:path w="1489710" h="5080">
                  <a:moveTo>
                    <a:pt x="0" y="5060"/>
                  </a:moveTo>
                  <a:lnTo>
                    <a:pt x="0" y="0"/>
                  </a:lnTo>
                  <a:lnTo>
                    <a:pt x="1489677" y="0"/>
                  </a:lnTo>
                  <a:lnTo>
                    <a:pt x="14896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0205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Inheritance</a:t>
            </a:r>
            <a:r>
              <a:rPr spc="105" dirty="0"/>
              <a:t> </a:t>
            </a:r>
            <a:r>
              <a:rPr spc="-210" dirty="0"/>
              <a:t>Access</a:t>
            </a:r>
            <a:r>
              <a:rPr spc="100" dirty="0"/>
              <a:t> </a:t>
            </a:r>
            <a:r>
              <a:rPr spc="-135" dirty="0"/>
              <a:t>Specifiers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23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78"/>
            <a:ext cx="5039995" cy="2763520"/>
          </a:xfrm>
          <a:custGeom>
            <a:avLst/>
            <a:gdLst/>
            <a:ahLst/>
            <a:cxnLst/>
            <a:rect l="l" t="t" r="r" b="b"/>
            <a:pathLst>
              <a:path w="5039995" h="2763520">
                <a:moveTo>
                  <a:pt x="5039995" y="0"/>
                </a:moveTo>
                <a:lnTo>
                  <a:pt x="0" y="0"/>
                </a:lnTo>
                <a:lnTo>
                  <a:pt x="0" y="2763519"/>
                </a:lnTo>
                <a:lnTo>
                  <a:pt x="5039995" y="2763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43550"/>
            <a:ext cx="4250246" cy="19688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45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spc="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var1;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007F00"/>
                </a:solidFill>
                <a:latin typeface="Palatino Linotype"/>
                <a:cs typeface="Palatino Linotype"/>
              </a:rPr>
              <a:t>protected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var2;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 marL="12700" marR="303530">
              <a:lnSpc>
                <a:spcPct val="233400"/>
              </a:lnSpc>
              <a:tabLst>
                <a:tab pos="144716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900" b="1" spc="1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lang="en-US"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- default</a:t>
            </a:r>
          </a:p>
          <a:p>
            <a:pPr marL="12700" marR="303530">
              <a:lnSpc>
                <a:spcPct val="233400"/>
              </a:lnSpc>
              <a:tabLst>
                <a:tab pos="144716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900" b="1" spc="2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{};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inheritance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b1.var1;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b1.var2;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7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compile</a:t>
            </a:r>
            <a:r>
              <a:rPr sz="900" i="1" u="sng" spc="25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Palatino Linotype"/>
                <a:cs typeface="Palatino Linotype"/>
              </a:rPr>
              <a:t>error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var2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B1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844358"/>
            <a:ext cx="504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b2.var1;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52" y="3027801"/>
            <a:ext cx="16395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var1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public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B2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89405" cy="5080"/>
            </a:xfrm>
            <a:custGeom>
              <a:avLst/>
              <a:gdLst/>
              <a:ahLst/>
              <a:cxnLst/>
              <a:rect l="l" t="t" r="r" b="b"/>
              <a:pathLst>
                <a:path w="1589405" h="5080">
                  <a:moveTo>
                    <a:pt x="0" y="5060"/>
                  </a:moveTo>
                  <a:lnTo>
                    <a:pt x="0" y="0"/>
                  </a:lnTo>
                  <a:lnTo>
                    <a:pt x="1588994" y="0"/>
                  </a:lnTo>
                  <a:lnTo>
                    <a:pt x="1588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7834212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Constructors</a:t>
            </a:r>
            <a:r>
              <a:rPr spc="75" dirty="0"/>
              <a:t> </a:t>
            </a:r>
            <a:r>
              <a:rPr spc="-150" dirty="0"/>
              <a:t>and</a:t>
            </a:r>
            <a:r>
              <a:rPr spc="80" dirty="0"/>
              <a:t> </a:t>
            </a:r>
            <a:r>
              <a:rPr spc="-13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5031740" cy="1037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7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18000"/>
              </a:lnSpc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Derived</a:t>
            </a:r>
            <a:r>
              <a:rPr sz="1100" i="1" spc="1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must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call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implicitly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explicitly</a:t>
            </a:r>
            <a:r>
              <a:rPr sz="1100" i="1" spc="1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endParaRPr sz="1100">
              <a:latin typeface="Tahoma"/>
              <a:cs typeface="Tahoma"/>
            </a:endParaRPr>
          </a:p>
          <a:p>
            <a:pPr marL="12700" marR="316230">
              <a:lnSpc>
                <a:spcPct val="1042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constructors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in</a:t>
            </a:r>
            <a:r>
              <a:rPr sz="1100" u="sng" spc="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sng" spc="-1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order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from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top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5" dirty="0">
                <a:solidFill>
                  <a:srgbClr val="22373A"/>
                </a:solidFill>
                <a:latin typeface="Arial Black"/>
                <a:cs typeface="Arial Black"/>
              </a:rPr>
              <a:t>Base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to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the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Arial Black"/>
                <a:cs typeface="Arial Black"/>
              </a:rPr>
              <a:t>most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Derived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(C++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constructed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like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onions)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536064"/>
            <a:ext cx="5039995" cy="1488228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B1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implicitly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then,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"y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3"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B2</a:t>
            </a:r>
            <a:r>
              <a:rPr sz="800" b="1" spc="2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"A()"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explicitly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B2()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b1;</a:t>
            </a:r>
            <a:r>
              <a:rPr sz="8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B2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b2;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"A",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4460940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08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Class</a:t>
            </a:r>
            <a:r>
              <a:rPr spc="45" dirty="0"/>
              <a:t> </a:t>
            </a:r>
            <a:r>
              <a:rPr spc="-130" dirty="0"/>
              <a:t>Destructor</a:t>
            </a:r>
            <a:r>
              <a:rPr spc="50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105" dirty="0"/>
              <a:t>Order</a:t>
            </a:r>
            <a:r>
              <a:rPr spc="50" dirty="0"/>
              <a:t> </a:t>
            </a:r>
            <a:r>
              <a:rPr spc="-90" dirty="0"/>
              <a:t>of</a:t>
            </a:r>
            <a:r>
              <a:rPr spc="50" dirty="0"/>
              <a:t> </a:t>
            </a:r>
            <a:r>
              <a:rPr spc="-114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3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26006"/>
            <a:ext cx="485838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405">
              <a:lnSpc>
                <a:spcPct val="118000"/>
              </a:lnSpc>
              <a:spcBef>
                <a:spcPts val="100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destructor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is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u="sng" spc="-1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 Black"/>
                <a:cs typeface="Arial Black"/>
              </a:rPr>
              <a:t>never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invoked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after</a:t>
            </a:r>
            <a:r>
              <a:rPr sz="1100" i="1" spc="20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current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destructor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  <a:spcBef>
                <a:spcPts val="545"/>
              </a:spcBef>
            </a:pPr>
            <a:r>
              <a:rPr sz="1100" spc="-170" dirty="0">
                <a:solidFill>
                  <a:srgbClr val="22373A"/>
                </a:solidFill>
                <a:latin typeface="Arial Black"/>
                <a:cs typeface="Arial Black"/>
              </a:rPr>
              <a:t>Class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destructors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called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in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reverse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Arial Black"/>
                <a:cs typeface="Arial Black"/>
              </a:rPr>
              <a:t>order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From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Derived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top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384731"/>
            <a:ext cx="5039995" cy="1812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A()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BA2121"/>
                </a:solidFill>
                <a:latin typeface="Palatino Linotype"/>
                <a:cs typeface="Palatino Linotype"/>
              </a:rPr>
              <a:t>"A"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8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65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B()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"B"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20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800" spc="15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25"/>
              </a:spcBef>
              <a:buAutoNum type="alphaUcPeriod" startAt="2"/>
              <a:tabLst>
                <a:tab pos="359410" algn="l"/>
                <a:tab pos="1167130" algn="l"/>
              </a:tabLst>
            </a:pP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call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spc="40" dirty="0">
                <a:solidFill>
                  <a:srgbClr val="3D7A7A"/>
                </a:solidFill>
                <a:latin typeface="Lucida Sans Unicode"/>
                <a:cs typeface="Lucida Sans Unicode"/>
              </a:rPr>
              <a:t>∼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B()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C()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BA2121"/>
                </a:solidFill>
                <a:latin typeface="Palatino Linotype"/>
                <a:cs typeface="Palatino Linotype"/>
              </a:rPr>
              <a:t>"C"</a:t>
            </a: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0000FF"/>
                </a:solidFill>
                <a:latin typeface="Palatino Linotype"/>
                <a:cs typeface="Palatino Linotype"/>
              </a:rPr>
              <a:t>main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3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359410" indent="-106680">
              <a:lnSpc>
                <a:spcPct val="100000"/>
              </a:lnSpc>
              <a:spcBef>
                <a:spcPts val="130"/>
              </a:spcBef>
              <a:buAutoNum type="alphaUcPeriod" startAt="3"/>
              <a:tabLst>
                <a:tab pos="359410" algn="l"/>
              </a:tabLst>
            </a:pP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"C",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"B",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"A"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4072254" cy="5080"/>
            </a:xfrm>
            <a:custGeom>
              <a:avLst/>
              <a:gdLst/>
              <a:ahLst/>
              <a:cxnLst/>
              <a:rect l="l" t="t" r="r" b="b"/>
              <a:pathLst>
                <a:path w="4072254" h="5080">
                  <a:moveTo>
                    <a:pt x="0" y="5060"/>
                  </a:moveTo>
                  <a:lnTo>
                    <a:pt x="0" y="0"/>
                  </a:lnTo>
                  <a:lnTo>
                    <a:pt x="4071761" y="0"/>
                  </a:lnTo>
                  <a:lnTo>
                    <a:pt x="40717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301106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247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30" dirty="0">
                <a:solidFill>
                  <a:srgbClr val="22373A"/>
                </a:solidFill>
                <a:hlinkClick r:id="rId2" action="ppaction://hlinksldjump"/>
              </a:rPr>
              <a:t>Class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40" dirty="0">
                <a:solidFill>
                  <a:srgbClr val="22373A"/>
                </a:solidFill>
                <a:hlinkClick r:id="rId2" action="ppaction://hlinksldjump"/>
              </a:rPr>
              <a:t>Keywords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2259965" cy="5080"/>
            </a:xfrm>
            <a:custGeom>
              <a:avLst/>
              <a:gdLst/>
              <a:ahLst/>
              <a:cxnLst/>
              <a:rect l="l" t="t" r="r" b="b"/>
              <a:pathLst>
                <a:path w="2259965" h="5080">
                  <a:moveTo>
                    <a:pt x="0" y="5060"/>
                  </a:moveTo>
                  <a:lnTo>
                    <a:pt x="0" y="0"/>
                  </a:lnTo>
                  <a:lnTo>
                    <a:pt x="2259751" y="0"/>
                  </a:lnTo>
                  <a:lnTo>
                    <a:pt x="22597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5" dirty="0">
                <a:latin typeface="Palatino Linotype"/>
                <a:cs typeface="Palatino Linotype"/>
              </a:rPr>
              <a:t>this</a:t>
            </a:r>
            <a:r>
              <a:rPr b="1" spc="145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75" dirty="0">
                <a:solidFill>
                  <a:srgbClr val="F9F9F9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15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Every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own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through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3060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Explicit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usage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mandatory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suggested)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176058"/>
            <a:ext cx="367030" cy="1619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this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148688"/>
            <a:ext cx="1078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necessary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when: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57" y="1327287"/>
            <a:ext cx="371411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34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local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equal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some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member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name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35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reference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calling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994" y="1865236"/>
            <a:ext cx="5039995" cy="121635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R="4460875" algn="r">
              <a:lnSpc>
                <a:spcPct val="100000"/>
              </a:lnSpc>
              <a:spcBef>
                <a:spcPts val="4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R="4458335" algn="r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spc="85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"this"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has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effect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-13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4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800" b="1" spc="90" dirty="0">
                <a:solidFill>
                  <a:srgbClr val="007F00"/>
                </a:solidFill>
                <a:latin typeface="Palatino Linotype"/>
                <a:cs typeface="Palatino Linotype"/>
              </a:rPr>
              <a:t>this</a:t>
            </a:r>
            <a:r>
              <a:rPr sz="8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4370070" cy="5080"/>
            </a:xfrm>
            <a:custGeom>
              <a:avLst/>
              <a:gdLst/>
              <a:ahLst/>
              <a:cxnLst/>
              <a:rect l="l" t="t" r="r" b="b"/>
              <a:pathLst>
                <a:path w="4370070" h="5080">
                  <a:moveTo>
                    <a:pt x="0" y="5060"/>
                  </a:moveTo>
                  <a:lnTo>
                    <a:pt x="0" y="0"/>
                  </a:lnTo>
                  <a:lnTo>
                    <a:pt x="4369714" y="0"/>
                  </a:lnTo>
                  <a:lnTo>
                    <a:pt x="43697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this</a:t>
            </a:r>
            <a:r>
              <a:rPr kumimoji="1"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Pointer Example: </a:t>
            </a:r>
            <a:r>
              <a:rPr kumimoji="1" lang="en-US" altLang="zh-CN" dirty="0">
                <a:solidFill>
                  <a:srgbClr val="00B0F0"/>
                </a:solidFill>
              </a:rPr>
              <a:t>this.cpp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095B8-6AC8-3E78-73C9-86AFB042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631825"/>
            <a:ext cx="4805680" cy="2354491"/>
          </a:xfrm>
          <a:solidFill>
            <a:schemeClr val="tx1"/>
          </a:solidFill>
        </p:spPr>
        <p:txBody>
          <a:bodyPr/>
          <a:lstStyle/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"Constructor: Student(const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string,int,char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/>
              <a:t>…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40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30" dirty="0">
                <a:solidFill>
                  <a:srgbClr val="F9F9F9"/>
                </a:solidFill>
                <a:latin typeface="Arial Black"/>
                <a:cs typeface="Arial Black"/>
              </a:rPr>
              <a:t>Const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F9F9F9"/>
                </a:solidFill>
                <a:latin typeface="Arial Black"/>
                <a:cs typeface="Arial Black"/>
              </a:rPr>
              <a:t>member</a:t>
            </a:r>
            <a:r>
              <a:rPr sz="1100" spc="6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F9F9F9"/>
                </a:solidFill>
                <a:latin typeface="Arial Black"/>
                <a:cs typeface="Arial Black"/>
              </a:rPr>
              <a:t>functions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21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Const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member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functions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inspectors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observer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3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state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942" y="11877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52574"/>
            <a:ext cx="495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90750" algn="l"/>
              </a:tabLst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Member functions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without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suffix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non-const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member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functions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18816"/>
            <a:ext cx="4765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mutators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prevents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inadvertently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mutating/changing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observer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834337"/>
            <a:ext cx="5039995" cy="1097736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get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336550">
              <a:lnSpc>
                <a:spcPct val="100000"/>
              </a:lnSpc>
              <a:spcBef>
                <a:spcPts val="180"/>
              </a:spcBef>
              <a:tabLst>
                <a:tab pos="111379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2;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variables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cannot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modified</a:t>
            </a:r>
            <a:endParaRPr sz="900" dirty="0">
              <a:latin typeface="Palatino Linotype"/>
              <a:cs typeface="Palatino Linotype"/>
            </a:endParaRPr>
          </a:p>
          <a:p>
            <a:pPr marL="51562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4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4965700" cy="5080"/>
            </a:xfrm>
            <a:custGeom>
              <a:avLst/>
              <a:gdLst/>
              <a:ahLst/>
              <a:cxnLst/>
              <a:rect l="l" t="t" r="r" b="b"/>
              <a:pathLst>
                <a:path w="4965700" h="5080">
                  <a:moveTo>
                    <a:pt x="0" y="5060"/>
                  </a:moveTo>
                  <a:lnTo>
                    <a:pt x="0" y="0"/>
                  </a:lnTo>
                  <a:lnTo>
                    <a:pt x="4965532" y="0"/>
                  </a:lnTo>
                  <a:lnTo>
                    <a:pt x="49655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254" y="2943353"/>
            <a:ext cx="145415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35" dirty="0"/>
              <a:t>Declaration</a:t>
            </a:r>
            <a:r>
              <a:rPr spc="65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021" y="508359"/>
            <a:ext cx="2120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16" y="812428"/>
            <a:ext cx="5070995" cy="14106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r>
              <a:rPr lang="en-US"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lang="en-US"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lang="en-US"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lang="en-US"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lang="en-US"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lang="en-US"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lang="en-US"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47294" y="2065337"/>
            <a:ext cx="5039995" cy="1072953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021" y="1774825"/>
            <a:ext cx="4059606" cy="1154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class</a:t>
            </a:r>
            <a:r>
              <a:rPr sz="1100" b="1" spc="1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endParaRPr sz="1100" dirty="0">
              <a:latin typeface="Arial Black"/>
              <a:cs typeface="Arial Black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  <a:tabLst>
                <a:tab pos="887094" algn="l"/>
              </a:tabLst>
            </a:pPr>
            <a:endParaRPr sz="300" dirty="0"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class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sz="900" i="1" spc="50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Calibri"/>
              <a:cs typeface="Calibri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    string </a:t>
            </a:r>
            <a:r>
              <a:rPr lang="en-US" sz="900" spc="95" dirty="0">
                <a:solidFill>
                  <a:srgbClr val="22373A"/>
                </a:solidFill>
                <a:latin typeface="Palatino Linotype"/>
              </a:rPr>
              <a:t>name</a:t>
            </a:r>
            <a:r>
              <a:rPr lang="en-US" sz="900" b="1" spc="80" dirty="0">
                <a:solidFill>
                  <a:srgbClr val="AF003F"/>
                </a:solidFill>
                <a:latin typeface="Palatino Linotype"/>
              </a:rPr>
              <a:t>;</a:t>
            </a:r>
            <a:endParaRPr lang="en-US" sz="900" i="1" spc="500" dirty="0">
              <a:solidFill>
                <a:srgbClr val="3D7A7A"/>
              </a:solidFill>
              <a:latin typeface="Palatino Linotype"/>
              <a:cs typeface="Palatino Linotype"/>
            </a:endParaRPr>
          </a:p>
          <a:p>
            <a:pPr marL="289560" marR="76200" indent="-239395">
              <a:lnSpc>
                <a:spcPct val="116700"/>
              </a:lnSpc>
              <a:tabLst>
                <a:tab pos="887094" algn="l"/>
              </a:tabLst>
            </a:pP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   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96265" cy="5080"/>
            </a:xfrm>
            <a:custGeom>
              <a:avLst/>
              <a:gdLst/>
              <a:ahLst/>
              <a:cxnLst/>
              <a:rect l="l" t="t" r="r" b="b"/>
              <a:pathLst>
                <a:path w="596265" h="5080">
                  <a:moveTo>
                    <a:pt x="0" y="5060"/>
                  </a:moveTo>
                  <a:lnTo>
                    <a:pt x="0" y="0"/>
                  </a:lnTo>
                  <a:lnTo>
                    <a:pt x="595905" y="0"/>
                  </a:lnTo>
                  <a:lnTo>
                    <a:pt x="5959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5845800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55" dirty="0">
                <a:latin typeface="Palatino Linotype"/>
                <a:cs typeface="Palatino Linotype"/>
              </a:rPr>
              <a:t> </a:t>
            </a:r>
            <a:r>
              <a:rPr spc="-165" dirty="0"/>
              <a:t>Keyword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b="1" spc="50" dirty="0">
                <a:latin typeface="Palatino Linotype"/>
                <a:cs typeface="Palatino Linotype"/>
              </a:rPr>
              <a:t>const</a:t>
            </a:r>
            <a:r>
              <a:rPr b="1" spc="160" dirty="0">
                <a:latin typeface="Palatino Linotype"/>
                <a:cs typeface="Palatino Linotype"/>
              </a:rPr>
              <a:t> </a:t>
            </a:r>
            <a:r>
              <a:rPr spc="-12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6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28" y="417080"/>
            <a:ext cx="440055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381735"/>
            <a:ext cx="4514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152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keyword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part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signature.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Therefore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3653" y="614972"/>
            <a:ext cx="440055" cy="154305"/>
          </a:xfrm>
          <a:custGeom>
            <a:avLst/>
            <a:gdLst/>
            <a:ahLst/>
            <a:cxnLst/>
            <a:rect l="l" t="t" r="r" b="b"/>
            <a:pathLst>
              <a:path w="440054" h="154304">
                <a:moveTo>
                  <a:pt x="439597" y="0"/>
                </a:moveTo>
                <a:lnTo>
                  <a:pt x="0" y="0"/>
                </a:lnTo>
                <a:lnTo>
                  <a:pt x="0" y="153847"/>
                </a:lnTo>
                <a:lnTo>
                  <a:pt x="439597" y="153847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547977"/>
            <a:ext cx="4893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implement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two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similar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methods,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object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const</a:t>
            </a:r>
            <a:r>
              <a:rPr sz="1100" spc="-1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003706"/>
            <a:ext cx="5039995" cy="2236470"/>
          </a:xfrm>
          <a:custGeom>
            <a:avLst/>
            <a:gdLst/>
            <a:ahLst/>
            <a:cxnLst/>
            <a:rect l="l" t="t" r="r" b="b"/>
            <a:pathLst>
              <a:path w="5039995" h="2236470">
                <a:moveTo>
                  <a:pt x="5039995" y="0"/>
                </a:moveTo>
                <a:lnTo>
                  <a:pt x="0" y="0"/>
                </a:lnTo>
                <a:lnTo>
                  <a:pt x="0" y="2236292"/>
                </a:lnTo>
                <a:lnTo>
                  <a:pt x="5039995" y="22362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980275"/>
            <a:ext cx="830580" cy="5784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800" b="1" spc="1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40" dirty="0">
                <a:solidFill>
                  <a:srgbClr val="007F00"/>
                </a:solidFill>
                <a:latin typeface="Palatino Linotype"/>
                <a:cs typeface="Palatino Linotype"/>
              </a:rPr>
              <a:t>public</a:t>
            </a:r>
            <a:r>
              <a:rPr sz="800" spc="40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6411" y="1411743"/>
            <a:ext cx="16783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1533207"/>
            <a:ext cx="285940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25"/>
              </a:spcBef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get1()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endParaRPr sz="800">
              <a:latin typeface="Palatino Linotype"/>
              <a:cs typeface="Palatino Linotype"/>
            </a:endParaRPr>
          </a:p>
          <a:p>
            <a:pPr marL="227329">
              <a:lnSpc>
                <a:spcPct val="100000"/>
              </a:lnSpc>
              <a:spcBef>
                <a:spcPts val="130"/>
              </a:spcBef>
              <a:tabLst>
                <a:tab pos="1193800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8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get2()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800" b="1" spc="26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8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write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8272" y="2224354"/>
            <a:ext cx="291465" cy="4406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4" y="2086102"/>
            <a:ext cx="993775" cy="7169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a1;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ct val="113399"/>
              </a:lnSpc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a1.get1();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a1.get2(); a1.get1()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a2;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254" y="2777261"/>
            <a:ext cx="2684145" cy="3022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1195070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a2.get1();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cout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&lt;&lt;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a2.get2();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7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"a2"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254" y="3070477"/>
            <a:ext cx="36944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1735" algn="l"/>
              </a:tabLst>
            </a:pP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//a2.get1()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5;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only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"get1()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const"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available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8" name="object 1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065395" cy="5080"/>
            </a:xfrm>
            <a:custGeom>
              <a:avLst/>
              <a:gdLst/>
              <a:ahLst/>
              <a:cxnLst/>
              <a:rect l="l" t="t" r="r" b="b"/>
              <a:pathLst>
                <a:path w="5065395" h="5080">
                  <a:moveTo>
                    <a:pt x="0" y="5060"/>
                  </a:moveTo>
                  <a:lnTo>
                    <a:pt x="0" y="0"/>
                  </a:lnTo>
                  <a:lnTo>
                    <a:pt x="5064850" y="0"/>
                  </a:lnTo>
                  <a:lnTo>
                    <a:pt x="50648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Palatino Linotype"/>
                <a:cs typeface="Palatino Linotype"/>
              </a:rPr>
              <a:t>mutable</a:t>
            </a:r>
            <a:r>
              <a:rPr b="1" spc="20" dirty="0">
                <a:latin typeface="Palatino Linotype"/>
                <a:cs typeface="Palatino Linotype"/>
              </a:rPr>
              <a:t> </a:t>
            </a:r>
            <a:r>
              <a:rPr spc="-15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mutable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2514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730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r>
              <a:rPr sz="11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const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instances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modifiable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06829"/>
            <a:ext cx="5066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Constant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pointers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cannot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modify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way,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except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104720"/>
            <a:ext cx="1308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marked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9646" y="1134998"/>
            <a:ext cx="58547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704" y="1306214"/>
            <a:ext cx="483679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8275">
              <a:lnSpc>
                <a:spcPct val="114599"/>
              </a:lnSpc>
              <a:spcBef>
                <a:spcPts val="100"/>
              </a:spcBef>
              <a:buChar char="•"/>
              <a:tabLst>
                <a:tab pos="18034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particularly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useful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most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should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constant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few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need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be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modified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836" y="1739214"/>
            <a:ext cx="54102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i="1" spc="45" dirty="0">
                <a:solidFill>
                  <a:srgbClr val="0000FF"/>
                </a:solidFill>
                <a:latin typeface="Palatino Linotype"/>
                <a:cs typeface="Palatino Linotype"/>
              </a:rPr>
              <a:t>mutable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4" y="1716143"/>
            <a:ext cx="493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340" algn="l"/>
                <a:tab pos="1508125" algn="l"/>
              </a:tabLst>
            </a:pP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Conceptually,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	members</a:t>
            </a:r>
            <a:r>
              <a:rPr sz="10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should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not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change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anything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can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be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retrieved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Calibri"/>
                <a:cs typeface="Calibri"/>
              </a:rPr>
              <a:t>from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890755"/>
            <a:ext cx="974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000" i="1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class</a:t>
            </a:r>
            <a:r>
              <a:rPr sz="1000" i="1" spc="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interface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994" y="2149220"/>
            <a:ext cx="5039995" cy="997585"/>
          </a:xfrm>
          <a:custGeom>
            <a:avLst/>
            <a:gdLst/>
            <a:ahLst/>
            <a:cxnLst/>
            <a:rect l="l" t="t" r="r" b="b"/>
            <a:pathLst>
              <a:path w="5039995" h="997585">
                <a:moveTo>
                  <a:pt x="5039995" y="0"/>
                </a:moveTo>
                <a:lnTo>
                  <a:pt x="0" y="0"/>
                </a:lnTo>
                <a:lnTo>
                  <a:pt x="0" y="997089"/>
                </a:lnTo>
                <a:lnTo>
                  <a:pt x="5039995" y="99708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7954" y="2125815"/>
            <a:ext cx="1751964" cy="9931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sz="800" b="1" spc="70" dirty="0">
                <a:solidFill>
                  <a:srgbClr val="007F00"/>
                </a:solidFill>
                <a:latin typeface="Palatino Linotype"/>
                <a:cs typeface="Palatino Linotype"/>
              </a:rPr>
              <a:t>class </a:t>
            </a:r>
            <a:r>
              <a:rPr sz="800" b="1" spc="-6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800" b="1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 dirty="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  <a:tabLst>
                <a:tab pos="857885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 marL="214629">
              <a:lnSpc>
                <a:spcPct val="100000"/>
              </a:lnSpc>
              <a:spcBef>
                <a:spcPts val="130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mutable</a:t>
            </a:r>
            <a:r>
              <a:rPr sz="800" b="1" spc="1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1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1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8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a.x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3;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compiler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spc="26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endParaRPr sz="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pos="645160" algn="l"/>
              </a:tabLst>
            </a:pPr>
            <a:r>
              <a:rPr sz="8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a.y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800" dirty="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164455" cy="5080"/>
            </a:xfrm>
            <a:custGeom>
              <a:avLst/>
              <a:gdLst/>
              <a:ahLst/>
              <a:cxnLst/>
              <a:rect l="l" t="t" r="r" b="b"/>
              <a:pathLst>
                <a:path w="5164455" h="5080">
                  <a:moveTo>
                    <a:pt x="0" y="5060"/>
                  </a:moveTo>
                  <a:lnTo>
                    <a:pt x="0" y="0"/>
                  </a:lnTo>
                  <a:lnTo>
                    <a:pt x="5164167" y="0"/>
                  </a:lnTo>
                  <a:lnTo>
                    <a:pt x="51641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14" dirty="0">
                <a:solidFill>
                  <a:srgbClr val="F9F9F9"/>
                </a:solidFill>
                <a:latin typeface="Arial Black"/>
                <a:cs typeface="Arial Black"/>
              </a:rPr>
              <a:t>friend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Class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1148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8255" rIns="0" bIns="0" rtlCol="0">
            <a:spAutoFit/>
          </a:bodyPr>
          <a:lstStyle/>
          <a:p>
            <a:pPr marL="45720" marR="213360">
              <a:lnSpc>
                <a:spcPts val="1560"/>
              </a:lnSpc>
              <a:spcBef>
                <a:spcPts val="6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2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in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142668"/>
            <a:ext cx="5036820" cy="183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Friendship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properties:</a:t>
            </a:r>
            <a:endParaRPr sz="1100">
              <a:latin typeface="Tahoma"/>
              <a:cs typeface="Tahoma"/>
            </a:endParaRPr>
          </a:p>
          <a:p>
            <a:pPr marL="289560" marR="175895" indent="-177165">
              <a:lnSpc>
                <a:spcPct val="118000"/>
              </a:lnSpc>
              <a:spcBef>
                <a:spcPts val="5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Symmetric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automatically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4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89560" marR="35560" indent="-177165">
              <a:lnSpc>
                <a:spcPct val="118000"/>
              </a:lnSpc>
              <a:spcBef>
                <a:spcPts val="700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Transitive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29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class </a:t>
            </a:r>
            <a:r>
              <a:rPr sz="1100" b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77165">
              <a:lnSpc>
                <a:spcPct val="118000"/>
              </a:lnSpc>
              <a:spcBef>
                <a:spcPts val="695"/>
              </a:spcBef>
              <a:buFont typeface="Tahoma"/>
              <a:buChar char="•"/>
              <a:tabLst>
                <a:tab pos="289560" algn="l"/>
              </a:tabLst>
            </a:pPr>
            <a:r>
              <a:rPr sz="1100" spc="-65" dirty="0">
                <a:solidFill>
                  <a:srgbClr val="22373A"/>
                </a:solidFill>
                <a:latin typeface="Arial Black"/>
                <a:cs typeface="Arial Black"/>
              </a:rPr>
              <a:t>Not</a:t>
            </a:r>
            <a:r>
              <a:rPr sz="1100" spc="-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Arial Black"/>
                <a:cs typeface="Arial Black"/>
              </a:rPr>
              <a:t>Inherited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9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not automatically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3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Base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6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automatically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friend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subclass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Derived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462270" cy="5080"/>
            </a:xfrm>
            <a:custGeom>
              <a:avLst/>
              <a:gdLst/>
              <a:ahLst/>
              <a:cxnLst/>
              <a:rect l="l" t="t" r="r" b="b"/>
              <a:pathLst>
                <a:path w="5462270" h="5080">
                  <a:moveTo>
                    <a:pt x="0" y="5060"/>
                  </a:moveTo>
                  <a:lnTo>
                    <a:pt x="0" y="0"/>
                  </a:lnTo>
                  <a:lnTo>
                    <a:pt x="5462120" y="0"/>
                  </a:lnTo>
                  <a:lnTo>
                    <a:pt x="54621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5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7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476491"/>
            <a:ext cx="5039995" cy="2251710"/>
          </a:xfrm>
          <a:custGeom>
            <a:avLst/>
            <a:gdLst/>
            <a:ahLst/>
            <a:cxnLst/>
            <a:rect l="l" t="t" r="r" b="b"/>
            <a:pathLst>
              <a:path w="5039995" h="2251710">
                <a:moveTo>
                  <a:pt x="5039995" y="0"/>
                </a:moveTo>
                <a:lnTo>
                  <a:pt x="0" y="0"/>
                </a:lnTo>
                <a:lnTo>
                  <a:pt x="0" y="2251519"/>
                </a:lnTo>
                <a:lnTo>
                  <a:pt x="5039995" y="2251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466948"/>
            <a:ext cx="353314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9925" algn="l"/>
              </a:tabLst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5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3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30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Palatino Linotype"/>
                <a:cs typeface="Palatino Linotype"/>
              </a:rPr>
              <a:t>C</a:t>
            </a:r>
            <a:r>
              <a:rPr sz="900" b="1" spc="1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1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f(A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a)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a.x;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6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inherited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7" name="object 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561965" cy="5080"/>
            </a:xfrm>
            <a:custGeom>
              <a:avLst/>
              <a:gdLst/>
              <a:ahLst/>
              <a:cxnLst/>
              <a:rect l="l" t="t" r="r" b="b"/>
              <a:pathLst>
                <a:path w="5561965" h="5080">
                  <a:moveTo>
                    <a:pt x="0" y="5060"/>
                  </a:moveTo>
                  <a:lnTo>
                    <a:pt x="0" y="0"/>
                  </a:lnTo>
                  <a:lnTo>
                    <a:pt x="5561438" y="0"/>
                  </a:lnTo>
                  <a:lnTo>
                    <a:pt x="55614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5570" algn="l"/>
              </a:tabLst>
            </a:pPr>
            <a:r>
              <a:rPr b="1" spc="55" dirty="0">
                <a:latin typeface="Palatino Linotype"/>
                <a:cs typeface="Palatino Linotype"/>
              </a:rPr>
              <a:t>friend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0" dirty="0"/>
              <a:t>Keyword</a:t>
            </a:r>
            <a:r>
              <a:rPr dirty="0"/>
              <a:t>	</a:t>
            </a:r>
            <a:r>
              <a:rPr spc="-25" dirty="0"/>
              <a:t>3/3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50" dirty="0">
                <a:solidFill>
                  <a:srgbClr val="F9F9F9"/>
                </a:solidFill>
                <a:latin typeface="Palatino Linotype"/>
                <a:cs typeface="Palatino Linotype"/>
              </a:rPr>
              <a:t>friend</a:t>
            </a:r>
            <a:r>
              <a:rPr sz="1100" b="1" spc="13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Method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4248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non-</a:t>
            </a:r>
            <a:r>
              <a:rPr sz="11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member</a:t>
            </a:r>
            <a:r>
              <a:rPr sz="1100" i="1" spc="1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function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access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private</a:t>
            </a:r>
            <a:r>
              <a:rPr sz="11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protected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members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class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friend</a:t>
            </a:r>
            <a:r>
              <a:rPr sz="11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237995"/>
            <a:ext cx="5039995" cy="1605280"/>
          </a:xfrm>
          <a:custGeom>
            <a:avLst/>
            <a:gdLst/>
            <a:ahLst/>
            <a:cxnLst/>
            <a:rect l="l" t="t" r="r" b="b"/>
            <a:pathLst>
              <a:path w="5039995" h="1605280">
                <a:moveTo>
                  <a:pt x="5039995" y="0"/>
                </a:moveTo>
                <a:lnTo>
                  <a:pt x="0" y="0"/>
                </a:lnTo>
                <a:lnTo>
                  <a:pt x="0" y="1604962"/>
                </a:lnTo>
                <a:lnTo>
                  <a:pt x="5039995" y="160496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5254" y="1205043"/>
            <a:ext cx="4030979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7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private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friend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friendship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declaration,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no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implementation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f</a:t>
            </a:r>
            <a:r>
              <a:rPr sz="900" i="1" spc="9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6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any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class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a)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a.x;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friend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f(A)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923920"/>
            <a:ext cx="474980" cy="151765"/>
          </a:xfrm>
          <a:custGeom>
            <a:avLst/>
            <a:gdLst/>
            <a:ahLst/>
            <a:cxnLst/>
            <a:rect l="l" t="t" r="r" b="b"/>
            <a:pathLst>
              <a:path w="474980" h="151764">
                <a:moveTo>
                  <a:pt x="474472" y="0"/>
                </a:moveTo>
                <a:lnTo>
                  <a:pt x="0" y="0"/>
                </a:lnTo>
                <a:lnTo>
                  <a:pt x="0" y="151714"/>
                </a:lnTo>
                <a:lnTo>
                  <a:pt x="474472" y="151714"/>
                </a:lnTo>
                <a:lnTo>
                  <a:pt x="47447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8886" y="2928556"/>
            <a:ext cx="740410" cy="175260"/>
          </a:xfrm>
          <a:custGeom>
            <a:avLst/>
            <a:gdLst/>
            <a:ahLst/>
            <a:cxnLst/>
            <a:rect l="l" t="t" r="r" b="b"/>
            <a:pathLst>
              <a:path w="740410" h="175260">
                <a:moveTo>
                  <a:pt x="740168" y="0"/>
                </a:moveTo>
                <a:lnTo>
                  <a:pt x="0" y="0"/>
                </a:lnTo>
                <a:lnTo>
                  <a:pt x="0" y="175196"/>
                </a:lnTo>
                <a:lnTo>
                  <a:pt x="740168" y="175196"/>
                </a:lnTo>
                <a:lnTo>
                  <a:pt x="74016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254" y="2898449"/>
            <a:ext cx="4779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friend</a:t>
            </a:r>
            <a:r>
              <a:rPr sz="10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methods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commonly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implementing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stream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0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operator&lt;&lt;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661025" cy="5080"/>
            </a:xfrm>
            <a:custGeom>
              <a:avLst/>
              <a:gdLst/>
              <a:ahLst/>
              <a:cxnLst/>
              <a:rect l="l" t="t" r="r" b="b"/>
              <a:pathLst>
                <a:path w="5661025" h="5080">
                  <a:moveTo>
                    <a:pt x="0" y="5060"/>
                  </a:moveTo>
                  <a:lnTo>
                    <a:pt x="0" y="0"/>
                  </a:lnTo>
                  <a:lnTo>
                    <a:pt x="5660756" y="0"/>
                  </a:lnTo>
                  <a:lnTo>
                    <a:pt x="56607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58A-D359-838F-9850-1BCFDDA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28695" cy="18466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081C-A5AA-56BC-18B5-A1D06565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50" y="555625"/>
            <a:ext cx="5397500" cy="1846659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Classes</a:t>
            </a:r>
            <a:r>
              <a:rPr lang="en-US" sz="1200" b="0" i="0" u="none" strike="noStrike" baseline="0" dirty="0"/>
              <a:t> are the most fundamental feature in C++. Classes let us define new types</a:t>
            </a:r>
          </a:p>
          <a:p>
            <a:pPr algn="l"/>
            <a:r>
              <a:rPr lang="en-US" sz="1200" b="0" i="0" u="none" strike="noStrike" baseline="0" dirty="0"/>
              <a:t>for our applications, making our programs shorter and easier to modify.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Data abstraction</a:t>
            </a:r>
            <a:r>
              <a:rPr lang="en-US" sz="1200" b="0" i="0" u="none" strike="noStrike" baseline="0" dirty="0"/>
              <a:t>—the ability to define both </a:t>
            </a:r>
            <a:r>
              <a:rPr lang="en-US" sz="1100" b="1" dirty="0">
                <a:solidFill>
                  <a:srgbClr val="7030A0"/>
                </a:solidFill>
              </a:rPr>
              <a:t>data</a:t>
            </a:r>
            <a:r>
              <a:rPr lang="en-US" sz="1200" b="0" i="0" u="none" strike="noStrike" baseline="0" dirty="0"/>
              <a:t> and </a:t>
            </a:r>
            <a:r>
              <a:rPr lang="en-US" sz="1100" b="1" dirty="0">
                <a:solidFill>
                  <a:srgbClr val="7030A0"/>
                </a:solidFill>
              </a:rPr>
              <a:t>function</a:t>
            </a:r>
            <a:r>
              <a:rPr lang="en-US" sz="1200" b="0" i="0" u="none" strike="noStrike" baseline="0" dirty="0"/>
              <a:t> members.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</a:rPr>
              <a:t>Encapsulate</a:t>
            </a:r>
            <a:r>
              <a:rPr lang="en-US" sz="1200" b="0" i="0" u="none" strike="noStrike" baseline="0" dirty="0"/>
              <a:t> a class by defining its implementation members as </a:t>
            </a:r>
            <a:r>
              <a:rPr lang="en-US" sz="1100" b="1" dirty="0">
                <a:solidFill>
                  <a:srgbClr val="7030A0"/>
                </a:solidFill>
              </a:rPr>
              <a:t>private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grant access to their nonpublic member by designating another class or function as a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friend</a:t>
            </a:r>
            <a:r>
              <a:rPr lang="en-US" sz="1200" b="0" i="0" u="none" strike="noStrike" baseline="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</a:t>
            </a:r>
            <a:r>
              <a:rPr lang="en-US" sz="1200" b="1" dirty="0">
                <a:solidFill>
                  <a:srgbClr val="7030A0"/>
                </a:solidFill>
              </a:rPr>
              <a:t>constructors</a:t>
            </a:r>
            <a:r>
              <a:rPr lang="en-US" sz="1200" b="0" i="0" u="none" strike="noStrike" baseline="0" dirty="0"/>
              <a:t>, which are special member functions that control</a:t>
            </a:r>
          </a:p>
          <a:p>
            <a:pPr algn="l"/>
            <a:r>
              <a:rPr lang="en-US" sz="1200" b="0" i="0" u="none" strike="noStrike" baseline="0" dirty="0"/>
              <a:t>how objects are initialized. Constructors may be </a:t>
            </a:r>
            <a:r>
              <a:rPr lang="en-US" sz="1200" b="1" dirty="0">
                <a:solidFill>
                  <a:srgbClr val="7030A0"/>
                </a:solidFill>
              </a:rPr>
              <a:t>overloaded</a:t>
            </a:r>
            <a:r>
              <a:rPr lang="en-US" sz="1200" b="0" i="0" u="none" strike="noStrike" baseline="0" dirty="0"/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Classes may define a single </a:t>
            </a:r>
            <a:r>
              <a:rPr lang="en-US" sz="1200" b="1" i="0" u="none" strike="noStrike" baseline="0" dirty="0">
                <a:solidFill>
                  <a:srgbClr val="7030A0"/>
                </a:solidFill>
              </a:rPr>
              <a:t>des</a:t>
            </a:r>
            <a:r>
              <a:rPr lang="en-US" sz="1200" b="1" dirty="0">
                <a:solidFill>
                  <a:srgbClr val="7030A0"/>
                </a:solidFill>
              </a:rPr>
              <a:t>tructor</a:t>
            </a:r>
            <a:r>
              <a:rPr lang="en-US" sz="1200" b="0" i="0" u="none" strike="noStrike" baseline="0" dirty="0"/>
              <a:t>, which is a special member function that releases memory when an object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354510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Class</a:t>
            </a:r>
            <a:r>
              <a:rPr b="1" spc="165" dirty="0">
                <a:latin typeface="Palatino Linotype"/>
                <a:cs typeface="Palatino Linotype"/>
              </a:rPr>
              <a:t> </a:t>
            </a:r>
            <a:r>
              <a:rPr spc="-135" dirty="0"/>
              <a:t>Function</a:t>
            </a:r>
            <a:r>
              <a:rPr spc="65" dirty="0"/>
              <a:t> </a:t>
            </a:r>
            <a:r>
              <a:rPr spc="-135" dirty="0"/>
              <a:t>Declaration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65" dirty="0"/>
              <a:t> </a:t>
            </a:r>
            <a:r>
              <a:rPr spc="-9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9251"/>
            <a:ext cx="5039995" cy="1765300"/>
          </a:xfrm>
          <a:custGeom>
            <a:avLst/>
            <a:gdLst/>
            <a:ahLst/>
            <a:cxnLst/>
            <a:rect l="l" t="t" r="r" b="b"/>
            <a:pathLst>
              <a:path w="5039995" h="1765300">
                <a:moveTo>
                  <a:pt x="5039995" y="0"/>
                </a:moveTo>
                <a:lnTo>
                  <a:pt x="0" y="0"/>
                </a:lnTo>
                <a:lnTo>
                  <a:pt x="0" y="1765020"/>
                </a:lnTo>
                <a:lnTo>
                  <a:pt x="5039995" y="176502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954" y="686324"/>
            <a:ext cx="7302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621" y="869767"/>
            <a:ext cx="18065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1166485"/>
            <a:ext cx="3002280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280"/>
              </a:spcBef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900" dirty="0">
              <a:latin typeface="Palatino Linotype"/>
              <a:cs typeface="Palatino Linotype"/>
            </a:endParaRPr>
          </a:p>
          <a:p>
            <a:pPr marL="4184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inline</a:t>
            </a:r>
            <a:r>
              <a:rPr sz="900" i="1" spc="30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17907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19507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0000FF"/>
                </a:solidFill>
                <a:latin typeface="Palatino Linotype"/>
                <a:cs typeface="Palatino Linotype"/>
              </a:rPr>
              <a:t>A::g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19507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out side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lang="en-US"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definition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695325" cy="5080"/>
            </a:xfrm>
            <a:custGeom>
              <a:avLst/>
              <a:gdLst/>
              <a:ahLst/>
              <a:cxnLst/>
              <a:rect l="l" t="t" r="r" b="b"/>
              <a:pathLst>
                <a:path w="695325" h="5080">
                  <a:moveTo>
                    <a:pt x="0" y="5060"/>
                  </a:moveTo>
                  <a:lnTo>
                    <a:pt x="0" y="0"/>
                  </a:lnTo>
                  <a:lnTo>
                    <a:pt x="695135" y="0"/>
                  </a:lnTo>
                  <a:lnTo>
                    <a:pt x="6951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73249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spc="-130" dirty="0"/>
              <a:t>Members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261235"/>
          </a:xfrm>
          <a:custGeom>
            <a:avLst/>
            <a:gdLst/>
            <a:ahLst/>
            <a:cxnLst/>
            <a:rect l="l" t="t" r="r" b="b"/>
            <a:pathLst>
              <a:path w="5039995" h="2261235">
                <a:moveTo>
                  <a:pt x="5039995" y="0"/>
                </a:moveTo>
                <a:lnTo>
                  <a:pt x="0" y="0"/>
                </a:lnTo>
                <a:lnTo>
                  <a:pt x="0" y="2261006"/>
                </a:lnTo>
                <a:lnTo>
                  <a:pt x="5039995" y="226100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43550"/>
            <a:ext cx="289560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00FF"/>
                </a:solidFill>
                <a:latin typeface="Palatino Linotype"/>
                <a:cs typeface="Palatino Linotype"/>
              </a:rPr>
              <a:t>B</a:t>
            </a:r>
            <a:r>
              <a:rPr sz="900" b="1" spc="19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BA2121"/>
                </a:solidFill>
                <a:latin typeface="Palatino Linotype"/>
                <a:cs typeface="Palatino Linotype"/>
              </a:rPr>
              <a:t>"g"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1083745"/>
            <a:ext cx="6832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280"/>
              </a:spcBef>
            </a:pPr>
            <a:r>
              <a:rPr lang="en-US"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class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 dirty="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 dirty="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  <a:tabLst>
                <a:tab pos="550545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b;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748" y="1243803"/>
            <a:ext cx="1770952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data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r>
              <a:rPr lang="en-US"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 b is a class of B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63906"/>
            <a:ext cx="2895600" cy="11461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"f"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function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member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12700" marR="2515870">
              <a:lnSpc>
                <a:spcPct val="1167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a.x;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a.f();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a.b.g();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227386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28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125" dirty="0">
                <a:latin typeface="Palatino Linotype"/>
                <a:cs typeface="Palatino Linotype"/>
              </a:rPr>
              <a:t>C++ </a:t>
            </a:r>
            <a:r>
              <a:rPr b="1" spc="125" dirty="0">
                <a:latin typeface="Palatino Linotype"/>
                <a:cs typeface="Palatino Linotype"/>
              </a:rPr>
              <a:t>class</a:t>
            </a:r>
            <a:r>
              <a:rPr b="1" spc="135" dirty="0">
                <a:latin typeface="Palatino Linotype"/>
                <a:cs typeface="Palatino Linotype"/>
              </a:rPr>
              <a:t> </a:t>
            </a:r>
            <a:r>
              <a:rPr lang="en-US" spc="-130" dirty="0"/>
              <a:t>Example:      </a:t>
            </a:r>
            <a:r>
              <a:rPr lang="en-US" spc="-130" dirty="0">
                <a:solidFill>
                  <a:srgbClr val="00B0F0"/>
                </a:solidFill>
              </a:rPr>
              <a:t>firstclass.cpp</a:t>
            </a:r>
            <a:endParaRPr spc="-130" dirty="0">
              <a:solidFill>
                <a:srgbClr val="00B0F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420382"/>
            <a:ext cx="4707446" cy="2667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                                 //everything is public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 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"Born in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"Gender: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795020" cy="5080"/>
            </a:xfrm>
            <a:custGeom>
              <a:avLst/>
              <a:gdLst/>
              <a:ahLst/>
              <a:cxnLst/>
              <a:rect l="l" t="t" r="r" b="b"/>
              <a:pathLst>
                <a:path w="795020" h="5080">
                  <a:moveTo>
                    <a:pt x="0" y="5060"/>
                  </a:moveTo>
                  <a:lnTo>
                    <a:pt x="0" y="0"/>
                  </a:lnTo>
                  <a:lnTo>
                    <a:pt x="794453" y="0"/>
                  </a:lnTo>
                  <a:lnTo>
                    <a:pt x="7944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082067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10915</TotalTime>
  <Words>5456</Words>
  <Application>Microsoft Office PowerPoint</Application>
  <PresentationFormat>Custom</PresentationFormat>
  <Paragraphs>881</Paragraphs>
  <Slides>65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5" baseType="lpstr">
      <vt:lpstr>Arial Unicode MS</vt:lpstr>
      <vt:lpstr>Courier</vt:lpstr>
      <vt:lpstr>Menlo</vt:lpstr>
      <vt:lpstr>Palatino-Bold</vt:lpstr>
      <vt:lpstr>Palatino-Roman</vt:lpstr>
      <vt:lpstr>Arial</vt:lpstr>
      <vt:lpstr>Arial Black</vt:lpstr>
      <vt:lpstr>Calibri</vt:lpstr>
      <vt:lpstr>Consolas</vt:lpstr>
      <vt:lpstr>Courier New</vt:lpstr>
      <vt:lpstr>Lucida Sans Unicode</vt:lpstr>
      <vt:lpstr>Nunito</vt:lpstr>
      <vt:lpstr>Palatino Linotype</vt:lpstr>
      <vt:lpstr>Sitka Small</vt:lpstr>
      <vt:lpstr>Tahoma</vt:lpstr>
      <vt:lpstr>Times New Roman</vt:lpstr>
      <vt:lpstr>Trebuchet MS</vt:lpstr>
      <vt:lpstr>Verdana</vt:lpstr>
      <vt:lpstr>Wingdings</vt:lpstr>
      <vt:lpstr>Office Theme</vt:lpstr>
      <vt:lpstr>C++Programming </vt:lpstr>
      <vt:lpstr>Week 7:  Agenda </vt:lpstr>
      <vt:lpstr>C++ Classes and Objects</vt:lpstr>
      <vt:lpstr>C++ Classes</vt:lpstr>
      <vt:lpstr>C++ Class Members - Data and Function Members</vt:lpstr>
      <vt:lpstr>class Declaration and Definition</vt:lpstr>
      <vt:lpstr>Class Function Declaration and Definition</vt:lpstr>
      <vt:lpstr>class Members</vt:lpstr>
      <vt:lpstr>C++ class Example:      firstclass.cpp</vt:lpstr>
      <vt:lpstr>C++ class Example:      student.h</vt:lpstr>
      <vt:lpstr>C++ class Example:     student.cpp</vt:lpstr>
      <vt:lpstr>C++ class Example:  student_main.cpp</vt:lpstr>
      <vt:lpstr>Source Code Management</vt:lpstr>
      <vt:lpstr>Compile multiple dependent source code files</vt:lpstr>
      <vt:lpstr>Compile multiple dependent source code files</vt:lpstr>
      <vt:lpstr>Makefile is another method to compile multiple files</vt:lpstr>
      <vt:lpstr>Make file template for g++</vt:lpstr>
      <vt:lpstr>Make file commands</vt:lpstr>
      <vt:lpstr>Homework 6</vt:lpstr>
      <vt:lpstr>Class Constructor</vt:lpstr>
      <vt:lpstr>Class Constructor</vt:lpstr>
      <vt:lpstr>Default Constructor</vt:lpstr>
      <vt:lpstr>Default Constructor Examples</vt:lpstr>
      <vt:lpstr>Deleted Default Constructor</vt:lpstr>
      <vt:lpstr>Deleted Default Constructor</vt:lpstr>
      <vt:lpstr>Initializer List</vt:lpstr>
      <vt:lpstr>In-Class Member Initializer</vt:lpstr>
      <vt:lpstr>Data Member Initialization</vt:lpstr>
      <vt:lpstr>Initialization Order ⋆</vt:lpstr>
      <vt:lpstr>C++ class Example with Constructors</vt:lpstr>
      <vt:lpstr>C++ class Example with Constructors</vt:lpstr>
      <vt:lpstr>Copy Constructor</vt:lpstr>
      <vt:lpstr>Copy Constructor</vt:lpstr>
      <vt:lpstr>Copy Constructor Example</vt:lpstr>
      <vt:lpstr>Copy Constructor Usage</vt:lpstr>
      <vt:lpstr>PowerPoint Presentation</vt:lpstr>
      <vt:lpstr>Deleted Copy Constructor</vt:lpstr>
      <vt:lpstr>C++ class Example with a Copy Constructor</vt:lpstr>
      <vt:lpstr>C++ class Example with a Copy Constructor</vt:lpstr>
      <vt:lpstr>C++ class Example with Constructors</vt:lpstr>
      <vt:lpstr>Class Destructor</vt:lpstr>
      <vt:lpstr>Class Destructor</vt:lpstr>
      <vt:lpstr>Class Destructor</vt:lpstr>
      <vt:lpstr>Class Hierarchy</vt:lpstr>
      <vt:lpstr>Class Hierarchy 1/3</vt:lpstr>
      <vt:lpstr>Class Hierarchy – a derived class from a base class</vt:lpstr>
      <vt:lpstr>Class Hierarchy</vt:lpstr>
      <vt:lpstr>C++ class definition with access specifier</vt:lpstr>
      <vt:lpstr>Access specifiers 1/2</vt:lpstr>
      <vt:lpstr>Access specifiers</vt:lpstr>
      <vt:lpstr>Inheritance Access Specifiers</vt:lpstr>
      <vt:lpstr>Inheritance Access Specifiers</vt:lpstr>
      <vt:lpstr>Inheritance Access Specifiers</vt:lpstr>
      <vt:lpstr>Constructors and Inheritance</vt:lpstr>
      <vt:lpstr>Class Destructor - Order of Calls</vt:lpstr>
      <vt:lpstr>Class Keywords</vt:lpstr>
      <vt:lpstr>this Keyword</vt:lpstr>
      <vt:lpstr>this Pointer Example: this.cpp</vt:lpstr>
      <vt:lpstr>const Keyword 1/2</vt:lpstr>
      <vt:lpstr>const Keyword - const Overloading</vt:lpstr>
      <vt:lpstr>mutable Keyword</vt:lpstr>
      <vt:lpstr>friend Keyword 1/3</vt:lpstr>
      <vt:lpstr>friend Keyword</vt:lpstr>
      <vt:lpstr>friend Keyword 3/3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- 9.5cm7. C++ Object-Oriented   Programming I12pt toClass Concepts</dc:title>
  <dc:creator>Federico Busato</dc:creator>
  <cp:lastModifiedBy>Owen Chen</cp:lastModifiedBy>
  <cp:revision>15</cp:revision>
  <dcterms:created xsi:type="dcterms:W3CDTF">2023-07-21T03:42:45Z</dcterms:created>
  <dcterms:modified xsi:type="dcterms:W3CDTF">2023-07-28T19:20:38Z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2023-07-21T00:00:00Z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