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1" r:id="rId3"/>
    <p:sldId id="350" r:id="rId4"/>
    <p:sldId id="351" r:id="rId5"/>
    <p:sldId id="352" r:id="rId6"/>
    <p:sldId id="354" r:id="rId7"/>
    <p:sldId id="357" r:id="rId8"/>
    <p:sldId id="359" r:id="rId9"/>
    <p:sldId id="369" r:id="rId10"/>
    <p:sldId id="372" r:id="rId11"/>
    <p:sldId id="370" r:id="rId12"/>
    <p:sldId id="373" r:id="rId13"/>
    <p:sldId id="374" r:id="rId14"/>
    <p:sldId id="368" r:id="rId15"/>
    <p:sldId id="367" r:id="rId16"/>
    <p:sldId id="361" r:id="rId17"/>
    <p:sldId id="366" r:id="rId18"/>
    <p:sldId id="362" r:id="rId19"/>
    <p:sldId id="261" r:id="rId20"/>
    <p:sldId id="286" r:id="rId21"/>
    <p:sldId id="258" r:id="rId22"/>
    <p:sldId id="260" r:id="rId23"/>
    <p:sldId id="375" r:id="rId24"/>
    <p:sldId id="262" r:id="rId25"/>
    <p:sldId id="263" r:id="rId26"/>
    <p:sldId id="376" r:id="rId27"/>
    <p:sldId id="377" r:id="rId28"/>
    <p:sldId id="264" r:id="rId29"/>
    <p:sldId id="265" r:id="rId30"/>
    <p:sldId id="378" r:id="rId31"/>
    <p:sldId id="268" r:id="rId32"/>
    <p:sldId id="424" r:id="rId33"/>
    <p:sldId id="426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6" r:id="rId43"/>
    <p:sldId id="427" r:id="rId44"/>
    <p:sldId id="307" r:id="rId45"/>
    <p:sldId id="423" r:id="rId46"/>
    <p:sldId id="429" r:id="rId47"/>
    <p:sldId id="430" r:id="rId48"/>
    <p:sldId id="309" r:id="rId49"/>
    <p:sldId id="313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428" r:id="rId62"/>
    <p:sldId id="271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1" r:id="rId73"/>
    <p:sldId id="282" r:id="rId74"/>
    <p:sldId id="283" r:id="rId75"/>
    <p:sldId id="284" r:id="rId76"/>
    <p:sldId id="285" r:id="rId77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214" d="100"/>
          <a:sy n="214" d="100"/>
        </p:scale>
        <p:origin x="918" y="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12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46388"/>
            <a:ext cx="4906010" cy="143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ithare.com/c-on-using-int_t-as-overload-and-template-parameter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sl/setup/environment#set-up-your-linux-username-and-password" TargetMode="External"/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setup/window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setup/mac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_precedenc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4580306" cy="7957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400" spc="-30" dirty="0">
                <a:solidFill>
                  <a:srgbClr val="22373A"/>
                </a:solidFill>
                <a:latin typeface="Palatino Linotype"/>
                <a:cs typeface="Tahoma"/>
              </a:rPr>
              <a:t>Week 2: </a:t>
            </a:r>
          </a:p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000" spc="-30" dirty="0">
                <a:solidFill>
                  <a:srgbClr val="22373A"/>
                </a:solidFill>
                <a:latin typeface="Palatino Linotype"/>
                <a:cs typeface="Tahoma"/>
              </a:rPr>
              <a:t>Basic Types</a:t>
            </a: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Create a shortcut on your Desktop </a:t>
            </a:r>
            <a:r>
              <a:rPr lang="en-US" spc="-114" dirty="0"/>
              <a:t>(for Windows)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784225"/>
            <a:ext cx="4906010" cy="167738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File Explorer, go to: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Linux -&gt;  </a:t>
            </a:r>
            <a:r>
              <a:rPr lang="en-US" dirty="0" err="1">
                <a:solidFill>
                  <a:schemeClr val="tx1"/>
                </a:solidFill>
              </a:rPr>
              <a:t>Unbuntu</a:t>
            </a:r>
            <a:r>
              <a:rPr lang="en-US" dirty="0">
                <a:solidFill>
                  <a:schemeClr val="tx1"/>
                </a:solidFill>
              </a:rPr>
              <a:t> -&gt; home -&gt; &lt;your username&gt;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Right Click on “</a:t>
            </a:r>
            <a:r>
              <a:rPr lang="en-US" dirty="0" err="1">
                <a:solidFill>
                  <a:schemeClr val="tx1"/>
                </a:solidFill>
              </a:rPr>
              <a:t>cpp</a:t>
            </a:r>
            <a:r>
              <a:rPr lang="en-US" dirty="0">
                <a:solidFill>
                  <a:schemeClr val="tx1"/>
                </a:solidFill>
              </a:rPr>
              <a:t>” folder,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“Pin to Quick access”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 “Pin to Start”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1947B-C04A-B135-CA52-8F2BB4E5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843" y="1546225"/>
            <a:ext cx="1119594" cy="138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1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Start VS Code from your </a:t>
            </a:r>
            <a:r>
              <a:rPr lang="en-US" sz="1200" spc="-114" dirty="0" err="1"/>
              <a:t>cpp</a:t>
            </a:r>
            <a:r>
              <a:rPr lang="en-US" sz="1200" spc="-114" dirty="0"/>
              <a:t> folder  for both Windows and Mac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784225"/>
            <a:ext cx="4906010" cy="131318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always go to </a:t>
            </a:r>
            <a:r>
              <a:rPr lang="en-US" dirty="0" err="1">
                <a:solidFill>
                  <a:schemeClr val="tx1"/>
                </a:solidFill>
              </a:rPr>
              <a:t>cpp</a:t>
            </a:r>
            <a:r>
              <a:rPr lang="en-US" dirty="0">
                <a:solidFill>
                  <a:schemeClr val="tx1"/>
                </a:solidFill>
              </a:rPr>
              <a:t> folder anywhere with this command: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7465" lvl="1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From your terminal, type the following commands to start</a:t>
            </a:r>
          </a:p>
          <a:p>
            <a:r>
              <a:rPr lang="en-US" dirty="0">
                <a:solidFill>
                  <a:schemeClr val="tx1"/>
                </a:solidFill>
              </a:rPr>
              <a:t>VS Code from your </a:t>
            </a:r>
            <a:r>
              <a:rPr lang="en-US" dirty="0" err="1">
                <a:solidFill>
                  <a:schemeClr val="tx1"/>
                </a:solidFill>
              </a:rPr>
              <a:t>cpp</a:t>
            </a:r>
            <a:r>
              <a:rPr lang="en-US" dirty="0">
                <a:solidFill>
                  <a:schemeClr val="tx1"/>
                </a:solidFill>
              </a:rPr>
              <a:t> folder: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ED3FB8-9EA1-F3C2-EAF6-30AE1B2906FA}"/>
              </a:ext>
            </a:extLst>
          </p:cNvPr>
          <p:cNvSpPr txBox="1"/>
          <p:nvPr/>
        </p:nvSpPr>
        <p:spPr>
          <a:xfrm>
            <a:off x="520701" y="2263808"/>
            <a:ext cx="4191000" cy="39363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cd ~/</a:t>
            </a:r>
            <a:r>
              <a:rPr lang="en-US" sz="1200" dirty="0" err="1">
                <a:solidFill>
                  <a:srgbClr val="0000FF"/>
                </a:solidFill>
                <a:latin typeface="Palatino Linotype"/>
                <a:cs typeface="Palatino Linotype"/>
              </a:rPr>
              <a:t>cpp</a:t>
            </a: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code 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08347E6-DEC1-8B84-C13A-E21CA5AACA65}"/>
              </a:ext>
            </a:extLst>
          </p:cNvPr>
          <p:cNvSpPr txBox="1"/>
          <p:nvPr/>
        </p:nvSpPr>
        <p:spPr>
          <a:xfrm>
            <a:off x="595134" y="1241425"/>
            <a:ext cx="4191000" cy="13715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cd ~/</a:t>
            </a:r>
            <a:r>
              <a:rPr lang="en-US" sz="1200" dirty="0" err="1">
                <a:solidFill>
                  <a:srgbClr val="0000FF"/>
                </a:solidFill>
                <a:latin typeface="Palatino Linotype"/>
                <a:cs typeface="Palatino Linotype"/>
              </a:rPr>
              <a:t>cpp</a:t>
            </a: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5679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Install C++ extensions in VS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784225"/>
            <a:ext cx="1143000" cy="146963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Click on Extensions Icon on Left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or type </a:t>
            </a:r>
            <a:r>
              <a:rPr lang="en-US" sz="1050" dirty="0" err="1">
                <a:solidFill>
                  <a:schemeClr val="tx1"/>
                </a:solidFill>
              </a:rPr>
              <a:t>Ctrl+Shit+X</a:t>
            </a: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A1B81-56C7-0E41-F325-642527EC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544512"/>
            <a:ext cx="1338526" cy="18399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4A43CF-7751-BAE2-AB68-63BA321C0572}"/>
              </a:ext>
            </a:extLst>
          </p:cNvPr>
          <p:cNvSpPr/>
          <p:nvPr/>
        </p:nvSpPr>
        <p:spPr>
          <a:xfrm>
            <a:off x="1435100" y="1851025"/>
            <a:ext cx="457200" cy="3229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BEDE0C-F2D0-03D3-235B-6A2BFD9576E8}"/>
              </a:ext>
            </a:extLst>
          </p:cNvPr>
          <p:cNvSpPr txBox="1">
            <a:spLocks/>
          </p:cNvSpPr>
          <p:nvPr/>
        </p:nvSpPr>
        <p:spPr>
          <a:xfrm>
            <a:off x="3328173" y="699276"/>
            <a:ext cx="1143000" cy="14696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rgbClr val="F9F9F9"/>
                </a:solidFill>
                <a:latin typeface="Arial Black"/>
                <a:ea typeface="+mn-ea"/>
                <a:cs typeface="Arial Blac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It will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Type “C++” in the 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Install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6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Install C++ extensions in VS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479425"/>
            <a:ext cx="4572000" cy="119263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Install these two packages: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C/C++  by Microsoft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C/C++ Extension Pack by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D32A9-D6CE-8BF7-C58A-EB3E0835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16" y="2292294"/>
            <a:ext cx="3111500" cy="815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544E0-0B2F-C1AE-67ED-A98C3F72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16" y="1393825"/>
            <a:ext cx="3111500" cy="7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6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159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14" dirty="0"/>
              <a:t>Hello</a:t>
            </a:r>
            <a:r>
              <a:rPr sz="1200" spc="30" dirty="0"/>
              <a:t> </a:t>
            </a:r>
            <a:r>
              <a:rPr sz="1200" spc="-90" dirty="0"/>
              <a:t>World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530620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0816" y="1058100"/>
            <a:ext cx="585470" cy="154305"/>
          </a:xfrm>
          <a:custGeom>
            <a:avLst/>
            <a:gdLst/>
            <a:ahLst/>
            <a:cxnLst/>
            <a:rect l="l" t="t" r="r" b="b"/>
            <a:pathLst>
              <a:path w="585470" h="154305">
                <a:moveTo>
                  <a:pt x="585063" y="0"/>
                </a:moveTo>
                <a:lnTo>
                  <a:pt x="0" y="0"/>
                </a:lnTo>
                <a:lnTo>
                  <a:pt x="0" y="153847"/>
                </a:lnTo>
                <a:lnTo>
                  <a:pt x="585063" y="153847"/>
                </a:lnTo>
                <a:lnTo>
                  <a:pt x="5850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100" y="566003"/>
            <a:ext cx="342900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Open VS Code and create our first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spc="-40" dirty="0">
                <a:solidFill>
                  <a:srgbClr val="22373A"/>
                </a:solidFill>
                <a:latin typeface="Tahoma"/>
                <a:cs typeface="Tahoma"/>
              </a:rPr>
              <a:t>program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lang="en-US" sz="1100" spc="-50" dirty="0">
                <a:solidFill>
                  <a:srgbClr val="22373A"/>
                </a:solidFill>
                <a:latin typeface="Tahoma"/>
                <a:cs typeface="Tahoma"/>
              </a:rPr>
              <a:t> hello_world.cpp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1348600"/>
            <a:ext cx="2340610" cy="6540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15"/>
              </a:lnSpc>
            </a:pPr>
            <a:r>
              <a:rPr sz="1000" i="1" spc="9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10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10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&lt;iostream&gt;</a:t>
            </a:r>
            <a:endParaRPr sz="11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10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000" b="1" spc="3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1000" spc="3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1000" dirty="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175"/>
              </a:spcBef>
            </a:pPr>
            <a:r>
              <a:rPr sz="10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10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10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10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10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50" dirty="0">
                <a:solidFill>
                  <a:srgbClr val="BA2121"/>
                </a:solidFill>
                <a:latin typeface="Palatino Linotype"/>
                <a:cs typeface="Palatino Linotype"/>
              </a:rPr>
              <a:t>"Hello</a:t>
            </a:r>
            <a:r>
              <a:rPr sz="1000" spc="29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1000" spc="45" dirty="0">
                <a:solidFill>
                  <a:srgbClr val="BA2121"/>
                </a:solidFill>
                <a:latin typeface="Palatino Linotype"/>
                <a:cs typeface="Palatino Linotype"/>
              </a:rPr>
              <a:t>World!</a:t>
            </a:r>
            <a:r>
              <a:rPr sz="1000" b="1" spc="45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1000" spc="4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10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10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75"/>
              </a:spcBef>
            </a:pPr>
            <a:r>
              <a:rPr sz="1000" spc="19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4152" y="1780400"/>
            <a:ext cx="660348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lang="en-US" sz="10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std::</a:t>
            </a:r>
            <a:r>
              <a:rPr sz="1000" b="1" spc="-20" dirty="0" err="1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5563" y="1896532"/>
            <a:ext cx="1995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represent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standard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output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stream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6" name="object 1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749300" cy="5080"/>
            </a:xfrm>
            <a:custGeom>
              <a:avLst/>
              <a:gdLst/>
              <a:ahLst/>
              <a:cxnLst/>
              <a:rect l="l" t="t" r="r" b="b"/>
              <a:pathLst>
                <a:path w="749300" h="5080">
                  <a:moveTo>
                    <a:pt x="0" y="5060"/>
                  </a:moveTo>
                  <a:lnTo>
                    <a:pt x="0" y="0"/>
                  </a:lnTo>
                  <a:lnTo>
                    <a:pt x="748837" y="0"/>
                  </a:lnTo>
                  <a:lnTo>
                    <a:pt x="7488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979388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4383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25" dirty="0"/>
              <a:t>Compile</a:t>
            </a:r>
            <a:r>
              <a:rPr lang="en-US" spc="-125" dirty="0"/>
              <a:t> and Execute Programs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67131"/>
            <a:ext cx="39072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25" dirty="0">
                <a:solidFill>
                  <a:srgbClr val="22373A"/>
                </a:solidFill>
                <a:latin typeface="Tahoma"/>
                <a:cs typeface="Tahoma"/>
              </a:rPr>
              <a:t>Open your VS Code Terminal:  Top Menu -&gt; View -&gt;Terminal 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78433"/>
            <a:ext cx="5039995" cy="25648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900" dirty="0">
                <a:solidFill>
                  <a:srgbClr val="0000FF"/>
                </a:solidFill>
                <a:latin typeface="Palatino Linotype"/>
                <a:cs typeface="Palatino Linotype"/>
              </a:rPr>
              <a:t>$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g++</a:t>
            </a:r>
            <a:r>
              <a:rPr sz="900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lang="en-US" sz="900" dirty="0">
                <a:solidFill>
                  <a:srgbClr val="707070"/>
                </a:solidFill>
                <a:latin typeface="Palatino Linotype"/>
                <a:cs typeface="Palatino Linotype"/>
              </a:rPr>
              <a:t>hello_world.c</a:t>
            </a:r>
            <a:r>
              <a:rPr sz="900" dirty="0">
                <a:solidFill>
                  <a:srgbClr val="707070"/>
                </a:solidFill>
                <a:latin typeface="Palatino Linotype"/>
                <a:cs typeface="Palatino Linotype"/>
              </a:rPr>
              <a:t>pp</a:t>
            </a:r>
            <a:r>
              <a:rPr sz="900" spc="254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707070"/>
                </a:solidFill>
                <a:latin typeface="Palatino Linotype"/>
                <a:cs typeface="Palatino Linotype"/>
              </a:rPr>
              <a:t>-</a:t>
            </a:r>
            <a:r>
              <a:rPr sz="900" spc="90" dirty="0">
                <a:solidFill>
                  <a:srgbClr val="707070"/>
                </a:solidFill>
                <a:latin typeface="Palatino Linotype"/>
                <a:cs typeface="Palatino Linotype"/>
              </a:rPr>
              <a:t>o</a:t>
            </a:r>
            <a:r>
              <a:rPr sz="900" spc="260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lang="en-US" sz="900" spc="-10" dirty="0" err="1">
                <a:solidFill>
                  <a:srgbClr val="707070"/>
                </a:solidFill>
                <a:latin typeface="Palatino Linotype"/>
                <a:cs typeface="Palatino Linotype"/>
              </a:rPr>
              <a:t>hello_world</a:t>
            </a:r>
            <a:endParaRPr lang="en-US" sz="900" spc="-10" dirty="0">
              <a:solidFill>
                <a:srgbClr val="707070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r>
              <a:rPr lang="en-US" sz="900" dirty="0">
                <a:latin typeface="Palatino Linotype"/>
                <a:cs typeface="Palatino Linotype"/>
              </a:rPr>
              <a:t>$ </a:t>
            </a:r>
            <a:r>
              <a:rPr lang="en-US" sz="900" dirty="0" err="1">
                <a:latin typeface="Palatino Linotype"/>
                <a:cs typeface="Palatino Linotype"/>
              </a:rPr>
              <a:t>hello_world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44"/>
            <a:ext cx="5760085" cy="5080"/>
            <a:chOff x="0" y="3234944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44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5760072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072" y="5054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44"/>
              <a:ext cx="576580" cy="5080"/>
            </a:xfrm>
            <a:custGeom>
              <a:avLst/>
              <a:gdLst/>
              <a:ahLst/>
              <a:cxnLst/>
              <a:rect l="l" t="t" r="r" b="b"/>
              <a:pathLst>
                <a:path w="576580" h="5080">
                  <a:moveTo>
                    <a:pt x="576046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46" y="5054"/>
                  </a:lnTo>
                  <a:lnTo>
                    <a:pt x="576046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C88CDF0E-2AD4-AF37-5826-168B429C11FC}"/>
              </a:ext>
            </a:extLst>
          </p:cNvPr>
          <p:cNvSpPr txBox="1"/>
          <p:nvPr/>
        </p:nvSpPr>
        <p:spPr>
          <a:xfrm>
            <a:off x="333653" y="1598046"/>
            <a:ext cx="5039995" cy="25648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900" spc="254" dirty="0">
                <a:solidFill>
                  <a:srgbClr val="0000FF"/>
                </a:solidFill>
                <a:latin typeface="Palatino Linotype"/>
                <a:cs typeface="Palatino Linotype"/>
              </a:rPr>
              <a:t>$</a:t>
            </a:r>
            <a:r>
              <a:rPr lang="en-US" sz="900" dirty="0">
                <a:solidFill>
                  <a:srgbClr val="0000FF"/>
                </a:solidFill>
                <a:latin typeface="Palatino Linotype"/>
                <a:cs typeface="Palatino Linotype"/>
              </a:rPr>
              <a:t> clang </a:t>
            </a:r>
            <a:r>
              <a:rPr lang="en-US" sz="900" dirty="0">
                <a:solidFill>
                  <a:srgbClr val="707070"/>
                </a:solidFill>
                <a:latin typeface="Palatino Linotype"/>
                <a:cs typeface="Palatino Linotype"/>
              </a:rPr>
              <a:t>hello_world.cpp</a:t>
            </a:r>
            <a:r>
              <a:rPr lang="en-US" sz="900" spc="254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lang="en-US" sz="900" spc="55" dirty="0">
                <a:solidFill>
                  <a:srgbClr val="707070"/>
                </a:solidFill>
                <a:latin typeface="Palatino Linotype"/>
                <a:cs typeface="Palatino Linotype"/>
              </a:rPr>
              <a:t>-</a:t>
            </a:r>
            <a:r>
              <a:rPr lang="en-US" sz="900" spc="90" dirty="0">
                <a:solidFill>
                  <a:srgbClr val="707070"/>
                </a:solidFill>
                <a:latin typeface="Palatino Linotype"/>
                <a:cs typeface="Palatino Linotype"/>
              </a:rPr>
              <a:t>o</a:t>
            </a:r>
            <a:r>
              <a:rPr lang="en-US" sz="900" spc="260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lang="en-US" sz="900" spc="-10" dirty="0" err="1">
                <a:solidFill>
                  <a:srgbClr val="707070"/>
                </a:solidFill>
                <a:latin typeface="Palatino Linotype"/>
                <a:cs typeface="Palatino Linotype"/>
              </a:rPr>
              <a:t>hello_world</a:t>
            </a:r>
            <a:endParaRPr lang="en-US" sz="900" spc="-10" dirty="0">
              <a:solidFill>
                <a:srgbClr val="707070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r>
              <a:rPr lang="en-US" sz="900" spc="-10" dirty="0">
                <a:solidFill>
                  <a:srgbClr val="707070"/>
                </a:solidFill>
                <a:latin typeface="Palatino Linotype"/>
                <a:cs typeface="Palatino Linotype"/>
              </a:rPr>
              <a:t>$ </a:t>
            </a:r>
            <a:r>
              <a:rPr lang="en-US" sz="900" spc="-10" dirty="0" err="1">
                <a:solidFill>
                  <a:srgbClr val="707070"/>
                </a:solidFill>
                <a:latin typeface="Palatino Linotype"/>
                <a:cs typeface="Palatino Linotype"/>
              </a:rPr>
              <a:t>hello_world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776AF83-73CB-9051-2EFB-5BAA3D51D825}"/>
              </a:ext>
            </a:extLst>
          </p:cNvPr>
          <p:cNvSpPr txBox="1"/>
          <p:nvPr/>
        </p:nvSpPr>
        <p:spPr>
          <a:xfrm>
            <a:off x="320746" y="1339323"/>
            <a:ext cx="39072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Compile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</a:t>
            </a:r>
            <a:r>
              <a:rPr lang="en-US" sz="110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programs</a:t>
            </a:r>
            <a:r>
              <a:rPr lang="en-US" sz="1100" spc="-35" dirty="0">
                <a:solidFill>
                  <a:srgbClr val="22373A"/>
                </a:solidFill>
                <a:latin typeface="Tahoma"/>
                <a:cs typeface="Tahoma"/>
              </a:rPr>
              <a:t> in clang (for Mac)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5215953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8534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14" dirty="0"/>
              <a:t>Hello</a:t>
            </a:r>
            <a:r>
              <a:rPr sz="1200" spc="30" dirty="0"/>
              <a:t> </a:t>
            </a:r>
            <a:r>
              <a:rPr sz="1200" spc="-90" dirty="0"/>
              <a:t>World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30620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9556" y="689127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658836"/>
            <a:ext cx="4128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5249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previous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example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written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global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namespace: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970140"/>
            <a:ext cx="5039995" cy="759182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</a:pPr>
            <a:r>
              <a:rPr sz="900" i="1" spc="8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900" i="1" spc="409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&lt;iostream&gt;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using</a:t>
            </a:r>
            <a:r>
              <a:rPr sz="900" b="1" spc="2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007F00"/>
                </a:solidFill>
                <a:latin typeface="Palatino Linotype"/>
                <a:cs typeface="Palatino Linotype"/>
              </a:rPr>
              <a:t>namespace</a:t>
            </a:r>
            <a:r>
              <a:rPr sz="900" b="1" spc="22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0000FF"/>
                </a:solidFill>
                <a:latin typeface="Palatino Linotype"/>
                <a:cs typeface="Palatino Linotype"/>
              </a:rPr>
              <a:t>std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4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4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BA2121"/>
                </a:solidFill>
                <a:latin typeface="Palatino Linotype"/>
                <a:cs typeface="Palatino Linotype"/>
              </a:rPr>
              <a:t>"Hello</a:t>
            </a:r>
            <a:r>
              <a:rPr sz="900" spc="40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35" dirty="0">
                <a:solidFill>
                  <a:srgbClr val="BA2121"/>
                </a:solidFill>
                <a:latin typeface="Palatino Linotype"/>
                <a:cs typeface="Palatino Linotype"/>
              </a:rPr>
              <a:t>World!</a:t>
            </a:r>
            <a:r>
              <a:rPr sz="900" b="1" spc="35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900" spc="3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3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806450" cy="5080"/>
            </a:xfrm>
            <a:custGeom>
              <a:avLst/>
              <a:gdLst/>
              <a:ahLst/>
              <a:cxnLst/>
              <a:rect l="l" t="t" r="r" b="b"/>
              <a:pathLst>
                <a:path w="806450" h="5080">
                  <a:moveTo>
                    <a:pt x="0" y="5060"/>
                  </a:moveTo>
                  <a:lnTo>
                    <a:pt x="0" y="0"/>
                  </a:lnTo>
                  <a:lnTo>
                    <a:pt x="806406" y="0"/>
                  </a:lnTo>
                  <a:lnTo>
                    <a:pt x="8064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159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14" dirty="0"/>
              <a:t>Hello</a:t>
            </a:r>
            <a:r>
              <a:rPr sz="1200" spc="30" dirty="0"/>
              <a:t> </a:t>
            </a:r>
            <a:r>
              <a:rPr sz="1200" spc="-90" dirty="0"/>
              <a:t>World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530620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50" y="575901"/>
            <a:ext cx="304295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Open VS Code and create a C version of hello world</a:t>
            </a:r>
            <a:r>
              <a:rPr lang="en-US"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spc="-40" dirty="0">
                <a:solidFill>
                  <a:srgbClr val="22373A"/>
                </a:solidFill>
                <a:latin typeface="Tahoma"/>
                <a:cs typeface="Tahoma"/>
              </a:rPr>
              <a:t>program</a:t>
            </a:r>
            <a:r>
              <a:rPr lang="en-US" sz="1100" spc="-50" dirty="0">
                <a:solidFill>
                  <a:srgbClr val="22373A"/>
                </a:solidFill>
                <a:latin typeface="Tahoma"/>
                <a:cs typeface="Tahoma"/>
              </a:rPr>
              <a:t>: </a:t>
            </a:r>
            <a:r>
              <a:rPr lang="en-US" sz="1100" spc="-50" dirty="0" err="1">
                <a:solidFill>
                  <a:srgbClr val="22373A"/>
                </a:solidFill>
                <a:latin typeface="Tahoma"/>
                <a:cs typeface="Tahoma"/>
              </a:rPr>
              <a:t>hello_world.c</a:t>
            </a:r>
            <a:endParaRPr lang="en-US"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915" y="1348600"/>
            <a:ext cx="2340610" cy="8636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15"/>
              </a:lnSpc>
            </a:pPr>
            <a:r>
              <a:rPr sz="1000" i="1" spc="9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10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10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&lt;stdio.h&gt;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10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000" b="1" spc="3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1000" spc="3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1000" dirty="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175"/>
              </a:spcBef>
            </a:pPr>
            <a:r>
              <a:rPr sz="10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printf(</a:t>
            </a:r>
            <a:r>
              <a:rPr sz="1000" spc="80" dirty="0">
                <a:solidFill>
                  <a:srgbClr val="BA2121"/>
                </a:solidFill>
                <a:latin typeface="Palatino Linotype"/>
                <a:cs typeface="Palatino Linotype"/>
              </a:rPr>
              <a:t>"Hello</a:t>
            </a:r>
            <a:r>
              <a:rPr sz="1000" spc="31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1000" spc="55" dirty="0">
                <a:solidFill>
                  <a:srgbClr val="BA2121"/>
                </a:solidFill>
                <a:latin typeface="Palatino Linotype"/>
                <a:cs typeface="Palatino Linotype"/>
              </a:rPr>
              <a:t>World!</a:t>
            </a:r>
            <a:r>
              <a:rPr sz="1000" b="1" spc="55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1000" spc="5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10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10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75"/>
              </a:spcBef>
            </a:pPr>
            <a:r>
              <a:rPr sz="1000" spc="19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5733" y="1645067"/>
            <a:ext cx="474980" cy="1803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95"/>
              </a:lnSpc>
            </a:pPr>
            <a:r>
              <a:rPr sz="10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printf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5733" y="1827952"/>
            <a:ext cx="1378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prints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standard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output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6" name="object 1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749300" cy="5080"/>
            </a:xfrm>
            <a:custGeom>
              <a:avLst/>
              <a:gdLst/>
              <a:ahLst/>
              <a:cxnLst/>
              <a:rect l="l" t="t" r="r" b="b"/>
              <a:pathLst>
                <a:path w="749300" h="5080">
                  <a:moveTo>
                    <a:pt x="0" y="5060"/>
                  </a:moveTo>
                  <a:lnTo>
                    <a:pt x="0" y="0"/>
                  </a:lnTo>
                  <a:lnTo>
                    <a:pt x="748837" y="0"/>
                  </a:lnTo>
                  <a:lnTo>
                    <a:pt x="7488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287960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0" dirty="0"/>
              <a:t>I/O</a:t>
            </a:r>
            <a:r>
              <a:rPr sz="1200" spc="40" dirty="0"/>
              <a:t> </a:t>
            </a:r>
            <a:r>
              <a:rPr sz="1200" spc="-135" dirty="0"/>
              <a:t>Stream</a:t>
            </a:r>
            <a:r>
              <a:rPr sz="1200" spc="40" dirty="0"/>
              <a:t> </a:t>
            </a:r>
            <a:r>
              <a:rPr spc="-70" dirty="0"/>
              <a:t>(std::cout)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3056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485025"/>
            <a:ext cx="73088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90" dirty="0">
                <a:solidFill>
                  <a:srgbClr val="22373A"/>
                </a:solidFill>
                <a:latin typeface="Palatino Linotype"/>
                <a:cs typeface="Palatino Linotype"/>
              </a:rPr>
              <a:t>std::cout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026" y="457643"/>
            <a:ext cx="4117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example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output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stream.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redirected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destination,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0409" y="1142898"/>
            <a:ext cx="3679190" cy="976630"/>
          </a:xfrm>
          <a:custGeom>
            <a:avLst/>
            <a:gdLst/>
            <a:ahLst/>
            <a:cxnLst/>
            <a:rect l="l" t="t" r="r" b="b"/>
            <a:pathLst>
              <a:path w="3679190" h="976630">
                <a:moveTo>
                  <a:pt x="3679177" y="0"/>
                </a:moveTo>
                <a:lnTo>
                  <a:pt x="0" y="0"/>
                </a:lnTo>
                <a:lnTo>
                  <a:pt x="0" y="976274"/>
                </a:lnTo>
                <a:lnTo>
                  <a:pt x="3679177" y="976274"/>
                </a:lnTo>
                <a:lnTo>
                  <a:pt x="367917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8369" y="1112723"/>
            <a:ext cx="988060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800" i="1" spc="7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800" i="1" spc="37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&lt;stdio.h&gt;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214629">
              <a:lnSpc>
                <a:spcPct val="100000"/>
              </a:lnSpc>
              <a:spcBef>
                <a:spcPts val="130"/>
              </a:spcBef>
              <a:tabLst>
                <a:tab pos="589280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3456" y="1544166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double</a:t>
            </a:r>
            <a:r>
              <a:rPr sz="800" b="1" spc="1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1198" y="1389176"/>
            <a:ext cx="33591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225"/>
              </a:spcBef>
            </a:pP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3.0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369" y="1665617"/>
            <a:ext cx="1840230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5080">
              <a:lnSpc>
                <a:spcPct val="113399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8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c[]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Palatino Linotype"/>
                <a:cs typeface="Palatino Linotype"/>
              </a:rPr>
              <a:t>"hello"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5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printf(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"%d</a:t>
            </a:r>
            <a:r>
              <a:rPr sz="800" spc="35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%f</a:t>
            </a:r>
            <a:r>
              <a:rPr sz="800" spc="35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%s</a:t>
            </a:r>
            <a:r>
              <a:rPr sz="800" b="1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800" spc="3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800" spc="3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b,</a:t>
            </a:r>
            <a:r>
              <a:rPr sz="800" spc="3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c);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0409" y="2281758"/>
            <a:ext cx="3679190" cy="958850"/>
          </a:xfrm>
          <a:custGeom>
            <a:avLst/>
            <a:gdLst/>
            <a:ahLst/>
            <a:cxnLst/>
            <a:rect l="l" t="t" r="r" b="b"/>
            <a:pathLst>
              <a:path w="3679190" h="958850">
                <a:moveTo>
                  <a:pt x="3679177" y="0"/>
                </a:moveTo>
                <a:lnTo>
                  <a:pt x="0" y="0"/>
                </a:lnTo>
                <a:lnTo>
                  <a:pt x="0" y="958240"/>
                </a:lnTo>
                <a:lnTo>
                  <a:pt x="3679177" y="958240"/>
                </a:lnTo>
                <a:lnTo>
                  <a:pt x="367917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5669" y="2251583"/>
            <a:ext cx="105346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i="1" spc="70" dirty="0">
                <a:solidFill>
                  <a:srgbClr val="9B6600"/>
                </a:solidFill>
                <a:latin typeface="Palatino Linotype"/>
                <a:cs typeface="Palatino Linotype"/>
              </a:rPr>
              <a:t>#include</a:t>
            </a:r>
            <a:r>
              <a:rPr sz="800" i="1" spc="37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&lt;iostream&gt;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0756" y="2528049"/>
            <a:ext cx="45402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386715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double</a:t>
            </a:r>
            <a:r>
              <a:rPr sz="800" b="1" spc="1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8498" y="2528049"/>
            <a:ext cx="34861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25"/>
              </a:spcBef>
            </a:pP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3.0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0756" y="2804503"/>
            <a:ext cx="255206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386080" algn="l"/>
              </a:tabLst>
            </a:pPr>
            <a:r>
              <a:rPr sz="8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c[]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BA2121"/>
                </a:solidFill>
                <a:latin typeface="Palatino Linotype"/>
                <a:cs typeface="Palatino Linotype"/>
              </a:rPr>
              <a:t>"hello"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8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23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24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23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24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b="1" spc="95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8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5669" y="30977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9" name="object 1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234937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5060"/>
                  </a:moveTo>
                  <a:lnTo>
                    <a:pt x="0" y="0"/>
                  </a:lnTo>
                  <a:lnTo>
                    <a:pt x="863975" y="0"/>
                  </a:lnTo>
                  <a:lnTo>
                    <a:pt x="8639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7294" y="655534"/>
            <a:ext cx="2762885" cy="478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this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case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destination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standard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output</a:t>
            </a:r>
            <a:endParaRPr sz="11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1055"/>
              </a:spcBef>
            </a:pP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C: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304" y="2180633"/>
            <a:ext cx="338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C++: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879734"/>
            <a:ext cx="3810000" cy="425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en-US" sz="2450" spc="-254" dirty="0">
                <a:solidFill>
                  <a:srgbClr val="22373A"/>
                </a:solidFill>
                <a:hlinkClick r:id="rId2" action="ppaction://hlinksldjump"/>
              </a:rPr>
              <a:t>Variables and Basic </a:t>
            </a:r>
            <a:r>
              <a:rPr sz="2450" spc="-305" dirty="0">
                <a:solidFill>
                  <a:srgbClr val="22373A"/>
                </a:solidFill>
                <a:hlinkClick r:id="rId2" action="ppaction://hlinksldjump"/>
              </a:rPr>
              <a:t>Types</a:t>
            </a:r>
            <a:endParaRPr sz="24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989664"/>
            <a:ext cx="3048635" cy="5080"/>
            <a:chOff x="1356004" y="198966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98966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989664"/>
              <a:ext cx="518159" cy="5080"/>
            </a:xfrm>
            <a:custGeom>
              <a:avLst/>
              <a:gdLst/>
              <a:ahLst/>
              <a:cxnLst/>
              <a:rect l="l" t="t" r="r" b="b"/>
              <a:pathLst>
                <a:path w="518160" h="5080">
                  <a:moveTo>
                    <a:pt x="0" y="5060"/>
                  </a:moveTo>
                  <a:lnTo>
                    <a:pt x="0" y="0"/>
                  </a:lnTo>
                  <a:lnTo>
                    <a:pt x="518160" y="0"/>
                  </a:lnTo>
                  <a:lnTo>
                    <a:pt x="5181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/>
              <a:t>Week 2: Agenda 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72803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software installs and resolve any installation issues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Create, Compile and Run first C++ program – Hello World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C++ Variables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C++ Basic Types (integer, char, bool, float)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C++ operators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  <a:p>
            <a:pPr marL="12700" lvl="4">
              <a:spcBef>
                <a:spcPts val="635"/>
              </a:spcBef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9089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20" dirty="0" err="1">
                <a:solidFill>
                  <a:srgbClr val="22373A"/>
                </a:solidFill>
                <a:hlinkClick r:id="rId2" action="ppaction://hlinksldjump"/>
              </a:rPr>
              <a:t>Integ</a:t>
            </a:r>
            <a:r>
              <a:rPr lang="en-US" sz="2450" spc="-220" dirty="0" err="1">
                <a:solidFill>
                  <a:srgbClr val="22373A"/>
                </a:solidFill>
                <a:hlinkClick r:id="rId2" action="ppaction://hlinksldjump"/>
              </a:rPr>
              <a:t>ter</a:t>
            </a:r>
            <a:r>
              <a:rPr lang="en-US" sz="2450" spc="-22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160" dirty="0">
                <a:solidFill>
                  <a:srgbClr val="22373A"/>
                </a:solidFill>
                <a:hlinkClick r:id="rId2" action="ppaction://hlinksldjump"/>
              </a:rPr>
              <a:t>Data</a:t>
            </a:r>
            <a:r>
              <a:rPr sz="2450" spc="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05" dirty="0">
                <a:solidFill>
                  <a:srgbClr val="22373A"/>
                </a:solidFill>
                <a:hlinkClick r:id="rId2" action="ppaction://hlinksldjump"/>
              </a:rPr>
              <a:t>Types</a:t>
            </a:r>
            <a:endParaRPr sz="24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158875" cy="5080"/>
            </a:xfrm>
            <a:custGeom>
              <a:avLst/>
              <a:gdLst/>
              <a:ahLst/>
              <a:cxnLst/>
              <a:rect l="l" t="t" r="r" b="b"/>
              <a:pathLst>
                <a:path w="1158875" h="5080">
                  <a:moveTo>
                    <a:pt x="0" y="5060"/>
                  </a:moveTo>
                  <a:lnTo>
                    <a:pt x="0" y="0"/>
                  </a:lnTo>
                  <a:lnTo>
                    <a:pt x="1158269" y="0"/>
                  </a:lnTo>
                  <a:lnTo>
                    <a:pt x="11582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9306685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5461859" cy="250837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int is the most frequently used integer type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; //declare a variable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j = 10; //declare and initialize 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k;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Remember to initialize a variable!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Will the compiler give an error?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; </a:t>
            </a:r>
          </a:p>
          <a:p>
            <a:pPr marL="324315" lvl="1"/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How to initialize a variable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3554871" cy="1354217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1823010" y="610921"/>
            <a:ext cx="3942790" cy="180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int a = 56789;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int b = a;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int c = a * b;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"int product:" &lt;&lt;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a &lt;&lt; "*" &lt;&lt; b;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"=" &lt;&lt; c &lt;&lt; 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" altLang="zh-CN" sz="1324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1823010" y="421703"/>
            <a:ext cx="1023037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nt_overflow.cpp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5" y="658456"/>
            <a:ext cx="1393402" cy="1927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9EE226-BCE8-389D-C4BE-D802533C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2630576"/>
            <a:ext cx="209579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23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3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523062" y="505117"/>
            <a:ext cx="4714240" cy="0"/>
          </a:xfrm>
          <a:custGeom>
            <a:avLst/>
            <a:gdLst/>
            <a:ahLst/>
            <a:cxnLst/>
            <a:rect l="l" t="t" r="r" b="b"/>
            <a:pathLst>
              <a:path w="4714240">
                <a:moveTo>
                  <a:pt x="0" y="0"/>
                </a:moveTo>
                <a:lnTo>
                  <a:pt x="4713859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6114" y="531667"/>
            <a:ext cx="405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9325" algn="l"/>
                <a:tab pos="1982470" algn="l"/>
                <a:tab pos="3122295" algn="l"/>
              </a:tabLst>
            </a:pPr>
            <a:r>
              <a:rPr sz="900" spc="-20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r>
              <a:rPr sz="900" dirty="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sz="900" spc="-10" dirty="0">
                <a:solidFill>
                  <a:srgbClr val="22373A"/>
                </a:solidFill>
                <a:latin typeface="Arial Black"/>
                <a:cs typeface="Arial Black"/>
              </a:rPr>
              <a:t>Bytes</a:t>
            </a:r>
            <a:r>
              <a:rPr sz="900" dirty="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sz="900" spc="-10" dirty="0">
                <a:solidFill>
                  <a:srgbClr val="22373A"/>
                </a:solidFill>
                <a:latin typeface="Arial Black"/>
                <a:cs typeface="Arial Black"/>
              </a:rPr>
              <a:t>Range</a:t>
            </a:r>
            <a:r>
              <a:rPr sz="900" dirty="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sz="900" spc="-114" dirty="0">
                <a:solidFill>
                  <a:srgbClr val="22373A"/>
                </a:solidFill>
                <a:latin typeface="Arial Black"/>
                <a:cs typeface="Arial Black"/>
              </a:rPr>
              <a:t>Fixed</a:t>
            </a:r>
            <a:r>
              <a:rPr sz="9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22373A"/>
                </a:solidFill>
                <a:latin typeface="Arial Black"/>
                <a:cs typeface="Arial Black"/>
              </a:rPr>
              <a:t>width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95" dirty="0">
                <a:solidFill>
                  <a:srgbClr val="22373A"/>
                </a:solidFill>
                <a:latin typeface="Arial Black"/>
                <a:cs typeface="Arial Black"/>
              </a:rPr>
              <a:t>types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062" y="732421"/>
            <a:ext cx="4714240" cy="0"/>
          </a:xfrm>
          <a:custGeom>
            <a:avLst/>
            <a:gdLst/>
            <a:ahLst/>
            <a:cxnLst/>
            <a:rect l="l" t="t" r="r" b="b"/>
            <a:pathLst>
              <a:path w="4714240">
                <a:moveTo>
                  <a:pt x="0" y="0"/>
                </a:moveTo>
                <a:lnTo>
                  <a:pt x="4713859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062" y="775906"/>
            <a:ext cx="4714240" cy="15367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3080385" algn="l"/>
              </a:tabLst>
            </a:pP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bool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true,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false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482" y="910546"/>
            <a:ext cx="358965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647189" algn="l"/>
                <a:tab pos="298196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900" b="1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7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†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127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127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3062" y="1083221"/>
            <a:ext cx="4714240" cy="153670"/>
            <a:chOff x="523062" y="1083221"/>
            <a:chExt cx="4714240" cy="153670"/>
          </a:xfrm>
        </p:grpSpPr>
        <p:sp>
          <p:nvSpPr>
            <p:cNvPr id="9" name="object 9"/>
            <p:cNvSpPr/>
            <p:nvPr/>
          </p:nvSpPr>
          <p:spPr>
            <a:xfrm>
              <a:off x="523062" y="1083220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3645" y="118825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3062" y="1083221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94660" algn="l"/>
                <a:tab pos="436372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128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127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int8</a:t>
            </a:r>
            <a:r>
              <a:rPr sz="900" spc="10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3644" y="134189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6282" y="1217861"/>
            <a:ext cx="4587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6390" algn="l"/>
                <a:tab pos="3087370" algn="l"/>
                <a:tab pos="424053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255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uint8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3062" y="1390522"/>
            <a:ext cx="4714240" cy="153670"/>
            <a:chOff x="523062" y="1390522"/>
            <a:chExt cx="4714240" cy="153670"/>
          </a:xfrm>
        </p:grpSpPr>
        <p:sp>
          <p:nvSpPr>
            <p:cNvPr id="15" name="object 15"/>
            <p:cNvSpPr/>
            <p:nvPr/>
          </p:nvSpPr>
          <p:spPr>
            <a:xfrm>
              <a:off x="523062" y="1390522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3645" y="149555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3062" y="1390522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57195" algn="l"/>
                <a:tab pos="4305300" algn="l"/>
              </a:tabLst>
            </a:pPr>
            <a:r>
              <a:rPr sz="9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r>
              <a:rPr sz="900" spc="24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int16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83644" y="164920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8182" y="1525163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3058160" algn="l"/>
                <a:tab pos="422021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16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uint16</a:t>
            </a:r>
            <a:r>
              <a:rPr sz="900" spc="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3062" y="1697824"/>
            <a:ext cx="4714240" cy="153670"/>
            <a:chOff x="523062" y="1697824"/>
            <a:chExt cx="4714240" cy="153670"/>
          </a:xfrm>
        </p:grpSpPr>
        <p:sp>
          <p:nvSpPr>
            <p:cNvPr id="21" name="object 21"/>
            <p:cNvSpPr/>
            <p:nvPr/>
          </p:nvSpPr>
          <p:spPr>
            <a:xfrm>
              <a:off x="523062" y="1697824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83645" y="180285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3062" y="1697824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57195" algn="l"/>
                <a:tab pos="4305300" algn="l"/>
              </a:tabLst>
            </a:pP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31</a:t>
            </a:r>
            <a:r>
              <a:rPr sz="900" spc="24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31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int32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83644" y="195651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182" y="1832465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3058160" algn="l"/>
                <a:tab pos="422021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32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uint32</a:t>
            </a:r>
            <a:r>
              <a:rPr sz="900" spc="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3062" y="2005126"/>
            <a:ext cx="1911985" cy="153670"/>
          </a:xfrm>
          <a:custGeom>
            <a:avLst/>
            <a:gdLst/>
            <a:ahLst/>
            <a:cxnLst/>
            <a:rect l="l" t="t" r="r" b="b"/>
            <a:pathLst>
              <a:path w="1911985" h="153669">
                <a:moveTo>
                  <a:pt x="1911819" y="0"/>
                </a:moveTo>
                <a:lnTo>
                  <a:pt x="1467065" y="0"/>
                </a:lnTo>
                <a:lnTo>
                  <a:pt x="0" y="0"/>
                </a:lnTo>
                <a:lnTo>
                  <a:pt x="0" y="153657"/>
                </a:lnTo>
                <a:lnTo>
                  <a:pt x="1467065" y="153657"/>
                </a:lnTo>
                <a:lnTo>
                  <a:pt x="1911819" y="153657"/>
                </a:lnTo>
                <a:lnTo>
                  <a:pt x="191181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72868" y="2005319"/>
            <a:ext cx="4889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6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83053" y="2005126"/>
            <a:ext cx="2954020" cy="153670"/>
            <a:chOff x="2283053" y="2005126"/>
            <a:chExt cx="2954020" cy="153670"/>
          </a:xfrm>
        </p:grpSpPr>
        <p:sp>
          <p:nvSpPr>
            <p:cNvPr id="29" name="object 29"/>
            <p:cNvSpPr/>
            <p:nvPr/>
          </p:nvSpPr>
          <p:spPr>
            <a:xfrm>
              <a:off x="2283053" y="2005126"/>
              <a:ext cx="2954020" cy="153670"/>
            </a:xfrm>
            <a:custGeom>
              <a:avLst/>
              <a:gdLst/>
              <a:ahLst/>
              <a:cxnLst/>
              <a:rect l="l" t="t" r="r" b="b"/>
              <a:pathLst>
                <a:path w="2954020" h="153669">
                  <a:moveTo>
                    <a:pt x="2953880" y="0"/>
                  </a:moveTo>
                  <a:lnTo>
                    <a:pt x="1879828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1879828" y="153657"/>
                  </a:lnTo>
                  <a:lnTo>
                    <a:pt x="2953880" y="153657"/>
                  </a:lnTo>
                  <a:lnTo>
                    <a:pt x="295388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93043" y="211015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3644" y="211015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23062" y="2005126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574165" algn="l"/>
                <a:tab pos="3914775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4/8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int32</a:t>
            </a:r>
            <a:r>
              <a:rPr sz="900" spc="204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t/int64</a:t>
            </a:r>
            <a:r>
              <a:rPr sz="900" spc="204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32591" y="22638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3644" y="22638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8182" y="2139767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548765" algn="l"/>
                <a:tab pos="3768725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4/8</a:t>
            </a:r>
            <a:r>
              <a:rPr sz="900" spc="-3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uint32</a:t>
            </a:r>
            <a:r>
              <a:rPr sz="900" spc="17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t/uint64</a:t>
            </a:r>
            <a:r>
              <a:rPr sz="900" spc="17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3062" y="2312441"/>
            <a:ext cx="4714240" cy="153670"/>
            <a:chOff x="523062" y="2312441"/>
            <a:chExt cx="4714240" cy="153670"/>
          </a:xfrm>
        </p:grpSpPr>
        <p:sp>
          <p:nvSpPr>
            <p:cNvPr id="37" name="object 37"/>
            <p:cNvSpPr/>
            <p:nvPr/>
          </p:nvSpPr>
          <p:spPr>
            <a:xfrm>
              <a:off x="523062" y="2312441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83645" y="241747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3062" y="2312441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57195" algn="l"/>
                <a:tab pos="430530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63</a:t>
            </a:r>
            <a:r>
              <a:rPr sz="900" spc="24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63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int64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83644" y="257111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8182" y="2447081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3058160" algn="l"/>
                <a:tab pos="422021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64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uint64</a:t>
            </a:r>
            <a:r>
              <a:rPr sz="900" spc="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3062" y="2619743"/>
            <a:ext cx="4714240" cy="15367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014855" algn="l"/>
              </a:tabLst>
            </a:pPr>
            <a:r>
              <a:rPr sz="9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float</a:t>
            </a:r>
            <a:r>
              <a:rPr sz="9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(IEEE</a:t>
            </a:r>
            <a:r>
              <a:rPr sz="900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754)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18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38</a:t>
            </a:r>
            <a:r>
              <a:rPr sz="900" spc="27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r>
              <a:rPr sz="9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+38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0882" y="2754383"/>
            <a:ext cx="35706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621790" algn="l"/>
                <a:tab pos="1896745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double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(IEEE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 754)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23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308</a:t>
            </a:r>
            <a:r>
              <a:rPr sz="900" spc="27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+308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3062" y="2957220"/>
            <a:ext cx="4714240" cy="0"/>
          </a:xfrm>
          <a:custGeom>
            <a:avLst/>
            <a:gdLst/>
            <a:ahLst/>
            <a:cxnLst/>
            <a:rect l="l" t="t" r="r" b="b"/>
            <a:pathLst>
              <a:path w="4714240">
                <a:moveTo>
                  <a:pt x="0" y="0"/>
                </a:moveTo>
                <a:lnTo>
                  <a:pt x="4713859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74954" y="3038511"/>
            <a:ext cx="24485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r>
              <a:rPr sz="900" spc="120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bytes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Windows64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systems,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†</a:t>
            </a:r>
            <a:r>
              <a:rPr sz="900" spc="127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800" spc="-20" dirty="0">
                <a:solidFill>
                  <a:srgbClr val="22373A"/>
                </a:solidFill>
                <a:latin typeface="Tahoma"/>
                <a:cs typeface="Tahoma"/>
              </a:rPr>
              <a:t>one-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complement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48" name="object 4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234937"/>
              <a:ext cx="1036955" cy="5080"/>
            </a:xfrm>
            <a:custGeom>
              <a:avLst/>
              <a:gdLst/>
              <a:ahLst/>
              <a:cxnLst/>
              <a:rect l="l" t="t" r="r" b="b"/>
              <a:pathLst>
                <a:path w="1036955" h="5080">
                  <a:moveTo>
                    <a:pt x="0" y="5060"/>
                  </a:moveTo>
                  <a:lnTo>
                    <a:pt x="0" y="0"/>
                  </a:lnTo>
                  <a:lnTo>
                    <a:pt x="1036770" y="0"/>
                  </a:lnTo>
                  <a:lnTo>
                    <a:pt x="10367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30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60" dirty="0"/>
              <a:t>Types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120" dirty="0"/>
              <a:t>Short</a:t>
            </a:r>
            <a:r>
              <a:rPr spc="55" dirty="0"/>
              <a:t> </a:t>
            </a:r>
            <a:r>
              <a:rPr spc="-110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1522171" y="543077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9066" y="574098"/>
            <a:ext cx="670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Signed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85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8434" y="574098"/>
            <a:ext cx="607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short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name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2171" y="776782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5379" y="782323"/>
            <a:ext cx="122110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spc="5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9208" y="782323"/>
            <a:ext cx="56388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16700"/>
              </a:lnSpc>
              <a:spcBef>
                <a:spcPts val="100"/>
              </a:spcBef>
            </a:pP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/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2171" y="1650707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2171" y="1844941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4410" y="1875975"/>
            <a:ext cx="7994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22373A"/>
                </a:solidFill>
                <a:latin typeface="Arial Black"/>
                <a:cs typeface="Arial Black"/>
              </a:rPr>
              <a:t>Unsigned</a:t>
            </a:r>
            <a:r>
              <a:rPr sz="900" spc="7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8299" y="1875975"/>
            <a:ext cx="607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short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name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2171" y="2078659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85379" y="2084213"/>
            <a:ext cx="134112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spc="1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9208" y="2084213"/>
            <a:ext cx="1101725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/</a:t>
            </a:r>
            <a:endParaRPr sz="900">
              <a:latin typeface="Palatino Linotype"/>
              <a:cs typeface="Palatino Linotype"/>
            </a:endParaRPr>
          </a:p>
          <a:p>
            <a:pPr marL="12700" marR="243840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unsigned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2171" y="2952584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19/100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9" name="object 1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234937"/>
              <a:ext cx="1094740" cy="5080"/>
            </a:xfrm>
            <a:custGeom>
              <a:avLst/>
              <a:gdLst/>
              <a:ahLst/>
              <a:cxnLst/>
              <a:rect l="l" t="t" r="r" b="b"/>
              <a:pathLst>
                <a:path w="1094740" h="5080">
                  <a:moveTo>
                    <a:pt x="0" y="5060"/>
                  </a:moveTo>
                  <a:lnTo>
                    <a:pt x="0" y="0"/>
                  </a:lnTo>
                  <a:lnTo>
                    <a:pt x="1094427" y="0"/>
                  </a:lnTo>
                  <a:lnTo>
                    <a:pt x="10944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236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20" dirty="0"/>
              <a:t>Max Integers</a:t>
            </a:r>
            <a:endParaRPr spc="-135" dirty="0"/>
          </a:p>
        </p:txBody>
      </p:sp>
      <p:grpSp>
        <p:nvGrpSpPr>
          <p:cNvPr id="47" name="object 4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48" name="object 4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234937"/>
              <a:ext cx="1036955" cy="5080"/>
            </a:xfrm>
            <a:custGeom>
              <a:avLst/>
              <a:gdLst/>
              <a:ahLst/>
              <a:cxnLst/>
              <a:rect l="l" t="t" r="r" b="b"/>
              <a:pathLst>
                <a:path w="1036955" h="5080">
                  <a:moveTo>
                    <a:pt x="0" y="5060"/>
                  </a:moveTo>
                  <a:lnTo>
                    <a:pt x="0" y="0"/>
                  </a:lnTo>
                  <a:lnTo>
                    <a:pt x="1036770" y="0"/>
                  </a:lnTo>
                  <a:lnTo>
                    <a:pt x="10367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E5B6F68-818A-A881-A972-655C19950F09}"/>
              </a:ext>
            </a:extLst>
          </p:cNvPr>
          <p:cNvSpPr txBox="1"/>
          <p:nvPr/>
        </p:nvSpPr>
        <p:spPr>
          <a:xfrm>
            <a:off x="422448" y="367708"/>
            <a:ext cx="49151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#include &lt;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climits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&gt;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#include &lt;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cmath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&gt;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#include &lt;iostream&gt;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using namespace std;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int main(){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// Max numbers from &lt;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climits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&gt;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int n = INT_MAX;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unsigned un = UINT_MAX;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long l = LONG_MAX;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int = " &lt;&lt; n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unsigned int = " &lt;&lt; un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long = " &lt;&lt; l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    </a:t>
            </a:r>
          </a:p>
          <a:p>
            <a:b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</a:b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// Calculated limits;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int n2 = (long)(pow(2, 31) - 1);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unsigned un2 = (long)(pow(2, 32) - 1);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long l2 = (long)(pow(2, 63) - 1);</a:t>
            </a:r>
          </a:p>
          <a:p>
            <a:b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</a:b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int = " &lt;&lt; n2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unsigned int = " &lt;&lt; un2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   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cout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 &lt;&lt; "Max long = " &lt;&lt; l2 &lt;&lt; </a:t>
            </a:r>
            <a:r>
              <a:rPr lang="en-US" sz="800" b="0" dirty="0" err="1">
                <a:solidFill>
                  <a:srgbClr val="002060"/>
                </a:solidFill>
                <a:effectLst/>
                <a:latin typeface="Courier"/>
              </a:rPr>
              <a:t>endl</a:t>
            </a:r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;      </a:t>
            </a:r>
          </a:p>
          <a:p>
            <a:r>
              <a:rPr lang="en-US" sz="800" b="0" dirty="0">
                <a:solidFill>
                  <a:srgbClr val="002060"/>
                </a:solidFill>
                <a:effectLst/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99052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236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20" dirty="0"/>
              <a:t>Max Integers</a:t>
            </a:r>
            <a:endParaRPr spc="-135" dirty="0"/>
          </a:p>
        </p:txBody>
      </p:sp>
      <p:grpSp>
        <p:nvGrpSpPr>
          <p:cNvPr id="47" name="object 4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48" name="object 4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234937"/>
              <a:ext cx="1036955" cy="5080"/>
            </a:xfrm>
            <a:custGeom>
              <a:avLst/>
              <a:gdLst/>
              <a:ahLst/>
              <a:cxnLst/>
              <a:rect l="l" t="t" r="r" b="b"/>
              <a:pathLst>
                <a:path w="1036955" h="5080">
                  <a:moveTo>
                    <a:pt x="0" y="5060"/>
                  </a:moveTo>
                  <a:lnTo>
                    <a:pt x="0" y="0"/>
                  </a:lnTo>
                  <a:lnTo>
                    <a:pt x="1036770" y="0"/>
                  </a:lnTo>
                  <a:lnTo>
                    <a:pt x="10367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660E2C4-4C73-99AE-D9E9-F4DD90DD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141"/>
            <a:ext cx="5765800" cy="13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1139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546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60" dirty="0"/>
              <a:t>Types</a:t>
            </a:r>
            <a:r>
              <a:rPr spc="60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130" dirty="0"/>
              <a:t>Suffix</a:t>
            </a:r>
            <a:r>
              <a:rPr spc="60" dirty="0"/>
              <a:t> </a:t>
            </a:r>
            <a:r>
              <a:rPr spc="-150" dirty="0"/>
              <a:t>and</a:t>
            </a:r>
            <a:r>
              <a:rPr spc="60" dirty="0"/>
              <a:t> </a:t>
            </a:r>
            <a:r>
              <a:rPr spc="-90" dirty="0"/>
              <a:t>Prefix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6258" y="429196"/>
          <a:ext cx="3047363" cy="143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Type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SUFFIX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example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75565">
                        <a:lnSpc>
                          <a:spcPts val="1045"/>
                        </a:lnSpc>
                        <a:spcBef>
                          <a:spcPts val="235"/>
                        </a:spcBef>
                      </a:pP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45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/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45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unsigned</a:t>
                      </a:r>
                      <a:r>
                        <a:rPr sz="900" b="1" spc="1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3u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8l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unsigned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2ul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4ll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1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unsigned</a:t>
                      </a:r>
                      <a:r>
                        <a:rPr sz="900" b="1" spc="2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7ull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spc="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float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3.0f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75565">
                        <a:lnSpc>
                          <a:spcPts val="1070"/>
                        </a:lnSpc>
                      </a:pP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double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70"/>
                        </a:lnSpc>
                      </a:pPr>
                      <a:r>
                        <a:rPr sz="900" spc="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3.0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6258" y="2016556"/>
          <a:ext cx="3047363" cy="786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spc="-4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Representation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PREFIX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example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Binary</a:t>
                      </a:r>
                      <a:r>
                        <a:rPr sz="900" b="1" spc="1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800" spc="-10" dirty="0">
                          <a:solidFill>
                            <a:srgbClr val="008A73"/>
                          </a:solidFill>
                          <a:latin typeface="Tahoma"/>
                          <a:cs typeface="Tahoma"/>
                        </a:rPr>
                        <a:t>C++14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0b010101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  <a:spcBef>
                          <a:spcPts val="55"/>
                        </a:spcBef>
                      </a:pP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Octal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55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55"/>
                        </a:lnSpc>
                        <a:spcBef>
                          <a:spcPts val="55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0308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Hexadecimal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0x</a:t>
                      </a:r>
                      <a:r>
                        <a:rPr sz="900" spc="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0X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0xFFA010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294" y="2868553"/>
            <a:ext cx="3427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8A73"/>
                </a:solidFill>
                <a:latin typeface="Tahoma"/>
                <a:cs typeface="Tahoma"/>
              </a:rPr>
              <a:t>C++14</a:t>
            </a:r>
            <a:r>
              <a:rPr sz="1000" spc="-2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also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digit</a:t>
            </a:r>
            <a:r>
              <a:rPr sz="1000" i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55" dirty="0">
                <a:solidFill>
                  <a:srgbClr val="22373A"/>
                </a:solidFill>
                <a:latin typeface="Arial"/>
                <a:cs typeface="Arial"/>
              </a:rPr>
              <a:t>separators</a:t>
            </a:r>
            <a:r>
              <a:rPr sz="1000" i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for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improving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readability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4056" y="2891561"/>
            <a:ext cx="674370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15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'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'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20/100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80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936625"/>
            <a:ext cx="4906010" cy="182553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char</a:t>
            </a:r>
            <a:r>
              <a:rPr kumimoji="1" lang="en-US" altLang="zh-CN" sz="1400" dirty="0">
                <a:solidFill>
                  <a:srgbClr val="002060"/>
                </a:solidFill>
              </a:rPr>
              <a:t>: type for character, 8-bit integer indeed!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signed char</a:t>
            </a:r>
            <a:r>
              <a:rPr kumimoji="1" lang="en-US" altLang="zh-CN" sz="1400" dirty="0">
                <a:solidFill>
                  <a:srgbClr val="002060"/>
                </a:solidFill>
              </a:rPr>
              <a:t>: signed 8-bit integer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unsinged char</a:t>
            </a:r>
            <a:r>
              <a:rPr kumimoji="1" lang="en-US" altLang="zh-CN" sz="1400" dirty="0">
                <a:solidFill>
                  <a:srgbClr val="002060"/>
                </a:solidFill>
              </a:rPr>
              <a:t>: unsigned 8-bit integer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char</a:t>
            </a:r>
            <a:r>
              <a:rPr kumimoji="1" lang="en-US" altLang="zh-CN" sz="1400" dirty="0">
                <a:solidFill>
                  <a:srgbClr val="002060"/>
                </a:solidFill>
              </a:rPr>
              <a:t>: either </a:t>
            </a: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signed char </a:t>
            </a:r>
            <a:r>
              <a:rPr kumimoji="1" lang="en-US" altLang="zh-CN" sz="1400" dirty="0">
                <a:solidFill>
                  <a:srgbClr val="002060"/>
                </a:solidFill>
              </a:rPr>
              <a:t>or </a:t>
            </a: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unsinged char</a:t>
            </a:r>
            <a:endParaRPr kumimoji="1" lang="en-US" altLang="zh-CN" sz="1400" dirty="0">
              <a:solidFill>
                <a:srgbClr val="00206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/>
              <a:t>Review Software Installs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98937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Install WSL on Windows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Install VS Code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Install C++ Compiler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Configure VS Code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4852259" cy="2677656"/>
          </a:xfrm>
        </p:spPr>
        <p:txBody>
          <a:bodyPr/>
          <a:lstStyle/>
          <a:p>
            <a:r>
              <a:rPr kumimoji="1" lang="en-US" altLang="zh-CN" sz="1050" dirty="0">
                <a:solidFill>
                  <a:srgbClr val="002060"/>
                </a:solidFill>
              </a:rPr>
              <a:t>How we </a:t>
            </a:r>
            <a:r>
              <a:rPr lang="en" altLang="zh-CN" sz="1050" dirty="0">
                <a:solidFill>
                  <a:srgbClr val="002060"/>
                </a:solidFill>
              </a:rPr>
              <a:t>represent</a:t>
            </a:r>
            <a:r>
              <a:rPr kumimoji="1" lang="en-US" altLang="zh-CN" sz="1050" dirty="0">
                <a:solidFill>
                  <a:srgbClr val="002060"/>
                </a:solidFill>
              </a:rPr>
              <a:t> a character?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900" dirty="0">
                <a:solidFill>
                  <a:srgbClr val="002060"/>
                </a:solidFill>
              </a:rPr>
              <a:t>Use an 8-bit integer</a:t>
            </a:r>
          </a:p>
          <a:p>
            <a:pPr lvl="1"/>
            <a:endParaRPr kumimoji="1" lang="en-US" altLang="zh-CN" sz="1600" dirty="0">
              <a:solidFill>
                <a:srgbClr val="002060"/>
              </a:solidFill>
            </a:endParaRPr>
          </a:p>
          <a:p>
            <a:pPr marL="324315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 c1 = 'C’;  //its ASCII code is 80</a:t>
            </a:r>
          </a:p>
          <a:p>
            <a:pPr marL="324315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 c2 = 80;  //in decimal</a:t>
            </a:r>
          </a:p>
          <a:p>
            <a:pPr marL="324315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 c3 = 0x50; //in hexadecimal</a:t>
            </a:r>
          </a:p>
          <a:p>
            <a:pPr lvl="1"/>
            <a:endParaRPr kumimoji="1" lang="en-US" altLang="zh-CN" sz="1600" dirty="0">
              <a:solidFill>
                <a:srgbClr val="002060"/>
              </a:solidFill>
            </a:endParaRPr>
          </a:p>
          <a:p>
            <a:r>
              <a:rPr kumimoji="1" lang="en-US" altLang="zh-CN" sz="1050" dirty="0">
                <a:solidFill>
                  <a:srgbClr val="002060"/>
                </a:solidFill>
              </a:rPr>
              <a:t>Chinese characters?</a:t>
            </a:r>
          </a:p>
          <a:p>
            <a:pPr marL="216210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char16_t c = u'</a:t>
            </a:r>
            <a:r>
              <a:rPr lang="zh-CN" altLang="en-US" sz="1600" dirty="0">
                <a:solidFill>
                  <a:srgbClr val="002060"/>
                </a:solidFill>
                <a:latin typeface="Menlo" panose="020B0609030804020204" pitchFamily="49" charset="0"/>
              </a:rPr>
              <a:t>于</a:t>
            </a:r>
            <a:r>
              <a:rPr lang="en-US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'; //</a:t>
            </a:r>
            <a:r>
              <a:rPr lang="en-US" altLang="zh-CN" sz="1600" dirty="0" err="1">
                <a:solidFill>
                  <a:srgbClr val="002060"/>
                </a:solidFill>
                <a:latin typeface="Menlo" panose="020B0609030804020204" pitchFamily="49" charset="0"/>
              </a:rPr>
              <a:t>c++</a:t>
            </a:r>
            <a:r>
              <a:rPr lang="en-US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11</a:t>
            </a:r>
          </a:p>
          <a:p>
            <a:pPr marL="216210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char32_t c = U'</a:t>
            </a:r>
            <a:r>
              <a:rPr lang="zh-CN" altLang="en-US" sz="1600" dirty="0">
                <a:solidFill>
                  <a:srgbClr val="002060"/>
                </a:solidFill>
                <a:latin typeface="Menlo" panose="020B0609030804020204" pitchFamily="49" charset="0"/>
              </a:rPr>
              <a:t>于</a:t>
            </a:r>
            <a:r>
              <a:rPr lang="en-US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'; //</a:t>
            </a:r>
            <a:r>
              <a:rPr lang="en-US" altLang="zh-CN" sz="1600" dirty="0" err="1">
                <a:solidFill>
                  <a:srgbClr val="002060"/>
                </a:solidFill>
                <a:latin typeface="Menlo" panose="020B0609030804020204" pitchFamily="49" charset="0"/>
              </a:rPr>
              <a:t>c++</a:t>
            </a:r>
            <a:r>
              <a:rPr lang="en-US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11</a:t>
            </a:r>
          </a:p>
          <a:p>
            <a:pPr marL="216210" lvl="1"/>
            <a:endParaRPr lang="en-US" altLang="zh-CN" sz="1600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3035300" y="479425"/>
            <a:ext cx="609462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1"/>
            <a:ext cx="5227564" cy="124006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A C++ keyword, but not a C keyword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bool width: 1 byte (8 bits), NOT 1 bit!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Value: </a:t>
            </a:r>
            <a:r>
              <a:rPr lang="en-US" altLang="zh-CN" sz="1135" dirty="0">
                <a:solidFill>
                  <a:srgbClr val="002060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>
                <a:solidFill>
                  <a:srgbClr val="002060"/>
                </a:solidFill>
              </a:rPr>
              <a:t> (1) or </a:t>
            </a:r>
            <a:r>
              <a:rPr lang="en-US" altLang="zh-CN" sz="1135" dirty="0">
                <a:solidFill>
                  <a:srgbClr val="002060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srgbClr val="002060"/>
                </a:solidFill>
              </a:rPr>
              <a:t> (0) </a:t>
            </a:r>
            <a:endParaRPr lang="en-US" altLang="zh-CN" sz="1135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r>
              <a:rPr kumimoji="1" lang="en-US" altLang="zh-CN" dirty="0">
                <a:solidFill>
                  <a:srgbClr val="002060"/>
                </a:solidFill>
              </a:rPr>
              <a:t>What is the output?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520176" y="2200220"/>
            <a:ext cx="2882900" cy="79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1135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520176" y="2011001"/>
            <a:ext cx="614271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6927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Boolean data conversion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386552" y="868449"/>
            <a:ext cx="28829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396398" y="1670468"/>
            <a:ext cx="5227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//  not recommended - the value of b is true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368300" y="2267660"/>
            <a:ext cx="4316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9" y="628352"/>
            <a:ext cx="4383405" cy="677108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Computer memory keeps increasing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32-bit int used to be large enough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But it is not sufficient now.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396398" y="1520967"/>
            <a:ext cx="3342072" cy="144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-US" altLang="zh-CN" sz="1324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1324" dirty="0">
                <a:solidFill>
                  <a:prstClr val="black"/>
                </a:solidFill>
              </a:rPr>
              <a:t>:</a:t>
            </a:r>
          </a:p>
          <a:p>
            <a:pPr marL="108105" indent="-108105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</a:pPr>
            <a:r>
              <a:rPr kumimoji="1" lang="en-US" altLang="zh-CN" sz="1324" dirty="0">
                <a:solidFill>
                  <a:prstClr val="black"/>
                </a:solidFill>
              </a:rPr>
              <a:t>Unsigned integer</a:t>
            </a:r>
          </a:p>
          <a:p>
            <a:pPr marL="108105" indent="-108105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</a:pPr>
            <a:r>
              <a:rPr kumimoji="1" lang="en-US" altLang="zh-CN" sz="1324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1324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1324" dirty="0">
                <a:solidFill>
                  <a:prstClr val="black"/>
                </a:solidFill>
              </a:rPr>
              <a:t> operator</a:t>
            </a:r>
          </a:p>
          <a:p>
            <a:pPr marL="108105" indent="-108105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</a:pPr>
            <a:r>
              <a:rPr kumimoji="1" lang="en-US" altLang="zh-CN" sz="1324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108105" indent="-108105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</a:pPr>
            <a:r>
              <a:rPr kumimoji="1" lang="en-US" altLang="zh-CN" sz="1324" dirty="0">
                <a:solidFill>
                  <a:prstClr val="black"/>
                </a:solidFill>
              </a:rPr>
              <a:t>32-bit, or 64-bit</a:t>
            </a:r>
            <a:endParaRPr kumimoji="1" lang="zh-CN" altLang="en-US" sz="1324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Fixed</a:t>
            </a:r>
            <a:r>
              <a:rPr spc="35" dirty="0"/>
              <a:t> </a:t>
            </a:r>
            <a:r>
              <a:rPr spc="-70" dirty="0"/>
              <a:t>Width</a:t>
            </a:r>
            <a:r>
              <a:rPr spc="20" dirty="0"/>
              <a:t> </a:t>
            </a:r>
            <a:r>
              <a:rPr spc="-130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06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94" y="634149"/>
            <a:ext cx="5039995" cy="1463040"/>
            <a:chOff x="359994" y="634149"/>
            <a:chExt cx="5039995" cy="1463040"/>
          </a:xfrm>
        </p:grpSpPr>
        <p:sp>
          <p:nvSpPr>
            <p:cNvPr id="5" name="object 5"/>
            <p:cNvSpPr/>
            <p:nvPr/>
          </p:nvSpPr>
          <p:spPr>
            <a:xfrm>
              <a:off x="359994" y="634149"/>
              <a:ext cx="5039995" cy="198755"/>
            </a:xfrm>
            <a:custGeom>
              <a:avLst/>
              <a:gdLst/>
              <a:ahLst/>
              <a:cxnLst/>
              <a:rect l="l" t="t" r="r" b="b"/>
              <a:pathLst>
                <a:path w="5039995" h="198755">
                  <a:moveTo>
                    <a:pt x="5039995" y="0"/>
                  </a:moveTo>
                  <a:lnTo>
                    <a:pt x="0" y="0"/>
                  </a:lnTo>
                  <a:lnTo>
                    <a:pt x="0" y="198247"/>
                  </a:lnTo>
                  <a:lnTo>
                    <a:pt x="5039995" y="198247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853" y="76443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832396"/>
              <a:ext cx="5039995" cy="1264920"/>
            </a:xfrm>
            <a:custGeom>
              <a:avLst/>
              <a:gdLst/>
              <a:ahLst/>
              <a:cxnLst/>
              <a:rect l="l" t="t" r="r" b="b"/>
              <a:pathLst>
                <a:path w="5039995" h="1264920">
                  <a:moveTo>
                    <a:pt x="5039995" y="0"/>
                  </a:moveTo>
                  <a:lnTo>
                    <a:pt x="0" y="0"/>
                  </a:lnTo>
                  <a:lnTo>
                    <a:pt x="0" y="1264589"/>
                  </a:lnTo>
                  <a:lnTo>
                    <a:pt x="5039995" y="1264589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479" y="1437297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8603" y="1437297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745" y="1635188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7160" y="1635188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745" y="1833067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7160" y="1833067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7745" y="2030958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7160" y="2030958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3484" y="574151"/>
            <a:ext cx="2647315" cy="14998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b="1" spc="95" dirty="0">
                <a:solidFill>
                  <a:srgbClr val="F9F9F9"/>
                </a:solidFill>
                <a:latin typeface="Palatino Linotype"/>
                <a:cs typeface="Palatino Linotype"/>
              </a:rPr>
              <a:t>int*</a:t>
            </a:r>
            <a:r>
              <a:rPr sz="1100" b="1" spc="14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b="1" spc="204" dirty="0">
                <a:solidFill>
                  <a:srgbClr val="F9F9F9"/>
                </a:solidFill>
                <a:latin typeface="Palatino Linotype"/>
                <a:cs typeface="Palatino Linotype"/>
              </a:rPr>
              <a:t>t</a:t>
            </a:r>
            <a:r>
              <a:rPr sz="1100" b="1" spc="135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b="1" spc="60" dirty="0">
                <a:solidFill>
                  <a:srgbClr val="F9F9F9"/>
                </a:solidFill>
                <a:latin typeface="Palatino Linotype"/>
                <a:cs typeface="Palatino Linotype"/>
              </a:rPr>
              <a:t>&lt;cstdint&gt;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18000"/>
              </a:lnSpc>
              <a:spcBef>
                <a:spcPts val="8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provides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fixed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width</a:t>
            </a:r>
            <a:r>
              <a:rPr sz="1100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integer</a:t>
            </a:r>
            <a:r>
              <a:rPr sz="1100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types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. They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have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size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any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architecture:</a:t>
            </a:r>
            <a:endParaRPr sz="1100">
              <a:latin typeface="Tahoma"/>
              <a:cs typeface="Tahoma"/>
            </a:endParaRPr>
          </a:p>
          <a:p>
            <a:pPr marL="12700" marR="16840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int8</a:t>
            </a:r>
            <a:r>
              <a:rPr sz="1100" spc="-2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uint8</a:t>
            </a:r>
            <a:r>
              <a:rPr sz="1100" spc="-1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8A73"/>
                </a:solidFill>
                <a:latin typeface="Tahoma"/>
                <a:cs typeface="Tahoma"/>
              </a:rPr>
              <a:t>t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int16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8A73"/>
                </a:solidFill>
                <a:latin typeface="Tahoma"/>
                <a:cs typeface="Tahoma"/>
              </a:rPr>
              <a:t>uint16 </a:t>
            </a:r>
            <a:r>
              <a:rPr sz="1100" spc="-50" dirty="0">
                <a:solidFill>
                  <a:srgbClr val="008A73"/>
                </a:solidFill>
                <a:latin typeface="Tahoma"/>
                <a:cs typeface="Tahoma"/>
              </a:rPr>
              <a:t>t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int32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8A73"/>
                </a:solidFill>
                <a:latin typeface="Tahoma"/>
                <a:cs typeface="Tahoma"/>
              </a:rPr>
              <a:t>uint32 </a:t>
            </a:r>
            <a:r>
              <a:rPr sz="1100" spc="-50" dirty="0">
                <a:solidFill>
                  <a:srgbClr val="008A73"/>
                </a:solidFill>
                <a:latin typeface="Tahoma"/>
                <a:cs typeface="Tahoma"/>
              </a:rPr>
              <a:t>t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int64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8A73"/>
                </a:solidFill>
                <a:latin typeface="Tahoma"/>
                <a:cs typeface="Tahoma"/>
              </a:rPr>
              <a:t>uint64 </a:t>
            </a:r>
            <a:r>
              <a:rPr sz="1100" spc="-5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1401" y="2255494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int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2225216"/>
            <a:ext cx="4467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44340" algn="l"/>
              </a:tabLst>
            </a:pP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Good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practice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Prefer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fixed-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width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integers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instead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native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types.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994" y="2453385"/>
            <a:ext cx="657860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unsigned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1280" y="2423095"/>
            <a:ext cx="409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directly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widely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accepted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by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43/100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23" name="object 23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3234937"/>
              <a:ext cx="2477135" cy="5080"/>
            </a:xfrm>
            <a:custGeom>
              <a:avLst/>
              <a:gdLst/>
              <a:ahLst/>
              <a:cxnLst/>
              <a:rect l="l" t="t" r="r" b="b"/>
              <a:pathLst>
                <a:path w="2477135" h="5080">
                  <a:moveTo>
                    <a:pt x="0" y="5060"/>
                  </a:moveTo>
                  <a:lnTo>
                    <a:pt x="0" y="0"/>
                  </a:lnTo>
                  <a:lnTo>
                    <a:pt x="2476789" y="0"/>
                  </a:lnTo>
                  <a:lnTo>
                    <a:pt x="24767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906501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Fixed</a:t>
            </a:r>
            <a:r>
              <a:rPr spc="35" dirty="0"/>
              <a:t> </a:t>
            </a:r>
            <a:r>
              <a:rPr spc="-70" dirty="0"/>
              <a:t>Width</a:t>
            </a:r>
            <a:r>
              <a:rPr spc="20" dirty="0"/>
              <a:t> </a:t>
            </a:r>
            <a:r>
              <a:rPr spc="-130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06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94" y="804252"/>
            <a:ext cx="492125" cy="159385"/>
            <a:chOff x="359994" y="804252"/>
            <a:chExt cx="492125" cy="159385"/>
          </a:xfrm>
        </p:grpSpPr>
        <p:sp>
          <p:nvSpPr>
            <p:cNvPr id="5" name="object 5"/>
            <p:cNvSpPr/>
            <p:nvPr/>
          </p:nvSpPr>
          <p:spPr>
            <a:xfrm>
              <a:off x="359994" y="804252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4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7636" y="92266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994" y="804252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int*</a:t>
            </a:r>
            <a:r>
              <a:rPr sz="1100" spc="1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444" y="773962"/>
            <a:ext cx="3879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not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“real”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types,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they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merely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5" dirty="0">
                <a:solidFill>
                  <a:srgbClr val="22373A"/>
                </a:solidFill>
                <a:latin typeface="Arial"/>
                <a:cs typeface="Arial"/>
              </a:rPr>
              <a:t>typedefs</a:t>
            </a:r>
            <a:r>
              <a:rPr sz="1100" i="1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appropriate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9092" y="1606041"/>
            <a:ext cx="367030" cy="159385"/>
          </a:xfrm>
          <a:custGeom>
            <a:avLst/>
            <a:gdLst/>
            <a:ahLst/>
            <a:cxnLst/>
            <a:rect l="l" t="t" r="r" b="b"/>
            <a:pathLst>
              <a:path w="367029" h="159385">
                <a:moveTo>
                  <a:pt x="366864" y="0"/>
                </a:moveTo>
                <a:lnTo>
                  <a:pt x="0" y="0"/>
                </a:lnTo>
                <a:lnTo>
                  <a:pt x="0" y="158915"/>
                </a:lnTo>
                <a:lnTo>
                  <a:pt x="366864" y="158915"/>
                </a:lnTo>
                <a:lnTo>
                  <a:pt x="3668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0615" y="1606041"/>
            <a:ext cx="440055" cy="159385"/>
          </a:xfrm>
          <a:custGeom>
            <a:avLst/>
            <a:gdLst/>
            <a:ahLst/>
            <a:cxnLst/>
            <a:rect l="l" t="t" r="r" b="b"/>
            <a:pathLst>
              <a:path w="440054" h="159385">
                <a:moveTo>
                  <a:pt x="439597" y="0"/>
                </a:moveTo>
                <a:lnTo>
                  <a:pt x="0" y="0"/>
                </a:lnTo>
                <a:lnTo>
                  <a:pt x="0" y="158915"/>
                </a:lnTo>
                <a:lnTo>
                  <a:pt x="439597" y="158915"/>
                </a:lnTo>
                <a:lnTo>
                  <a:pt x="4395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4883" y="1606041"/>
            <a:ext cx="294640" cy="159385"/>
          </a:xfrm>
          <a:custGeom>
            <a:avLst/>
            <a:gdLst/>
            <a:ahLst/>
            <a:cxnLst/>
            <a:rect l="l" t="t" r="r" b="b"/>
            <a:pathLst>
              <a:path w="294639" h="159385">
                <a:moveTo>
                  <a:pt x="294119" y="0"/>
                </a:moveTo>
                <a:lnTo>
                  <a:pt x="0" y="0"/>
                </a:lnTo>
                <a:lnTo>
                  <a:pt x="0" y="158915"/>
                </a:lnTo>
                <a:lnTo>
                  <a:pt x="294119" y="158915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3673" y="1606041"/>
            <a:ext cx="367030" cy="189865"/>
          </a:xfrm>
          <a:custGeom>
            <a:avLst/>
            <a:gdLst/>
            <a:ahLst/>
            <a:cxnLst/>
            <a:rect l="l" t="t" r="r" b="b"/>
            <a:pathLst>
              <a:path w="367029" h="189864">
                <a:moveTo>
                  <a:pt x="366864" y="0"/>
                </a:moveTo>
                <a:lnTo>
                  <a:pt x="0" y="0"/>
                </a:lnTo>
                <a:lnTo>
                  <a:pt x="0" y="189699"/>
                </a:lnTo>
                <a:lnTo>
                  <a:pt x="366864" y="189699"/>
                </a:lnTo>
                <a:lnTo>
                  <a:pt x="3668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95" y="1803920"/>
            <a:ext cx="730885" cy="189865"/>
          </a:xfrm>
          <a:custGeom>
            <a:avLst/>
            <a:gdLst/>
            <a:ahLst/>
            <a:cxnLst/>
            <a:rect l="l" t="t" r="r" b="b"/>
            <a:pathLst>
              <a:path w="730885" h="189864">
                <a:moveTo>
                  <a:pt x="730542" y="0"/>
                </a:moveTo>
                <a:lnTo>
                  <a:pt x="0" y="0"/>
                </a:lnTo>
                <a:lnTo>
                  <a:pt x="0" y="189699"/>
                </a:lnTo>
                <a:lnTo>
                  <a:pt x="730542" y="189699"/>
                </a:lnTo>
                <a:lnTo>
                  <a:pt x="73054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971840"/>
            <a:ext cx="4574540" cy="993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fundamental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standard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does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ensure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a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one-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to-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mapping: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835"/>
              </a:spcBef>
              <a:buChar char="•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There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five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distinct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fundamental</a:t>
            </a:r>
            <a:r>
              <a:rPr sz="1100" i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types</a:t>
            </a:r>
            <a:r>
              <a:rPr sz="1100" i="1" spc="1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char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short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40" dirty="0">
                <a:solidFill>
                  <a:srgbClr val="22373A"/>
                </a:solidFill>
                <a:latin typeface="Cambria"/>
                <a:cs typeface="Cambria"/>
              </a:rPr>
              <a:t>int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long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240"/>
              </a:spcBef>
            </a:pP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long</a:t>
            </a:r>
            <a:r>
              <a:rPr sz="1100" spc="3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long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37309" y="2153640"/>
            <a:ext cx="492125" cy="159385"/>
            <a:chOff x="1537309" y="2153640"/>
            <a:chExt cx="492125" cy="159385"/>
          </a:xfrm>
        </p:grpSpPr>
        <p:sp>
          <p:nvSpPr>
            <p:cNvPr id="16" name="object 16"/>
            <p:cNvSpPr/>
            <p:nvPr/>
          </p:nvSpPr>
          <p:spPr>
            <a:xfrm>
              <a:off x="1537309" y="2153640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939" y="227206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37309" y="2153640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int*</a:t>
            </a:r>
            <a:r>
              <a:rPr sz="1100" spc="1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22105" y="2153640"/>
            <a:ext cx="492125" cy="159385"/>
            <a:chOff x="2722105" y="2153640"/>
            <a:chExt cx="492125" cy="159385"/>
          </a:xfrm>
        </p:grpSpPr>
        <p:sp>
          <p:nvSpPr>
            <p:cNvPr id="20" name="object 20"/>
            <p:cNvSpPr/>
            <p:nvPr/>
          </p:nvSpPr>
          <p:spPr>
            <a:xfrm>
              <a:off x="2722105" y="2153640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9734" y="227206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298736" y="2153640"/>
            <a:ext cx="565150" cy="159385"/>
            <a:chOff x="3298736" y="2153640"/>
            <a:chExt cx="565150" cy="159385"/>
          </a:xfrm>
        </p:grpSpPr>
        <p:sp>
          <p:nvSpPr>
            <p:cNvPr id="23" name="object 23"/>
            <p:cNvSpPr/>
            <p:nvPr/>
          </p:nvSpPr>
          <p:spPr>
            <a:xfrm>
              <a:off x="3298736" y="2153640"/>
              <a:ext cx="565150" cy="159385"/>
            </a:xfrm>
            <a:custGeom>
              <a:avLst/>
              <a:gdLst/>
              <a:ahLst/>
              <a:cxnLst/>
              <a:rect l="l" t="t" r="r" b="b"/>
              <a:pathLst>
                <a:path w="565150" h="159385">
                  <a:moveTo>
                    <a:pt x="564705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564705" y="158915"/>
                  </a:lnTo>
                  <a:lnTo>
                    <a:pt x="5647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9098" y="227206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48099" y="2153640"/>
            <a:ext cx="565150" cy="159385"/>
            <a:chOff x="3948099" y="2153640"/>
            <a:chExt cx="565150" cy="159385"/>
          </a:xfrm>
        </p:grpSpPr>
        <p:sp>
          <p:nvSpPr>
            <p:cNvPr id="26" name="object 26"/>
            <p:cNvSpPr/>
            <p:nvPr/>
          </p:nvSpPr>
          <p:spPr>
            <a:xfrm>
              <a:off x="3948099" y="2153640"/>
              <a:ext cx="565150" cy="159385"/>
            </a:xfrm>
            <a:custGeom>
              <a:avLst/>
              <a:gdLst/>
              <a:ahLst/>
              <a:cxnLst/>
              <a:rect l="l" t="t" r="r" b="b"/>
              <a:pathLst>
                <a:path w="565150" h="159385">
                  <a:moveTo>
                    <a:pt x="564705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564705" y="158915"/>
                  </a:lnTo>
                  <a:lnTo>
                    <a:pt x="5647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58474" y="227206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62759" y="2123349"/>
            <a:ext cx="2757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overloads</a:t>
            </a:r>
            <a:r>
              <a:rPr sz="1100" i="1" spc="1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int8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int16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int32</a:t>
            </a:r>
            <a:r>
              <a:rPr sz="1100" spc="1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7095" y="2351519"/>
            <a:ext cx="565150" cy="159385"/>
            <a:chOff x="637095" y="2351519"/>
            <a:chExt cx="565150" cy="159385"/>
          </a:xfrm>
        </p:grpSpPr>
        <p:sp>
          <p:nvSpPr>
            <p:cNvPr id="30" name="object 30"/>
            <p:cNvSpPr/>
            <p:nvPr/>
          </p:nvSpPr>
          <p:spPr>
            <a:xfrm>
              <a:off x="637095" y="2351519"/>
              <a:ext cx="565150" cy="159385"/>
            </a:xfrm>
            <a:custGeom>
              <a:avLst/>
              <a:gdLst/>
              <a:ahLst/>
              <a:cxnLst/>
              <a:rect l="l" t="t" r="r" b="b"/>
              <a:pathLst>
                <a:path w="565150" h="159385">
                  <a:moveTo>
                    <a:pt x="564705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564705" y="158915"/>
                  </a:lnTo>
                  <a:lnTo>
                    <a:pt x="5647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7457" y="2469946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7357" y="2091725"/>
            <a:ext cx="105537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340"/>
              </a:spcBef>
              <a:buChar char="•"/>
              <a:tabLst>
                <a:tab pos="18986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There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Black"/>
                <a:cs typeface="Arial Black"/>
              </a:rPr>
              <a:t>four</a:t>
            </a:r>
            <a:endParaRPr sz="1100">
              <a:latin typeface="Arial Black"/>
              <a:cs typeface="Arial Black"/>
            </a:endParaRPr>
          </a:p>
          <a:p>
            <a:pPr marL="227329">
              <a:lnSpc>
                <a:spcPct val="100000"/>
              </a:lnSpc>
              <a:spcBef>
                <a:spcPts val="235"/>
              </a:spcBef>
            </a:pP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int64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9994" y="3012744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5972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5380" y="3143059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0931" y="3019026"/>
            <a:ext cx="37750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ithare.com/c-</a:t>
            </a:r>
            <a:r>
              <a:rPr sz="900" spc="7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on-</a:t>
            </a:r>
            <a:r>
              <a:rPr sz="900" spc="65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using-</a:t>
            </a:r>
            <a:r>
              <a:rPr sz="900" spc="55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int</a:t>
            </a:r>
            <a:r>
              <a:rPr sz="900" spc="49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  </a:t>
            </a:r>
            <a:r>
              <a:rPr sz="90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t-as-overload-</a:t>
            </a:r>
            <a:r>
              <a:rPr sz="900" spc="5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and-</a:t>
            </a:r>
            <a:r>
              <a:rPr sz="90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template-</a:t>
            </a:r>
            <a:r>
              <a:rPr sz="900" spc="-1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parameters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44/100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38" name="object 3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34937"/>
              <a:ext cx="2534920" cy="5080"/>
            </a:xfrm>
            <a:custGeom>
              <a:avLst/>
              <a:gdLst/>
              <a:ahLst/>
              <a:cxnLst/>
              <a:rect l="l" t="t" r="r" b="b"/>
              <a:pathLst>
                <a:path w="2534920" h="5080">
                  <a:moveTo>
                    <a:pt x="0" y="5060"/>
                  </a:moveTo>
                  <a:lnTo>
                    <a:pt x="0" y="0"/>
                  </a:lnTo>
                  <a:lnTo>
                    <a:pt x="2534446" y="0"/>
                  </a:lnTo>
                  <a:lnTo>
                    <a:pt x="25344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1936199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Fixed</a:t>
            </a:r>
            <a:r>
              <a:rPr spc="35" dirty="0"/>
              <a:t> </a:t>
            </a:r>
            <a:r>
              <a:rPr spc="-70" dirty="0"/>
              <a:t>Width</a:t>
            </a:r>
            <a:r>
              <a:rPr spc="20" dirty="0"/>
              <a:t> </a:t>
            </a:r>
            <a:r>
              <a:rPr spc="-130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06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6896" y="968349"/>
            <a:ext cx="565150" cy="159385"/>
            <a:chOff x="2246896" y="968349"/>
            <a:chExt cx="565150" cy="159385"/>
          </a:xfrm>
        </p:grpSpPr>
        <p:sp>
          <p:nvSpPr>
            <p:cNvPr id="5" name="object 5"/>
            <p:cNvSpPr/>
            <p:nvPr/>
          </p:nvSpPr>
          <p:spPr>
            <a:xfrm>
              <a:off x="2246896" y="968349"/>
              <a:ext cx="565150" cy="159385"/>
            </a:xfrm>
            <a:custGeom>
              <a:avLst/>
              <a:gdLst/>
              <a:ahLst/>
              <a:cxnLst/>
              <a:rect l="l" t="t" r="r" b="b"/>
              <a:pathLst>
                <a:path w="565150" h="159384">
                  <a:moveTo>
                    <a:pt x="564705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564705" y="158915"/>
                  </a:lnTo>
                  <a:lnTo>
                    <a:pt x="5647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7271" y="108677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6896" y="968349"/>
            <a:ext cx="565150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uint8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5079" y="938058"/>
            <a:ext cx="23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13709" y="968349"/>
            <a:ext cx="492125" cy="159385"/>
            <a:chOff x="3113709" y="968349"/>
            <a:chExt cx="492125" cy="159385"/>
          </a:xfrm>
        </p:grpSpPr>
        <p:sp>
          <p:nvSpPr>
            <p:cNvPr id="10" name="object 10"/>
            <p:cNvSpPr/>
            <p:nvPr/>
          </p:nvSpPr>
          <p:spPr>
            <a:xfrm>
              <a:off x="3113709" y="968349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4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1339" y="108677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13709" y="968349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int8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9159" y="938058"/>
            <a:ext cx="145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721" y="968349"/>
            <a:ext cx="36703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20" dirty="0">
                <a:solidFill>
                  <a:srgbClr val="22373A"/>
                </a:solidFill>
                <a:latin typeface="Cambria"/>
                <a:cs typeface="Cambria"/>
              </a:rPr>
              <a:t>char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8063" y="938058"/>
            <a:ext cx="1078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integer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94" y="906434"/>
            <a:ext cx="18656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Warning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I/O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Stream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interprets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994" y="1409293"/>
            <a:ext cx="5039995" cy="8121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</a:pP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int8_t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var;</a:t>
            </a:r>
            <a:endParaRPr sz="900">
              <a:latin typeface="Palatino Linotype"/>
              <a:cs typeface="Palatino Linotype"/>
            </a:endParaRPr>
          </a:p>
          <a:p>
            <a:pPr marL="37465" marR="3499485">
              <a:lnSpc>
                <a:spcPct val="116700"/>
              </a:lnSpc>
            </a:pP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cin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&gt;&gt;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var;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var;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-50" dirty="0">
                <a:solidFill>
                  <a:srgbClr val="3D7A7A"/>
                </a:solidFill>
                <a:latin typeface="Courier New"/>
                <a:cs typeface="Courier New"/>
              </a:rPr>
              <a:t>'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var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81470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100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75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!!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9" name="object 1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234937"/>
              <a:ext cx="2592070" cy="5080"/>
            </a:xfrm>
            <a:custGeom>
              <a:avLst/>
              <a:gdLst/>
              <a:ahLst/>
              <a:cxnLst/>
              <a:rect l="l" t="t" r="r" b="b"/>
              <a:pathLst>
                <a:path w="2592070" h="5080">
                  <a:moveTo>
                    <a:pt x="0" y="5060"/>
                  </a:moveTo>
                  <a:lnTo>
                    <a:pt x="0" y="0"/>
                  </a:lnTo>
                  <a:lnTo>
                    <a:pt x="2592015" y="0"/>
                  </a:lnTo>
                  <a:lnTo>
                    <a:pt x="2592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45/100</a:t>
            </a:r>
          </a:p>
        </p:txBody>
      </p:sp>
    </p:spTree>
    <p:extLst>
      <p:ext uri="{BB962C8B-B14F-4D97-AF65-F5344CB8AC3E}">
        <p14:creationId xmlns:p14="http://schemas.microsoft.com/office/powerpoint/2010/main" val="1089793128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880" y="238378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828" y="0"/>
                </a:lnTo>
              </a:path>
            </a:pathLst>
          </a:custGeom>
          <a:ln w="5054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90" dirty="0">
                <a:latin typeface="Palatino Linotype"/>
                <a:cs typeface="Palatino Linotype"/>
              </a:rPr>
              <a:t>size</a:t>
            </a:r>
            <a:r>
              <a:rPr b="1" spc="150" dirty="0">
                <a:latin typeface="Palatino Linotype"/>
                <a:cs typeface="Palatino Linotype"/>
              </a:rPr>
              <a:t> </a:t>
            </a:r>
            <a:r>
              <a:rPr b="1" spc="175" dirty="0">
                <a:latin typeface="Palatino Linotype"/>
                <a:cs typeface="Palatino Linotype"/>
              </a:rPr>
              <a:t>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9994" y="683056"/>
            <a:ext cx="5039995" cy="198755"/>
            <a:chOff x="359994" y="683056"/>
            <a:chExt cx="5039995" cy="198755"/>
          </a:xfrm>
        </p:grpSpPr>
        <p:sp>
          <p:nvSpPr>
            <p:cNvPr id="5" name="object 5"/>
            <p:cNvSpPr/>
            <p:nvPr/>
          </p:nvSpPr>
          <p:spPr>
            <a:xfrm>
              <a:off x="359994" y="683056"/>
              <a:ext cx="5039995" cy="198755"/>
            </a:xfrm>
            <a:custGeom>
              <a:avLst/>
              <a:gdLst/>
              <a:ahLst/>
              <a:cxnLst/>
              <a:rect l="l" t="t" r="r" b="b"/>
              <a:pathLst>
                <a:path w="5039995" h="198755">
                  <a:moveTo>
                    <a:pt x="5039995" y="0"/>
                  </a:moveTo>
                  <a:lnTo>
                    <a:pt x="0" y="0"/>
                  </a:lnTo>
                  <a:lnTo>
                    <a:pt x="0" y="198247"/>
                  </a:lnTo>
                  <a:lnTo>
                    <a:pt x="5039995" y="198247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853" y="813346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994" y="683056"/>
            <a:ext cx="503999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80" dirty="0">
                <a:solidFill>
                  <a:srgbClr val="F9F9F9"/>
                </a:solidFill>
                <a:latin typeface="Palatino Linotype"/>
                <a:cs typeface="Palatino Linotype"/>
              </a:rPr>
              <a:t>size</a:t>
            </a:r>
            <a:r>
              <a:rPr sz="1100" b="1" spc="14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b="1" spc="204" dirty="0">
                <a:solidFill>
                  <a:srgbClr val="F9F9F9"/>
                </a:solidFill>
                <a:latin typeface="Palatino Linotype"/>
                <a:cs typeface="Palatino Linotype"/>
              </a:rPr>
              <a:t>t</a:t>
            </a:r>
            <a:r>
              <a:rPr sz="1100" b="1" spc="13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b="1" spc="-10" dirty="0">
                <a:solidFill>
                  <a:srgbClr val="F9F9F9"/>
                </a:solidFill>
                <a:latin typeface="Palatino Linotype"/>
                <a:cs typeface="Palatino Linotype"/>
              </a:rPr>
              <a:t>&lt;cstddef&gt;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9994" y="881303"/>
            <a:ext cx="5039995" cy="414655"/>
            <a:chOff x="359994" y="881303"/>
            <a:chExt cx="5039995" cy="414655"/>
          </a:xfrm>
        </p:grpSpPr>
        <p:sp>
          <p:nvSpPr>
            <p:cNvPr id="9" name="object 9"/>
            <p:cNvSpPr/>
            <p:nvPr/>
          </p:nvSpPr>
          <p:spPr>
            <a:xfrm>
              <a:off x="359994" y="881303"/>
              <a:ext cx="5039995" cy="414655"/>
            </a:xfrm>
            <a:custGeom>
              <a:avLst/>
              <a:gdLst/>
              <a:ahLst/>
              <a:cxnLst/>
              <a:rect l="l" t="t" r="r" b="b"/>
              <a:pathLst>
                <a:path w="5039995" h="414655">
                  <a:moveTo>
                    <a:pt x="5039995" y="0"/>
                  </a:moveTo>
                  <a:lnTo>
                    <a:pt x="0" y="0"/>
                  </a:lnTo>
                  <a:lnTo>
                    <a:pt x="0" y="414108"/>
                  </a:lnTo>
                  <a:lnTo>
                    <a:pt x="5039995" y="414108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813" y="1048816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9994" y="881303"/>
            <a:ext cx="503999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marR="186690" indent="37465">
              <a:lnSpc>
                <a:spcPct val="118000"/>
              </a:lnSpc>
            </a:pP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size</a:t>
            </a:r>
            <a:r>
              <a:rPr sz="1100" b="1" spc="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04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1100" b="1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alias</a:t>
            </a:r>
            <a:r>
              <a:rPr sz="1100" i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capable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storing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biggest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representable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current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architecture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7095" y="1491894"/>
            <a:ext cx="492125" cy="159385"/>
            <a:chOff x="637095" y="1491894"/>
            <a:chExt cx="492125" cy="159385"/>
          </a:xfrm>
        </p:grpSpPr>
        <p:sp>
          <p:nvSpPr>
            <p:cNvPr id="13" name="object 13"/>
            <p:cNvSpPr/>
            <p:nvPr/>
          </p:nvSpPr>
          <p:spPr>
            <a:xfrm>
              <a:off x="637095" y="1491894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4725" y="1610321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7095" y="1491894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size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357" y="1461603"/>
            <a:ext cx="3419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7710" indent="-715645">
              <a:lnSpc>
                <a:spcPct val="100000"/>
              </a:lnSpc>
              <a:spcBef>
                <a:spcPts val="90"/>
              </a:spcBef>
              <a:buChar char="•"/>
              <a:tabLst>
                <a:tab pos="727710" algn="l"/>
                <a:tab pos="72834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unsigned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integer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least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16-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bit)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357" y="1735402"/>
            <a:ext cx="2232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har char="•"/>
              <a:tabLst>
                <a:tab pos="189865" algn="l"/>
              </a:tabLst>
            </a:pP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common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implementations: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4184" y="1988883"/>
            <a:ext cx="492125" cy="159385"/>
            <a:chOff x="914184" y="1988883"/>
            <a:chExt cx="492125" cy="159385"/>
          </a:xfrm>
        </p:grpSpPr>
        <p:sp>
          <p:nvSpPr>
            <p:cNvPr id="19" name="object 19"/>
            <p:cNvSpPr/>
            <p:nvPr/>
          </p:nvSpPr>
          <p:spPr>
            <a:xfrm>
              <a:off x="914184" y="1988883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1813" y="210731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4184" y="1988883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size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6028" y="1914306"/>
            <a:ext cx="71755" cy="44704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-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-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14184" y="2199411"/>
            <a:ext cx="492125" cy="159385"/>
            <a:chOff x="914184" y="2199411"/>
            <a:chExt cx="492125" cy="159385"/>
          </a:xfrm>
        </p:grpSpPr>
        <p:sp>
          <p:nvSpPr>
            <p:cNvPr id="24" name="object 24"/>
            <p:cNvSpPr/>
            <p:nvPr/>
          </p:nvSpPr>
          <p:spPr>
            <a:xfrm>
              <a:off x="914184" y="2199411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1813" y="231783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14184" y="2199411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size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9633" y="1914306"/>
            <a:ext cx="1920875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bytes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32-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bit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architectures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8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bytes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64-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bit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architectures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357" y="244293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45" dirty="0">
                <a:solidFill>
                  <a:srgbClr val="22373A"/>
                </a:solidFill>
                <a:latin typeface="Tahoma"/>
                <a:cs typeface="Tahoma"/>
              </a:rPr>
              <a:t>•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7095" y="2473223"/>
            <a:ext cx="492125" cy="159385"/>
            <a:chOff x="637095" y="2473223"/>
            <a:chExt cx="492125" cy="159385"/>
          </a:xfrm>
        </p:grpSpPr>
        <p:sp>
          <p:nvSpPr>
            <p:cNvPr id="30" name="object 30"/>
            <p:cNvSpPr/>
            <p:nvPr/>
          </p:nvSpPr>
          <p:spPr>
            <a:xfrm>
              <a:off x="637095" y="2473223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4725" y="25916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7095" y="2473223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size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62545" y="2442932"/>
            <a:ext cx="2609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commonly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represent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size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measures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35" name="object 35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234937"/>
              <a:ext cx="2649855" cy="5080"/>
            </a:xfrm>
            <a:custGeom>
              <a:avLst/>
              <a:gdLst/>
              <a:ahLst/>
              <a:cxnLst/>
              <a:rect l="l" t="t" r="r" b="b"/>
              <a:pathLst>
                <a:path w="2649855" h="5080">
                  <a:moveTo>
                    <a:pt x="0" y="5060"/>
                  </a:moveTo>
                  <a:lnTo>
                    <a:pt x="0" y="0"/>
                  </a:lnTo>
                  <a:lnTo>
                    <a:pt x="2649672" y="0"/>
                  </a:lnTo>
                  <a:lnTo>
                    <a:pt x="26496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46/100</a:t>
            </a:r>
          </a:p>
        </p:txBody>
      </p:sp>
    </p:spTree>
    <p:extLst>
      <p:ext uri="{BB962C8B-B14F-4D97-AF65-F5344CB8AC3E}">
        <p14:creationId xmlns:p14="http://schemas.microsoft.com/office/powerpoint/2010/main" val="2711044369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When</a:t>
            </a:r>
            <a:r>
              <a:rPr spc="25" dirty="0"/>
              <a:t> </a:t>
            </a:r>
            <a:r>
              <a:rPr spc="-175" dirty="0"/>
              <a:t>Use</a:t>
            </a:r>
            <a:r>
              <a:rPr spc="35" dirty="0"/>
              <a:t> </a:t>
            </a:r>
            <a:r>
              <a:rPr spc="-110" dirty="0"/>
              <a:t>Signed/Unsigned</a:t>
            </a:r>
            <a:r>
              <a:rPr spc="35" dirty="0"/>
              <a:t> </a:t>
            </a:r>
            <a:r>
              <a:rPr spc="-114" dirty="0"/>
              <a:t>Integer?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18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426006"/>
            <a:ext cx="4977765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8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1100" b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1100" b="1" spc="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integers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hardware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their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operations,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they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very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different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semantic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1100" b="1" spc="1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integers</a:t>
            </a:r>
            <a:endParaRPr sz="1100">
              <a:latin typeface="Arial Black"/>
              <a:cs typeface="Arial Black"/>
            </a:endParaRPr>
          </a:p>
          <a:p>
            <a:pPr marL="314960" indent="-177800">
              <a:lnSpc>
                <a:spcPct val="100000"/>
              </a:lnSpc>
              <a:spcBef>
                <a:spcPts val="535"/>
              </a:spcBef>
              <a:buChar char="•"/>
              <a:tabLst>
                <a:tab pos="315595" algn="l"/>
              </a:tabLst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Represent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positive,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negative,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zero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values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b="1" spc="-25" dirty="0">
                <a:solidFill>
                  <a:srgbClr val="22373A"/>
                </a:solidFill>
                <a:latin typeface="Times New Roman"/>
                <a:cs typeface="Times New Roman"/>
              </a:rPr>
              <a:t>Z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735"/>
              </a:spcBef>
              <a:buChar char="•"/>
              <a:tabLst>
                <a:tab pos="315595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More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negative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values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(2</a:t>
            </a:r>
            <a:r>
              <a:rPr sz="1200" baseline="27777" dirty="0">
                <a:solidFill>
                  <a:srgbClr val="22373A"/>
                </a:solidFill>
                <a:latin typeface="Tahoma"/>
                <a:cs typeface="Tahoma"/>
              </a:rPr>
              <a:t>31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100" spc="-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1)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positive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(2</a:t>
            </a:r>
            <a:r>
              <a:rPr sz="1200" spc="-15" baseline="27777" dirty="0">
                <a:solidFill>
                  <a:srgbClr val="22373A"/>
                </a:solidFill>
                <a:latin typeface="Tahoma"/>
                <a:cs typeface="Tahoma"/>
              </a:rPr>
              <a:t>31</a:t>
            </a:r>
            <a:r>
              <a:rPr sz="1200" baseline="2777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100" spc="-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2)</a:t>
            </a:r>
            <a:endParaRPr sz="1100">
              <a:latin typeface="Tahoma"/>
              <a:cs typeface="Tahoma"/>
            </a:endParaRPr>
          </a:p>
          <a:p>
            <a:pPr marL="314960" marR="2252345" indent="-177165">
              <a:lnSpc>
                <a:spcPct val="118000"/>
              </a:lnSpc>
              <a:spcBef>
                <a:spcPts val="500"/>
              </a:spcBef>
              <a:buChar char="•"/>
              <a:tabLst>
                <a:tab pos="315595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Overflow/underflow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is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undefined</a:t>
            </a:r>
            <a:r>
              <a:rPr sz="1100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behavior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Possible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behavior: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093" y="2126893"/>
            <a:ext cx="1851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overflow: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(2</a:t>
            </a:r>
            <a:r>
              <a:rPr sz="1200" spc="-15" baseline="27777" dirty="0">
                <a:solidFill>
                  <a:srgbClr val="22373A"/>
                </a:solidFill>
                <a:latin typeface="Tahoma"/>
                <a:cs typeface="Tahoma"/>
              </a:rPr>
              <a:t>31</a:t>
            </a:r>
            <a:r>
              <a:rPr sz="1200" spc="44" baseline="2777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10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1)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min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957" y="2229876"/>
            <a:ext cx="2976245" cy="5480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835"/>
              </a:spcBef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underflow:</a:t>
            </a:r>
            <a:r>
              <a:rPr sz="1100" spc="1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200" baseline="27777" dirty="0">
                <a:solidFill>
                  <a:srgbClr val="22373A"/>
                </a:solidFill>
                <a:latin typeface="Tahoma"/>
                <a:cs typeface="Tahoma"/>
              </a:rPr>
              <a:t>31</a:t>
            </a:r>
            <a:r>
              <a:rPr sz="1200" spc="67" baseline="2777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100" spc="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max</a:t>
            </a:r>
            <a:endParaRPr sz="1100">
              <a:latin typeface="Arial"/>
              <a:cs typeface="Arial"/>
            </a:endParaRPr>
          </a:p>
          <a:p>
            <a:pPr marL="214629" indent="-177165">
              <a:lnSpc>
                <a:spcPct val="100000"/>
              </a:lnSpc>
              <a:spcBef>
                <a:spcPts val="740"/>
              </a:spcBef>
              <a:buChar char="•"/>
              <a:tabLst>
                <a:tab pos="215265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Bit-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wise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operations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implementation-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defined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2847071"/>
            <a:ext cx="3724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har char="•"/>
              <a:tabLst>
                <a:tab pos="189865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Commutative,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reflexive,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associative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(overflow/underflow)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47/100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707640" cy="5080"/>
            </a:xfrm>
            <a:custGeom>
              <a:avLst/>
              <a:gdLst/>
              <a:ahLst/>
              <a:cxnLst/>
              <a:rect l="l" t="t" r="r" b="b"/>
              <a:pathLst>
                <a:path w="2707640" h="5080">
                  <a:moveTo>
                    <a:pt x="0" y="5060"/>
                  </a:moveTo>
                  <a:lnTo>
                    <a:pt x="0" y="0"/>
                  </a:lnTo>
                  <a:lnTo>
                    <a:pt x="2707241" y="0"/>
                  </a:lnTo>
                  <a:lnTo>
                    <a:pt x="27072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8246310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When</a:t>
            </a:r>
            <a:r>
              <a:rPr spc="25" dirty="0"/>
              <a:t> </a:t>
            </a:r>
            <a:r>
              <a:rPr spc="-175" dirty="0"/>
              <a:t>Use</a:t>
            </a:r>
            <a:r>
              <a:rPr spc="35" dirty="0"/>
              <a:t> </a:t>
            </a:r>
            <a:r>
              <a:rPr spc="-110" dirty="0"/>
              <a:t>Signed/Unsigned</a:t>
            </a:r>
            <a:r>
              <a:rPr spc="35" dirty="0"/>
              <a:t> </a:t>
            </a:r>
            <a:r>
              <a:rPr spc="-114" dirty="0"/>
              <a:t>Integer?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18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817243"/>
            <a:ext cx="3157855" cy="1655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1100" b="1" spc="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integers</a:t>
            </a:r>
            <a:endParaRPr sz="1100">
              <a:latin typeface="Arial Black"/>
              <a:cs typeface="Arial Black"/>
            </a:endParaRPr>
          </a:p>
          <a:p>
            <a:pPr marL="314960" indent="-177800">
              <a:lnSpc>
                <a:spcPct val="100000"/>
              </a:lnSpc>
              <a:spcBef>
                <a:spcPts val="785"/>
              </a:spcBef>
              <a:buChar char="•"/>
              <a:tabLst>
                <a:tab pos="315595" algn="l"/>
              </a:tabLst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Represent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 </a:t>
            </a:r>
            <a:r>
              <a:rPr sz="1100" i="1" spc="-60" dirty="0">
                <a:solidFill>
                  <a:srgbClr val="22373A"/>
                </a:solidFill>
                <a:latin typeface="Arial"/>
                <a:cs typeface="Arial"/>
              </a:rPr>
              <a:t>non-</a:t>
            </a: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negative</a:t>
            </a:r>
            <a:r>
              <a:rPr sz="1100" i="1" spc="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values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(</a:t>
            </a:r>
            <a:r>
              <a:rPr sz="1100" b="1" spc="-25" dirty="0">
                <a:solidFill>
                  <a:srgbClr val="22373A"/>
                </a:solidFill>
                <a:latin typeface="Times New Roman"/>
                <a:cs typeface="Times New Roman"/>
              </a:rPr>
              <a:t>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1035"/>
              </a:spcBef>
              <a:buChar char="•"/>
              <a:tabLst>
                <a:tab pos="315595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Overflow/underflow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well-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defined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(modulo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200" spc="-30" baseline="27777" dirty="0">
                <a:solidFill>
                  <a:srgbClr val="22373A"/>
                </a:solidFill>
                <a:latin typeface="Tahoma"/>
                <a:cs typeface="Tahoma"/>
              </a:rPr>
              <a:t>32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1035"/>
              </a:spcBef>
              <a:buChar char="•"/>
              <a:tabLst>
                <a:tab pos="31559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Discontinuity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0,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200" baseline="27777" dirty="0">
                <a:solidFill>
                  <a:srgbClr val="22373A"/>
                </a:solidFill>
                <a:latin typeface="Tahoma"/>
                <a:cs typeface="Tahoma"/>
              </a:rPr>
              <a:t>32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100" spc="-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1035"/>
              </a:spcBef>
              <a:buChar char="•"/>
              <a:tabLst>
                <a:tab pos="315595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Bit-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wise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operations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well-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defined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1035"/>
              </a:spcBef>
              <a:buChar char="•"/>
              <a:tabLst>
                <a:tab pos="315595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Commutative,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reflexive,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associative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48/100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2765425" cy="5080"/>
            </a:xfrm>
            <a:custGeom>
              <a:avLst/>
              <a:gdLst/>
              <a:ahLst/>
              <a:cxnLst/>
              <a:rect l="l" t="t" r="r" b="b"/>
              <a:pathLst>
                <a:path w="2765425" h="5080">
                  <a:moveTo>
                    <a:pt x="0" y="5060"/>
                  </a:moveTo>
                  <a:lnTo>
                    <a:pt x="0" y="0"/>
                  </a:lnTo>
                  <a:lnTo>
                    <a:pt x="2764810" y="0"/>
                  </a:lnTo>
                  <a:lnTo>
                    <a:pt x="27648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973945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ahoma"/>
                <a:cs typeface="Tahoma"/>
              </a:rPr>
              <a:t>Install WSL on 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77420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Windows Subsystem for Linux (WSL) is required for this course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Please install it by following this page: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  <a:hlinkClick r:id="rId2"/>
              </a:rPr>
              <a:t>https://learn.microsoft.com/en-us/windows/wsl/install</a:t>
            </a:r>
            <a:endParaRPr lang="en-US" sz="10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Follow this page to set up a username and a password for your Linux account: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  <a:hlinkClick r:id="rId3"/>
              </a:rPr>
              <a:t>https://learn.microsoft.com/en-us/windows/wsl/setup/environment#set-up-your-linux-username-and-password</a:t>
            </a:r>
            <a:endParaRPr lang="en-US" sz="10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Write down your password – if you will need later when you run “</a:t>
            </a:r>
            <a:r>
              <a:rPr lang="en-US" sz="1000" dirty="0" err="1">
                <a:latin typeface="Tahoma"/>
                <a:cs typeface="Tahoma"/>
              </a:rPr>
              <a:t>sudo</a:t>
            </a:r>
            <a:r>
              <a:rPr lang="en-US" sz="1000" dirty="0">
                <a:latin typeface="Tahoma"/>
                <a:cs typeface="Tahoma"/>
              </a:rPr>
              <a:t>” command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endParaRPr sz="10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4107743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40" dirty="0"/>
              <a:t>Type</a:t>
            </a:r>
            <a:r>
              <a:rPr spc="60" dirty="0"/>
              <a:t> </a:t>
            </a:r>
            <a:r>
              <a:rPr spc="-110" dirty="0"/>
              <a:t>Limits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0101"/>
            <a:ext cx="5039995" cy="1131570"/>
          </a:xfrm>
          <a:custGeom>
            <a:avLst/>
            <a:gdLst/>
            <a:ahLst/>
            <a:cxnLst/>
            <a:rect l="l" t="t" r="r" b="b"/>
            <a:pathLst>
              <a:path w="5039995" h="1131570">
                <a:moveTo>
                  <a:pt x="5039995" y="0"/>
                </a:moveTo>
                <a:lnTo>
                  <a:pt x="0" y="0"/>
                </a:lnTo>
                <a:lnTo>
                  <a:pt x="0" y="1131277"/>
                </a:lnTo>
                <a:lnTo>
                  <a:pt x="5039995" y="113127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054" y="758798"/>
            <a:ext cx="3001645" cy="1800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Query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properties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arithmetic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995"/>
              </a:spcBef>
            </a:pPr>
            <a:r>
              <a:rPr sz="900" i="1" dirty="0">
                <a:solidFill>
                  <a:srgbClr val="9B6600"/>
                </a:solidFill>
                <a:latin typeface="Palatino Linotype"/>
                <a:cs typeface="Palatino Linotype"/>
              </a:rPr>
              <a:t>#</a:t>
            </a:r>
            <a:r>
              <a:rPr sz="900" i="1" spc="-60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9B6600"/>
                </a:solidFill>
                <a:latin typeface="Palatino Linotype"/>
                <a:cs typeface="Palatino Linotype"/>
              </a:rPr>
              <a:t>include</a:t>
            </a:r>
            <a:r>
              <a:rPr sz="9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&lt;limits&gt;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88900">
              <a:lnSpc>
                <a:spcPct val="100000"/>
              </a:lnSpc>
              <a:tabLst>
                <a:tab pos="2360295" algn="l"/>
              </a:tabLst>
            </a:pP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max();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3D7A7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3D7A7A"/>
                </a:solidFill>
                <a:latin typeface="Tahoma"/>
                <a:cs typeface="Tahoma"/>
              </a:rPr>
              <a:t>31</a:t>
            </a:r>
            <a:r>
              <a:rPr sz="900" spc="67" baseline="37037" dirty="0">
                <a:solidFill>
                  <a:srgbClr val="3D7A7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D7A7A"/>
                </a:solidFill>
                <a:latin typeface="Lucida Sans Unicode"/>
                <a:cs typeface="Lucida Sans Unicode"/>
              </a:rPr>
              <a:t>−</a:t>
            </a:r>
            <a:r>
              <a:rPr sz="900" spc="-80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50" dirty="0">
                <a:solidFill>
                  <a:srgbClr val="3D7A7A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80"/>
              </a:spcBef>
            </a:pP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uint16_t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max();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45" dirty="0">
                <a:solidFill>
                  <a:srgbClr val="3D7A7A"/>
                </a:solidFill>
                <a:latin typeface="Arial"/>
                <a:cs typeface="Arial"/>
              </a:rPr>
              <a:t>65</a:t>
            </a:r>
            <a:r>
              <a:rPr sz="900" b="0" i="1" spc="-45" dirty="0">
                <a:solidFill>
                  <a:srgbClr val="3D7A7A"/>
                </a:solidFill>
                <a:latin typeface="Bookman Old Style"/>
                <a:cs typeface="Bookman Old Style"/>
              </a:rPr>
              <a:t>,</a:t>
            </a:r>
            <a:r>
              <a:rPr sz="900" b="0" i="1" spc="-110" dirty="0">
                <a:solidFill>
                  <a:srgbClr val="3D7A7A"/>
                </a:solidFill>
                <a:latin typeface="Bookman Old Style"/>
                <a:cs typeface="Bookman Old Style"/>
              </a:rPr>
              <a:t> </a:t>
            </a:r>
            <a:r>
              <a:rPr sz="900" spc="-25" dirty="0">
                <a:solidFill>
                  <a:srgbClr val="3D7A7A"/>
                </a:solidFill>
                <a:latin typeface="Arial"/>
                <a:cs typeface="Arial"/>
              </a:rPr>
              <a:t>535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tabLst>
                <a:tab pos="2360295" algn="l"/>
              </a:tabLst>
            </a:pP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min();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3D7A7A"/>
                </a:solidFill>
                <a:latin typeface="Lucida Sans Unicode"/>
                <a:cs typeface="Lucida Sans Unicode"/>
              </a:rPr>
              <a:t>−</a:t>
            </a:r>
            <a:r>
              <a:rPr sz="900" spc="-20" dirty="0">
                <a:solidFill>
                  <a:srgbClr val="3D7A7A"/>
                </a:solidFill>
                <a:latin typeface="Arial"/>
                <a:cs typeface="Arial"/>
              </a:rPr>
              <a:t>2</a:t>
            </a:r>
            <a:r>
              <a:rPr sz="900" spc="-30" baseline="37037" dirty="0">
                <a:solidFill>
                  <a:srgbClr val="3D7A7A"/>
                </a:solidFill>
                <a:latin typeface="Tahoma"/>
                <a:cs typeface="Tahoma"/>
              </a:rPr>
              <a:t>31</a:t>
            </a:r>
            <a:endParaRPr sz="900" baseline="37037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80"/>
              </a:spcBef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min();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3D7A7A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*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this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syntax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will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explained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next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lectures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80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50/100</a:t>
            </a:r>
          </a:p>
        </p:txBody>
      </p:sp>
    </p:spTree>
    <p:extLst>
      <p:ext uri="{BB962C8B-B14F-4D97-AF65-F5344CB8AC3E}">
        <p14:creationId xmlns:p14="http://schemas.microsoft.com/office/powerpoint/2010/main" val="1440227890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Promotion</a:t>
            </a:r>
            <a:r>
              <a:rPr spc="55" dirty="0"/>
              <a:t> </a:t>
            </a:r>
            <a:r>
              <a:rPr spc="-150" dirty="0"/>
              <a:t>and</a:t>
            </a:r>
            <a:r>
              <a:rPr spc="60" dirty="0"/>
              <a:t> </a:t>
            </a:r>
            <a:r>
              <a:rPr spc="-120" dirty="0"/>
              <a:t>Truncation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2492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larger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keeps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sign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96506"/>
            <a:ext cx="5039995" cy="438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955"/>
              </a:lnSpc>
            </a:pPr>
            <a:r>
              <a:rPr sz="8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int16_t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8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8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  <a:tabLst>
                <a:tab pos="466090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sign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extend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  <a:tabLst>
                <a:tab pos="843915" algn="l"/>
              </a:tabLst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14779"/>
            <a:ext cx="5039995" cy="998219"/>
          </a:xfrm>
          <a:custGeom>
            <a:avLst/>
            <a:gdLst/>
            <a:ahLst/>
            <a:cxnLst/>
            <a:rect l="l" t="t" r="r" b="b"/>
            <a:pathLst>
              <a:path w="5039995" h="998219">
                <a:moveTo>
                  <a:pt x="5039995" y="0"/>
                </a:moveTo>
                <a:lnTo>
                  <a:pt x="0" y="0"/>
                </a:lnTo>
                <a:lnTo>
                  <a:pt x="0" y="998067"/>
                </a:lnTo>
                <a:lnTo>
                  <a:pt x="5039995" y="99806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pc="-120" dirty="0">
                <a:solidFill>
                  <a:srgbClr val="22373A"/>
                </a:solidFill>
              </a:rPr>
              <a:t>Truncation</a:t>
            </a:r>
            <a:r>
              <a:rPr spc="-5" dirty="0">
                <a:solidFill>
                  <a:srgbClr val="22373A"/>
                </a:solidFill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40" dirty="0">
                <a:solidFill>
                  <a:srgbClr val="22373A"/>
                </a:solidFill>
                <a:latin typeface="Tahoma"/>
                <a:cs typeface="Tahoma"/>
              </a:rPr>
              <a:t>smaller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22373A"/>
                </a:solidFill>
                <a:latin typeface="Tahoma"/>
                <a:cs typeface="Tahoma"/>
              </a:rPr>
              <a:t>implemented</a:t>
            </a:r>
            <a:r>
              <a:rPr spc="-35" dirty="0">
                <a:solidFill>
                  <a:srgbClr val="22373A"/>
                </a:solidFill>
                <a:latin typeface="Tahoma"/>
                <a:cs typeface="Tahoma"/>
              </a:rPr>
              <a:t> as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modulo </a:t>
            </a:r>
            <a:r>
              <a:rPr spc="-35" dirty="0">
                <a:solidFill>
                  <a:srgbClr val="22373A"/>
                </a:solidFill>
                <a:latin typeface="Tahoma"/>
                <a:cs typeface="Tahoma"/>
              </a:rPr>
              <a:t>operation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40" dirty="0">
                <a:solidFill>
                  <a:srgbClr val="22373A"/>
                </a:solidFill>
                <a:latin typeface="Tahoma"/>
                <a:cs typeface="Tahoma"/>
              </a:rPr>
              <a:t>respect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 to </a:t>
            </a:r>
            <a:r>
              <a:rPr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5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bits</a:t>
            </a:r>
            <a:r>
              <a:rPr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40" dirty="0">
                <a:solidFill>
                  <a:srgbClr val="22373A"/>
                </a:solidFill>
                <a:latin typeface="Tahoma"/>
                <a:cs typeface="Tahoma"/>
              </a:rPr>
              <a:t>smaller</a:t>
            </a:r>
            <a:r>
              <a:rPr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</a:p>
          <a:p>
            <a:pPr marL="50165" marR="3242945" algn="just">
              <a:lnSpc>
                <a:spcPct val="113399"/>
              </a:lnSpc>
              <a:spcBef>
                <a:spcPts val="395"/>
              </a:spcBef>
              <a:tabLst>
                <a:tab pos="478790" algn="l"/>
                <a:tab pos="1067435" algn="l"/>
              </a:tabLst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65537</a:t>
            </a:r>
            <a:r>
              <a:rPr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2ˆ16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800" i="1" spc="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int16_t</a:t>
            </a:r>
            <a:r>
              <a:rPr sz="800" b="1" spc="22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300" dirty="0">
                <a:solidFill>
                  <a:srgbClr val="3D7A7A"/>
                </a:solidFill>
                <a:latin typeface="Palatino Linotype"/>
                <a:cs typeface="Palatino Linotype"/>
              </a:rPr>
              <a:t>%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2ˆ16</a:t>
            </a:r>
            <a:r>
              <a:rPr sz="800" i="1" spc="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spc="35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spc="-1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tabLst>
                <a:tab pos="478790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z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32769</a:t>
            </a:r>
            <a:r>
              <a:rPr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2ˆ15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(does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fit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int16_t)</a:t>
            </a:r>
            <a:endParaRPr sz="8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30"/>
              </a:spcBef>
              <a:tabLst>
                <a:tab pos="1067435" algn="l"/>
              </a:tabLst>
            </a:pPr>
            <a:r>
              <a:rPr sz="8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int16_t</a:t>
            </a:r>
            <a:r>
              <a:rPr sz="800" b="1" spc="18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105" dirty="0">
                <a:solidFill>
                  <a:srgbClr val="22373A"/>
                </a:solidFill>
                <a:latin typeface="Palatino Linotype"/>
                <a:cs typeface="Palatino Linotype"/>
              </a:rPr>
              <a:t>w</a:t>
            </a:r>
            <a:r>
              <a:rPr sz="8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z;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(int16_t)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(x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300" dirty="0">
                <a:solidFill>
                  <a:srgbClr val="3D7A7A"/>
                </a:solidFill>
                <a:latin typeface="Palatino Linotype"/>
                <a:cs typeface="Palatino Linotype"/>
              </a:rPr>
              <a:t>%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2ˆ16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32769)</a:t>
            </a:r>
            <a:endParaRPr sz="8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30"/>
              </a:spcBef>
              <a:tabLst>
                <a:tab pos="1071880" algn="l"/>
              </a:tabLst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w;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8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32767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2938145" cy="5080"/>
            </a:xfrm>
            <a:custGeom>
              <a:avLst/>
              <a:gdLst/>
              <a:ahLst/>
              <a:cxnLst/>
              <a:rect l="l" t="t" r="r" b="b"/>
              <a:pathLst>
                <a:path w="2938145" h="5080">
                  <a:moveTo>
                    <a:pt x="0" y="5060"/>
                  </a:moveTo>
                  <a:lnTo>
                    <a:pt x="0" y="0"/>
                  </a:lnTo>
                  <a:lnTo>
                    <a:pt x="2937606" y="0"/>
                  </a:lnTo>
                  <a:lnTo>
                    <a:pt x="29376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51/100</a:t>
            </a:r>
          </a:p>
        </p:txBody>
      </p:sp>
    </p:spTree>
    <p:extLst>
      <p:ext uri="{BB962C8B-B14F-4D97-AF65-F5344CB8AC3E}">
        <p14:creationId xmlns:p14="http://schemas.microsoft.com/office/powerpoint/2010/main" val="751076440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Overflow</a:t>
            </a:r>
            <a:r>
              <a:rPr spc="45" dirty="0"/>
              <a:t> </a:t>
            </a:r>
            <a:r>
              <a:rPr spc="320" dirty="0"/>
              <a:t>/</a:t>
            </a:r>
            <a:r>
              <a:rPr spc="50" dirty="0"/>
              <a:t> </a:t>
            </a:r>
            <a:r>
              <a:rPr spc="-130" dirty="0"/>
              <a:t>Underflow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5717"/>
            <a:ext cx="4106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Detecting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overflow/underflow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unsigned</a:t>
            </a:r>
            <a:r>
              <a:rPr sz="1100" u="sng" spc="-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integral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Black"/>
                <a:cs typeface="Arial Black"/>
              </a:rPr>
              <a:t>trivial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07008"/>
            <a:ext cx="5039995" cy="14452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some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5" dirty="0">
                <a:solidFill>
                  <a:srgbClr val="3D7A7A"/>
                </a:solidFill>
                <a:latin typeface="Palatino Linotype"/>
                <a:cs typeface="Palatino Linotype"/>
              </a:rPr>
              <a:t>examples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3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is_add_overflow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||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is_mul_overflow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!=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165" dirty="0">
                <a:solidFill>
                  <a:srgbClr val="666666"/>
                </a:solidFill>
                <a:latin typeface="Palatino Linotype"/>
                <a:cs typeface="Palatino Linotype"/>
              </a:rPr>
              <a:t>&amp;&amp;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(x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!=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388410"/>
            <a:ext cx="479742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Overflow/underflow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signed</a:t>
            </a:r>
            <a:r>
              <a:rPr sz="1100" u="sng" spc="-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integral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defined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!!</a:t>
            </a:r>
            <a:r>
              <a:rPr sz="1100" spc="1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Undefined</a:t>
            </a:r>
            <a:r>
              <a:rPr sz="1100" i="1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behavior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checked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before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performing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operation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3341370" cy="5080"/>
            </a:xfrm>
            <a:custGeom>
              <a:avLst/>
              <a:gdLst/>
              <a:ahLst/>
              <a:cxnLst/>
              <a:rect l="l" t="t" r="r" b="b"/>
              <a:pathLst>
                <a:path w="3341370" h="5080">
                  <a:moveTo>
                    <a:pt x="0" y="5060"/>
                  </a:moveTo>
                  <a:lnTo>
                    <a:pt x="0" y="0"/>
                  </a:lnTo>
                  <a:lnTo>
                    <a:pt x="3340853" y="0"/>
                  </a:lnTo>
                  <a:lnTo>
                    <a:pt x="33408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58/100</a:t>
            </a:r>
          </a:p>
        </p:txBody>
      </p:sp>
    </p:spTree>
    <p:extLst>
      <p:ext uri="{BB962C8B-B14F-4D97-AF65-F5344CB8AC3E}">
        <p14:creationId xmlns:p14="http://schemas.microsoft.com/office/powerpoint/2010/main" val="839980913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1513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99" y="555625"/>
            <a:ext cx="1828449" cy="1741246"/>
          </a:xfrm>
        </p:spPr>
        <p:txBody>
          <a:bodyPr/>
          <a:lstStyle/>
          <a:p>
            <a:r>
              <a:rPr kumimoji="1" lang="en" altLang="zh-CN" dirty="0">
                <a:solidFill>
                  <a:srgbClr val="002060"/>
                </a:solidFill>
              </a:rPr>
              <a:t>Defined in &lt;</a:t>
            </a:r>
            <a:r>
              <a:rPr kumimoji="1" lang="en" altLang="zh-CN" dirty="0" err="1">
                <a:solidFill>
                  <a:srgbClr val="002060"/>
                </a:solidFill>
              </a:rPr>
              <a:t>cstdint</a:t>
            </a:r>
            <a:r>
              <a:rPr kumimoji="1" lang="en" altLang="zh-CN" dirty="0">
                <a:solidFill>
                  <a:srgbClr val="002060"/>
                </a:solidFill>
              </a:rPr>
              <a:t>&gt;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1135" dirty="0">
              <a:solidFill>
                <a:srgbClr val="002060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1383436" y="1021721"/>
            <a:ext cx="1828448" cy="218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000" dirty="0">
                <a:solidFill>
                  <a:prstClr val="black"/>
                </a:solidFill>
              </a:rPr>
              <a:t>Some useful macros </a:t>
            </a:r>
            <a:endParaRPr kumimoji="1" lang="en" altLang="zh-CN" sz="1100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3053244" y="914199"/>
            <a:ext cx="272810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000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3111500" y="677389"/>
            <a:ext cx="73289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879734"/>
            <a:ext cx="300799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2450" spc="-195" dirty="0">
                <a:solidFill>
                  <a:srgbClr val="22373A"/>
                </a:solidFill>
                <a:hlinkClick r:id="rId2" action="ppaction://hlinksldjump"/>
              </a:rPr>
              <a:t>Floating-</a:t>
            </a:r>
            <a:r>
              <a:rPr sz="2450" spc="-165" dirty="0">
                <a:solidFill>
                  <a:srgbClr val="22373A"/>
                </a:solidFill>
                <a:hlinkClick r:id="rId2" action="ppaction://hlinksldjump"/>
              </a:rPr>
              <a:t>point</a:t>
            </a:r>
            <a:r>
              <a:rPr sz="2450" spc="2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05" dirty="0">
                <a:solidFill>
                  <a:srgbClr val="22373A"/>
                </a:solidFill>
                <a:hlinkClick r:id="rId2" action="ppaction://hlinksldjump"/>
              </a:rPr>
              <a:t>Types</a:t>
            </a:r>
            <a:r>
              <a:rPr sz="2450" spc="-305" dirty="0">
                <a:solidFill>
                  <a:srgbClr val="22373A"/>
                </a:solidFill>
              </a:rPr>
              <a:t> </a:t>
            </a:r>
            <a:r>
              <a:rPr sz="2450" spc="-280" dirty="0">
                <a:solidFill>
                  <a:srgbClr val="22373A"/>
                </a:solidFill>
                <a:hlinkClick r:id="rId2" action="ppaction://hlinksldjump"/>
              </a:rPr>
              <a:t>and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125" dirty="0">
                <a:solidFill>
                  <a:srgbClr val="22373A"/>
                </a:solidFill>
                <a:hlinkClick r:id="rId2" action="ppaction://hlinksldjump"/>
              </a:rPr>
              <a:t>Arithmetic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989664"/>
            <a:ext cx="3048635" cy="5080"/>
            <a:chOff x="1356004" y="198966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98966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989664"/>
              <a:ext cx="1768475" cy="5080"/>
            </a:xfrm>
            <a:custGeom>
              <a:avLst/>
              <a:gdLst/>
              <a:ahLst/>
              <a:cxnLst/>
              <a:rect l="l" t="t" r="r" b="b"/>
              <a:pathLst>
                <a:path w="1768475" h="5080">
                  <a:moveTo>
                    <a:pt x="0" y="5060"/>
                  </a:moveTo>
                  <a:lnTo>
                    <a:pt x="0" y="0"/>
                  </a:lnTo>
                  <a:lnTo>
                    <a:pt x="1767867" y="0"/>
                  </a:lnTo>
                  <a:lnTo>
                    <a:pt x="17678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5841617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</a:rPr>
              <a:t>Floating-point Numbers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5690459" cy="23040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How many numbers in range [0, 1]? </a:t>
            </a:r>
          </a:p>
          <a:p>
            <a:r>
              <a:rPr kumimoji="1" lang="en" altLang="zh-CN" dirty="0">
                <a:solidFill>
                  <a:srgbClr val="7030A0"/>
                </a:solidFill>
              </a:rPr>
              <a:t>		</a:t>
            </a:r>
            <a:r>
              <a:rPr kumimoji="1" lang="en" altLang="zh-CN" sz="1702" dirty="0">
                <a:solidFill>
                  <a:srgbClr val="7030A0"/>
                </a:solidFill>
              </a:rPr>
              <a:t>Infinite! </a:t>
            </a:r>
            <a:endParaRPr kumimoji="1" lang="zh-CN" altLang="en-US" sz="1702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en-US" altLang="zh-CN" dirty="0">
                <a:solidFill>
                  <a:srgbClr val="7030A0"/>
                </a:solidFill>
              </a:rPr>
              <a:t>How many numbers can 32 bits </a:t>
            </a:r>
            <a:r>
              <a:rPr lang="en" altLang="zh-CN" dirty="0">
                <a:solidFill>
                  <a:srgbClr val="7030A0"/>
                </a:solidFill>
              </a:rPr>
              <a:t>represent</a:t>
            </a:r>
            <a:r>
              <a:rPr kumimoji="1" lang="en-US" altLang="zh-CN" dirty="0">
                <a:solidFill>
                  <a:srgbClr val="7030A0"/>
                </a:solidFill>
              </a:rPr>
              <a:t>?</a:t>
            </a:r>
          </a:p>
          <a:p>
            <a:r>
              <a:rPr kumimoji="1" lang="en-US" altLang="zh-CN" dirty="0">
                <a:solidFill>
                  <a:srgbClr val="7030A0"/>
                </a:solidFill>
              </a:rPr>
              <a:t>		</a:t>
            </a:r>
            <a:r>
              <a:rPr kumimoji="1" lang="en-US" altLang="zh-CN" sz="2270" dirty="0">
                <a:solidFill>
                  <a:srgbClr val="7030A0"/>
                </a:solidFill>
              </a:rPr>
              <a:t>2</a:t>
            </a:r>
            <a:r>
              <a:rPr kumimoji="1" lang="en-US" altLang="zh-CN" sz="2270" baseline="30000" dirty="0">
                <a:solidFill>
                  <a:srgbClr val="7030A0"/>
                </a:solidFill>
              </a:rPr>
              <a:t>32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en-US" altLang="zh-CN" dirty="0">
                <a:solidFill>
                  <a:srgbClr val="7030A0"/>
                </a:solidFill>
              </a:rPr>
              <a:t>	</a:t>
            </a:r>
          </a:p>
          <a:p>
            <a:r>
              <a:rPr kumimoji="1" lang="en-US" altLang="zh-CN" dirty="0">
                <a:solidFill>
                  <a:srgbClr val="7030A0"/>
                </a:solidFill>
              </a:rPr>
              <a:t>You want 1.2, but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float</a:t>
            </a:r>
            <a:r>
              <a:rPr kumimoji="1" lang="en-US" altLang="zh-CN" dirty="0">
                <a:solidFill>
                  <a:srgbClr val="7030A0"/>
                </a:solidFill>
              </a:rPr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1160475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Floating-point types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479425"/>
            <a:ext cx="4906010" cy="2590799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>
                <a:solidFill>
                  <a:srgbClr val="7030A0"/>
                </a:solidFill>
              </a:rPr>
              <a:t>: single precision floating-point type, 32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>
                <a:solidFill>
                  <a:srgbClr val="7030A0"/>
                </a:solidFill>
              </a:rPr>
              <a:t>: double precision floating-point type, 64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>
                <a:solidFill>
                  <a:srgbClr val="7030A0"/>
                </a:solidFill>
              </a:rPr>
              <a:t>: extended precision floating-point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rgbClr val="7030A0"/>
                </a:solidFill>
              </a:rPr>
              <a:t>128 bits if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rgbClr val="7030A0"/>
                </a:solidFill>
              </a:rPr>
              <a:t>64 bits otherwise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half precision floating-point, 16 bits</a:t>
            </a:r>
            <a:br>
              <a:rPr kumimoji="1" lang="en-US" altLang="zh-CN" dirty="0">
                <a:solidFill>
                  <a:srgbClr val="7030A0"/>
                </a:solidFill>
              </a:rPr>
            </a:br>
            <a:r>
              <a:rPr kumimoji="1" lang="en-US" altLang="zh-CN" dirty="0">
                <a:solidFill>
                  <a:srgbClr val="7030A0"/>
                </a:solidFill>
              </a:rPr>
              <a:t> </a:t>
            </a:r>
            <a:r>
              <a:rPr kumimoji="1" lang="en-US" altLang="zh-CN" sz="946" dirty="0">
                <a:solidFill>
                  <a:srgbClr val="7030A0"/>
                </a:solidFill>
              </a:rPr>
              <a:t>(popular in deep learning, but not a C++ standard)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244699" y="2846547"/>
            <a:ext cx="5111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755121"/>
            <a:ext cx="3543565" cy="45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312218"/>
            <a:ext cx="2994631" cy="2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9" y="628352"/>
            <a:ext cx="4000024" cy="17389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Will f2 be greater than f1?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324315" lvl="1"/>
            <a:r>
              <a:rPr lang="en" altLang="zh-CN" dirty="0">
                <a:solidFill>
                  <a:srgbClr val="7030A0"/>
                </a:solidFill>
                <a:latin typeface="Menlo" panose="020B0609030804020204" pitchFamily="49" charset="0"/>
              </a:rPr>
              <a:t>float f1 = 234</a:t>
            </a:r>
            <a:r>
              <a:rPr lang="en-US" altLang="zh-CN" dirty="0">
                <a:solidFill>
                  <a:srgbClr val="7030A0"/>
                </a:solidFill>
                <a:latin typeface="Menlo" panose="020B0609030804020204" pitchFamily="49" charset="0"/>
              </a:rPr>
              <a:t>00000000</a:t>
            </a:r>
            <a:r>
              <a:rPr lang="en" altLang="zh-CN" dirty="0">
                <a:solidFill>
                  <a:srgbClr val="7030A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dirty="0">
                <a:solidFill>
                  <a:srgbClr val="7030A0"/>
                </a:solidFill>
                <a:latin typeface="Menlo" panose="020B0609030804020204" pitchFamily="49" charset="0"/>
              </a:rPr>
              <a:t>float f2 = f1 + 10;</a:t>
            </a:r>
            <a:r>
              <a:rPr lang="zh-CN" altLang="en-US" dirty="0">
                <a:solidFill>
                  <a:srgbClr val="7030A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030A0"/>
                </a:solidFill>
                <a:latin typeface="Menlo" panose="020B0609030804020204" pitchFamily="49" charset="0"/>
              </a:rPr>
              <a:t>// but f2 = f1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Can we use == operator to compare two floating point numbers?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3949700" y="936625"/>
            <a:ext cx="843501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673100" y="2460625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730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32/64-</a:t>
            </a:r>
            <a:r>
              <a:rPr spc="-20" dirty="0"/>
              <a:t>bit</a:t>
            </a:r>
            <a:r>
              <a:rPr spc="25" dirty="0"/>
              <a:t> </a:t>
            </a:r>
            <a:r>
              <a:rPr spc="-95" dirty="0"/>
              <a:t>Floating-Point</a:t>
            </a:r>
          </a:p>
        </p:txBody>
      </p:sp>
      <p:sp>
        <p:nvSpPr>
          <p:cNvPr id="3" name="object 3"/>
          <p:cNvSpPr/>
          <p:nvPr/>
        </p:nvSpPr>
        <p:spPr>
          <a:xfrm>
            <a:off x="2623223" y="668185"/>
            <a:ext cx="440055" cy="159385"/>
          </a:xfrm>
          <a:custGeom>
            <a:avLst/>
            <a:gdLst/>
            <a:ahLst/>
            <a:cxnLst/>
            <a:rect l="l" t="t" r="r" b="b"/>
            <a:pathLst>
              <a:path w="440055" h="159384">
                <a:moveTo>
                  <a:pt x="439597" y="0"/>
                </a:moveTo>
                <a:lnTo>
                  <a:pt x="0" y="0"/>
                </a:lnTo>
                <a:lnTo>
                  <a:pt x="0" y="158915"/>
                </a:lnTo>
                <a:lnTo>
                  <a:pt x="439597" y="158915"/>
                </a:lnTo>
                <a:lnTo>
                  <a:pt x="4395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37894"/>
            <a:ext cx="2715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67005" algn="l"/>
              </a:tabLst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IEEE764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Single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precision</a:t>
            </a:r>
            <a:r>
              <a:rPr sz="1100" spc="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(32-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bit)</a:t>
            </a:r>
            <a:r>
              <a:rPr sz="1100" spc="3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float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534" y="909015"/>
            <a:ext cx="620395" cy="514984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819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645"/>
              </a:spcBef>
            </a:pP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Sign</a:t>
            </a:r>
            <a:endParaRPr sz="1100">
              <a:latin typeface="Arial Black"/>
              <a:cs typeface="Arial Black"/>
            </a:endParaRPr>
          </a:p>
          <a:p>
            <a:pPr marL="127635">
              <a:lnSpc>
                <a:spcPct val="100000"/>
              </a:lnSpc>
              <a:spcBef>
                <a:spcPts val="235"/>
              </a:spcBef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1-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589" y="909015"/>
            <a:ext cx="1412240" cy="514984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Exponent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8-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2642" y="909015"/>
            <a:ext cx="1664335" cy="514984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Mantissa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significant)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23-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767178"/>
            <a:ext cx="2310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67005" algn="l"/>
              </a:tabLst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IEEE764</a:t>
            </a:r>
            <a:r>
              <a:rPr sz="1100" spc="8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Double</a:t>
            </a:r>
            <a:r>
              <a:rPr sz="1100" spc="9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precision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(64-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bit)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0952" y="1797468"/>
            <a:ext cx="520700" cy="1797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double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534" y="2038311"/>
            <a:ext cx="620395" cy="514984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819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645"/>
              </a:spcBef>
            </a:pP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Sign</a:t>
            </a:r>
            <a:endParaRPr sz="1100">
              <a:latin typeface="Arial Black"/>
              <a:cs typeface="Arial Black"/>
            </a:endParaRPr>
          </a:p>
          <a:p>
            <a:pPr marL="127635">
              <a:lnSpc>
                <a:spcPct val="100000"/>
              </a:lnSpc>
              <a:spcBef>
                <a:spcPts val="235"/>
              </a:spcBef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1-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9589" y="2058793"/>
            <a:ext cx="1412240" cy="494030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Exponent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11-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2642" y="2038311"/>
            <a:ext cx="1664335" cy="514984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Mantissa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significant)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52-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4" name="object 1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80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60/100</a:t>
            </a:r>
          </a:p>
        </p:txBody>
      </p:sp>
    </p:spTree>
    <p:extLst>
      <p:ext uri="{BB962C8B-B14F-4D97-AF65-F5344CB8AC3E}">
        <p14:creationId xmlns:p14="http://schemas.microsoft.com/office/powerpoint/2010/main" val="551053248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80" dirty="0"/>
              <a:t> </a:t>
            </a:r>
            <a:r>
              <a:rPr spc="-13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221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201913"/>
            <a:ext cx="5039995" cy="971550"/>
          </a:xfrm>
          <a:custGeom>
            <a:avLst/>
            <a:gdLst/>
            <a:ahLst/>
            <a:cxnLst/>
            <a:rect l="l" t="t" r="r" b="b"/>
            <a:pathLst>
              <a:path w="5039995" h="971550">
                <a:moveTo>
                  <a:pt x="5039995" y="0"/>
                </a:moveTo>
                <a:lnTo>
                  <a:pt x="0" y="0"/>
                </a:lnTo>
                <a:lnTo>
                  <a:pt x="0" y="971092"/>
                </a:lnTo>
                <a:lnTo>
                  <a:pt x="5039995" y="97109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694" y="457643"/>
            <a:ext cx="2547620" cy="2217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Floating-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point</a:t>
            </a:r>
            <a:r>
              <a:rPr sz="1100" spc="8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number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391160" indent="-177800">
              <a:lnSpc>
                <a:spcPct val="100000"/>
              </a:lnSpc>
              <a:spcBef>
                <a:spcPts val="835"/>
              </a:spcBef>
              <a:buFont typeface="Tahoma"/>
              <a:buChar char="•"/>
              <a:tabLst>
                <a:tab pos="391795" algn="l"/>
              </a:tabLst>
            </a:pP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Radix</a:t>
            </a:r>
            <a:r>
              <a:rPr sz="1100" i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base):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0" i="1" spc="-50" dirty="0">
                <a:solidFill>
                  <a:srgbClr val="22373A"/>
                </a:solidFill>
                <a:latin typeface="Bookman Old Style"/>
                <a:cs typeface="Bookman Old Style"/>
              </a:rPr>
              <a:t>β</a:t>
            </a:r>
            <a:endParaRPr sz="1100" dirty="0">
              <a:latin typeface="Bookman Old Style"/>
              <a:cs typeface="Bookman Old Style"/>
            </a:endParaRPr>
          </a:p>
          <a:p>
            <a:pPr marL="391160" indent="-177800">
              <a:lnSpc>
                <a:spcPct val="100000"/>
              </a:lnSpc>
              <a:spcBef>
                <a:spcPts val="235"/>
              </a:spcBef>
              <a:buFont typeface="Tahoma"/>
              <a:buChar char="•"/>
              <a:tabLst>
                <a:tab pos="391795" algn="l"/>
              </a:tabLst>
            </a:pPr>
            <a:r>
              <a:rPr sz="1100" i="1" spc="-45" dirty="0">
                <a:solidFill>
                  <a:srgbClr val="22373A"/>
                </a:solidFill>
                <a:latin typeface="Arial"/>
                <a:cs typeface="Arial"/>
              </a:rPr>
              <a:t>Precision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digits):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endParaRPr sz="1100" dirty="0">
              <a:latin typeface="Arial"/>
              <a:cs typeface="Arial"/>
            </a:endParaRPr>
          </a:p>
          <a:p>
            <a:pPr marL="391160" indent="-177800">
              <a:lnSpc>
                <a:spcPct val="100000"/>
              </a:lnSpc>
              <a:spcBef>
                <a:spcPts val="240"/>
              </a:spcBef>
              <a:buFont typeface="Tahoma"/>
              <a:buChar char="•"/>
              <a:tabLst>
                <a:tab pos="391795" algn="l"/>
              </a:tabLst>
            </a:pP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Exponent</a:t>
            </a:r>
            <a:r>
              <a:rPr sz="1100" i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(magnitude):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endParaRPr sz="1100" dirty="0">
              <a:latin typeface="Arial"/>
              <a:cs typeface="Arial"/>
            </a:endParaRPr>
          </a:p>
          <a:p>
            <a:pPr marL="391160" indent="-177800">
              <a:lnSpc>
                <a:spcPct val="100000"/>
              </a:lnSpc>
              <a:spcBef>
                <a:spcPts val="235"/>
              </a:spcBef>
              <a:buFont typeface="Tahoma"/>
              <a:buChar char="•"/>
              <a:tabLst>
                <a:tab pos="391795" algn="l"/>
              </a:tabLst>
            </a:pP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Mantissa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M</a:t>
            </a:r>
            <a:endParaRPr sz="1100" dirty="0">
              <a:latin typeface="Arial"/>
              <a:cs typeface="Arial"/>
            </a:endParaRPr>
          </a:p>
          <a:p>
            <a:pPr marL="114300">
              <a:lnSpc>
                <a:spcPts val="919"/>
              </a:lnSpc>
              <a:spcBef>
                <a:spcPts val="1335"/>
              </a:spcBef>
              <a:tabLst>
                <a:tab pos="1037590" algn="l"/>
                <a:tab pos="1337945" algn="l"/>
              </a:tabLst>
            </a:pP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100" i="1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3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M</a:t>
            </a:r>
            <a:r>
              <a:rPr sz="1100" i="1" spc="3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Cambria"/>
                <a:cs typeface="Cambria"/>
              </a:rPr>
              <a:t>×</a:t>
            </a:r>
            <a:r>
              <a:rPr sz="1100" b="0" i="1" spc="25" dirty="0">
                <a:solidFill>
                  <a:srgbClr val="22373A"/>
                </a:solidFill>
                <a:latin typeface="Bookman Old Style"/>
                <a:cs typeface="Bookman Old Style"/>
              </a:rPr>
              <a:t>β</a:t>
            </a:r>
            <a:r>
              <a:rPr sz="1200" i="1" spc="37" baseline="27777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	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IEEE754: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b="0" i="1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M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×</a:t>
            </a:r>
            <a:r>
              <a:rPr sz="1100" spc="-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200" i="1" spc="-37" baseline="27777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endParaRPr sz="1200" baseline="27777" dirty="0">
              <a:latin typeface="Arial"/>
              <a:cs typeface="Arial"/>
            </a:endParaRPr>
          </a:p>
          <a:p>
            <a:pPr marL="372745">
              <a:lnSpc>
                <a:spcPts val="800"/>
              </a:lnSpc>
            </a:pPr>
            <a:r>
              <a:rPr sz="1000" spc="-240" dirty="0">
                <a:solidFill>
                  <a:srgbClr val="22373A"/>
                </a:solidFill>
                <a:latin typeface="Cascadia Code"/>
                <a:cs typeface="Cascadia Code"/>
              </a:rPr>
              <a:t>..</a:t>
            </a:r>
            <a:r>
              <a:rPr sz="1000" spc="-875" dirty="0">
                <a:solidFill>
                  <a:srgbClr val="22373A"/>
                </a:solidFill>
                <a:latin typeface="Cascadia Code"/>
                <a:cs typeface="Cascadia Code"/>
              </a:rPr>
              <a:t>..</a:t>
            </a:r>
            <a:r>
              <a:rPr sz="1200" i="1" spc="-675" baseline="-62500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000" spc="-240" dirty="0">
                <a:solidFill>
                  <a:srgbClr val="22373A"/>
                </a:solidFill>
                <a:latin typeface="Cascadia Code"/>
                <a:cs typeface="Cascadia Code"/>
              </a:rPr>
              <a:t>,,.,</a:t>
            </a:r>
            <a:endParaRPr sz="1000" dirty="0">
              <a:latin typeface="Cascadia Code"/>
              <a:cs typeface="Cascadia Code"/>
            </a:endParaRPr>
          </a:p>
          <a:p>
            <a:pPr marL="151765" marR="621030">
              <a:lnSpc>
                <a:spcPct val="116700"/>
              </a:lnSpc>
              <a:spcBef>
                <a:spcPts val="2285"/>
              </a:spcBef>
              <a:tabLst>
                <a:tab pos="1347470" algn="l"/>
              </a:tabLst>
            </a:pP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f1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1.3f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1.3 </a:t>
            </a: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f2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1.1e2f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35" dirty="0">
                <a:solidFill>
                  <a:srgbClr val="3D7A7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3D7A7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3D7A7A"/>
                </a:solidFill>
                <a:latin typeface="Arial"/>
                <a:cs typeface="Arial"/>
              </a:rPr>
              <a:t>1</a:t>
            </a:r>
            <a:r>
              <a:rPr sz="900" spc="-45" dirty="0">
                <a:solidFill>
                  <a:srgbClr val="3D7A7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3D7A7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3D7A7A"/>
                </a:solidFill>
                <a:latin typeface="Arial"/>
                <a:cs typeface="Arial"/>
              </a:rPr>
              <a:t>10</a:t>
            </a:r>
            <a:r>
              <a:rPr sz="900" spc="-44" baseline="37037" dirty="0">
                <a:solidFill>
                  <a:srgbClr val="3D7A7A"/>
                </a:solidFill>
                <a:latin typeface="Tahoma"/>
                <a:cs typeface="Tahoma"/>
              </a:rPr>
              <a:t>2</a:t>
            </a:r>
            <a:r>
              <a:rPr sz="900" spc="127" baseline="37037" dirty="0">
                <a:solidFill>
                  <a:srgbClr val="3D7A7A"/>
                </a:solidFill>
                <a:latin typeface="Tahoma"/>
                <a:cs typeface="Tahoma"/>
              </a:rPr>
              <a:t> </a:t>
            </a: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f3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3.7E4f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35" dirty="0">
                <a:solidFill>
                  <a:srgbClr val="3D7A7A"/>
                </a:solidFill>
                <a:latin typeface="Arial"/>
                <a:cs typeface="Arial"/>
              </a:rPr>
              <a:t>3</a:t>
            </a:r>
            <a:r>
              <a:rPr sz="900" b="0" i="1" spc="-35" dirty="0">
                <a:solidFill>
                  <a:srgbClr val="3D7A7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3D7A7A"/>
                </a:solidFill>
                <a:latin typeface="Arial"/>
                <a:cs typeface="Arial"/>
              </a:rPr>
              <a:t>7</a:t>
            </a:r>
            <a:r>
              <a:rPr sz="900" spc="-45" dirty="0">
                <a:solidFill>
                  <a:srgbClr val="3D7A7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3D7A7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3D7A7A"/>
                </a:solidFill>
                <a:latin typeface="Arial"/>
                <a:cs typeface="Arial"/>
              </a:rPr>
              <a:t>10</a:t>
            </a:r>
            <a:r>
              <a:rPr sz="900" spc="-44" baseline="37037" dirty="0">
                <a:solidFill>
                  <a:srgbClr val="3D7A7A"/>
                </a:solidFill>
                <a:latin typeface="Tahoma"/>
                <a:cs typeface="Tahoma"/>
              </a:rPr>
              <a:t>4</a:t>
            </a:r>
            <a:endParaRPr sz="900" baseline="37037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649122"/>
            <a:ext cx="982344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f4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666666"/>
                </a:solidFill>
                <a:latin typeface="Palatino Linotype"/>
                <a:cs typeface="Palatino Linotype"/>
              </a:rPr>
              <a:t>.3f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double</a:t>
            </a:r>
            <a:r>
              <a:rPr sz="900" b="1" spc="2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d1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1.3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double</a:t>
            </a:r>
            <a:r>
              <a:rPr sz="900" b="1" spc="2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d2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Palatino Linotype"/>
                <a:cs typeface="Palatino Linotype"/>
              </a:rPr>
              <a:t>5E3</a:t>
            </a:r>
            <a:r>
              <a:rPr sz="900" spc="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5521" y="2649122"/>
            <a:ext cx="91376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0.3</a:t>
            </a:r>
            <a:endParaRPr sz="9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without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"f"</a:t>
            </a:r>
            <a:endParaRPr sz="9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3D7A7A"/>
                </a:solidFill>
                <a:latin typeface="Arial"/>
                <a:cs typeface="Arial"/>
              </a:rPr>
              <a:t>5</a:t>
            </a:r>
            <a:r>
              <a:rPr sz="900" spc="-45" dirty="0">
                <a:solidFill>
                  <a:srgbClr val="3D7A7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3D7A7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solidFill>
                  <a:srgbClr val="3D7A7A"/>
                </a:solidFill>
                <a:latin typeface="Arial"/>
                <a:cs typeface="Arial"/>
              </a:rPr>
              <a:t>10</a:t>
            </a:r>
            <a:r>
              <a:rPr sz="900" spc="-37" baseline="37037" dirty="0">
                <a:solidFill>
                  <a:srgbClr val="3D7A7A"/>
                </a:solidFill>
                <a:latin typeface="Tahoma"/>
                <a:cs typeface="Tahoma"/>
              </a:rPr>
              <a:t>3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64/100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3686810" cy="5080"/>
            </a:xfrm>
            <a:custGeom>
              <a:avLst/>
              <a:gdLst/>
              <a:ahLst/>
              <a:cxnLst/>
              <a:rect l="l" t="t" r="r" b="b"/>
              <a:pathLst>
                <a:path w="3686810" h="5080">
                  <a:moveTo>
                    <a:pt x="0" y="5060"/>
                  </a:moveTo>
                  <a:lnTo>
                    <a:pt x="0" y="0"/>
                  </a:lnTo>
                  <a:lnTo>
                    <a:pt x="3686443" y="0"/>
                  </a:lnTo>
                  <a:lnTo>
                    <a:pt x="36864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46818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ahoma"/>
                <a:cs typeface="Tahoma"/>
              </a:rPr>
              <a:t>Install VS 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158651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Download VS Code here: </a:t>
            </a:r>
            <a:r>
              <a:rPr lang="en-US" sz="1000" dirty="0">
                <a:latin typeface="Tahoma"/>
                <a:cs typeface="Tahoma"/>
                <a:hlinkClick r:id="rId2"/>
              </a:rPr>
              <a:t>https://code.visualstudio.com/</a:t>
            </a:r>
            <a:endParaRPr lang="en-US" sz="10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Follow the setup instruction: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latin typeface="Tahoma"/>
                <a:cs typeface="Tahoma"/>
              </a:rPr>
              <a:t>Windows:</a:t>
            </a:r>
            <a:r>
              <a:rPr lang="en-US" sz="1000" dirty="0" err="1">
                <a:latin typeface="Tahoma"/>
                <a:cs typeface="Tahoma"/>
                <a:hlinkClick r:id="rId3"/>
              </a:rPr>
              <a:t>https</a:t>
            </a:r>
            <a:r>
              <a:rPr lang="en-US" sz="1000" dirty="0">
                <a:latin typeface="Tahoma"/>
                <a:cs typeface="Tahoma"/>
                <a:hlinkClick r:id="rId3"/>
              </a:rPr>
              <a:t>://code.visualstudio.com/docs/setup/windows</a:t>
            </a:r>
            <a:endParaRPr lang="en-US" sz="10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/>
                <a:cs typeface="Tahoma"/>
              </a:rPr>
              <a:t>Mac: </a:t>
            </a:r>
            <a:r>
              <a:rPr lang="en-US" sz="1000" dirty="0">
                <a:latin typeface="Tahoma"/>
                <a:cs typeface="Tahoma"/>
                <a:hlinkClick r:id="rId4"/>
              </a:rPr>
              <a:t>https://code.visualstudio.com/docs/setup/mac</a:t>
            </a:r>
            <a:endParaRPr lang="en-US"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endParaRPr sz="10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1908328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8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10" dirty="0"/>
              <a:t>Infinity</a:t>
            </a:r>
            <a:r>
              <a:rPr dirty="0"/>
              <a:t>	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4295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Infinity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41210"/>
            <a:ext cx="5039995" cy="4292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IEEE754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standard,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inf</a:t>
            </a:r>
            <a:r>
              <a:rPr sz="1100" b="1" spc="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(infinity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value)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numeric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exceeds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maximum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(or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minimum)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representable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4261" y="1225600"/>
            <a:ext cx="294640" cy="161925"/>
          </a:xfrm>
          <a:custGeom>
            <a:avLst/>
            <a:gdLst/>
            <a:ahLst/>
            <a:cxnLst/>
            <a:rect l="l" t="t" r="r" b="b"/>
            <a:pathLst>
              <a:path w="294639" h="161925">
                <a:moveTo>
                  <a:pt x="294119" y="0"/>
                </a:moveTo>
                <a:lnTo>
                  <a:pt x="0" y="0"/>
                </a:lnTo>
                <a:lnTo>
                  <a:pt x="0" y="161823"/>
                </a:lnTo>
                <a:lnTo>
                  <a:pt x="294119" y="161823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357" y="1818309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2230" y="2016188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809" y="2016188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7794" y="2016188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3660" y="2754718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198218"/>
            <a:ext cx="3050540" cy="179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Operations generating</a:t>
            </a:r>
            <a:r>
              <a:rPr sz="1100" spc="2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inf</a:t>
            </a:r>
            <a:r>
              <a:rPr sz="11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835"/>
              </a:spcBef>
              <a:buFont typeface="Tahoma"/>
              <a:buChar char="•"/>
              <a:tabLst>
                <a:tab pos="290195" algn="l"/>
              </a:tabLst>
            </a:pP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±∞</a:t>
            </a: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·</a:t>
            </a: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0" dirty="0">
                <a:solidFill>
                  <a:srgbClr val="22373A"/>
                </a:solidFill>
                <a:latin typeface="Cambria"/>
                <a:cs typeface="Cambria"/>
              </a:rPr>
              <a:t>±∞</a:t>
            </a:r>
            <a:endParaRPr sz="1100">
              <a:latin typeface="Cambria"/>
              <a:cs typeface="Cambria"/>
            </a:endParaRPr>
          </a:p>
          <a:p>
            <a:pPr marL="289560" indent="-177800">
              <a:lnSpc>
                <a:spcPct val="100000"/>
              </a:lnSpc>
              <a:spcBef>
                <a:spcPts val="235"/>
              </a:spcBef>
              <a:buFont typeface="Tahoma"/>
              <a:buChar char="•"/>
              <a:tabLst>
                <a:tab pos="290195" algn="l"/>
              </a:tabLst>
            </a:pP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±∞</a:t>
            </a:r>
            <a:r>
              <a:rPr sz="11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·</a:t>
            </a:r>
            <a:r>
              <a:rPr sz="11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70" dirty="0">
                <a:solidFill>
                  <a:srgbClr val="22373A"/>
                </a:solidFill>
                <a:latin typeface="Cambria"/>
                <a:cs typeface="Cambria"/>
              </a:rPr>
              <a:t>±finite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value</a:t>
            </a:r>
            <a:endParaRPr sz="1100">
              <a:latin typeface="Cambria"/>
              <a:cs typeface="Cambria"/>
            </a:endParaRPr>
          </a:p>
          <a:p>
            <a:pPr marL="289560" indent="-177800">
              <a:lnSpc>
                <a:spcPct val="100000"/>
              </a:lnSpc>
              <a:spcBef>
                <a:spcPts val="240"/>
              </a:spcBef>
              <a:buFont typeface="Tahoma"/>
              <a:buChar char="•"/>
              <a:tabLst>
                <a:tab pos="290195" algn="l"/>
              </a:tabLst>
            </a:pPr>
            <a:r>
              <a:rPr sz="1100" spc="160" dirty="0">
                <a:solidFill>
                  <a:srgbClr val="22373A"/>
                </a:solidFill>
                <a:latin typeface="Cambria"/>
                <a:cs typeface="Cambria"/>
              </a:rPr>
              <a:t>finite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value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op</a:t>
            </a:r>
            <a:r>
              <a:rPr sz="1100" i="1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160" dirty="0">
                <a:solidFill>
                  <a:srgbClr val="22373A"/>
                </a:solidFill>
                <a:latin typeface="Cambria"/>
                <a:cs typeface="Cambria"/>
              </a:rPr>
              <a:t>finite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value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b="0" i="1" spc="180" dirty="0">
                <a:solidFill>
                  <a:srgbClr val="22373A"/>
                </a:solidFill>
                <a:latin typeface="Bookman Old Style"/>
                <a:cs typeface="Bookman Old Style"/>
              </a:rPr>
              <a:t>&gt;</a:t>
            </a:r>
            <a:r>
              <a:rPr sz="1100" b="0" i="1" spc="-5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Cambria"/>
                <a:cs typeface="Cambria"/>
              </a:rPr>
              <a:t>max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value</a:t>
            </a:r>
            <a:endParaRPr sz="1100">
              <a:latin typeface="Cambria"/>
              <a:cs typeface="Cambria"/>
            </a:endParaRPr>
          </a:p>
          <a:p>
            <a:pPr marL="289560" indent="-177800">
              <a:lnSpc>
                <a:spcPct val="100000"/>
              </a:lnSpc>
              <a:spcBef>
                <a:spcPts val="235"/>
              </a:spcBef>
              <a:buFont typeface="Tahoma"/>
              <a:buChar char="•"/>
              <a:tabLst>
                <a:tab pos="290195" algn="l"/>
              </a:tabLst>
            </a:pPr>
            <a:r>
              <a:rPr sz="1100" spc="-35" dirty="0">
                <a:solidFill>
                  <a:srgbClr val="22373A"/>
                </a:solidFill>
                <a:latin typeface="Cambria"/>
                <a:cs typeface="Cambria"/>
              </a:rPr>
              <a:t>non-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NaN</a:t>
            </a:r>
            <a:r>
              <a:rPr sz="1100" spc="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b="0" i="1" spc="-125" dirty="0">
                <a:solidFill>
                  <a:srgbClr val="22373A"/>
                </a:solidFill>
                <a:latin typeface="Bookman Old Style"/>
                <a:cs typeface="Bookman Old Style"/>
              </a:rPr>
              <a:t>/</a:t>
            </a:r>
            <a:r>
              <a:rPr sz="1100" b="0" i="1" spc="-9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sz="1100" spc="-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There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representation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for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+inf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-inf</a:t>
            </a:r>
            <a:endParaRPr sz="1100">
              <a:latin typeface="Cambria"/>
              <a:cs typeface="Cambria"/>
            </a:endParaRPr>
          </a:p>
          <a:p>
            <a:pPr marL="771525" marR="151765" indent="-759460">
              <a:lnSpc>
                <a:spcPct val="118000"/>
              </a:lnSpc>
              <a:spcBef>
                <a:spcPts val="545"/>
              </a:spcBef>
              <a:tabLst>
                <a:tab pos="233172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Comparison:</a:t>
            </a:r>
            <a:r>
              <a:rPr sz="11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(inf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==</a:t>
            </a:r>
            <a:r>
              <a:rPr sz="1100" spc="3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0" dirty="0">
                <a:solidFill>
                  <a:srgbClr val="22373A"/>
                </a:solidFill>
                <a:latin typeface="Cambria"/>
                <a:cs typeface="Cambria"/>
              </a:rPr>
              <a:t>finite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value)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false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(±inf</a:t>
            </a:r>
            <a:r>
              <a:rPr sz="1100" spc="2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==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55" dirty="0">
                <a:solidFill>
                  <a:srgbClr val="22373A"/>
                </a:solidFill>
                <a:latin typeface="Cambria"/>
                <a:cs typeface="Cambria"/>
              </a:rPr>
              <a:t>±inf)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	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true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68/100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4" name="object 1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3917315" cy="5080"/>
            </a:xfrm>
            <a:custGeom>
              <a:avLst/>
              <a:gdLst/>
              <a:ahLst/>
              <a:cxnLst/>
              <a:rect l="l" t="t" r="r" b="b"/>
              <a:pathLst>
                <a:path w="3917315" h="5080">
                  <a:moveTo>
                    <a:pt x="0" y="5060"/>
                  </a:moveTo>
                  <a:lnTo>
                    <a:pt x="0" y="0"/>
                  </a:lnTo>
                  <a:lnTo>
                    <a:pt x="3916808" y="0"/>
                  </a:lnTo>
                  <a:lnTo>
                    <a:pt x="39168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0587434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Infinity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21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791375"/>
            <a:ext cx="5039995" cy="1621155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758422"/>
            <a:ext cx="116141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5.0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5.0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70" y="758422"/>
            <a:ext cx="128143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"nan"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"inf"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"-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inf"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558712"/>
            <a:ext cx="3911600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inf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infinity;</a:t>
            </a:r>
            <a:endParaRPr sz="900">
              <a:latin typeface="Palatino Linotype"/>
              <a:cs typeface="Palatino Linotype"/>
            </a:endParaRPr>
          </a:p>
          <a:p>
            <a:pPr marL="12700" marR="184150">
              <a:lnSpc>
                <a:spcPct val="116700"/>
              </a:lnSpc>
              <a:tabLst>
                <a:tab pos="258318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true,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==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((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5.0f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inf)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((</a:t>
            </a:r>
            <a:r>
              <a:rPr sz="900" spc="145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25" dirty="0">
                <a:solidFill>
                  <a:srgbClr val="666666"/>
                </a:solidFill>
                <a:latin typeface="Palatino Linotype"/>
                <a:cs typeface="Palatino Linotype"/>
              </a:rPr>
              <a:t>5.0f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inf));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true,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==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10e40f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10e40f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9999999.0f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true,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inf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==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inf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10e40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10e40f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9999999.0f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false,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10e40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!=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inf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69/100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3974465" cy="5080"/>
            </a:xfrm>
            <a:custGeom>
              <a:avLst/>
              <a:gdLst/>
              <a:ahLst/>
              <a:cxnLst/>
              <a:rect l="l" t="t" r="r" b="b"/>
              <a:pathLst>
                <a:path w="3974465" h="5080">
                  <a:moveTo>
                    <a:pt x="0" y="5060"/>
                  </a:moveTo>
                  <a:lnTo>
                    <a:pt x="0" y="0"/>
                  </a:lnTo>
                  <a:lnTo>
                    <a:pt x="3974465" y="0"/>
                  </a:lnTo>
                  <a:lnTo>
                    <a:pt x="39744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1039283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550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Not</a:t>
            </a:r>
            <a:r>
              <a:rPr spc="15" dirty="0"/>
              <a:t> </a:t>
            </a:r>
            <a:r>
              <a:rPr spc="-185" dirty="0"/>
              <a:t>a</a:t>
            </a:r>
            <a:r>
              <a:rPr spc="35" dirty="0"/>
              <a:t> </a:t>
            </a:r>
            <a:r>
              <a:rPr spc="-125" dirty="0"/>
              <a:t>Number</a:t>
            </a:r>
            <a:r>
              <a:rPr spc="25" dirty="0"/>
              <a:t> </a:t>
            </a:r>
            <a:r>
              <a:rPr spc="-25" dirty="0"/>
              <a:t>(NaN)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4295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25" dirty="0">
                <a:solidFill>
                  <a:srgbClr val="F9F9F9"/>
                </a:solidFill>
                <a:latin typeface="Arial Black"/>
                <a:cs typeface="Arial Black"/>
              </a:rPr>
              <a:t>NaN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41210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IEEE754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standard,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29" dirty="0">
                <a:solidFill>
                  <a:srgbClr val="22373A"/>
                </a:solidFill>
                <a:latin typeface="Palatino Linotype"/>
                <a:cs typeface="Palatino Linotype"/>
              </a:rPr>
              <a:t>NaN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(not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number)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numeric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representing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undefined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unrepresentable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4261" y="1217904"/>
            <a:ext cx="294640" cy="161925"/>
          </a:xfrm>
          <a:custGeom>
            <a:avLst/>
            <a:gdLst/>
            <a:ahLst/>
            <a:cxnLst/>
            <a:rect l="l" t="t" r="r" b="b"/>
            <a:pathLst>
              <a:path w="294639" h="161925">
                <a:moveTo>
                  <a:pt x="294119" y="0"/>
                </a:moveTo>
                <a:lnTo>
                  <a:pt x="0" y="0"/>
                </a:lnTo>
                <a:lnTo>
                  <a:pt x="0" y="161823"/>
                </a:lnTo>
                <a:lnTo>
                  <a:pt x="294119" y="161823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530" y="2021420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>
                <a:moveTo>
                  <a:pt x="0" y="0"/>
                </a:moveTo>
                <a:lnTo>
                  <a:pt x="71462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894" y="1190522"/>
            <a:ext cx="2819400" cy="1137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Operations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generating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29" dirty="0">
                <a:solidFill>
                  <a:srgbClr val="22373A"/>
                </a:solidFill>
                <a:latin typeface="Palatino Linotype"/>
                <a:cs typeface="Palatino Linotype"/>
              </a:rPr>
              <a:t>NaN</a:t>
            </a:r>
            <a:r>
              <a:rPr sz="1100" b="1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14960" indent="-168275">
              <a:lnSpc>
                <a:spcPct val="100000"/>
              </a:lnSpc>
              <a:spcBef>
                <a:spcPts val="750"/>
              </a:spcBef>
              <a:buChar char="•"/>
              <a:tabLst>
                <a:tab pos="315595" algn="l"/>
              </a:tabLst>
            </a:pP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Operations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Cambria"/>
                <a:cs typeface="Cambria"/>
              </a:rPr>
              <a:t>NaN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at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least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operand</a:t>
            </a:r>
            <a:endParaRPr sz="1000">
              <a:latin typeface="Tahoma"/>
              <a:cs typeface="Tahoma"/>
            </a:endParaRPr>
          </a:p>
          <a:p>
            <a:pPr marL="314960" indent="-168275">
              <a:lnSpc>
                <a:spcPct val="100000"/>
              </a:lnSpc>
              <a:spcBef>
                <a:spcPts val="175"/>
              </a:spcBef>
              <a:buFont typeface="Tahoma"/>
              <a:buChar char="•"/>
              <a:tabLst>
                <a:tab pos="315595" algn="l"/>
              </a:tabLst>
            </a:pPr>
            <a:r>
              <a:rPr sz="1000" spc="180" dirty="0">
                <a:solidFill>
                  <a:srgbClr val="22373A"/>
                </a:solidFill>
                <a:latin typeface="Cambria"/>
                <a:cs typeface="Cambria"/>
              </a:rPr>
              <a:t>±∞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·</a:t>
            </a:r>
            <a:r>
              <a:rPr sz="10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∓∞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·</a:t>
            </a:r>
            <a:r>
              <a:rPr sz="10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∞</a:t>
            </a:r>
            <a:endParaRPr sz="1000">
              <a:latin typeface="Cambria"/>
              <a:cs typeface="Cambria"/>
            </a:endParaRPr>
          </a:p>
          <a:p>
            <a:pPr marL="314960" indent="-168275">
              <a:lnSpc>
                <a:spcPct val="100000"/>
              </a:lnSpc>
              <a:spcBef>
                <a:spcPts val="175"/>
              </a:spcBef>
              <a:buChar char="•"/>
              <a:tabLst>
                <a:tab pos="315595" algn="l"/>
              </a:tabLst>
            </a:pPr>
            <a:r>
              <a:rPr sz="1000" spc="-6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000" b="0" i="1" spc="-65" dirty="0">
                <a:solidFill>
                  <a:srgbClr val="22373A"/>
                </a:solidFill>
                <a:latin typeface="Bookman Old Style"/>
                <a:cs typeface="Bookman Old Style"/>
              </a:rPr>
              <a:t>/</a:t>
            </a:r>
            <a:r>
              <a:rPr sz="1000" spc="-6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000" b="0" i="1" spc="-65" dirty="0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sz="1000" b="0" i="1" spc="-10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Cambria"/>
                <a:cs typeface="Cambria"/>
              </a:rPr>
              <a:t>∞</a:t>
            </a:r>
            <a:r>
              <a:rPr sz="1000" b="0" i="1" spc="35" dirty="0">
                <a:solidFill>
                  <a:srgbClr val="22373A"/>
                </a:solidFill>
                <a:latin typeface="Bookman Old Style"/>
                <a:cs typeface="Bookman Old Style"/>
              </a:rPr>
              <a:t>/</a:t>
            </a:r>
            <a:r>
              <a:rPr sz="1000" spc="35" dirty="0">
                <a:solidFill>
                  <a:srgbClr val="22373A"/>
                </a:solidFill>
                <a:latin typeface="Cambria"/>
                <a:cs typeface="Cambria"/>
              </a:rPr>
              <a:t>∞</a:t>
            </a:r>
            <a:endParaRPr sz="1000">
              <a:latin typeface="Cambria"/>
              <a:cs typeface="Cambria"/>
            </a:endParaRPr>
          </a:p>
          <a:p>
            <a:pPr marL="314960" indent="-168275">
              <a:lnSpc>
                <a:spcPct val="100000"/>
              </a:lnSpc>
              <a:spcBef>
                <a:spcPts val="175"/>
              </a:spcBef>
              <a:buFont typeface="Tahoma"/>
              <a:buChar char="•"/>
              <a:tabLst>
                <a:tab pos="315595" algn="l"/>
              </a:tabLst>
            </a:pPr>
            <a:r>
              <a:rPr sz="1500" spc="89" baseline="38888" dirty="0">
                <a:solidFill>
                  <a:srgbClr val="22373A"/>
                </a:solidFill>
                <a:latin typeface="Cambria"/>
                <a:cs typeface="Cambria"/>
              </a:rPr>
              <a:t>√</a:t>
            </a:r>
            <a:r>
              <a:rPr sz="1000" i="1" spc="6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00" i="1" spc="-1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log(</a:t>
            </a:r>
            <a:r>
              <a:rPr sz="1000" i="1" spc="-3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00" i="1" spc="-1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00" i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0" i="1" spc="170" dirty="0">
                <a:solidFill>
                  <a:srgbClr val="22373A"/>
                </a:solidFill>
                <a:latin typeface="Bookman Old Style"/>
                <a:cs typeface="Bookman Old Style"/>
              </a:rPr>
              <a:t>&lt;</a:t>
            </a:r>
            <a:r>
              <a:rPr sz="1000" b="0" i="1" spc="-4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314960" indent="-168275">
              <a:lnSpc>
                <a:spcPct val="100000"/>
              </a:lnSpc>
              <a:spcBef>
                <a:spcPts val="175"/>
              </a:spcBef>
              <a:buChar char="•"/>
              <a:tabLst>
                <a:tab pos="315595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sin</a:t>
            </a:r>
            <a:r>
              <a:rPr sz="1050" i="1" baseline="31746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baseline="31746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00" i="1" spc="-1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sz="1000" b="0" i="1" spc="-13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cos</a:t>
            </a:r>
            <a:r>
              <a:rPr sz="1050" i="1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baseline="27777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00" i="1" spc="-1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0" i="1" spc="170" dirty="0">
                <a:solidFill>
                  <a:srgbClr val="22373A"/>
                </a:solidFill>
                <a:latin typeface="Bookman Old Style"/>
                <a:cs typeface="Bookman Old Style"/>
              </a:rPr>
              <a:t>&lt;</a:t>
            </a:r>
            <a:r>
              <a:rPr sz="10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spc="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000" i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0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0" i="1" spc="170" dirty="0">
                <a:solidFill>
                  <a:srgbClr val="22373A"/>
                </a:solidFill>
                <a:latin typeface="Bookman Old Style"/>
                <a:cs typeface="Bookman Old Style"/>
              </a:rPr>
              <a:t>&gt;</a:t>
            </a:r>
            <a:r>
              <a:rPr sz="1000" b="0" i="1" spc="-2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2412630"/>
            <a:ext cx="3826510" cy="657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There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many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representations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Cambria"/>
                <a:cs typeface="Cambria"/>
              </a:rPr>
              <a:t>NaN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(e.g.</a:t>
            </a:r>
            <a:r>
              <a:rPr sz="11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200" baseline="27777" dirty="0">
                <a:solidFill>
                  <a:srgbClr val="22373A"/>
                </a:solidFill>
                <a:latin typeface="Tahoma"/>
                <a:cs typeface="Tahoma"/>
              </a:rPr>
              <a:t>24</a:t>
            </a:r>
            <a:r>
              <a:rPr sz="1200" spc="-22" baseline="2777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100" spc="-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float</a:t>
            </a:r>
            <a:r>
              <a:rPr sz="1100" spc="1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796925" marR="841375" indent="-759460">
              <a:lnSpc>
                <a:spcPct val="118000"/>
              </a:lnSpc>
              <a:spcBef>
                <a:spcPts val="545"/>
              </a:spcBef>
              <a:tabLst>
                <a:tab pos="1722755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Comparison: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(NaN</a:t>
            </a:r>
            <a:r>
              <a:rPr sz="1100" spc="2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==</a:t>
            </a:r>
            <a:r>
              <a:rPr sz="1100" spc="2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x)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	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false</a:t>
            </a:r>
            <a:r>
              <a:rPr sz="1100" spc="10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Cambria"/>
                <a:cs typeface="Cambria"/>
              </a:rPr>
              <a:t>x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 (NaN</a:t>
            </a:r>
            <a:r>
              <a:rPr sz="1100" spc="2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==</a:t>
            </a:r>
            <a:r>
              <a:rPr sz="1100" spc="2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Cambria"/>
                <a:cs typeface="Cambria"/>
              </a:rPr>
              <a:t>NaN)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false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70/100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80">
                  <a:moveTo>
                    <a:pt x="0" y="5060"/>
                  </a:moveTo>
                  <a:lnTo>
                    <a:pt x="0" y="0"/>
                  </a:lnTo>
                  <a:lnTo>
                    <a:pt x="4032034" y="0"/>
                  </a:lnTo>
                  <a:lnTo>
                    <a:pt x="40320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9730944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Machine</a:t>
            </a:r>
            <a:r>
              <a:rPr spc="75" dirty="0"/>
              <a:t> </a:t>
            </a:r>
            <a:r>
              <a:rPr spc="-120" dirty="0"/>
              <a:t>Epsilon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023238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5" dirty="0">
                <a:solidFill>
                  <a:srgbClr val="F9F9F9"/>
                </a:solidFill>
                <a:latin typeface="Arial Black"/>
                <a:cs typeface="Arial Black"/>
              </a:rPr>
              <a:t>Machine</a:t>
            </a:r>
            <a:r>
              <a:rPr sz="1100" spc="8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epsilon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21485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Machine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epsilon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i="1" dirty="0">
                <a:solidFill>
                  <a:srgbClr val="22373A"/>
                </a:solidFill>
                <a:latin typeface="Verdana"/>
                <a:cs typeface="Verdana"/>
              </a:rPr>
              <a:t>ε</a:t>
            </a:r>
            <a:r>
              <a:rPr sz="1100" i="1" spc="-10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machine</a:t>
            </a:r>
            <a:r>
              <a:rPr sz="1100" i="1" spc="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22373A"/>
                </a:solidFill>
                <a:latin typeface="Arial"/>
                <a:cs typeface="Arial"/>
              </a:rPr>
              <a:t>accuracy</a:t>
            </a:r>
            <a:r>
              <a:rPr sz="1100" i="1" spc="-1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smallest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added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0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give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other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1759551"/>
            <a:ext cx="30880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IEEE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754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precision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1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-60" dirty="0">
                <a:solidFill>
                  <a:srgbClr val="22373A"/>
                </a:solidFill>
                <a:latin typeface="Verdana"/>
                <a:cs typeface="Verdana"/>
              </a:rPr>
              <a:t>ε</a:t>
            </a:r>
            <a:r>
              <a:rPr sz="1000" i="1" spc="-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050" i="1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baseline="27777" dirty="0">
                <a:solidFill>
                  <a:srgbClr val="22373A"/>
                </a:solidFill>
                <a:latin typeface="Tahoma"/>
                <a:cs typeface="Tahoma"/>
              </a:rPr>
              <a:t>23</a:t>
            </a:r>
            <a:r>
              <a:rPr sz="1050" spc="165" baseline="2777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15" dirty="0">
                <a:solidFill>
                  <a:srgbClr val="22373A"/>
                </a:solidFill>
                <a:latin typeface="Cambria"/>
                <a:cs typeface="Cambria"/>
              </a:rPr>
              <a:t>≈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000" b="0" i="1" spc="-5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19209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∗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050" i="1" spc="-30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spc="-30" baseline="27777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endParaRPr sz="1050" baseline="27777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IEEE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754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Double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precision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1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-60" dirty="0">
                <a:solidFill>
                  <a:srgbClr val="22373A"/>
                </a:solidFill>
                <a:latin typeface="Verdana"/>
                <a:cs typeface="Verdana"/>
              </a:rPr>
              <a:t>ε</a:t>
            </a:r>
            <a:r>
              <a:rPr sz="1000" i="1" spc="-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050" i="1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baseline="27777" dirty="0">
                <a:solidFill>
                  <a:srgbClr val="22373A"/>
                </a:solidFill>
                <a:latin typeface="Tahoma"/>
                <a:cs typeface="Tahoma"/>
              </a:rPr>
              <a:t>52</a:t>
            </a:r>
            <a:r>
              <a:rPr sz="1050" spc="165" baseline="2777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15" dirty="0">
                <a:solidFill>
                  <a:srgbClr val="22373A"/>
                </a:solidFill>
                <a:latin typeface="Cambria"/>
                <a:cs typeface="Cambria"/>
              </a:rPr>
              <a:t>≈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000" b="0" i="1" spc="-5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22045</a:t>
            </a:r>
            <a:r>
              <a:rPr sz="10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∗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050" i="1" spc="-30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spc="-30" baseline="27777" dirty="0">
                <a:solidFill>
                  <a:srgbClr val="22373A"/>
                </a:solidFill>
                <a:latin typeface="Tahoma"/>
                <a:cs typeface="Tahoma"/>
              </a:rPr>
              <a:t>16</a:t>
            </a:r>
            <a:endParaRPr sz="1050" baseline="27777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4090035" cy="5080"/>
            </a:xfrm>
            <a:custGeom>
              <a:avLst/>
              <a:gdLst/>
              <a:ahLst/>
              <a:cxnLst/>
              <a:rect l="l" t="t" r="r" b="b"/>
              <a:pathLst>
                <a:path w="4090035" h="5080">
                  <a:moveTo>
                    <a:pt x="0" y="5060"/>
                  </a:moveTo>
                  <a:lnTo>
                    <a:pt x="0" y="0"/>
                  </a:lnTo>
                  <a:lnTo>
                    <a:pt x="4089691" y="0"/>
                  </a:lnTo>
                  <a:lnTo>
                    <a:pt x="408969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71/100</a:t>
            </a:r>
          </a:p>
        </p:txBody>
      </p:sp>
    </p:spTree>
    <p:extLst>
      <p:ext uri="{BB962C8B-B14F-4D97-AF65-F5344CB8AC3E}">
        <p14:creationId xmlns:p14="http://schemas.microsoft.com/office/powerpoint/2010/main" val="3515866007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64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Units</a:t>
            </a:r>
            <a:r>
              <a:rPr spc="20" dirty="0"/>
              <a:t> </a:t>
            </a:r>
            <a:r>
              <a:rPr spc="-95" dirty="0"/>
              <a:t>at</a:t>
            </a:r>
            <a:r>
              <a:rPr spc="15" dirty="0"/>
              <a:t> </a:t>
            </a:r>
            <a:r>
              <a:rPr spc="-125" dirty="0"/>
              <a:t>the</a:t>
            </a:r>
            <a:r>
              <a:rPr spc="25" dirty="0"/>
              <a:t> </a:t>
            </a:r>
            <a:r>
              <a:rPr spc="-150" dirty="0"/>
              <a:t>Last</a:t>
            </a:r>
            <a:r>
              <a:rPr spc="35" dirty="0"/>
              <a:t> </a:t>
            </a:r>
            <a:r>
              <a:rPr spc="-120" dirty="0"/>
              <a:t>Place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3152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25" dirty="0">
                <a:solidFill>
                  <a:srgbClr val="F9F9F9"/>
                </a:solidFill>
                <a:latin typeface="Arial Black"/>
                <a:cs typeface="Arial Black"/>
              </a:rPr>
              <a:t>ULP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29767"/>
            <a:ext cx="5039995" cy="4464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Units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at</a:t>
            </a:r>
            <a:r>
              <a:rPr sz="1100" spc="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Last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Place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gap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between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consecutive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floating-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point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numbers</a:t>
            </a:r>
            <a:endParaRPr sz="1100">
              <a:latin typeface="Tahoma"/>
              <a:cs typeface="Tahoma"/>
            </a:endParaRPr>
          </a:p>
          <a:p>
            <a:pPr marL="724535">
              <a:lnSpc>
                <a:spcPct val="100000"/>
              </a:lnSpc>
              <a:spcBef>
                <a:spcPts val="434"/>
              </a:spcBef>
            </a:pP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ULP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1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3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b="0" i="1" spc="-6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×</a:t>
            </a:r>
            <a:r>
              <a:rPr sz="1100" spc="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b="0" i="1" spc="-10" dirty="0">
                <a:solidFill>
                  <a:srgbClr val="22373A"/>
                </a:solidFill>
                <a:latin typeface="Bookman Old Style"/>
                <a:cs typeface="Bookman Old Style"/>
              </a:rPr>
              <a:t>β</a:t>
            </a:r>
            <a:r>
              <a:rPr sz="1200" i="1" spc="-15" baseline="27777" dirty="0">
                <a:solidFill>
                  <a:srgbClr val="22373A"/>
                </a:solidFill>
                <a:latin typeface="Arial"/>
                <a:cs typeface="Arial"/>
              </a:rPr>
              <a:t>e−</a:t>
            </a:r>
            <a:r>
              <a:rPr sz="1200" spc="-15" baseline="27777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200" i="1" spc="-15" baseline="27777" dirty="0">
                <a:solidFill>
                  <a:srgbClr val="22373A"/>
                </a:solidFill>
                <a:latin typeface="Arial"/>
                <a:cs typeface="Arial"/>
              </a:rPr>
              <a:t>p−</a:t>
            </a:r>
            <a:r>
              <a:rPr sz="1200" spc="-15" baseline="27777" dirty="0">
                <a:solidFill>
                  <a:srgbClr val="22373A"/>
                </a:solidFill>
                <a:latin typeface="Tahoma"/>
                <a:cs typeface="Tahoma"/>
              </a:rPr>
              <a:t>1)</a:t>
            </a:r>
            <a:endParaRPr sz="1200" baseline="2777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94" y="1240279"/>
            <a:ext cx="2477135" cy="16929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595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  <a:p>
            <a:pPr marL="349885">
              <a:lnSpc>
                <a:spcPct val="100000"/>
              </a:lnSpc>
              <a:spcBef>
                <a:spcPts val="495"/>
              </a:spcBef>
            </a:pPr>
            <a:r>
              <a:rPr sz="1100" b="0" i="1" dirty="0">
                <a:solidFill>
                  <a:srgbClr val="22373A"/>
                </a:solidFill>
                <a:latin typeface="Bookman Old Style"/>
                <a:cs typeface="Bookman Old Style"/>
              </a:rPr>
              <a:t>β</a:t>
            </a:r>
            <a:r>
              <a:rPr sz="1100" b="0" i="1" spc="-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100" b="0" i="1" dirty="0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sz="1100" b="0" i="1" spc="10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100" i="1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  <a:p>
            <a:pPr marL="349885">
              <a:lnSpc>
                <a:spcPct val="100000"/>
              </a:lnSpc>
              <a:spcBef>
                <a:spcPts val="235"/>
              </a:spcBef>
            </a:pPr>
            <a:r>
              <a:rPr sz="1100" b="0" i="1" dirty="0">
                <a:solidFill>
                  <a:srgbClr val="22373A"/>
                </a:solidFill>
                <a:latin typeface="Bookman Old Style"/>
                <a:cs typeface="Bookman Old Style"/>
              </a:rPr>
              <a:t>π</a:t>
            </a:r>
            <a:r>
              <a:rPr sz="1100" b="0" i="1" spc="1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1100" b="0" i="1" spc="-5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1415926</a:t>
            </a:r>
            <a:r>
              <a:rPr sz="1100" b="0" i="1" spc="-55" dirty="0">
                <a:solidFill>
                  <a:srgbClr val="22373A"/>
                </a:solidFill>
                <a:latin typeface="Bookman Old Style"/>
                <a:cs typeface="Bookman Old Style"/>
              </a:rPr>
              <a:t>...</a:t>
            </a:r>
            <a:r>
              <a:rPr sz="11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100" i="1" spc="1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1100" b="0" i="1" spc="-5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14</a:t>
            </a:r>
            <a:r>
              <a:rPr sz="1100" spc="-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×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200" spc="-37" baseline="27777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1200" baseline="27777">
              <a:latin typeface="Tahoma"/>
              <a:cs typeface="Tahoma"/>
            </a:endParaRPr>
          </a:p>
          <a:p>
            <a:pPr marL="349885">
              <a:lnSpc>
                <a:spcPct val="100000"/>
              </a:lnSpc>
              <a:spcBef>
                <a:spcPts val="240"/>
              </a:spcBef>
            </a:pPr>
            <a:r>
              <a:rPr sz="1100" i="1" spc="-30" dirty="0">
                <a:solidFill>
                  <a:srgbClr val="22373A"/>
                </a:solidFill>
                <a:latin typeface="Arial"/>
                <a:cs typeface="Arial"/>
              </a:rPr>
              <a:t>ULP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(3</a:t>
            </a:r>
            <a:r>
              <a:rPr sz="11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3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0)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200" i="1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200" baseline="27777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200" spc="225" baseline="2777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01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35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Relation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Verdana"/>
                <a:cs typeface="Verdana"/>
              </a:rPr>
              <a:t>ε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27660" indent="-177800">
              <a:lnSpc>
                <a:spcPct val="100000"/>
              </a:lnSpc>
              <a:spcBef>
                <a:spcPts val="835"/>
              </a:spcBef>
              <a:buFont typeface="Tahoma"/>
              <a:buChar char="•"/>
              <a:tabLst>
                <a:tab pos="328295" algn="l"/>
              </a:tabLst>
            </a:pPr>
            <a:r>
              <a:rPr sz="1100" i="1" spc="-65" dirty="0">
                <a:solidFill>
                  <a:srgbClr val="22373A"/>
                </a:solidFill>
                <a:latin typeface="Verdana"/>
                <a:cs typeface="Verdana"/>
              </a:rPr>
              <a:t>ε</a:t>
            </a:r>
            <a:r>
              <a:rPr sz="1100" i="1" spc="-4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ULP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1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2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0)</a:t>
            </a:r>
            <a:endParaRPr sz="1100">
              <a:latin typeface="Tahoma"/>
              <a:cs typeface="Tahoma"/>
            </a:endParaRPr>
          </a:p>
          <a:p>
            <a:pPr marL="327660" indent="-177800">
              <a:lnSpc>
                <a:spcPct val="100000"/>
              </a:lnSpc>
              <a:spcBef>
                <a:spcPts val="240"/>
              </a:spcBef>
              <a:buFont typeface="Tahoma"/>
              <a:buChar char="•"/>
              <a:tabLst>
                <a:tab pos="328295" algn="l"/>
              </a:tabLst>
            </a:pP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ULP</a:t>
            </a:r>
            <a:r>
              <a:rPr sz="1200" i="1" baseline="-10416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200" i="1" spc="270" baseline="-1041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65" dirty="0">
                <a:solidFill>
                  <a:srgbClr val="22373A"/>
                </a:solidFill>
                <a:latin typeface="Verdana"/>
                <a:cs typeface="Verdana"/>
              </a:rPr>
              <a:t>ε</a:t>
            </a:r>
            <a:r>
              <a:rPr sz="1100" i="1" spc="-14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b="0" i="1" spc="-10" dirty="0">
                <a:solidFill>
                  <a:srgbClr val="22373A"/>
                </a:solidFill>
                <a:latin typeface="Bookman Old Style"/>
                <a:cs typeface="Bookman Old Style"/>
              </a:rPr>
              <a:t>β</a:t>
            </a:r>
            <a:r>
              <a:rPr sz="1200" i="1" spc="-15" baseline="27777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200" spc="-15" baseline="27777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200" i="1" spc="-15" baseline="27777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200" i="1" spc="-217" baseline="277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75" baseline="27777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200" baseline="27777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4147820" cy="5080"/>
            </a:xfrm>
            <a:custGeom>
              <a:avLst/>
              <a:gdLst/>
              <a:ahLst/>
              <a:cxnLst/>
              <a:rect l="l" t="t" r="r" b="b"/>
              <a:pathLst>
                <a:path w="4147820" h="5080">
                  <a:moveTo>
                    <a:pt x="0" y="5060"/>
                  </a:moveTo>
                  <a:lnTo>
                    <a:pt x="0" y="0"/>
                  </a:lnTo>
                  <a:lnTo>
                    <a:pt x="4147260" y="0"/>
                  </a:lnTo>
                  <a:lnTo>
                    <a:pt x="41472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72/100</a:t>
            </a:r>
          </a:p>
        </p:txBody>
      </p:sp>
    </p:spTree>
    <p:extLst>
      <p:ext uri="{BB962C8B-B14F-4D97-AF65-F5344CB8AC3E}">
        <p14:creationId xmlns:p14="http://schemas.microsoft.com/office/powerpoint/2010/main" val="2537873388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405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80" dirty="0"/>
              <a:t> </a:t>
            </a:r>
            <a:r>
              <a:rPr spc="-9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56842"/>
            <a:ext cx="3439795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Machine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floating-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point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representation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100" i="1" spc="1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denoted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Black"/>
                <a:cs typeface="Arial Black"/>
              </a:rPr>
              <a:t>fl(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100" i="1" spc="-1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fl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100" i="1" spc="-1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x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(1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0" i="1" spc="-25" dirty="0">
                <a:solidFill>
                  <a:srgbClr val="22373A"/>
                </a:solidFill>
                <a:latin typeface="Bookman Old Style"/>
                <a:cs typeface="Bookman Old Style"/>
              </a:rPr>
              <a:t>δ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1614905"/>
            <a:ext cx="20631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i="1" spc="-35" dirty="0">
                <a:solidFill>
                  <a:srgbClr val="22373A"/>
                </a:solidFill>
                <a:latin typeface="Arial"/>
                <a:cs typeface="Arial"/>
              </a:rPr>
              <a:t>Absolute</a:t>
            </a:r>
            <a:r>
              <a:rPr sz="1100" b="1" i="1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i="1" spc="-55" dirty="0">
                <a:solidFill>
                  <a:srgbClr val="22373A"/>
                </a:solidFill>
                <a:latin typeface="Arial"/>
                <a:cs typeface="Arial"/>
              </a:rPr>
              <a:t>Error</a:t>
            </a:r>
            <a:r>
              <a:rPr sz="1100" b="1" i="1" spc="-1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|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fl</a:t>
            </a:r>
            <a:r>
              <a:rPr sz="1100" i="1" spc="-2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100" i="1" spc="-1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100" spc="-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100" i="1" spc="-1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|</a:t>
            </a:r>
            <a:r>
              <a:rPr sz="1100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≤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650" baseline="-37878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650" spc="-22" baseline="-37878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Cambria"/>
                <a:cs typeface="Cambria"/>
              </a:rPr>
              <a:t>·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783" y="1614905"/>
            <a:ext cx="569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u="sng" baseline="3787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1</a:t>
            </a:r>
            <a:r>
              <a:rPr sz="1650" spc="735" baseline="37878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ULP</a:t>
            </a:r>
            <a:r>
              <a:rPr sz="1200" i="1" spc="-30" baseline="-10416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179293"/>
            <a:ext cx="953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i="1" spc="-25" dirty="0">
                <a:solidFill>
                  <a:srgbClr val="22373A"/>
                </a:solidFill>
                <a:latin typeface="Arial"/>
                <a:cs typeface="Arial"/>
              </a:rPr>
              <a:t>Relative</a:t>
            </a:r>
            <a:r>
              <a:rPr sz="1100" b="1" i="1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i="1" spc="-55" dirty="0">
                <a:solidFill>
                  <a:srgbClr val="22373A"/>
                </a:solidFill>
                <a:latin typeface="Arial"/>
                <a:cs typeface="Arial"/>
              </a:rPr>
              <a:t>Error</a:t>
            </a:r>
            <a:r>
              <a:rPr sz="1100" b="1" i="1" spc="-1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535" y="2156668"/>
            <a:ext cx="67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4" dirty="0">
                <a:solidFill>
                  <a:srgbClr val="22373A"/>
                </a:solidFill>
                <a:latin typeface="Cascadia Code"/>
                <a:cs typeface="Cascadia Code"/>
              </a:rPr>
              <a:t>1</a:t>
            </a:r>
            <a:endParaRPr sz="1000">
              <a:latin typeface="Cascadia Code"/>
              <a:cs typeface="Cascadia 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535" y="2232588"/>
            <a:ext cx="67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4" dirty="0">
                <a:solidFill>
                  <a:srgbClr val="22373A"/>
                </a:solidFill>
                <a:latin typeface="Cascadia Code"/>
                <a:cs typeface="Cascadia Code"/>
              </a:rPr>
              <a:t>1</a:t>
            </a:r>
            <a:endParaRPr sz="1000">
              <a:latin typeface="Cascadia Code"/>
              <a:cs typeface="Cascadia 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6601" y="2295893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4">
                <a:moveTo>
                  <a:pt x="0" y="0"/>
                </a:moveTo>
                <a:lnTo>
                  <a:pt x="543750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6654" y="2274327"/>
            <a:ext cx="8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2840" y="2156668"/>
            <a:ext cx="67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4" dirty="0">
                <a:solidFill>
                  <a:srgbClr val="22373A"/>
                </a:solidFill>
                <a:latin typeface="Cascadia Code"/>
                <a:cs typeface="Cascadia Code"/>
              </a:rPr>
              <a:t>1</a:t>
            </a:r>
            <a:endParaRPr sz="1000">
              <a:latin typeface="Cascadia Code"/>
              <a:cs typeface="Cascadia 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2840" y="2232588"/>
            <a:ext cx="67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4" dirty="0">
                <a:solidFill>
                  <a:srgbClr val="22373A"/>
                </a:solidFill>
                <a:latin typeface="Cascadia Code"/>
                <a:cs typeface="Cascadia Code"/>
              </a:rPr>
              <a:t>1</a:t>
            </a:r>
            <a:endParaRPr sz="1000">
              <a:latin typeface="Cascadia Code"/>
              <a:cs typeface="Cascadia 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3901" y="2085567"/>
            <a:ext cx="895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13435" algn="l"/>
              </a:tabLst>
            </a:pP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fl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100" i="1" spc="-1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100" spc="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07628" y="2295893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94928" y="227432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3498" y="2179293"/>
            <a:ext cx="436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8925" algn="l"/>
              </a:tabLst>
            </a:pPr>
            <a:r>
              <a:rPr sz="1100" spc="185" dirty="0">
                <a:solidFill>
                  <a:srgbClr val="22373A"/>
                </a:solidFill>
                <a:latin typeface="Cambria"/>
                <a:cs typeface="Cambria"/>
              </a:rPr>
              <a:t>≤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	·</a:t>
            </a:r>
            <a:r>
              <a:rPr sz="110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Verdana"/>
                <a:cs typeface="Verdana"/>
              </a:rPr>
              <a:t>ε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4204970" cy="5080"/>
            </a:xfrm>
            <a:custGeom>
              <a:avLst/>
              <a:gdLst/>
              <a:ahLst/>
              <a:cxnLst/>
              <a:rect l="l" t="t" r="r" b="b"/>
              <a:pathLst>
                <a:path w="4204970" h="5080">
                  <a:moveTo>
                    <a:pt x="0" y="5060"/>
                  </a:moveTo>
                  <a:lnTo>
                    <a:pt x="0" y="0"/>
                  </a:lnTo>
                  <a:lnTo>
                    <a:pt x="4204829" y="0"/>
                  </a:lnTo>
                  <a:lnTo>
                    <a:pt x="420482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73/100</a:t>
            </a:r>
          </a:p>
        </p:txBody>
      </p:sp>
    </p:spTree>
    <p:extLst>
      <p:ext uri="{BB962C8B-B14F-4D97-AF65-F5344CB8AC3E}">
        <p14:creationId xmlns:p14="http://schemas.microsoft.com/office/powerpoint/2010/main" val="826697318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3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06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704" y="452709"/>
            <a:ext cx="1232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80975" algn="l"/>
              </a:tabLst>
            </a:pPr>
            <a:r>
              <a:rPr sz="1000" spc="-70" dirty="0">
                <a:solidFill>
                  <a:srgbClr val="22373A"/>
                </a:solidFill>
                <a:latin typeface="Cambria"/>
                <a:cs typeface="Cambria"/>
              </a:rPr>
              <a:t>NaN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(mantissa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̸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0)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7579" y="660260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632" y="660260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11111111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7680" y="660260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***********************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704" y="941100"/>
            <a:ext cx="693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80975" algn="l"/>
              </a:tabLst>
            </a:pPr>
            <a:r>
              <a:rPr sz="1000" spc="215" dirty="0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infinity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579" y="1098041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4632" y="1098041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11111111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7680" y="1098041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00000000000000000000000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304" y="1378869"/>
            <a:ext cx="2125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har char="•"/>
              <a:tabLst>
                <a:tab pos="206375" algn="l"/>
              </a:tabLst>
            </a:pP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Lowest/Largest</a:t>
            </a:r>
            <a:r>
              <a:rPr sz="10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-20" dirty="0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10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40282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sz="1000" spc="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050" spc="-15" baseline="27777" dirty="0">
                <a:solidFill>
                  <a:srgbClr val="22373A"/>
                </a:solidFill>
                <a:latin typeface="Tahoma"/>
                <a:cs typeface="Tahoma"/>
              </a:rPr>
              <a:t>+38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7579" y="1586433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4632" y="1586433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11111110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7680" y="1586433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11111111111111111111111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304" y="1867260"/>
            <a:ext cx="2326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har char="•"/>
              <a:tabLst>
                <a:tab pos="206375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Minimum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(normal)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-20" dirty="0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0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17549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sz="10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050" i="1" spc="-15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spc="-15" baseline="27777" dirty="0">
                <a:solidFill>
                  <a:srgbClr val="22373A"/>
                </a:solidFill>
                <a:latin typeface="Tahoma"/>
                <a:cs typeface="Tahoma"/>
              </a:rPr>
              <a:t>38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7579" y="2074811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4632" y="2074811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7680" y="2074811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00000000000000000000000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304" y="2355651"/>
            <a:ext cx="3027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har char="•"/>
              <a:tabLst>
                <a:tab pos="206375" algn="l"/>
              </a:tabLst>
            </a:pP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Denormal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b="0" i="1" spc="85" dirty="0">
                <a:solidFill>
                  <a:srgbClr val="22373A"/>
                </a:solidFill>
                <a:latin typeface="Bookman Old Style"/>
                <a:cs typeface="Bookman Old Style"/>
              </a:rPr>
              <a:t>&lt;</a:t>
            </a:r>
            <a:r>
              <a:rPr sz="10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050" i="1" spc="-15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spc="-15" baseline="27777" dirty="0">
                <a:solidFill>
                  <a:srgbClr val="22373A"/>
                </a:solidFill>
                <a:latin typeface="Tahoma"/>
                <a:cs typeface="Tahoma"/>
              </a:rPr>
              <a:t>126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)(minimum:</a:t>
            </a:r>
            <a:r>
              <a:rPr sz="10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000" b="0" i="1" spc="-5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sz="10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050" i="1" spc="-15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spc="-15" baseline="27777" dirty="0">
                <a:solidFill>
                  <a:srgbClr val="22373A"/>
                </a:solidFill>
                <a:latin typeface="Tahoma"/>
                <a:cs typeface="Tahoma"/>
              </a:rPr>
              <a:t>45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7579" y="2563202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4632" y="2563202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7680" y="2563202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***********************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704" y="2844030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80975" algn="l"/>
              </a:tabLst>
            </a:pP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sz="1000" spc="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7579" y="2988322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54632" y="2988322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27680" y="2988322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00000000000000000000000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74/100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30" name="object 3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234937"/>
              <a:ext cx="4262755" cy="5080"/>
            </a:xfrm>
            <a:custGeom>
              <a:avLst/>
              <a:gdLst/>
              <a:ahLst/>
              <a:cxnLst/>
              <a:rect l="l" t="t" r="r" b="b"/>
              <a:pathLst>
                <a:path w="4262755" h="5080">
                  <a:moveTo>
                    <a:pt x="0" y="5060"/>
                  </a:moveTo>
                  <a:lnTo>
                    <a:pt x="0" y="0"/>
                  </a:lnTo>
                  <a:lnTo>
                    <a:pt x="4262486" y="0"/>
                  </a:lnTo>
                  <a:lnTo>
                    <a:pt x="426248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02908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3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06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5843" y="517740"/>
          <a:ext cx="4567554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E4M3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E5M2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half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Exponent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[0*-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14]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(no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inf)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5-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[0*-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30]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Bias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Mantissa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4-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10-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63610" y="1704330"/>
            <a:ext cx="4940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4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75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60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r>
              <a:rPr sz="9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37" baseline="37037" dirty="0">
                <a:solidFill>
                  <a:srgbClr val="22373A"/>
                </a:solidFill>
                <a:latin typeface="Tahoma"/>
                <a:cs typeface="Tahoma"/>
              </a:rPr>
              <a:t>8</a:t>
            </a:r>
            <a:endParaRPr sz="900" baseline="37037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180"/>
              </a:spcBef>
            </a:pP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448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5267" y="1693281"/>
            <a:ext cx="534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4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75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60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r>
              <a:rPr sz="9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37" baseline="37037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endParaRPr sz="900" baseline="37037">
              <a:latin typeface="Tahoma"/>
              <a:cs typeface="Tahoma"/>
            </a:endParaRPr>
          </a:p>
          <a:p>
            <a:pPr marL="97790">
              <a:lnSpc>
                <a:spcPct val="100000"/>
              </a:lnSpc>
              <a:spcBef>
                <a:spcPts val="180"/>
              </a:spcBef>
            </a:pP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57</a:t>
            </a:r>
            <a:r>
              <a:rPr sz="900" b="0" i="1" spc="-45" dirty="0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sz="900" b="0" i="1" spc="-9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344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6844" y="1596533"/>
            <a:ext cx="42100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350" spc="-37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5" dirty="0">
                <a:solidFill>
                  <a:srgbClr val="22373A"/>
                </a:solidFill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65</a:t>
            </a:r>
            <a:r>
              <a:rPr sz="900" b="0" i="1" spc="-45" dirty="0">
                <a:solidFill>
                  <a:srgbClr val="22373A"/>
                </a:solidFill>
                <a:latin typeface="Bookman Old Style"/>
                <a:cs typeface="Bookman Old Style"/>
              </a:rPr>
              <a:t>,</a:t>
            </a:r>
            <a:r>
              <a:rPr sz="900" b="0" i="1" spc="-95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536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43" y="2025433"/>
            <a:ext cx="2103755" cy="291465"/>
          </a:xfrm>
          <a:custGeom>
            <a:avLst/>
            <a:gdLst/>
            <a:ahLst/>
            <a:cxnLst/>
            <a:rect l="l" t="t" r="r" b="b"/>
            <a:pathLst>
              <a:path w="2103755" h="291464">
                <a:moveTo>
                  <a:pt x="2103666" y="0"/>
                </a:moveTo>
                <a:lnTo>
                  <a:pt x="871829" y="0"/>
                </a:lnTo>
                <a:lnTo>
                  <a:pt x="0" y="0"/>
                </a:lnTo>
                <a:lnTo>
                  <a:pt x="0" y="291122"/>
                </a:lnTo>
                <a:lnTo>
                  <a:pt x="871829" y="291122"/>
                </a:lnTo>
                <a:lnTo>
                  <a:pt x="2103666" y="291122"/>
                </a:lnTo>
                <a:lnTo>
                  <a:pt x="210366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7128" y="1909791"/>
            <a:ext cx="50609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660"/>
              </a:spcBef>
            </a:pPr>
            <a:r>
              <a:rPr sz="1350" spc="-37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5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  <a:spcBef>
                <a:spcPts val="560"/>
              </a:spcBef>
            </a:pP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900" b="0" i="1" spc="-1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015625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9509" y="2025434"/>
            <a:ext cx="2463800" cy="291465"/>
          </a:xfrm>
          <a:custGeom>
            <a:avLst/>
            <a:gdLst/>
            <a:ahLst/>
            <a:cxnLst/>
            <a:rect l="l" t="t" r="r" b="b"/>
            <a:pathLst>
              <a:path w="2463800" h="291464">
                <a:moveTo>
                  <a:pt x="2463660" y="0"/>
                </a:moveTo>
                <a:lnTo>
                  <a:pt x="0" y="0"/>
                </a:lnTo>
                <a:lnTo>
                  <a:pt x="0" y="291122"/>
                </a:lnTo>
                <a:lnTo>
                  <a:pt x="2463660" y="291122"/>
                </a:lnTo>
                <a:lnTo>
                  <a:pt x="246366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44125" y="1909791"/>
            <a:ext cx="44767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900" b="0" i="1" spc="-1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00006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064" y="1787138"/>
            <a:ext cx="685165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22373A"/>
                </a:solidFill>
                <a:latin typeface="Arial Black"/>
                <a:cs typeface="Arial Black"/>
              </a:rPr>
              <a:t>Largest</a:t>
            </a:r>
            <a:r>
              <a:rPr sz="9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114" dirty="0">
                <a:solidFill>
                  <a:srgbClr val="22373A"/>
                </a:solidFill>
                <a:latin typeface="Arial Black"/>
                <a:cs typeface="Arial Black"/>
              </a:rPr>
              <a:t>Smallest</a:t>
            </a:r>
            <a:r>
              <a:rPr sz="900" spc="6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12700" marR="29209">
              <a:lnSpc>
                <a:spcPct val="116700"/>
              </a:lnSpc>
              <a:spcBef>
                <a:spcPts val="1030"/>
              </a:spcBef>
            </a:pPr>
            <a:r>
              <a:rPr sz="900" spc="-10" dirty="0">
                <a:solidFill>
                  <a:srgbClr val="22373A"/>
                </a:solidFill>
                <a:latin typeface="Arial Black"/>
                <a:cs typeface="Arial Black"/>
              </a:rPr>
              <a:t>Smallest </a:t>
            </a:r>
            <a:r>
              <a:rPr sz="900" spc="-85" dirty="0">
                <a:solidFill>
                  <a:srgbClr val="22373A"/>
                </a:solidFill>
                <a:latin typeface="Arial Black"/>
                <a:cs typeface="Arial Black"/>
              </a:rPr>
              <a:t>(denormal*)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3491" y="2280923"/>
            <a:ext cx="69405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60"/>
              </a:spcBef>
            </a:pPr>
            <a:r>
              <a:rPr sz="1350" spc="-37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5" dirty="0">
                <a:solidFill>
                  <a:srgbClr val="22373A"/>
                </a:solidFill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9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001953125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1101" y="2280923"/>
            <a:ext cx="74231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4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5258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60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r>
              <a:rPr sz="9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3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30" baseline="37037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3712" y="2280923"/>
            <a:ext cx="54102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6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3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30" baseline="37037" dirty="0">
                <a:solidFill>
                  <a:srgbClr val="22373A"/>
                </a:solidFill>
                <a:latin typeface="Tahoma"/>
                <a:cs typeface="Tahoma"/>
              </a:rPr>
              <a:t>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5843" y="2748699"/>
            <a:ext cx="871855" cy="291465"/>
          </a:xfrm>
          <a:custGeom>
            <a:avLst/>
            <a:gdLst/>
            <a:ahLst/>
            <a:cxnLst/>
            <a:rect l="l" t="t" r="r" b="b"/>
            <a:pathLst>
              <a:path w="871855" h="291464">
                <a:moveTo>
                  <a:pt x="871829" y="0"/>
                </a:moveTo>
                <a:lnTo>
                  <a:pt x="0" y="0"/>
                </a:lnTo>
                <a:lnTo>
                  <a:pt x="0" y="291122"/>
                </a:lnTo>
                <a:lnTo>
                  <a:pt x="871829" y="291122"/>
                </a:lnTo>
                <a:lnTo>
                  <a:pt x="87182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1764" y="2812600"/>
            <a:ext cx="3829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00" dirty="0">
                <a:solidFill>
                  <a:srgbClr val="22373A"/>
                </a:solidFill>
                <a:latin typeface="Arial Black"/>
                <a:cs typeface="Arial Black"/>
              </a:rPr>
              <a:t>Epsilon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97673" y="2748699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25637" y="2633056"/>
            <a:ext cx="38862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660"/>
              </a:spcBef>
            </a:pPr>
            <a:r>
              <a:rPr sz="1350" spc="-37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5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900" b="0" i="1" spc="-1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0625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29509" y="2748699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15983" y="2633056"/>
            <a:ext cx="27178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660"/>
              </a:spcBef>
            </a:pPr>
            <a:r>
              <a:rPr sz="1350" spc="-37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9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61333" y="2748699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60037" y="2633056"/>
            <a:ext cx="44767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900" b="0" i="1" spc="-1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00098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843" y="3069996"/>
            <a:ext cx="4567555" cy="0"/>
          </a:xfrm>
          <a:custGeom>
            <a:avLst/>
            <a:gdLst/>
            <a:ahLst/>
            <a:cxnLst/>
            <a:rect l="l" t="t" r="r" b="b"/>
            <a:pathLst>
              <a:path w="4567555">
                <a:moveTo>
                  <a:pt x="0" y="0"/>
                </a:moveTo>
                <a:lnTo>
                  <a:pt x="4567326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80818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3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06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5843" y="523278"/>
          <a:ext cx="4566285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bfloat16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float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double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Exponent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877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8-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r>
                        <a:rPr sz="900" spc="1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[0*-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254]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11-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[0*-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2046]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Bias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1023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Mantissa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7-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23-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52-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9064" y="1792676"/>
            <a:ext cx="6267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22373A"/>
                </a:solidFill>
                <a:latin typeface="Arial Black"/>
                <a:cs typeface="Arial Black"/>
              </a:rPr>
              <a:t>Largest</a:t>
            </a:r>
            <a:r>
              <a:rPr sz="9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2360" y="1613119"/>
            <a:ext cx="50800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128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30" baseline="37037" dirty="0">
                <a:solidFill>
                  <a:srgbClr val="22373A"/>
                </a:solidFill>
                <a:latin typeface="Tahoma"/>
                <a:cs typeface="Tahoma"/>
              </a:rPr>
              <a:t>38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9940" y="1613119"/>
            <a:ext cx="54864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1024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30" baseline="37037" dirty="0">
                <a:solidFill>
                  <a:srgbClr val="22373A"/>
                </a:solidFill>
                <a:latin typeface="Tahoma"/>
                <a:cs typeface="Tahoma"/>
              </a:rPr>
              <a:t>308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43" y="2019909"/>
            <a:ext cx="871855" cy="291465"/>
          </a:xfrm>
          <a:custGeom>
            <a:avLst/>
            <a:gdLst/>
            <a:ahLst/>
            <a:cxnLst/>
            <a:rect l="l" t="t" r="r" b="b"/>
            <a:pathLst>
              <a:path w="871855" h="291464">
                <a:moveTo>
                  <a:pt x="871829" y="0"/>
                </a:moveTo>
                <a:lnTo>
                  <a:pt x="0" y="0"/>
                </a:lnTo>
                <a:lnTo>
                  <a:pt x="0" y="291122"/>
                </a:lnTo>
                <a:lnTo>
                  <a:pt x="871829" y="291122"/>
                </a:lnTo>
                <a:lnTo>
                  <a:pt x="87182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764" y="2083798"/>
            <a:ext cx="6724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14" dirty="0">
                <a:solidFill>
                  <a:srgbClr val="22373A"/>
                </a:solidFill>
                <a:latin typeface="Arial Black"/>
                <a:cs typeface="Arial Black"/>
              </a:rPr>
              <a:t>Smallest</a:t>
            </a:r>
            <a:r>
              <a:rPr sz="900" spc="6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7673" y="2019909"/>
            <a:ext cx="2463800" cy="291465"/>
          </a:xfrm>
          <a:custGeom>
            <a:avLst/>
            <a:gdLst/>
            <a:ahLst/>
            <a:cxnLst/>
            <a:rect l="l" t="t" r="r" b="b"/>
            <a:pathLst>
              <a:path w="2463800" h="291464">
                <a:moveTo>
                  <a:pt x="2463660" y="0"/>
                </a:moveTo>
                <a:lnTo>
                  <a:pt x="0" y="0"/>
                </a:lnTo>
                <a:lnTo>
                  <a:pt x="0" y="291122"/>
                </a:lnTo>
                <a:lnTo>
                  <a:pt x="2463660" y="291122"/>
                </a:lnTo>
                <a:lnTo>
                  <a:pt x="246366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48509" y="1904241"/>
            <a:ext cx="56896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126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1333" y="2019909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6090" y="1904241"/>
            <a:ext cx="60896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1022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308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064" y="2351522"/>
            <a:ext cx="6610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spc="-10" dirty="0">
                <a:solidFill>
                  <a:srgbClr val="22373A"/>
                </a:solidFill>
                <a:latin typeface="Arial Black"/>
                <a:cs typeface="Arial Black"/>
              </a:rPr>
              <a:t>Smallest </a:t>
            </a:r>
            <a:r>
              <a:rPr sz="900" spc="-85" dirty="0">
                <a:solidFill>
                  <a:srgbClr val="22373A"/>
                </a:solidFill>
                <a:latin typeface="Arial Black"/>
                <a:cs typeface="Arial Black"/>
              </a:rPr>
              <a:t>(denormal*)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1636" y="2454942"/>
            <a:ext cx="844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0" dirty="0">
                <a:solidFill>
                  <a:srgbClr val="22373A"/>
                </a:solidFill>
                <a:latin typeface="Arial"/>
                <a:cs typeface="Arial"/>
              </a:rPr>
              <a:t>/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721" y="2275386"/>
            <a:ext cx="58166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149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45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390" y="2275386"/>
            <a:ext cx="62166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1074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9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324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843" y="2743161"/>
            <a:ext cx="871855" cy="291465"/>
          </a:xfrm>
          <a:custGeom>
            <a:avLst/>
            <a:gdLst/>
            <a:ahLst/>
            <a:cxnLst/>
            <a:rect l="l" t="t" r="r" b="b"/>
            <a:pathLst>
              <a:path w="871855" h="291464">
                <a:moveTo>
                  <a:pt x="871829" y="0"/>
                </a:moveTo>
                <a:lnTo>
                  <a:pt x="0" y="0"/>
                </a:lnTo>
                <a:lnTo>
                  <a:pt x="0" y="291122"/>
                </a:lnTo>
                <a:lnTo>
                  <a:pt x="871829" y="291122"/>
                </a:lnTo>
                <a:lnTo>
                  <a:pt x="87182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1764" y="2807063"/>
            <a:ext cx="3829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00" dirty="0">
                <a:solidFill>
                  <a:srgbClr val="22373A"/>
                </a:solidFill>
                <a:latin typeface="Arial Black"/>
                <a:cs typeface="Arial Black"/>
              </a:rPr>
              <a:t>Epsilon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97673" y="2743161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25637" y="2627519"/>
            <a:ext cx="38862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660"/>
              </a:spcBef>
            </a:pPr>
            <a:r>
              <a:rPr sz="1350" spc="-37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5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900" b="0" i="1" spc="-1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0078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29509" y="2743161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84588" y="2627519"/>
            <a:ext cx="52832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3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30" baseline="37037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61333" y="2743161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99851" y="2627519"/>
            <a:ext cx="56134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52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="0" i="1" spc="-4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16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5843" y="3064459"/>
            <a:ext cx="4567555" cy="0"/>
          </a:xfrm>
          <a:custGeom>
            <a:avLst/>
            <a:gdLst/>
            <a:ahLst/>
            <a:cxnLst/>
            <a:rect l="l" t="t" r="r" b="b"/>
            <a:pathLst>
              <a:path w="4567555">
                <a:moveTo>
                  <a:pt x="0" y="0"/>
                </a:moveTo>
                <a:lnTo>
                  <a:pt x="4567326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660340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5938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05" dirty="0"/>
              <a:t>Limits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2573020"/>
          </a:xfrm>
          <a:custGeom>
            <a:avLst/>
            <a:gdLst/>
            <a:ahLst/>
            <a:cxnLst/>
            <a:rect l="l" t="t" r="r" b="b"/>
            <a:pathLst>
              <a:path w="5039995" h="2573020">
                <a:moveTo>
                  <a:pt x="5039995" y="0"/>
                </a:moveTo>
                <a:lnTo>
                  <a:pt x="0" y="0"/>
                </a:lnTo>
                <a:lnTo>
                  <a:pt x="0" y="2572410"/>
                </a:lnTo>
                <a:lnTo>
                  <a:pt x="5039995" y="257241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34851"/>
            <a:ext cx="12814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solidFill>
                  <a:srgbClr val="9B6600"/>
                </a:solidFill>
                <a:latin typeface="Palatino Linotype"/>
                <a:cs typeface="Palatino Linotype"/>
              </a:rPr>
              <a:t>#</a:t>
            </a:r>
            <a:r>
              <a:rPr sz="900" i="1" spc="-60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9B6600"/>
                </a:solidFill>
                <a:latin typeface="Palatino Linotype"/>
                <a:cs typeface="Palatino Linotype"/>
              </a:rPr>
              <a:t>include</a:t>
            </a:r>
            <a:r>
              <a:rPr sz="9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&lt;limits&gt;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T: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float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or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double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938410"/>
            <a:ext cx="18192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50" dirty="0">
                <a:solidFill>
                  <a:srgbClr val="0000FF"/>
                </a:solidFill>
                <a:latin typeface="Palatino Linotype"/>
                <a:cs typeface="Palatino Linotype"/>
              </a:rPr>
              <a:t>max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7238" y="938410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largest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258514"/>
            <a:ext cx="19983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lowest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7238" y="1258514"/>
            <a:ext cx="14008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lowest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8845" y="2020239"/>
            <a:ext cx="95885" cy="965835"/>
            <a:chOff x="2138845" y="2020239"/>
            <a:chExt cx="95885" cy="965835"/>
          </a:xfrm>
        </p:grpSpPr>
        <p:sp>
          <p:nvSpPr>
            <p:cNvPr id="10" name="object 10"/>
            <p:cNvSpPr/>
            <p:nvPr/>
          </p:nvSpPr>
          <p:spPr>
            <a:xfrm>
              <a:off x="2198623" y="2022766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64" y="0"/>
                  </a:lnTo>
                </a:path>
              </a:pathLst>
            </a:custGeom>
            <a:ln w="50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845" y="298310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64" y="0"/>
                  </a:lnTo>
                </a:path>
              </a:pathLst>
            </a:custGeom>
            <a:ln w="50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5254" y="1578617"/>
            <a:ext cx="3895090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4405" algn="l"/>
              </a:tabLst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55" dirty="0">
                <a:solidFill>
                  <a:srgbClr val="0000FF"/>
                </a:solidFill>
                <a:latin typeface="Palatino Linotype"/>
                <a:cs typeface="Palatino Linotype"/>
              </a:rPr>
              <a:t>min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smallest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endParaRPr sz="900">
              <a:latin typeface="Palatino Linotype"/>
              <a:cs typeface="Palatino Linotype"/>
            </a:endParaRPr>
          </a:p>
          <a:p>
            <a:pPr marL="12700" marR="5080">
              <a:lnSpc>
                <a:spcPct val="233400"/>
              </a:lnSpc>
              <a:tabLst>
                <a:tab pos="222440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denorm</a:t>
            </a:r>
            <a:r>
              <a:rPr sz="900" spc="3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min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17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smallest</a:t>
            </a: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(denormal)</a:t>
            </a: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epsilon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epsilon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70" dirty="0">
                <a:solidFill>
                  <a:srgbClr val="0000FF"/>
                </a:solidFill>
                <a:latin typeface="Palatino Linotype"/>
                <a:cs typeface="Palatino Linotype"/>
              </a:rPr>
              <a:t>infinity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10" dirty="0">
                <a:solidFill>
                  <a:srgbClr val="3D7A7A"/>
                </a:solidFill>
                <a:latin typeface="Courier New"/>
                <a:cs typeface="Courier New"/>
              </a:rPr>
              <a:t>infinity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quiet</a:t>
            </a:r>
            <a:r>
              <a:rPr sz="900" spc="8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NaN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25" dirty="0">
                <a:solidFill>
                  <a:srgbClr val="3D7A7A"/>
                </a:solidFill>
                <a:latin typeface="Courier New"/>
                <a:cs typeface="Courier New"/>
              </a:rPr>
              <a:t>NaN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79/100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5" name="object 15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4551045" cy="5080"/>
            </a:xfrm>
            <a:custGeom>
              <a:avLst/>
              <a:gdLst/>
              <a:ahLst/>
              <a:cxnLst/>
              <a:rect l="l" t="t" r="r" b="b"/>
              <a:pathLst>
                <a:path w="4551045" h="5080">
                  <a:moveTo>
                    <a:pt x="0" y="5060"/>
                  </a:moveTo>
                  <a:lnTo>
                    <a:pt x="0" y="0"/>
                  </a:lnTo>
                  <a:lnTo>
                    <a:pt x="4550419" y="0"/>
                  </a:lnTo>
                  <a:lnTo>
                    <a:pt x="45504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106037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7"/>
            <a:ext cx="205041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30" dirty="0"/>
              <a:t>Install</a:t>
            </a:r>
            <a:r>
              <a:rPr sz="1200" spc="50" dirty="0"/>
              <a:t> </a:t>
            </a:r>
            <a:r>
              <a:rPr sz="1200" spc="-125" dirty="0"/>
              <a:t>the</a:t>
            </a:r>
            <a:r>
              <a:rPr sz="1200" spc="50" dirty="0"/>
              <a:t> </a:t>
            </a:r>
            <a:r>
              <a:rPr sz="1200" spc="-135" dirty="0"/>
              <a:t>Compiler</a:t>
            </a:r>
            <a:r>
              <a:rPr lang="en-US" sz="1200" spc="-135" dirty="0"/>
              <a:t>s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83082"/>
            <a:ext cx="37548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Install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last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gcc/g++</a:t>
            </a:r>
            <a:r>
              <a:rPr sz="11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1100" spc="-25" dirty="0">
                <a:solidFill>
                  <a:srgbClr val="22373A"/>
                </a:solidFill>
                <a:latin typeface="Tahoma"/>
                <a:cs typeface="Tahoma"/>
              </a:rPr>
              <a:t>on WSL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69073"/>
            <a:ext cx="5039995" cy="633507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$</a:t>
            </a:r>
            <a:r>
              <a:rPr sz="900" b="1" spc="254" dirty="0">
                <a:solidFill>
                  <a:srgbClr val="00007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sudo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apt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update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$</a:t>
            </a:r>
            <a:r>
              <a:rPr sz="900" b="1" spc="275" dirty="0">
                <a:solidFill>
                  <a:srgbClr val="00007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sudo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apt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install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gcc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g++</a:t>
            </a:r>
            <a:r>
              <a:rPr lang="en-US"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make </a:t>
            </a:r>
            <a:r>
              <a:rPr lang="en-US" sz="900" spc="-25" dirty="0" err="1">
                <a:solidFill>
                  <a:srgbClr val="22373A"/>
                </a:solidFill>
                <a:latin typeface="Palatino Linotype"/>
                <a:cs typeface="Palatino Linotype"/>
              </a:rPr>
              <a:t>gdb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$</a:t>
            </a:r>
            <a:r>
              <a:rPr sz="900" b="1" spc="305" dirty="0">
                <a:solidFill>
                  <a:srgbClr val="00007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gcc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--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version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$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g++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--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version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627492"/>
            <a:ext cx="3907206" cy="1378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Install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last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clang</a:t>
            </a:r>
            <a:r>
              <a:rPr sz="11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11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on Mac</a:t>
            </a:r>
          </a:p>
          <a:p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Run the following command from a terminal (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iTerm</a:t>
            </a: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b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above command will install C++ compiler clang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78" y="2215827"/>
            <a:ext cx="5039995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$</a:t>
            </a:r>
            <a:r>
              <a:rPr lang="en-US" sz="900" b="1" dirty="0">
                <a:solidFill>
                  <a:srgbClr val="00007F"/>
                </a:solidFill>
                <a:latin typeface="Palatino Linotype"/>
                <a:cs typeface="Palatino Linotype"/>
              </a:rPr>
              <a:t> 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xcode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-select --install</a:t>
            </a:r>
            <a:endParaRPr sz="900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44"/>
            <a:ext cx="5760085" cy="5080"/>
            <a:chOff x="0" y="3234944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44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5760072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072" y="5054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44"/>
              <a:ext cx="346075" cy="5080"/>
            </a:xfrm>
            <a:custGeom>
              <a:avLst/>
              <a:gdLst/>
              <a:ahLst/>
              <a:cxnLst/>
              <a:rect l="l" t="t" r="r" b="b"/>
              <a:pathLst>
                <a:path w="346075" h="5080">
                  <a:moveTo>
                    <a:pt x="345592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345592" y="5054"/>
                  </a:lnTo>
                  <a:lnTo>
                    <a:pt x="345592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65" dirty="0"/>
              <a:t> </a:t>
            </a:r>
            <a:r>
              <a:rPr dirty="0"/>
              <a:t>-</a:t>
            </a:r>
            <a:r>
              <a:rPr spc="70" dirty="0"/>
              <a:t> </a:t>
            </a:r>
            <a:r>
              <a:rPr spc="-140" dirty="0"/>
              <a:t>Useful</a:t>
            </a:r>
            <a:r>
              <a:rPr spc="70" dirty="0"/>
              <a:t> </a:t>
            </a:r>
            <a:r>
              <a:rPr spc="-125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711339"/>
            <a:ext cx="5039995" cy="1781175"/>
          </a:xfrm>
          <a:custGeom>
            <a:avLst/>
            <a:gdLst/>
            <a:ahLst/>
            <a:cxnLst/>
            <a:rect l="l" t="t" r="r" b="b"/>
            <a:pathLst>
              <a:path w="5039995" h="1781175">
                <a:moveTo>
                  <a:pt x="5039995" y="0"/>
                </a:moveTo>
                <a:lnTo>
                  <a:pt x="0" y="0"/>
                </a:lnTo>
                <a:lnTo>
                  <a:pt x="0" y="1780844"/>
                </a:lnTo>
                <a:lnTo>
                  <a:pt x="5039995" y="178084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701809"/>
            <a:ext cx="15798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9B6600"/>
                </a:solidFill>
                <a:latin typeface="Palatino Linotype"/>
                <a:cs typeface="Palatino Linotype"/>
              </a:rPr>
              <a:t>#</a:t>
            </a:r>
            <a:r>
              <a:rPr sz="900" i="1" spc="-5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9B6600"/>
                </a:solidFill>
                <a:latin typeface="Palatino Linotype"/>
                <a:cs typeface="Palatino Linotype"/>
              </a:rPr>
              <a:t>include</a:t>
            </a:r>
            <a:r>
              <a:rPr sz="900" i="1" spc="47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&lt;cmath&gt;</a:t>
            </a:r>
            <a:r>
              <a:rPr sz="900" i="1" spc="4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C++11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998502"/>
            <a:ext cx="163957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std::isnan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value)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isinf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value)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isfinite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value)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8969" y="998502"/>
            <a:ext cx="1850389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check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NaN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check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3D7A7A"/>
                </a:solidFill>
                <a:latin typeface="Lucida Sans Unicode"/>
                <a:cs typeface="Lucida Sans Unicode"/>
              </a:rPr>
              <a:t>±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infinity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check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NaN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3D7A7A"/>
                </a:solidFill>
                <a:latin typeface="Lucida Sans Unicode"/>
                <a:cs typeface="Lucida Sans Unicode"/>
              </a:rPr>
              <a:t>±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infinity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822190"/>
            <a:ext cx="337375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isnormal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value);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check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Normal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118884"/>
            <a:ext cx="146050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11150" algn="l"/>
              </a:tabLst>
            </a:pP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70" dirty="0">
                <a:solidFill>
                  <a:srgbClr val="0000FF"/>
                </a:solidFill>
                <a:latin typeface="Palatino Linotype"/>
                <a:cs typeface="Palatino Linotype"/>
              </a:rPr>
              <a:t>ldexp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p)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ilogb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value)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3569" y="2118884"/>
            <a:ext cx="204914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exponent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shift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Arial"/>
                <a:cs typeface="Arial"/>
              </a:rPr>
              <a:t>x</a:t>
            </a:r>
            <a:r>
              <a:rPr sz="900" i="1" spc="45" dirty="0">
                <a:solidFill>
                  <a:srgbClr val="3D7A7A"/>
                </a:solidFill>
                <a:latin typeface="Arial"/>
                <a:cs typeface="Arial"/>
              </a:rPr>
              <a:t> </a:t>
            </a:r>
            <a:r>
              <a:rPr sz="900" spc="-260" dirty="0">
                <a:solidFill>
                  <a:srgbClr val="3D7A7A"/>
                </a:solidFill>
                <a:latin typeface="Lucida Sans Unicode"/>
                <a:cs typeface="Lucida Sans Unicode"/>
              </a:rPr>
              <a:t>∗</a:t>
            </a:r>
            <a:r>
              <a:rPr sz="900" spc="-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solidFill>
                  <a:srgbClr val="3D7A7A"/>
                </a:solidFill>
                <a:latin typeface="Arial"/>
                <a:cs typeface="Arial"/>
              </a:rPr>
              <a:t>2</a:t>
            </a:r>
            <a:r>
              <a:rPr sz="900" i="1" spc="-37" baseline="37037" dirty="0">
                <a:solidFill>
                  <a:srgbClr val="3D7A7A"/>
                </a:solidFill>
                <a:latin typeface="Arial"/>
                <a:cs typeface="Arial"/>
              </a:rPr>
              <a:t>p</a:t>
            </a:r>
            <a:endParaRPr sz="900" baseline="3703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extracts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exponent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80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80/100</a:t>
            </a:r>
          </a:p>
        </p:txBody>
      </p:sp>
    </p:spTree>
    <p:extLst>
      <p:ext uri="{BB962C8B-B14F-4D97-AF65-F5344CB8AC3E}">
        <p14:creationId xmlns:p14="http://schemas.microsoft.com/office/powerpoint/2010/main" val="2415629855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4726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75" dirty="0">
                <a:solidFill>
                  <a:srgbClr val="22373A"/>
                </a:solidFill>
                <a:hlinkClick r:id="rId2" action="ppaction://hlinksldjump"/>
              </a:rPr>
              <a:t>Conversion</a:t>
            </a:r>
            <a:r>
              <a:rPr sz="2450" spc="9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20" dirty="0">
                <a:solidFill>
                  <a:srgbClr val="22373A"/>
                </a:solidFill>
                <a:hlinkClick r:id="rId2" action="ppaction://hlinksldjump"/>
              </a:rPr>
              <a:t>Rules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762635" cy="5080"/>
            </a:xfrm>
            <a:custGeom>
              <a:avLst/>
              <a:gdLst/>
              <a:ahLst/>
              <a:cxnLst/>
              <a:rect l="l" t="t" r="r" b="b"/>
              <a:pathLst>
                <a:path w="762635" h="5080">
                  <a:moveTo>
                    <a:pt x="0" y="5060"/>
                  </a:moveTo>
                  <a:lnTo>
                    <a:pt x="0" y="0"/>
                  </a:lnTo>
                  <a:lnTo>
                    <a:pt x="762009" y="0"/>
                  </a:lnTo>
                  <a:lnTo>
                    <a:pt x="762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3937422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058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Conversion</a:t>
            </a:r>
            <a:r>
              <a:rPr spc="95" dirty="0"/>
              <a:t> </a:t>
            </a:r>
            <a:r>
              <a:rPr spc="-140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1227708" y="12756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0297" y="12756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6416" y="12756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497" y="17979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3760" y="17979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4987" y="412599"/>
            <a:ext cx="4606290" cy="1428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345"/>
              </a:spcBef>
            </a:pPr>
            <a:r>
              <a:rPr sz="1200" spc="-125" dirty="0">
                <a:solidFill>
                  <a:srgbClr val="22373A"/>
                </a:solidFill>
                <a:latin typeface="Arial Black"/>
                <a:cs typeface="Arial Black"/>
              </a:rPr>
              <a:t>Implicit</a:t>
            </a:r>
            <a:r>
              <a:rPr sz="12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40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r>
              <a:rPr sz="12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65" dirty="0">
                <a:solidFill>
                  <a:srgbClr val="22373A"/>
                </a:solidFill>
                <a:latin typeface="Arial Black"/>
                <a:cs typeface="Arial Black"/>
              </a:rPr>
              <a:t>conversion</a:t>
            </a:r>
            <a:r>
              <a:rPr sz="12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40" dirty="0">
                <a:solidFill>
                  <a:srgbClr val="22373A"/>
                </a:solidFill>
                <a:latin typeface="Arial Black"/>
                <a:cs typeface="Arial Black"/>
              </a:rPr>
              <a:t>rules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applied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</a:t>
            </a:r>
            <a:r>
              <a:rPr sz="1100" u="sng" spc="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order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before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operation:</a:t>
            </a:r>
            <a:endParaRPr sz="1100">
              <a:latin typeface="Tahoma"/>
              <a:cs typeface="Tahoma"/>
            </a:endParaRPr>
          </a:p>
          <a:p>
            <a:pPr marL="255904">
              <a:lnSpc>
                <a:spcPct val="100000"/>
              </a:lnSpc>
              <a:spcBef>
                <a:spcPts val="215"/>
              </a:spcBef>
            </a:pPr>
            <a:r>
              <a:rPr sz="1100" spc="-130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-13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1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operation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(*,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Arial"/>
                <a:cs typeface="Arial"/>
              </a:rPr>
              <a:t>+,</a:t>
            </a:r>
            <a:r>
              <a:rPr sz="900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Arial"/>
                <a:cs typeface="Arial"/>
              </a:rPr>
              <a:t>/,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-,</a:t>
            </a:r>
            <a:r>
              <a:rPr sz="900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%,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etc.)</a:t>
            </a:r>
            <a:endParaRPr sz="900">
              <a:latin typeface="Arial"/>
              <a:cs typeface="Arial"/>
            </a:endParaRPr>
          </a:p>
          <a:p>
            <a:pPr marL="301625" indent="-289560">
              <a:lnSpc>
                <a:spcPct val="100000"/>
              </a:lnSpc>
              <a:spcBef>
                <a:spcPts val="835"/>
              </a:spcBef>
              <a:buAutoNum type="alphaUcParenBoth"/>
              <a:tabLst>
                <a:tab pos="302260" algn="l"/>
              </a:tabLst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Floating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point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endParaRPr sz="1100">
              <a:latin typeface="Arial Black"/>
              <a:cs typeface="Arial Black"/>
            </a:endParaRPr>
          </a:p>
          <a:p>
            <a:pPr marL="301625">
              <a:lnSpc>
                <a:spcPct val="100000"/>
              </a:lnSpc>
              <a:spcBef>
                <a:spcPts val="240"/>
              </a:spcBef>
            </a:pP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floating</a:t>
            </a:r>
            <a:r>
              <a:rPr sz="1100" spc="1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4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integer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floating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endParaRPr sz="1100">
              <a:latin typeface="Cambria"/>
              <a:cs typeface="Cambria"/>
            </a:endParaRPr>
          </a:p>
          <a:p>
            <a:pPr marL="301625" indent="-289560">
              <a:lnSpc>
                <a:spcPct val="100000"/>
              </a:lnSpc>
              <a:spcBef>
                <a:spcPts val="1235"/>
              </a:spcBef>
              <a:buAutoNum type="alphaUcParenBoth" startAt="2"/>
              <a:tabLst>
                <a:tab pos="302260" algn="l"/>
              </a:tabLst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Implicit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integer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endParaRPr sz="1100">
              <a:latin typeface="Arial Black"/>
              <a:cs typeface="Arial Black"/>
            </a:endParaRPr>
          </a:p>
          <a:p>
            <a:pPr marL="301625">
              <a:lnSpc>
                <a:spcPct val="100000"/>
              </a:lnSpc>
              <a:spcBef>
                <a:spcPts val="235"/>
              </a:spcBef>
            </a:pP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small</a:t>
            </a:r>
            <a:r>
              <a:rPr sz="1100" spc="1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integral</a:t>
            </a:r>
            <a:r>
              <a:rPr sz="1100" spc="1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:=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signed/unsigned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integral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smaller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3243" y="1679486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int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9497" y="19957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3760" y="19957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0871" y="19957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5134" y="19957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50627" y="1877364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int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9497" y="25180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6620" y="25180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4528" y="25180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2230" y="3040379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7564" y="3040379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3671" y="3040379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6516" y="1847074"/>
            <a:ext cx="3390900" cy="1236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small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integral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4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small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integral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endParaRPr sz="1100">
              <a:latin typeface="Cambria"/>
              <a:cs typeface="Cambria"/>
            </a:endParaRPr>
          </a:p>
          <a:p>
            <a:pPr marL="310515" indent="-286385">
              <a:lnSpc>
                <a:spcPct val="100000"/>
              </a:lnSpc>
              <a:spcBef>
                <a:spcPts val="1235"/>
              </a:spcBef>
              <a:buAutoNum type="alphaUcParenBoth" startAt="3"/>
              <a:tabLst>
                <a:tab pos="311150" algn="l"/>
              </a:tabLst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Size</a:t>
            </a:r>
            <a:r>
              <a:rPr sz="1100" spc="6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endParaRPr sz="1100">
              <a:latin typeface="Arial Black"/>
              <a:cs typeface="Arial Black"/>
            </a:endParaRPr>
          </a:p>
          <a:p>
            <a:pPr marL="310515">
              <a:lnSpc>
                <a:spcPct val="100000"/>
              </a:lnSpc>
              <a:spcBef>
                <a:spcPts val="235"/>
              </a:spcBef>
            </a:pP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small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4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large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large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endParaRPr sz="1100">
              <a:latin typeface="Cambria"/>
              <a:cs typeface="Cambria"/>
            </a:endParaRPr>
          </a:p>
          <a:p>
            <a:pPr marL="309880" indent="-297815">
              <a:lnSpc>
                <a:spcPct val="100000"/>
              </a:lnSpc>
              <a:spcBef>
                <a:spcPts val="1235"/>
              </a:spcBef>
              <a:buAutoNum type="alphaUcParenBoth" startAt="4"/>
              <a:tabLst>
                <a:tab pos="310515" algn="l"/>
              </a:tabLst>
            </a:pP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Sign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endParaRPr sz="1100">
              <a:latin typeface="Arial Black"/>
              <a:cs typeface="Arial Black"/>
            </a:endParaRPr>
          </a:p>
          <a:p>
            <a:pPr marL="310515">
              <a:lnSpc>
                <a:spcPct val="100000"/>
              </a:lnSpc>
              <a:spcBef>
                <a:spcPts val="240"/>
              </a:spcBef>
            </a:pP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signed</a:t>
            </a:r>
            <a:r>
              <a:rPr sz="1100" spc="2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4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unsigned</a:t>
            </a:r>
            <a:r>
              <a:rPr sz="1100" spc="2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unsigned</a:t>
            </a:r>
            <a:r>
              <a:rPr sz="1100" spc="2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26/100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24" name="object 2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3234937"/>
              <a:ext cx="1497965" cy="5080"/>
            </a:xfrm>
            <a:custGeom>
              <a:avLst/>
              <a:gdLst/>
              <a:ahLst/>
              <a:cxnLst/>
              <a:rect l="l" t="t" r="r" b="b"/>
              <a:pathLst>
                <a:path w="1497965" h="5080">
                  <a:moveTo>
                    <a:pt x="0" y="5060"/>
                  </a:moveTo>
                  <a:lnTo>
                    <a:pt x="0" y="0"/>
                  </a:lnTo>
                  <a:lnTo>
                    <a:pt x="1497587" y="0"/>
                  </a:lnTo>
                  <a:lnTo>
                    <a:pt x="149758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247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Examples</a:t>
            </a:r>
            <a:r>
              <a:rPr spc="70" dirty="0"/>
              <a:t> </a:t>
            </a:r>
            <a:r>
              <a:rPr spc="-150" dirty="0"/>
              <a:t>and</a:t>
            </a:r>
            <a:r>
              <a:rPr spc="70" dirty="0"/>
              <a:t> </a:t>
            </a:r>
            <a:r>
              <a:rPr spc="-155" dirty="0"/>
              <a:t>Common</a:t>
            </a:r>
            <a:r>
              <a:rPr spc="70" dirty="0"/>
              <a:t> </a:t>
            </a:r>
            <a:r>
              <a:rPr spc="-11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39737"/>
            <a:ext cx="5039995" cy="16129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  <a:tabLst>
                <a:tab pos="575945" algn="l"/>
              </a:tabLst>
            </a:pP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f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1.0f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1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575945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575945" algn="l"/>
              </a:tabLst>
            </a:pPr>
            <a:r>
              <a:rPr sz="900" b="1" spc="40" dirty="0">
                <a:solidFill>
                  <a:srgbClr val="AF003F"/>
                </a:solidFill>
                <a:latin typeface="Palatino Linotype"/>
                <a:cs typeface="Palatino Linotype"/>
              </a:rPr>
              <a:t>short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AF003F"/>
                </a:solidFill>
                <a:latin typeface="Palatino Linotype"/>
                <a:cs typeface="Palatino Linotype"/>
              </a:rPr>
              <a:t>uint8_t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char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37465" marR="2454275">
              <a:lnSpc>
                <a:spcPct val="116700"/>
              </a:lnSpc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f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u;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float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3D7A7A"/>
                </a:solidFill>
                <a:latin typeface="Lucida Sans Unicode"/>
                <a:cs typeface="Lucida Sans Unicode"/>
              </a:rPr>
              <a:t>×</a:t>
            </a:r>
            <a:r>
              <a:rPr sz="900" spc="18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3D7A7A"/>
                </a:solidFill>
                <a:latin typeface="Lucida Sans Unicode"/>
                <a:cs typeface="Lucida Sans Unicode"/>
              </a:rPr>
              <a:t>→</a:t>
            </a:r>
            <a:r>
              <a:rPr sz="900" spc="18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float: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2.0f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c;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short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3D7A7A"/>
                </a:solidFill>
                <a:latin typeface="Lucida Sans Unicode"/>
                <a:cs typeface="Lucida Sans Unicode"/>
              </a:rPr>
              <a:t>×</a:t>
            </a:r>
            <a:r>
              <a:rPr sz="900" spc="18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char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3D7A7A"/>
                </a:solidFill>
                <a:latin typeface="Lucida Sans Unicode"/>
                <a:cs typeface="Lucida Sans Unicode"/>
              </a:rPr>
              <a:t>→</a:t>
            </a:r>
            <a:r>
              <a:rPr sz="900" spc="190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int: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20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i;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3D7A7A"/>
                </a:solidFill>
                <a:latin typeface="Lucida Sans Unicode"/>
                <a:cs typeface="Lucida Sans Unicode"/>
              </a:rPr>
              <a:t>×</a:t>
            </a:r>
            <a:r>
              <a:rPr sz="900" spc="1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3D7A7A"/>
                </a:solidFill>
                <a:latin typeface="Lucida Sans Unicode"/>
                <a:cs typeface="Lucida Sans Unicode"/>
              </a:rPr>
              <a:t>→</a:t>
            </a:r>
            <a:r>
              <a:rPr sz="900" spc="1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unsigned: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6u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455930" algn="l"/>
              </a:tabLst>
            </a:pPr>
            <a:r>
              <a:rPr sz="9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c;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char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3D7A7A"/>
                </a:solidFill>
                <a:latin typeface="Lucida Sans Unicode"/>
                <a:cs typeface="Lucida Sans Unicode"/>
              </a:rPr>
              <a:t>→</a:t>
            </a:r>
            <a:r>
              <a:rPr sz="900" spc="190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5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572753"/>
            <a:ext cx="5039995" cy="492125"/>
          </a:xfrm>
          <a:custGeom>
            <a:avLst/>
            <a:gdLst/>
            <a:ahLst/>
            <a:cxnLst/>
            <a:rect l="l" t="t" r="r" b="b"/>
            <a:pathLst>
              <a:path w="5039995" h="492125">
                <a:moveTo>
                  <a:pt x="5039995" y="0"/>
                </a:moveTo>
                <a:lnTo>
                  <a:pt x="0" y="0"/>
                </a:lnTo>
                <a:lnTo>
                  <a:pt x="0" y="491934"/>
                </a:lnTo>
                <a:lnTo>
                  <a:pt x="5039995" y="49193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303219"/>
            <a:ext cx="2634615" cy="734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Integers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floating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points!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295"/>
              </a:spcBef>
              <a:tabLst>
                <a:tab pos="408940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7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  <a:tabLst>
                <a:tab pos="1186180" algn="l"/>
              </a:tabLst>
            </a:pP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3.5!!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  <a:tabLst>
                <a:tab pos="408940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2.0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again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3.5!!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27/100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555750" cy="5080"/>
            </a:xfrm>
            <a:custGeom>
              <a:avLst/>
              <a:gdLst/>
              <a:ahLst/>
              <a:cxnLst/>
              <a:rect l="l" t="t" r="r" b="b"/>
              <a:pathLst>
                <a:path w="1555750" h="5080">
                  <a:moveTo>
                    <a:pt x="0" y="5060"/>
                  </a:moveTo>
                  <a:lnTo>
                    <a:pt x="0" y="0"/>
                  </a:lnTo>
                  <a:lnTo>
                    <a:pt x="1555244" y="0"/>
                  </a:lnTo>
                  <a:lnTo>
                    <a:pt x="15552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Implicit</a:t>
            </a:r>
            <a:r>
              <a:rPr spc="50" dirty="0"/>
              <a:t> </a:t>
            </a:r>
            <a:r>
              <a:rPr spc="-105" dirty="0"/>
              <a:t>Promotion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93908" y="584161"/>
            <a:ext cx="294640" cy="161925"/>
          </a:xfrm>
          <a:custGeom>
            <a:avLst/>
            <a:gdLst/>
            <a:ahLst/>
            <a:cxnLst/>
            <a:rect l="l" t="t" r="r" b="b"/>
            <a:pathLst>
              <a:path w="294639" h="161925">
                <a:moveTo>
                  <a:pt x="294119" y="0"/>
                </a:moveTo>
                <a:lnTo>
                  <a:pt x="0" y="0"/>
                </a:lnTo>
                <a:lnTo>
                  <a:pt x="0" y="161823"/>
                </a:lnTo>
                <a:lnTo>
                  <a:pt x="294119" y="161823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25155"/>
            <a:ext cx="5037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Integral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smaller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32-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bit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implicitly</a:t>
            </a:r>
            <a:r>
              <a:rPr sz="1100" i="1" spc="1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promoted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b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independently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signed</a:t>
            </a:r>
            <a:r>
              <a:rPr sz="1100" i="1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unsigned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8182" y="1062088"/>
            <a:ext cx="620395" cy="168275"/>
          </a:xfrm>
          <a:custGeom>
            <a:avLst/>
            <a:gdLst/>
            <a:ahLst/>
            <a:cxnLst/>
            <a:rect l="l" t="t" r="r" b="b"/>
            <a:pathLst>
              <a:path w="620394" h="168275">
                <a:moveTo>
                  <a:pt x="620090" y="0"/>
                </a:moveTo>
                <a:lnTo>
                  <a:pt x="0" y="0"/>
                </a:lnTo>
                <a:lnTo>
                  <a:pt x="0" y="167767"/>
                </a:lnTo>
                <a:lnTo>
                  <a:pt x="620090" y="167767"/>
                </a:lnTo>
                <a:lnTo>
                  <a:pt x="62009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87562" y="1049337"/>
            <a:ext cx="1021715" cy="18097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155" dirty="0">
                <a:solidFill>
                  <a:srgbClr val="22373A"/>
                </a:solidFill>
                <a:latin typeface="Palatino Linotype"/>
                <a:cs typeface="Palatino Linotype"/>
              </a:rPr>
              <a:t>+,</a:t>
            </a:r>
            <a:r>
              <a:rPr sz="11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85" dirty="0">
                <a:solidFill>
                  <a:srgbClr val="22373A"/>
                </a:solidFill>
                <a:latin typeface="Palatino Linotype"/>
                <a:cs typeface="Palatino Linotype"/>
              </a:rPr>
              <a:t>-</a:t>
            </a:r>
            <a:r>
              <a:rPr sz="1100" b="1" spc="21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11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&amp;,</a:t>
            </a:r>
            <a:r>
              <a:rPr sz="1100" b="1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130" dirty="0">
                <a:solidFill>
                  <a:srgbClr val="22373A"/>
                </a:solidFill>
                <a:latin typeface="Palatino Linotype"/>
                <a:cs typeface="Palatino Linotype"/>
              </a:rPr>
              <a:t>etc.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487" y="1021942"/>
            <a:ext cx="3622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har char="•"/>
              <a:tabLst>
                <a:tab pos="189865" algn="l"/>
                <a:tab pos="2983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Unary</a:t>
            </a:r>
            <a:r>
              <a:rPr sz="1100" spc="25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55" dirty="0">
                <a:solidFill>
                  <a:srgbClr val="22373A"/>
                </a:solidFill>
                <a:latin typeface="Palatino Linotype"/>
                <a:cs typeface="Palatino Linotype"/>
              </a:rPr>
              <a:t>+,</a:t>
            </a:r>
            <a:r>
              <a:rPr sz="1100" b="1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85" dirty="0">
                <a:solidFill>
                  <a:srgbClr val="22373A"/>
                </a:solidFill>
                <a:latin typeface="Palatino Linotype"/>
                <a:cs typeface="Palatino Linotype"/>
              </a:rPr>
              <a:t>-</a:t>
            </a:r>
            <a:r>
              <a:rPr sz="1100" b="1" spc="21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1100" b="1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∼</a:t>
            </a:r>
            <a:r>
              <a:rPr sz="1100" spc="3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Binary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promotion: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225" y="1333245"/>
            <a:ext cx="4939030" cy="1301115"/>
          </a:xfrm>
          <a:custGeom>
            <a:avLst/>
            <a:gdLst/>
            <a:ahLst/>
            <a:cxnLst/>
            <a:rect l="l" t="t" r="r" b="b"/>
            <a:pathLst>
              <a:path w="4939030" h="1301114">
                <a:moveTo>
                  <a:pt x="4938776" y="0"/>
                </a:moveTo>
                <a:lnTo>
                  <a:pt x="0" y="0"/>
                </a:lnTo>
                <a:lnTo>
                  <a:pt x="0" y="1300683"/>
                </a:lnTo>
                <a:lnTo>
                  <a:pt x="4938776" y="1300683"/>
                </a:lnTo>
                <a:lnTo>
                  <a:pt x="493877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173" y="1300318"/>
            <a:ext cx="73025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48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5491" y="1300318"/>
            <a:ext cx="78994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48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173" y="1803877"/>
            <a:ext cx="2882900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48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50" dirty="0">
                <a:solidFill>
                  <a:srgbClr val="AF003F"/>
                </a:solidFill>
                <a:latin typeface="Palatino Linotype"/>
                <a:cs typeface="Palatino Linotype"/>
              </a:rPr>
              <a:t>uint8_t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255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AF003F"/>
                </a:solidFill>
                <a:latin typeface="Palatino Linotype"/>
                <a:cs typeface="Palatino Linotype"/>
              </a:rPr>
              <a:t>uint8_t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b1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255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(a1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b1);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510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5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(no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overflow)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433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28/100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4" name="object 1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1612900" cy="5080"/>
            </a:xfrm>
            <a:custGeom>
              <a:avLst/>
              <a:gdLst/>
              <a:ahLst/>
              <a:cxnLst/>
              <a:rect l="l" t="t" r="r" b="b"/>
              <a:pathLst>
                <a:path w="1612900" h="5080">
                  <a:moveTo>
                    <a:pt x="0" y="5060"/>
                  </a:moveTo>
                  <a:lnTo>
                    <a:pt x="0" y="0"/>
                  </a:lnTo>
                  <a:lnTo>
                    <a:pt x="1612813" y="0"/>
                  </a:lnTo>
                  <a:lnTo>
                    <a:pt x="16128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4434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7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auto</a:t>
            </a:r>
            <a:r>
              <a:rPr sz="2450" b="1" spc="30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2450" spc="-235" dirty="0">
                <a:solidFill>
                  <a:srgbClr val="22373A"/>
                </a:solidFill>
                <a:hlinkClick r:id="rId2" action="ppaction://hlinksldjump"/>
              </a:rPr>
              <a:t>Declaration</a:t>
            </a:r>
            <a:endParaRPr sz="2450" dirty="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854075" cy="5080"/>
            </a:xfrm>
            <a:custGeom>
              <a:avLst/>
              <a:gdLst/>
              <a:ahLst/>
              <a:cxnLst/>
              <a:rect l="l" t="t" r="r" b="b"/>
              <a:pathLst>
                <a:path w="854075" h="5080">
                  <a:moveTo>
                    <a:pt x="0" y="5060"/>
                  </a:moveTo>
                  <a:lnTo>
                    <a:pt x="0" y="0"/>
                  </a:lnTo>
                  <a:lnTo>
                    <a:pt x="853446" y="0"/>
                  </a:lnTo>
                  <a:lnTo>
                    <a:pt x="8534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Palatino Linotype"/>
                <a:cs typeface="Palatino Linotype"/>
              </a:rPr>
              <a:t>auto</a:t>
            </a:r>
            <a:r>
              <a:rPr b="1" spc="229" dirty="0">
                <a:latin typeface="Palatino Linotype"/>
                <a:cs typeface="Palatino Linotype"/>
              </a:rPr>
              <a:t> </a:t>
            </a:r>
            <a:r>
              <a:rPr spc="-155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6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89265"/>
            <a:ext cx="5034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2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auto</a:t>
            </a:r>
            <a:r>
              <a:rPr sz="11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keyword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specifies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will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be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automatically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deduced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compiler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(from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initializer)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966825"/>
            <a:ext cx="5039995" cy="6451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  <a:tabLst>
                <a:tab pos="1113790" algn="l"/>
              </a:tabLst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int!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396240" algn="l"/>
              </a:tabLst>
            </a:pP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8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"int"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2.0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2.0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double.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2.0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double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396240" algn="l"/>
              </a:tabLst>
            </a:pP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75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"double"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827275"/>
            <a:ext cx="367030" cy="1879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auto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336" y="1792070"/>
            <a:ext cx="4467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very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useful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maintainability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and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hiding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complex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definitions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014791"/>
            <a:ext cx="5039995" cy="315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k;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size;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352329"/>
            <a:ext cx="4955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other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hand,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may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make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code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less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readable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excessively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because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of type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hiding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367" y="2856115"/>
            <a:ext cx="734060" cy="16065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15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auto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=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0;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0220" y="2875419"/>
            <a:ext cx="135890" cy="125095"/>
          </a:xfrm>
          <a:custGeom>
            <a:avLst/>
            <a:gdLst/>
            <a:ahLst/>
            <a:cxnLst/>
            <a:rect l="l" t="t" r="r" b="b"/>
            <a:pathLst>
              <a:path w="135889" h="125094">
                <a:moveTo>
                  <a:pt x="135699" y="0"/>
                </a:moveTo>
                <a:lnTo>
                  <a:pt x="0" y="0"/>
                </a:lnTo>
                <a:lnTo>
                  <a:pt x="0" y="124942"/>
                </a:lnTo>
                <a:lnTo>
                  <a:pt x="135699" y="124942"/>
                </a:lnTo>
                <a:lnTo>
                  <a:pt x="13569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6744" y="2856115"/>
            <a:ext cx="255270" cy="144780"/>
          </a:xfrm>
          <a:custGeom>
            <a:avLst/>
            <a:gdLst/>
            <a:ahLst/>
            <a:cxnLst/>
            <a:rect l="l" t="t" r="r" b="b"/>
            <a:pathLst>
              <a:path w="255270" h="144780">
                <a:moveTo>
                  <a:pt x="255270" y="0"/>
                </a:moveTo>
                <a:lnTo>
                  <a:pt x="0" y="0"/>
                </a:lnTo>
                <a:lnTo>
                  <a:pt x="0" y="144246"/>
                </a:lnTo>
                <a:lnTo>
                  <a:pt x="255270" y="144246"/>
                </a:lnTo>
                <a:lnTo>
                  <a:pt x="25527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2835828"/>
            <a:ext cx="32334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3335" algn="l"/>
              </a:tabLst>
            </a:pP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Example: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in</a:t>
            </a:r>
            <a:r>
              <a:rPr sz="900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general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Arial"/>
                <a:cs typeface="Arial"/>
              </a:rPr>
              <a:t>makes</a:t>
            </a:r>
            <a:r>
              <a:rPr sz="900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no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80" dirty="0">
                <a:solidFill>
                  <a:srgbClr val="22373A"/>
                </a:solidFill>
                <a:latin typeface="Arial"/>
                <a:cs typeface="Arial"/>
              </a:rPr>
              <a:t>sense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900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900" spc="3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29/100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6" name="object 1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1670685" cy="5080"/>
            </a:xfrm>
            <a:custGeom>
              <a:avLst/>
              <a:gdLst/>
              <a:ahLst/>
              <a:cxnLst/>
              <a:rect l="l" t="t" r="r" b="b"/>
              <a:pathLst>
                <a:path w="1670685" h="5080">
                  <a:moveTo>
                    <a:pt x="0" y="5060"/>
                  </a:moveTo>
                  <a:lnTo>
                    <a:pt x="0" y="0"/>
                  </a:lnTo>
                  <a:lnTo>
                    <a:pt x="1670382" y="0"/>
                  </a:lnTo>
                  <a:lnTo>
                    <a:pt x="167038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Palatino Linotype"/>
                <a:cs typeface="Palatino Linotype"/>
              </a:rPr>
              <a:t>auto</a:t>
            </a:r>
            <a:r>
              <a:rPr b="1" spc="195" dirty="0">
                <a:latin typeface="Palatino Linotype"/>
                <a:cs typeface="Palatino Linotype"/>
              </a:rPr>
              <a:t> </a:t>
            </a:r>
            <a:r>
              <a:rPr spc="-170" dirty="0"/>
              <a:t>Keyword</a:t>
            </a:r>
            <a:r>
              <a:rPr spc="100" dirty="0"/>
              <a:t> </a:t>
            </a:r>
            <a:r>
              <a:rPr dirty="0"/>
              <a:t>-</a:t>
            </a:r>
            <a:r>
              <a:rPr spc="100" dirty="0"/>
              <a:t> </a:t>
            </a:r>
            <a:r>
              <a:rPr spc="-145" dirty="0"/>
              <a:t>Functions</a:t>
            </a:r>
            <a:r>
              <a:rPr spc="100" dirty="0"/>
              <a:t> </a:t>
            </a:r>
            <a:r>
              <a:rPr sz="1200" spc="89" baseline="31250" dirty="0">
                <a:latin typeface="Lucida Sans Unicode"/>
                <a:cs typeface="Lucida Sans Unicode"/>
              </a:rPr>
              <a:t>⋆</a:t>
            </a:r>
            <a:endParaRPr sz="1200" baseline="31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56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492861"/>
            <a:ext cx="367030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auto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3428" y="487933"/>
            <a:ext cx="657860" cy="189865"/>
          </a:xfrm>
          <a:custGeom>
            <a:avLst/>
            <a:gdLst/>
            <a:ahLst/>
            <a:cxnLst/>
            <a:rect l="l" t="t" r="r" b="b"/>
            <a:pathLst>
              <a:path w="657860" h="189865">
                <a:moveTo>
                  <a:pt x="657809" y="0"/>
                </a:moveTo>
                <a:lnTo>
                  <a:pt x="0" y="0"/>
                </a:lnTo>
                <a:lnTo>
                  <a:pt x="0" y="189699"/>
                </a:lnTo>
                <a:lnTo>
                  <a:pt x="657809" y="189699"/>
                </a:lnTo>
                <a:lnTo>
                  <a:pt x="65780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336" y="457643"/>
            <a:ext cx="4483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(as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well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2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decltype</a:t>
            </a:r>
            <a:r>
              <a:rPr sz="1100" spc="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for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defining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both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input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941527"/>
            <a:ext cx="5039995" cy="2251710"/>
          </a:xfrm>
          <a:custGeom>
            <a:avLst/>
            <a:gdLst/>
            <a:ahLst/>
            <a:cxnLst/>
            <a:rect l="l" t="t" r="r" b="b"/>
            <a:pathLst>
              <a:path w="5039995" h="2251710">
                <a:moveTo>
                  <a:pt x="5039995" y="0"/>
                </a:moveTo>
                <a:lnTo>
                  <a:pt x="0" y="0"/>
                </a:lnTo>
                <a:lnTo>
                  <a:pt x="0" y="2251519"/>
                </a:lnTo>
                <a:lnTo>
                  <a:pt x="5039995" y="225151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655534"/>
            <a:ext cx="3890010" cy="2039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output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types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C++14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86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g(</a:t>
            </a: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8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C++11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"-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int"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deduction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type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better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way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express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95" dirty="0">
                <a:solidFill>
                  <a:srgbClr val="3D7A7A"/>
                </a:solidFill>
                <a:latin typeface="Palatino Linotype"/>
                <a:cs typeface="Palatino Linotype"/>
              </a:rPr>
              <a:t>it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is: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g2(</a:t>
            </a:r>
            <a:r>
              <a:rPr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decltype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(x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tabLst>
                <a:tab pos="2381885" algn="l"/>
              </a:tabLst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h(</a:t>
            </a:r>
            <a:r>
              <a:rPr sz="9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C++14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tabLst>
                <a:tab pos="238188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C++20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equivalent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templates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but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less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expensive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compile-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time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//-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------------------------------------------------------------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g(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C++11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2829220"/>
            <a:ext cx="44450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35" dirty="0">
                <a:solidFill>
                  <a:srgbClr val="666666"/>
                </a:solidFill>
                <a:latin typeface="Palatino Linotype"/>
                <a:cs typeface="Palatino Linotype"/>
              </a:rPr>
              <a:t>3.0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222" y="2829220"/>
            <a:ext cx="50419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C++20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C++20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30/100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3" name="object 13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80">
                  <a:moveTo>
                    <a:pt x="0" y="5060"/>
                  </a:moveTo>
                  <a:lnTo>
                    <a:pt x="0" y="0"/>
                  </a:lnTo>
                  <a:lnTo>
                    <a:pt x="1728039" y="0"/>
                  </a:lnTo>
                  <a:lnTo>
                    <a:pt x="1728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3215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70" dirty="0">
                <a:solidFill>
                  <a:srgbClr val="22373A"/>
                </a:solidFill>
                <a:hlinkClick r:id="rId2" action="ppaction://hlinksldjump"/>
              </a:rPr>
              <a:t>C++</a:t>
            </a:r>
            <a:r>
              <a:rPr sz="2450" spc="9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35" dirty="0">
                <a:solidFill>
                  <a:srgbClr val="22373A"/>
                </a:solidFill>
                <a:hlinkClick r:id="rId2" action="ppaction://hlinksldjump"/>
              </a:rPr>
              <a:t>Operators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915035" cy="5080"/>
            </a:xfrm>
            <a:custGeom>
              <a:avLst/>
              <a:gdLst/>
              <a:ahLst/>
              <a:cxnLst/>
              <a:rect l="l" t="t" r="r" b="b"/>
              <a:pathLst>
                <a:path w="915035" h="5080">
                  <a:moveTo>
                    <a:pt x="0" y="5060"/>
                  </a:moveTo>
                  <a:lnTo>
                    <a:pt x="0" y="0"/>
                  </a:lnTo>
                  <a:lnTo>
                    <a:pt x="914420" y="0"/>
                  </a:lnTo>
                  <a:lnTo>
                    <a:pt x="914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558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35" dirty="0">
                <a:solidFill>
                  <a:srgbClr val="F9F9F9"/>
                </a:solidFill>
                <a:latin typeface="Arial Black"/>
                <a:cs typeface="Arial Black"/>
              </a:rPr>
              <a:t>Operators</a:t>
            </a:r>
            <a:r>
              <a:rPr sz="1200" spc="7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55" dirty="0">
                <a:solidFill>
                  <a:srgbClr val="F9F9F9"/>
                </a:solidFill>
                <a:latin typeface="Arial Black"/>
                <a:cs typeface="Arial Black"/>
              </a:rPr>
              <a:t>Precedence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532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7771" y="429196"/>
          <a:ext cx="5253353" cy="2801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3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Precedence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Operator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3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Associativity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a++</a:t>
                      </a:r>
                      <a:r>
                        <a:rPr sz="900" spc="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1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a-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-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Suffix/postfix</a:t>
                      </a:r>
                      <a:r>
                        <a:rPr sz="900" spc="3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increment</a:t>
                      </a:r>
                      <a:r>
                        <a:rPr sz="900" spc="3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3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decrement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9461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++a</a:t>
                      </a:r>
                      <a:r>
                        <a:rPr sz="900" spc="1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1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--</a:t>
                      </a:r>
                      <a:r>
                        <a:rPr sz="900" spc="1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3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2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!</a:t>
                      </a:r>
                      <a:r>
                        <a:rPr sz="900" spc="30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-5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∼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461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718820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Prefix</a:t>
                      </a:r>
                      <a:r>
                        <a:rPr sz="9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increment/decrement,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Logical/Bitwise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Right-to-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a*b</a:t>
                      </a:r>
                      <a:r>
                        <a:rPr sz="900" spc="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a/b</a:t>
                      </a:r>
                      <a:r>
                        <a:rPr sz="900" spc="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a%b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Multiplication,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division,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remainder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4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a+b</a:t>
                      </a:r>
                      <a:r>
                        <a:rPr sz="900" spc="1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a-</a:t>
                      </a:r>
                      <a:r>
                        <a:rPr sz="900" spc="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Addition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subtraction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5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≪</a:t>
                      </a:r>
                      <a:r>
                        <a:rPr sz="900" spc="34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≫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9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shift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shift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6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&lt;</a:t>
                      </a:r>
                      <a:r>
                        <a:rPr sz="900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&lt;=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&gt;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&gt;=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Relational</a:t>
                      </a:r>
                      <a:r>
                        <a:rPr sz="900" spc="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7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==</a:t>
                      </a:r>
                      <a:r>
                        <a:rPr sz="900" spc="1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!=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Equality</a:t>
                      </a:r>
                      <a:r>
                        <a:rPr sz="900" spc="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8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&amp;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spc="-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9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ˆ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i="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spc="-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11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&amp;&amp;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12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i="1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00" spc="-1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31/100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1785620" cy="5080"/>
            </a:xfrm>
            <a:custGeom>
              <a:avLst/>
              <a:gdLst/>
              <a:ahLst/>
              <a:cxnLst/>
              <a:rect l="l" t="t" r="r" b="b"/>
              <a:pathLst>
                <a:path w="1785620" h="5080">
                  <a:moveTo>
                    <a:pt x="0" y="5060"/>
                  </a:moveTo>
                  <a:lnTo>
                    <a:pt x="0" y="0"/>
                  </a:lnTo>
                  <a:lnTo>
                    <a:pt x="1785608" y="0"/>
                  </a:lnTo>
                  <a:lnTo>
                    <a:pt x="17856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65" dirty="0"/>
              <a:t>How</a:t>
            </a:r>
            <a:r>
              <a:rPr sz="1200" spc="35" dirty="0"/>
              <a:t> </a:t>
            </a:r>
            <a:r>
              <a:rPr sz="1200" spc="-65" dirty="0"/>
              <a:t>to</a:t>
            </a:r>
            <a:r>
              <a:rPr sz="1200" spc="-30" dirty="0"/>
              <a:t> </a:t>
            </a:r>
            <a:r>
              <a:rPr sz="1200" spc="-125" dirty="0"/>
              <a:t>Compile?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567131"/>
            <a:ext cx="39072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Compile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</a:t>
            </a:r>
            <a:r>
              <a:rPr lang="en-US" sz="110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programs</a:t>
            </a:r>
            <a:r>
              <a:rPr lang="en-US" sz="1100" spc="-35" dirty="0">
                <a:solidFill>
                  <a:srgbClr val="22373A"/>
                </a:solidFill>
                <a:latin typeface="Tahoma"/>
                <a:cs typeface="Tahoma"/>
              </a:rPr>
              <a:t> in g++ (for WSL)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78433"/>
            <a:ext cx="5039995" cy="1282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900" dirty="0">
                <a:solidFill>
                  <a:srgbClr val="0000FF"/>
                </a:solidFill>
                <a:latin typeface="Palatino Linotype"/>
                <a:cs typeface="Palatino Linotype"/>
              </a:rPr>
              <a:t>$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g++</a:t>
            </a:r>
            <a:r>
              <a:rPr sz="900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707070"/>
                </a:solidFill>
                <a:latin typeface="Palatino Linotype"/>
                <a:cs typeface="Palatino Linotype"/>
              </a:rPr>
              <a:t>&lt;program.cpp&gt;</a:t>
            </a:r>
            <a:r>
              <a:rPr sz="900" spc="254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707070"/>
                </a:solidFill>
                <a:latin typeface="Palatino Linotype"/>
                <a:cs typeface="Palatino Linotype"/>
              </a:rPr>
              <a:t>-</a:t>
            </a:r>
            <a:r>
              <a:rPr sz="900" spc="90" dirty="0">
                <a:solidFill>
                  <a:srgbClr val="707070"/>
                </a:solidFill>
                <a:latin typeface="Palatino Linotype"/>
                <a:cs typeface="Palatino Linotype"/>
              </a:rPr>
              <a:t>o</a:t>
            </a:r>
            <a:r>
              <a:rPr sz="900" spc="260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707070"/>
                </a:solidFill>
                <a:latin typeface="Palatino Linotype"/>
                <a:cs typeface="Palatino Linotype"/>
              </a:rPr>
              <a:t>program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44"/>
            <a:ext cx="5760085" cy="5080"/>
            <a:chOff x="0" y="3234944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44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5760072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072" y="5054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44"/>
              <a:ext cx="576580" cy="5080"/>
            </a:xfrm>
            <a:custGeom>
              <a:avLst/>
              <a:gdLst/>
              <a:ahLst/>
              <a:cxnLst/>
              <a:rect l="l" t="t" r="r" b="b"/>
              <a:pathLst>
                <a:path w="576580" h="5080">
                  <a:moveTo>
                    <a:pt x="576046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576046" y="5054"/>
                  </a:lnTo>
                  <a:lnTo>
                    <a:pt x="576046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C88CDF0E-2AD4-AF37-5826-168B429C11FC}"/>
              </a:ext>
            </a:extLst>
          </p:cNvPr>
          <p:cNvSpPr txBox="1"/>
          <p:nvPr/>
        </p:nvSpPr>
        <p:spPr>
          <a:xfrm>
            <a:off x="333653" y="1598046"/>
            <a:ext cx="5039995" cy="1282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900" spc="254" dirty="0">
                <a:solidFill>
                  <a:srgbClr val="0000FF"/>
                </a:solidFill>
                <a:latin typeface="Palatino Linotype"/>
                <a:cs typeface="Palatino Linotype"/>
              </a:rPr>
              <a:t>$clang</a:t>
            </a:r>
            <a:r>
              <a:rPr sz="900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707070"/>
                </a:solidFill>
                <a:latin typeface="Palatino Linotype"/>
                <a:cs typeface="Palatino Linotype"/>
              </a:rPr>
              <a:t>&lt;program.cpp&gt;</a:t>
            </a:r>
            <a:r>
              <a:rPr sz="900" spc="254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707070"/>
                </a:solidFill>
                <a:latin typeface="Palatino Linotype"/>
                <a:cs typeface="Palatino Linotype"/>
              </a:rPr>
              <a:t>-</a:t>
            </a:r>
            <a:r>
              <a:rPr sz="900" spc="90" dirty="0">
                <a:solidFill>
                  <a:srgbClr val="707070"/>
                </a:solidFill>
                <a:latin typeface="Palatino Linotype"/>
                <a:cs typeface="Palatino Linotype"/>
              </a:rPr>
              <a:t>o</a:t>
            </a:r>
            <a:r>
              <a:rPr sz="900" spc="260" dirty="0">
                <a:solidFill>
                  <a:srgbClr val="707070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707070"/>
                </a:solidFill>
                <a:latin typeface="Palatino Linotype"/>
                <a:cs typeface="Palatino Linotype"/>
              </a:rPr>
              <a:t>program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776AF83-73CB-9051-2EFB-5BAA3D51D825}"/>
              </a:ext>
            </a:extLst>
          </p:cNvPr>
          <p:cNvSpPr txBox="1"/>
          <p:nvPr/>
        </p:nvSpPr>
        <p:spPr>
          <a:xfrm>
            <a:off x="320746" y="1339323"/>
            <a:ext cx="39072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Compile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</a:t>
            </a:r>
            <a:r>
              <a:rPr lang="en-US" sz="110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programs</a:t>
            </a:r>
            <a:r>
              <a:rPr lang="en-US" sz="1100" spc="-35" dirty="0">
                <a:solidFill>
                  <a:srgbClr val="22373A"/>
                </a:solidFill>
                <a:latin typeface="Tahoma"/>
                <a:cs typeface="Tahoma"/>
              </a:rPr>
              <a:t> in clang (for Mac)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Operators</a:t>
            </a:r>
            <a:r>
              <a:rPr spc="70" dirty="0"/>
              <a:t> </a:t>
            </a:r>
            <a:r>
              <a:rPr spc="-155" dirty="0"/>
              <a:t>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32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4922" y="2101126"/>
            <a:ext cx="221615" cy="149225"/>
          </a:xfrm>
          <a:custGeom>
            <a:avLst/>
            <a:gdLst/>
            <a:ahLst/>
            <a:cxnLst/>
            <a:rect l="l" t="t" r="r" b="b"/>
            <a:pathLst>
              <a:path w="221614" h="149225">
                <a:moveTo>
                  <a:pt x="221386" y="0"/>
                </a:moveTo>
                <a:lnTo>
                  <a:pt x="0" y="0"/>
                </a:lnTo>
                <a:lnTo>
                  <a:pt x="0" y="148793"/>
                </a:lnTo>
                <a:lnTo>
                  <a:pt x="221386" y="148793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0966" y="2115286"/>
            <a:ext cx="221615" cy="135255"/>
          </a:xfrm>
          <a:custGeom>
            <a:avLst/>
            <a:gdLst/>
            <a:ahLst/>
            <a:cxnLst/>
            <a:rect l="l" t="t" r="r" b="b"/>
            <a:pathLst>
              <a:path w="221614" h="135255">
                <a:moveTo>
                  <a:pt x="221386" y="0"/>
                </a:moveTo>
                <a:lnTo>
                  <a:pt x="0" y="0"/>
                </a:lnTo>
                <a:lnTo>
                  <a:pt x="0" y="134632"/>
                </a:lnTo>
                <a:lnTo>
                  <a:pt x="221386" y="134632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7024" y="2101126"/>
            <a:ext cx="221615" cy="149225"/>
          </a:xfrm>
          <a:custGeom>
            <a:avLst/>
            <a:gdLst/>
            <a:ahLst/>
            <a:cxnLst/>
            <a:rect l="l" t="t" r="r" b="b"/>
            <a:pathLst>
              <a:path w="221614" h="149225">
                <a:moveTo>
                  <a:pt x="221386" y="0"/>
                </a:moveTo>
                <a:lnTo>
                  <a:pt x="0" y="0"/>
                </a:lnTo>
                <a:lnTo>
                  <a:pt x="0" y="148793"/>
                </a:lnTo>
                <a:lnTo>
                  <a:pt x="221386" y="148793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3081" y="2077796"/>
            <a:ext cx="221615" cy="184150"/>
          </a:xfrm>
          <a:custGeom>
            <a:avLst/>
            <a:gdLst/>
            <a:ahLst/>
            <a:cxnLst/>
            <a:rect l="l" t="t" r="r" b="b"/>
            <a:pathLst>
              <a:path w="221614" h="184150">
                <a:moveTo>
                  <a:pt x="221386" y="0"/>
                </a:moveTo>
                <a:lnTo>
                  <a:pt x="0" y="0"/>
                </a:lnTo>
                <a:lnTo>
                  <a:pt x="0" y="183629"/>
                </a:lnTo>
                <a:lnTo>
                  <a:pt x="221386" y="183629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9126" y="2077796"/>
            <a:ext cx="221615" cy="184150"/>
          </a:xfrm>
          <a:custGeom>
            <a:avLst/>
            <a:gdLst/>
            <a:ahLst/>
            <a:cxnLst/>
            <a:rect l="l" t="t" r="r" b="b"/>
            <a:pathLst>
              <a:path w="221614" h="184150">
                <a:moveTo>
                  <a:pt x="221386" y="0"/>
                </a:moveTo>
                <a:lnTo>
                  <a:pt x="0" y="0"/>
                </a:lnTo>
                <a:lnTo>
                  <a:pt x="0" y="183629"/>
                </a:lnTo>
                <a:lnTo>
                  <a:pt x="221386" y="183629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183" y="2091004"/>
            <a:ext cx="221615" cy="159385"/>
          </a:xfrm>
          <a:custGeom>
            <a:avLst/>
            <a:gdLst/>
            <a:ahLst/>
            <a:cxnLst/>
            <a:rect l="l" t="t" r="r" b="b"/>
            <a:pathLst>
              <a:path w="221614" h="159385">
                <a:moveTo>
                  <a:pt x="221386" y="0"/>
                </a:moveTo>
                <a:lnTo>
                  <a:pt x="0" y="0"/>
                </a:lnTo>
                <a:lnTo>
                  <a:pt x="0" y="158915"/>
                </a:lnTo>
                <a:lnTo>
                  <a:pt x="221386" y="158915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1240" y="2091004"/>
            <a:ext cx="221615" cy="159385"/>
          </a:xfrm>
          <a:custGeom>
            <a:avLst/>
            <a:gdLst/>
            <a:ahLst/>
            <a:cxnLst/>
            <a:rect l="l" t="t" r="r" b="b"/>
            <a:pathLst>
              <a:path w="221614" h="159385">
                <a:moveTo>
                  <a:pt x="221386" y="0"/>
                </a:moveTo>
                <a:lnTo>
                  <a:pt x="0" y="0"/>
                </a:lnTo>
                <a:lnTo>
                  <a:pt x="0" y="158915"/>
                </a:lnTo>
                <a:lnTo>
                  <a:pt x="221386" y="158915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7297" y="2091004"/>
            <a:ext cx="221615" cy="159385"/>
          </a:xfrm>
          <a:custGeom>
            <a:avLst/>
            <a:gdLst/>
            <a:ahLst/>
            <a:cxnLst/>
            <a:rect l="l" t="t" r="r" b="b"/>
            <a:pathLst>
              <a:path w="221614" h="159385">
                <a:moveTo>
                  <a:pt x="221386" y="0"/>
                </a:moveTo>
                <a:lnTo>
                  <a:pt x="0" y="0"/>
                </a:lnTo>
                <a:lnTo>
                  <a:pt x="0" y="158915"/>
                </a:lnTo>
                <a:lnTo>
                  <a:pt x="221386" y="158915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095" y="2293962"/>
            <a:ext cx="294640" cy="154305"/>
          </a:xfrm>
          <a:custGeom>
            <a:avLst/>
            <a:gdLst/>
            <a:ahLst/>
            <a:cxnLst/>
            <a:rect l="l" t="t" r="r" b="b"/>
            <a:pathLst>
              <a:path w="294640" h="154305">
                <a:moveTo>
                  <a:pt x="294119" y="0"/>
                </a:moveTo>
                <a:lnTo>
                  <a:pt x="0" y="0"/>
                </a:lnTo>
                <a:lnTo>
                  <a:pt x="0" y="153847"/>
                </a:lnTo>
                <a:lnTo>
                  <a:pt x="294119" y="153847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5885" y="2293962"/>
            <a:ext cx="294640" cy="154305"/>
          </a:xfrm>
          <a:custGeom>
            <a:avLst/>
            <a:gdLst/>
            <a:ahLst/>
            <a:cxnLst/>
            <a:rect l="l" t="t" r="r" b="b"/>
            <a:pathLst>
              <a:path w="294640" h="154305">
                <a:moveTo>
                  <a:pt x="294119" y="0"/>
                </a:moveTo>
                <a:lnTo>
                  <a:pt x="0" y="0"/>
                </a:lnTo>
                <a:lnTo>
                  <a:pt x="0" y="153847"/>
                </a:lnTo>
                <a:lnTo>
                  <a:pt x="294119" y="153847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357" y="463967"/>
            <a:ext cx="4928235" cy="2336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Unary</a:t>
            </a:r>
            <a:r>
              <a:rPr sz="11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higher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than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binary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operators</a:t>
            </a:r>
            <a:endParaRPr sz="1100">
              <a:latin typeface="Arial Black"/>
              <a:cs typeface="Arial Black"/>
            </a:endParaRPr>
          </a:p>
          <a:p>
            <a:pPr marL="189230" indent="-177165">
              <a:lnSpc>
                <a:spcPct val="100000"/>
              </a:lnSpc>
              <a:spcBef>
                <a:spcPts val="1435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Standard</a:t>
            </a:r>
            <a:r>
              <a:rPr sz="11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math</a:t>
            </a:r>
            <a:r>
              <a:rPr sz="11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operators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+,</a:t>
            </a:r>
            <a:r>
              <a:rPr sz="1100" spc="3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220" dirty="0">
                <a:solidFill>
                  <a:srgbClr val="22373A"/>
                </a:solidFill>
                <a:latin typeface="Cambria"/>
                <a:cs typeface="Cambria"/>
              </a:rPr>
              <a:t>*,</a:t>
            </a:r>
            <a:r>
              <a:rPr sz="1100" spc="3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etc.</a:t>
            </a:r>
            <a:r>
              <a:rPr sz="1100" spc="13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1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higher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235"/>
              </a:spcBef>
            </a:pP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comparison</a:t>
            </a:r>
            <a:r>
              <a:rPr sz="1100" spc="-1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bitwise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logic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1435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Comparison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higher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bitwise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logic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operators</a:t>
            </a:r>
            <a:endParaRPr sz="1100">
              <a:latin typeface="Arial Black"/>
              <a:cs typeface="Arial Black"/>
            </a:endParaRPr>
          </a:p>
          <a:p>
            <a:pPr marL="189230" indent="-177165">
              <a:lnSpc>
                <a:spcPct val="100000"/>
              </a:lnSpc>
              <a:spcBef>
                <a:spcPts val="1435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Bitwise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higher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logic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1430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Compound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assignment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2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+=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-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*=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/=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%=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ˆ=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!=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Cambria"/>
                <a:cs typeface="Cambria"/>
              </a:rPr>
              <a:t>&amp;=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240"/>
              </a:spcBef>
            </a:pP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&gt;&gt;=</a:t>
            </a:r>
            <a:r>
              <a:rPr sz="1100" spc="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&lt;&lt;=</a:t>
            </a:r>
            <a:r>
              <a:rPr sz="1100" spc="3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lower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priority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1435"/>
              </a:spcBef>
              <a:buChar char="•"/>
              <a:tabLst>
                <a:tab pos="18986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Arial Black"/>
                <a:cs typeface="Arial Black"/>
              </a:rPr>
              <a:t>comma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lowest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(see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next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slides)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4" y="3023209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5972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1477" y="3153536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0931" y="3029491"/>
            <a:ext cx="32372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en.cppreference.com/w/cpp/language/operator</a:t>
            </a:r>
            <a:r>
              <a:rPr sz="900" spc="38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   </a:t>
            </a:r>
            <a:r>
              <a:rPr sz="900" spc="-1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precedence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32/100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20" name="object 2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234937"/>
              <a:ext cx="1843405" cy="5080"/>
            </a:xfrm>
            <a:custGeom>
              <a:avLst/>
              <a:gdLst/>
              <a:ahLst/>
              <a:cxnLst/>
              <a:rect l="l" t="t" r="r" b="b"/>
              <a:pathLst>
                <a:path w="1843405" h="5080">
                  <a:moveTo>
                    <a:pt x="0" y="5060"/>
                  </a:moveTo>
                  <a:lnTo>
                    <a:pt x="0" y="0"/>
                  </a:lnTo>
                  <a:lnTo>
                    <a:pt x="1843265" y="0"/>
                  </a:lnTo>
                  <a:lnTo>
                    <a:pt x="18432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Operators</a:t>
            </a:r>
            <a:r>
              <a:rPr spc="70" dirty="0"/>
              <a:t> </a:t>
            </a:r>
            <a:r>
              <a:rPr spc="-155" dirty="0"/>
              <a:t>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32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566240"/>
            <a:ext cx="607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Examples: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877531"/>
            <a:ext cx="5039995" cy="1451610"/>
          </a:xfrm>
          <a:custGeom>
            <a:avLst/>
            <a:gdLst/>
            <a:ahLst/>
            <a:cxnLst/>
            <a:rect l="l" t="t" r="r" b="b"/>
            <a:pathLst>
              <a:path w="5039995" h="1451610">
                <a:moveTo>
                  <a:pt x="5039995" y="0"/>
                </a:moveTo>
                <a:lnTo>
                  <a:pt x="0" y="0"/>
                </a:lnTo>
                <a:lnTo>
                  <a:pt x="0" y="1451254"/>
                </a:lnTo>
                <a:lnTo>
                  <a:pt x="5039995" y="145125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54" y="868001"/>
            <a:ext cx="610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191" y="868001"/>
            <a:ext cx="850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(b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*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4)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954" y="1188105"/>
            <a:ext cx="850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90" dirty="0">
                <a:solidFill>
                  <a:srgbClr val="666666"/>
                </a:solidFill>
                <a:latin typeface="Palatino Linotype"/>
                <a:cs typeface="Palatino Linotype"/>
              </a:rPr>
              <a:t>%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d;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191" y="1188105"/>
            <a:ext cx="12084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((a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*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b)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c)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340" dirty="0">
                <a:solidFill>
                  <a:srgbClr val="3D7A7A"/>
                </a:solidFill>
                <a:latin typeface="Palatino Linotype"/>
                <a:cs typeface="Palatino Linotype"/>
              </a:rPr>
              <a:t>%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954" y="1508208"/>
            <a:ext cx="909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&gt;&gt;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3191" y="1508208"/>
            <a:ext cx="12687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(a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b)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&lt;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(3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&gt;&gt;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4)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1828325"/>
            <a:ext cx="494474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  <a:tabLst>
                <a:tab pos="136525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65" dirty="0">
                <a:solidFill>
                  <a:srgbClr val="666666"/>
                </a:solidFill>
                <a:latin typeface="Palatino Linotype"/>
                <a:cs typeface="Palatino Linotype"/>
              </a:rPr>
              <a:t>&amp;&amp;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65" dirty="0">
                <a:solidFill>
                  <a:srgbClr val="666666"/>
                </a:solidFill>
                <a:latin typeface="Palatino Linotype"/>
                <a:cs typeface="Palatino Linotype"/>
              </a:rPr>
              <a:t>&amp;&amp;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||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d;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75" dirty="0">
                <a:solidFill>
                  <a:srgbClr val="3D7A7A"/>
                </a:solidFill>
                <a:latin typeface="Courier New"/>
                <a:cs typeface="Courier New"/>
              </a:rPr>
              <a:t>&amp;&amp;</a:t>
            </a:r>
            <a:r>
              <a:rPr sz="900" b="1" i="1" spc="-6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75" dirty="0">
                <a:solidFill>
                  <a:srgbClr val="3D7A7A"/>
                </a:solidFill>
                <a:latin typeface="Courier New"/>
                <a:cs typeface="Courier New"/>
              </a:rPr>
              <a:t>&amp;&amp;</a:t>
            </a:r>
            <a:r>
              <a:rPr sz="900" b="1" i="1" spc="-6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c)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||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d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|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||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e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65" dirty="0">
                <a:solidFill>
                  <a:srgbClr val="666666"/>
                </a:solidFill>
                <a:latin typeface="Palatino Linotype"/>
                <a:cs typeface="Palatino Linotype"/>
              </a:rPr>
              <a:t>&amp;&amp;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d;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((a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|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(b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80" dirty="0">
                <a:solidFill>
                  <a:srgbClr val="3D7A7A"/>
                </a:solidFill>
                <a:latin typeface="Courier New"/>
                <a:cs typeface="Courier New"/>
              </a:rPr>
              <a:t>&amp;</a:t>
            </a:r>
            <a:r>
              <a:rPr sz="900" b="1" i="1" spc="-7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c))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||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(e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75" dirty="0">
                <a:solidFill>
                  <a:srgbClr val="3D7A7A"/>
                </a:solidFill>
                <a:latin typeface="Courier New"/>
                <a:cs typeface="Courier New"/>
              </a:rPr>
              <a:t>&amp;&amp;</a:t>
            </a:r>
            <a:r>
              <a:rPr sz="900" b="1" i="1" spc="-7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d)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Important</a:t>
            </a:r>
            <a:r>
              <a:rPr sz="1100" spc="-10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sometimes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parenthesis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make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expression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worldly...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help!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4" name="object 1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1901189" cy="5080"/>
            </a:xfrm>
            <a:custGeom>
              <a:avLst/>
              <a:gdLst/>
              <a:ahLst/>
              <a:cxnLst/>
              <a:rect l="l" t="t" r="r" b="b"/>
              <a:pathLst>
                <a:path w="1901189" h="5080">
                  <a:moveTo>
                    <a:pt x="0" y="5060"/>
                  </a:moveTo>
                  <a:lnTo>
                    <a:pt x="0" y="0"/>
                  </a:lnTo>
                  <a:lnTo>
                    <a:pt x="1900834" y="0"/>
                  </a:lnTo>
                  <a:lnTo>
                    <a:pt x="19008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33/100</a:t>
            </a: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Prefix/Postfix</a:t>
            </a:r>
            <a:r>
              <a:rPr spc="50" dirty="0"/>
              <a:t> </a:t>
            </a:r>
            <a:r>
              <a:rPr spc="-155" dirty="0"/>
              <a:t>Increment</a:t>
            </a:r>
            <a:r>
              <a:rPr spc="50" dirty="0"/>
              <a:t> </a:t>
            </a:r>
            <a:r>
              <a:rPr spc="-120" dirty="0"/>
              <a:t>Semantic</a:t>
            </a:r>
          </a:p>
        </p:txBody>
      </p:sp>
      <p:sp>
        <p:nvSpPr>
          <p:cNvPr id="3" name="object 3"/>
          <p:cNvSpPr/>
          <p:nvPr/>
        </p:nvSpPr>
        <p:spPr>
          <a:xfrm>
            <a:off x="2237282" y="639762"/>
            <a:ext cx="294640" cy="159385"/>
          </a:xfrm>
          <a:custGeom>
            <a:avLst/>
            <a:gdLst/>
            <a:ahLst/>
            <a:cxnLst/>
            <a:rect l="l" t="t" r="r" b="b"/>
            <a:pathLst>
              <a:path w="294639" h="159384">
                <a:moveTo>
                  <a:pt x="294119" y="0"/>
                </a:moveTo>
                <a:lnTo>
                  <a:pt x="0" y="0"/>
                </a:lnTo>
                <a:lnTo>
                  <a:pt x="0" y="158915"/>
                </a:lnTo>
                <a:lnTo>
                  <a:pt x="294119" y="158915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09471"/>
            <a:ext cx="223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Prefix</a:t>
            </a:r>
            <a:r>
              <a:rPr sz="1100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Increment/Decrement</a:t>
            </a:r>
            <a:r>
              <a:rPr sz="1100" spc="26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++i</a:t>
            </a:r>
            <a:r>
              <a:rPr sz="1100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073" y="639762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--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1290" y="1498485"/>
            <a:ext cx="294640" cy="159385"/>
          </a:xfrm>
          <a:custGeom>
            <a:avLst/>
            <a:gdLst/>
            <a:ahLst/>
            <a:cxnLst/>
            <a:rect l="l" t="t" r="r" b="b"/>
            <a:pathLst>
              <a:path w="294639" h="159385">
                <a:moveTo>
                  <a:pt x="294119" y="0"/>
                </a:moveTo>
                <a:lnTo>
                  <a:pt x="0" y="0"/>
                </a:lnTo>
                <a:lnTo>
                  <a:pt x="0" y="158915"/>
                </a:lnTo>
                <a:lnTo>
                  <a:pt x="294119" y="158915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0080" y="1498485"/>
            <a:ext cx="294640" cy="159385"/>
          </a:xfrm>
          <a:custGeom>
            <a:avLst/>
            <a:gdLst/>
            <a:ahLst/>
            <a:cxnLst/>
            <a:rect l="l" t="t" r="r" b="b"/>
            <a:pathLst>
              <a:path w="294639" h="159385">
                <a:moveTo>
                  <a:pt x="294119" y="0"/>
                </a:moveTo>
                <a:lnTo>
                  <a:pt x="0" y="0"/>
                </a:lnTo>
                <a:lnTo>
                  <a:pt x="0" y="158915"/>
                </a:lnTo>
                <a:lnTo>
                  <a:pt x="294119" y="158915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13381"/>
            <a:ext cx="4824095" cy="21012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9560" indent="-264795">
              <a:lnSpc>
                <a:spcPct val="100000"/>
              </a:lnSpc>
              <a:spcBef>
                <a:spcPts val="340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Update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 marL="289560" indent="-264795">
              <a:lnSpc>
                <a:spcPct val="100000"/>
              </a:lnSpc>
              <a:spcBef>
                <a:spcPts val="235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Return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(updated)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Postfix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Increment/Decrement</a:t>
            </a:r>
            <a:r>
              <a:rPr sz="1100" spc="254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i++</a:t>
            </a:r>
            <a:r>
              <a:rPr sz="1100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15" dirty="0">
                <a:solidFill>
                  <a:srgbClr val="22373A"/>
                </a:solidFill>
                <a:latin typeface="Cambria"/>
                <a:cs typeface="Cambria"/>
              </a:rPr>
              <a:t>i-</a:t>
            </a:r>
            <a:r>
              <a:rPr sz="1100" spc="185" dirty="0">
                <a:solidFill>
                  <a:srgbClr val="22373A"/>
                </a:solidFill>
                <a:latin typeface="Cambria"/>
                <a:cs typeface="Cambria"/>
              </a:rPr>
              <a:t>-</a:t>
            </a:r>
            <a:endParaRPr sz="1100">
              <a:latin typeface="Cambria"/>
              <a:cs typeface="Cambria"/>
            </a:endParaRPr>
          </a:p>
          <a:p>
            <a:pPr marL="289560" indent="-264795">
              <a:lnSpc>
                <a:spcPct val="100000"/>
              </a:lnSpc>
              <a:spcBef>
                <a:spcPts val="535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Save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old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(temporary)</a:t>
            </a:r>
            <a:endParaRPr sz="1100">
              <a:latin typeface="Tahoma"/>
              <a:cs typeface="Tahoma"/>
            </a:endParaRPr>
          </a:p>
          <a:p>
            <a:pPr marL="289560" indent="-264795">
              <a:lnSpc>
                <a:spcPct val="100000"/>
              </a:lnSpc>
              <a:spcBef>
                <a:spcPts val="235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Update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 marL="289560" indent="-264795">
              <a:lnSpc>
                <a:spcPct val="100000"/>
              </a:lnSpc>
              <a:spcBef>
                <a:spcPts val="240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Return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old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(original)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Prefix/Postfix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increment/decrement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semantic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applies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built-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but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also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958975" cy="5080"/>
            </a:xfrm>
            <a:custGeom>
              <a:avLst/>
              <a:gdLst/>
              <a:ahLst/>
              <a:cxnLst/>
              <a:rect l="l" t="t" r="r" b="b"/>
              <a:pathLst>
                <a:path w="1958975" h="5080">
                  <a:moveTo>
                    <a:pt x="0" y="5060"/>
                  </a:moveTo>
                  <a:lnTo>
                    <a:pt x="0" y="0"/>
                  </a:lnTo>
                  <a:lnTo>
                    <a:pt x="1958403" y="0"/>
                  </a:lnTo>
                  <a:lnTo>
                    <a:pt x="195840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34/100</a:t>
            </a: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Operation</a:t>
            </a:r>
            <a:r>
              <a:rPr spc="75" dirty="0"/>
              <a:t> </a:t>
            </a:r>
            <a:r>
              <a:rPr spc="-125" dirty="0"/>
              <a:t>Ordering</a:t>
            </a:r>
            <a:r>
              <a:rPr spc="80" dirty="0"/>
              <a:t> </a:t>
            </a:r>
            <a:r>
              <a:rPr spc="-145" dirty="0"/>
              <a:t>Undefined</a:t>
            </a:r>
            <a:r>
              <a:rPr spc="80" dirty="0"/>
              <a:t> </a:t>
            </a:r>
            <a:r>
              <a:rPr spc="-140" dirty="0"/>
              <a:t>Behavior</a:t>
            </a:r>
            <a:r>
              <a:rPr spc="70" dirty="0"/>
              <a:t> </a:t>
            </a:r>
            <a:r>
              <a:rPr sz="1200" spc="89" baseline="31250" dirty="0">
                <a:latin typeface="Lucida Sans Unicode"/>
                <a:cs typeface="Lucida Sans Unicode"/>
              </a:rPr>
              <a:t>⋆</a:t>
            </a:r>
            <a:endParaRPr sz="1200" baseline="31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3653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Expressions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undefined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(implementation-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defined)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behavior: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680377"/>
            <a:ext cx="5039995" cy="2413000"/>
          </a:xfrm>
          <a:custGeom>
            <a:avLst/>
            <a:gdLst/>
            <a:ahLst/>
            <a:cxnLst/>
            <a:rect l="l" t="t" r="r" b="b"/>
            <a:pathLst>
              <a:path w="5039995" h="2413000">
                <a:moveTo>
                  <a:pt x="5039995" y="0"/>
                </a:moveTo>
                <a:lnTo>
                  <a:pt x="0" y="0"/>
                </a:lnTo>
                <a:lnTo>
                  <a:pt x="0" y="2412580"/>
                </a:lnTo>
                <a:lnTo>
                  <a:pt x="5039995" y="241258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638953"/>
            <a:ext cx="74295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1142" y="799011"/>
            <a:ext cx="2058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until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C++11: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since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C++11: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119114"/>
            <a:ext cx="74295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1142" y="1279172"/>
            <a:ext cx="2058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until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since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1782744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f(i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1142" y="1759334"/>
            <a:ext cx="2058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until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since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254" y="2079437"/>
            <a:ext cx="68326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a[i]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1142" y="2239496"/>
            <a:ext cx="2058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until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since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a[1]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254" y="2719657"/>
            <a:ext cx="86296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35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i,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i);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1142" y="2719657"/>
            <a:ext cx="12814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35/100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7" name="object 1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2016125" cy="5080"/>
            </a:xfrm>
            <a:custGeom>
              <a:avLst/>
              <a:gdLst/>
              <a:ahLst/>
              <a:cxnLst/>
              <a:rect l="l" t="t" r="r" b="b"/>
              <a:pathLst>
                <a:path w="2016125" h="5080">
                  <a:moveTo>
                    <a:pt x="0" y="5060"/>
                  </a:moveTo>
                  <a:lnTo>
                    <a:pt x="0" y="0"/>
                  </a:lnTo>
                  <a:lnTo>
                    <a:pt x="2016060" y="0"/>
                  </a:lnTo>
                  <a:lnTo>
                    <a:pt x="2016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Assignment,</a:t>
            </a:r>
            <a:r>
              <a:rPr spc="80" dirty="0"/>
              <a:t> </a:t>
            </a:r>
            <a:r>
              <a:rPr spc="-130" dirty="0"/>
              <a:t>Compound,</a:t>
            </a:r>
            <a:r>
              <a:rPr spc="80" dirty="0"/>
              <a:t> </a:t>
            </a:r>
            <a:r>
              <a:rPr spc="-150" dirty="0"/>
              <a:t>and</a:t>
            </a:r>
            <a:r>
              <a:rPr spc="85" dirty="0"/>
              <a:t> </a:t>
            </a:r>
            <a:r>
              <a:rPr spc="-160" dirty="0"/>
              <a:t>Comma</a:t>
            </a:r>
            <a:r>
              <a:rPr spc="80" dirty="0"/>
              <a:t> </a:t>
            </a:r>
            <a:r>
              <a:rPr spc="-11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26006"/>
            <a:ext cx="482155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Assignment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compound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assignment</a:t>
            </a:r>
            <a:r>
              <a:rPr sz="110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right-to-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left</a:t>
            </a:r>
            <a:r>
              <a:rPr sz="1100" i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associativity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their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expressions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assigned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941527"/>
            <a:ext cx="5039995" cy="6521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y=3,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x=3</a:t>
            </a:r>
            <a:endParaRPr sz="900">
              <a:latin typeface="Palatino Linotype"/>
              <a:cs typeface="Palatino Linotype"/>
            </a:endParaRPr>
          </a:p>
          <a:p>
            <a:pPr marL="93408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(y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3)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934085" algn="l"/>
              </a:tabLst>
            </a:pPr>
            <a:r>
              <a:rPr sz="900" b="1" spc="140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9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(x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assign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x=4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evaluate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true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797669"/>
            <a:ext cx="4874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Arial Black"/>
                <a:cs typeface="Arial Black"/>
              </a:rPr>
              <a:t>comma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operator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left-to-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right</a:t>
            </a:r>
            <a:r>
              <a:rPr sz="1100" i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22373A"/>
                </a:solidFill>
                <a:latin typeface="Arial"/>
                <a:cs typeface="Arial"/>
              </a:rPr>
              <a:t>associativity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evaluates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left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expression,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discards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result,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returns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right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expression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313190"/>
            <a:ext cx="5039995" cy="812165"/>
          </a:xfrm>
          <a:custGeom>
            <a:avLst/>
            <a:gdLst/>
            <a:ahLst/>
            <a:cxnLst/>
            <a:rect l="l" t="t" r="r" b="b"/>
            <a:pathLst>
              <a:path w="5039995" h="812164">
                <a:moveTo>
                  <a:pt x="5039995" y="0"/>
                </a:moveTo>
                <a:lnTo>
                  <a:pt x="0" y="0"/>
                </a:lnTo>
                <a:lnTo>
                  <a:pt x="0" y="812038"/>
                </a:lnTo>
                <a:lnTo>
                  <a:pt x="5039995" y="81203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5254" y="2271766"/>
            <a:ext cx="2775585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7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discards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3,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x=4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z;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96901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z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y,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z=y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(0),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returns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(4)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36/100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073910" cy="5080"/>
            </a:xfrm>
            <a:custGeom>
              <a:avLst/>
              <a:gdLst/>
              <a:ahLst/>
              <a:cxnLst/>
              <a:rect l="l" t="t" r="r" b="b"/>
              <a:pathLst>
                <a:path w="2073910" h="5080">
                  <a:moveTo>
                    <a:pt x="0" y="5060"/>
                  </a:moveTo>
                  <a:lnTo>
                    <a:pt x="0" y="0"/>
                  </a:lnTo>
                  <a:lnTo>
                    <a:pt x="2073629" y="0"/>
                  </a:lnTo>
                  <a:lnTo>
                    <a:pt x="207362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Spaceship</a:t>
            </a:r>
            <a:r>
              <a:rPr spc="65" dirty="0"/>
              <a:t> </a:t>
            </a:r>
            <a:r>
              <a:rPr spc="-120" dirty="0"/>
              <a:t>Operator</a:t>
            </a:r>
            <a:r>
              <a:rPr spc="75" dirty="0"/>
              <a:t> </a:t>
            </a:r>
            <a:r>
              <a:rPr b="1" spc="-25" dirty="0">
                <a:latin typeface="Palatino Linotype"/>
                <a:cs typeface="Palatino Linotype"/>
              </a:rPr>
              <a:t>&lt;=&gt;</a:t>
            </a:r>
          </a:p>
        </p:txBody>
      </p:sp>
      <p:sp>
        <p:nvSpPr>
          <p:cNvPr id="3" name="object 3"/>
          <p:cNvSpPr/>
          <p:nvPr/>
        </p:nvSpPr>
        <p:spPr>
          <a:xfrm>
            <a:off x="3598100" y="529920"/>
            <a:ext cx="294640" cy="154305"/>
          </a:xfrm>
          <a:custGeom>
            <a:avLst/>
            <a:gdLst/>
            <a:ahLst/>
            <a:cxnLst/>
            <a:rect l="l" t="t" r="r" b="b"/>
            <a:pathLst>
              <a:path w="294639" h="154304">
                <a:moveTo>
                  <a:pt x="294119" y="0"/>
                </a:moveTo>
                <a:lnTo>
                  <a:pt x="0" y="0"/>
                </a:lnTo>
                <a:lnTo>
                  <a:pt x="0" y="153987"/>
                </a:lnTo>
                <a:lnTo>
                  <a:pt x="294119" y="153987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7654" y="727951"/>
            <a:ext cx="512445" cy="184785"/>
          </a:xfrm>
          <a:custGeom>
            <a:avLst/>
            <a:gdLst/>
            <a:ahLst/>
            <a:cxnLst/>
            <a:rect l="l" t="t" r="r" b="b"/>
            <a:pathLst>
              <a:path w="512445" h="184784">
                <a:moveTo>
                  <a:pt x="512330" y="0"/>
                </a:moveTo>
                <a:lnTo>
                  <a:pt x="0" y="0"/>
                </a:lnTo>
                <a:lnTo>
                  <a:pt x="0" y="184632"/>
                </a:lnTo>
                <a:lnTo>
                  <a:pt x="512330" y="184632"/>
                </a:lnTo>
                <a:lnTo>
                  <a:pt x="5123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1462912"/>
            <a:ext cx="5039995" cy="821055"/>
          </a:xfrm>
          <a:custGeom>
            <a:avLst/>
            <a:gdLst/>
            <a:ahLst/>
            <a:cxnLst/>
            <a:rect l="l" t="t" r="r" b="b"/>
            <a:pathLst>
              <a:path w="5039995" h="821055">
                <a:moveTo>
                  <a:pt x="5039995" y="0"/>
                </a:moveTo>
                <a:lnTo>
                  <a:pt x="0" y="0"/>
                </a:lnTo>
                <a:lnTo>
                  <a:pt x="0" y="820521"/>
                </a:lnTo>
                <a:lnTo>
                  <a:pt x="5039995" y="820521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463065"/>
            <a:ext cx="5066030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C++20</a:t>
            </a:r>
            <a:r>
              <a:rPr sz="1100" spc="-5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provides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three-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way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comparison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operator</a:t>
            </a:r>
            <a:r>
              <a:rPr sz="1100" spc="2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&lt;=&gt;</a:t>
            </a:r>
            <a:r>
              <a:rPr sz="1100" b="1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also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spaceship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operator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which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comparing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two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similar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way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2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strcmp</a:t>
            </a:r>
            <a:r>
              <a:rPr sz="1100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returns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directly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compared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positive,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0,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negative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integer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tabLst>
                <a:tab pos="887094" algn="l"/>
              </a:tabLst>
            </a:pP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&lt;=&gt;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false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-40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&lt;=&gt;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true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54" y="1910134"/>
            <a:ext cx="55118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&lt;=&gt;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7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&lt;=&gt;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4923" y="1910134"/>
            <a:ext cx="85026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true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false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394468"/>
            <a:ext cx="5324475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119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semantic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80" dirty="0">
                <a:solidFill>
                  <a:srgbClr val="22373A"/>
                </a:solidFill>
                <a:latin typeface="Arial"/>
                <a:cs typeface="Arial"/>
              </a:rPr>
              <a:t>spaceship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operator</a:t>
            </a:r>
            <a:r>
              <a:rPr sz="11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extended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can greatly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simplify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comparison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overloading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340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37/100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131695" cy="5080"/>
            </a:xfrm>
            <a:custGeom>
              <a:avLst/>
              <a:gdLst/>
              <a:ahLst/>
              <a:cxnLst/>
              <a:rect l="l" t="t" r="r" b="b"/>
              <a:pathLst>
                <a:path w="2131695" h="5080">
                  <a:moveTo>
                    <a:pt x="0" y="5060"/>
                  </a:moveTo>
                  <a:lnTo>
                    <a:pt x="0" y="0"/>
                  </a:lnTo>
                  <a:lnTo>
                    <a:pt x="2131199" y="0"/>
                  </a:lnTo>
                  <a:lnTo>
                    <a:pt x="21311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Safe</a:t>
            </a:r>
            <a:r>
              <a:rPr spc="80" dirty="0"/>
              <a:t> </a:t>
            </a:r>
            <a:r>
              <a:rPr spc="-155" dirty="0"/>
              <a:t>Comparison</a:t>
            </a:r>
            <a:r>
              <a:rPr spc="80" dirty="0"/>
              <a:t> </a:t>
            </a:r>
            <a:r>
              <a:rPr spc="-12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1320" y="487933"/>
            <a:ext cx="730885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&lt;utility&gt;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5352" y="457643"/>
            <a:ext cx="1694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safely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compare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integers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26006"/>
            <a:ext cx="21672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C++20</a:t>
            </a:r>
            <a:r>
              <a:rPr sz="1100" spc="-3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introduces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set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functions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signed,</a:t>
            </a:r>
            <a:r>
              <a:rPr sz="1100" spc="2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unsigned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941527"/>
            <a:ext cx="5039995" cy="98107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2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cmp_equal(T1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cmp_not_equal(T1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8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cmp_less(T1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cmp_greater(T1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33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cmp_less_equal(T1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3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cmp_greater_equal(T1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287625"/>
            <a:ext cx="5039995" cy="812165"/>
          </a:xfrm>
          <a:custGeom>
            <a:avLst/>
            <a:gdLst/>
            <a:ahLst/>
            <a:cxnLst/>
            <a:rect l="l" t="t" r="r" b="b"/>
            <a:pathLst>
              <a:path w="5039995" h="812164">
                <a:moveTo>
                  <a:pt x="5039995" y="0"/>
                </a:moveTo>
                <a:lnTo>
                  <a:pt x="0" y="0"/>
                </a:lnTo>
                <a:lnTo>
                  <a:pt x="0" y="811809"/>
                </a:lnTo>
                <a:lnTo>
                  <a:pt x="5039995" y="81180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2001633"/>
            <a:ext cx="1179195" cy="589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795"/>
              </a:spcBef>
            </a:pPr>
            <a:r>
              <a:rPr sz="900" i="1" dirty="0">
                <a:solidFill>
                  <a:srgbClr val="9B6600"/>
                </a:solidFill>
                <a:latin typeface="Palatino Linotype"/>
                <a:cs typeface="Palatino Linotype"/>
              </a:rPr>
              <a:t>#</a:t>
            </a:r>
            <a:r>
              <a:rPr sz="900" i="1" spc="-60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9B6600"/>
                </a:solidFill>
                <a:latin typeface="Palatino Linotype"/>
                <a:cs typeface="Palatino Linotype"/>
              </a:rPr>
              <a:t>include</a:t>
            </a:r>
            <a:r>
              <a:rPr sz="9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&lt;utility&gt;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2566101"/>
            <a:ext cx="26479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 </a:t>
            </a: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bool bool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302" y="2566101"/>
            <a:ext cx="313436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5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44716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v1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25" dirty="0">
                <a:solidFill>
                  <a:srgbClr val="3D7A7A"/>
                </a:solidFill>
                <a:latin typeface="Courier New"/>
                <a:cs typeface="Courier New"/>
              </a:rPr>
              <a:t>false!!!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see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next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slides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v2</a:t>
            </a:r>
            <a:r>
              <a:rPr sz="900" spc="3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cmp_greater(a,</a:t>
            </a:r>
            <a:r>
              <a:rPr sz="900" spc="3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3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20" dirty="0">
                <a:solidFill>
                  <a:srgbClr val="3D7A7A"/>
                </a:solidFill>
                <a:latin typeface="Courier New"/>
                <a:cs typeface="Courier New"/>
              </a:rPr>
              <a:t>true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3433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38/100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3" name="object 13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2189480" cy="5080"/>
            </a:xfrm>
            <a:custGeom>
              <a:avLst/>
              <a:gdLst/>
              <a:ahLst/>
              <a:cxnLst/>
              <a:rect l="l" t="t" r="r" b="b"/>
              <a:pathLst>
                <a:path w="2189480" h="5080">
                  <a:moveTo>
                    <a:pt x="0" y="5060"/>
                  </a:moveTo>
                  <a:lnTo>
                    <a:pt x="0" y="0"/>
                  </a:lnTo>
                  <a:lnTo>
                    <a:pt x="2188856" y="0"/>
                  </a:lnTo>
                  <a:lnTo>
                    <a:pt x="21888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17411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10" dirty="0">
                <a:solidFill>
                  <a:srgbClr val="22373A"/>
                </a:solidFill>
                <a:hlinkClick r:id="rId2" action="ppaction://hlinksldjump"/>
              </a:rPr>
              <a:t>Hello</a:t>
            </a:r>
            <a:r>
              <a:rPr sz="2450" spc="3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170" dirty="0">
                <a:solidFill>
                  <a:srgbClr val="22373A"/>
                </a:solidFill>
                <a:hlinkClick r:id="rId2" action="ppaction://hlinksldjump"/>
              </a:rPr>
              <a:t>World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365760" cy="5080"/>
            </a:xfrm>
            <a:custGeom>
              <a:avLst/>
              <a:gdLst/>
              <a:ahLst/>
              <a:cxnLst/>
              <a:rect l="l" t="t" r="r" b="b"/>
              <a:pathLst>
                <a:path w="365760" h="5080">
                  <a:moveTo>
                    <a:pt x="0" y="5060"/>
                  </a:moveTo>
                  <a:lnTo>
                    <a:pt x="0" y="0"/>
                  </a:lnTo>
                  <a:lnTo>
                    <a:pt x="365749" y="0"/>
                  </a:lnTo>
                  <a:lnTo>
                    <a:pt x="36574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B09-EE0A-55F5-196D-20F52CF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spc="-114" dirty="0"/>
              <a:t>Organize our files in a </a:t>
            </a:r>
            <a:r>
              <a:rPr lang="en-US" spc="-114" dirty="0"/>
              <a:t>new </a:t>
            </a:r>
            <a:r>
              <a:rPr lang="en-US" sz="1200" spc="-114" dirty="0"/>
              <a:t>folder under your home:  ~/</a:t>
            </a:r>
            <a:r>
              <a:rPr lang="en-US" sz="1200" spc="-114" dirty="0" err="1"/>
              <a:t>cpp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933D-FA6B-85AD-2232-04B0E74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784225"/>
            <a:ext cx="4906010" cy="144655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Open your terminal: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Ubuntu App in Windows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iTerm</a:t>
            </a:r>
            <a:r>
              <a:rPr lang="en-US" sz="1400" dirty="0">
                <a:solidFill>
                  <a:schemeClr val="tx1"/>
                </a:solidFill>
              </a:rPr>
              <a:t> in  Mac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Go to home directory (cd)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Create a folder called “</a:t>
            </a:r>
            <a:r>
              <a:rPr lang="en-US" dirty="0" err="1">
                <a:solidFill>
                  <a:schemeClr val="tx1"/>
                </a:solidFill>
              </a:rPr>
              <a:t>cpp</a:t>
            </a:r>
            <a:r>
              <a:rPr lang="en-US" dirty="0">
                <a:solidFill>
                  <a:schemeClr val="tx1"/>
                </a:solidFill>
              </a:rPr>
              <a:t>” using </a:t>
            </a:r>
            <a:r>
              <a:rPr lang="en-US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ED3FB8-9EA1-F3C2-EAF6-30AE1B2906FA}"/>
              </a:ext>
            </a:extLst>
          </p:cNvPr>
          <p:cNvSpPr txBox="1"/>
          <p:nvPr/>
        </p:nvSpPr>
        <p:spPr>
          <a:xfrm>
            <a:off x="362902" y="2447166"/>
            <a:ext cx="5039995" cy="39363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cd</a:t>
            </a:r>
          </a:p>
          <a:p>
            <a:pPr marL="37465" algn="just">
              <a:lnSpc>
                <a:spcPts val="1015"/>
              </a:lnSpc>
            </a:pP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  <a:p>
            <a:pPr marL="37465" algn="just">
              <a:lnSpc>
                <a:spcPts val="1015"/>
              </a:lnSpc>
            </a:pP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$ </a:t>
            </a:r>
            <a:r>
              <a:rPr lang="en-US" sz="1200" dirty="0" err="1">
                <a:solidFill>
                  <a:srgbClr val="0000FF"/>
                </a:solidFill>
                <a:latin typeface="Palatino Linotype"/>
                <a:cs typeface="Palatino Linotype"/>
              </a:rPr>
              <a:t>mkdir</a:t>
            </a:r>
            <a:r>
              <a:rPr lang="en-US" sz="12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Palatino Linotype"/>
                <a:cs typeface="Palatino Linotype"/>
              </a:rPr>
              <a:t>cpp</a:t>
            </a:r>
            <a:endParaRPr lang="en-US" sz="1200" dirty="0">
              <a:solidFill>
                <a:srgbClr val="0000FF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2980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286</TotalTime>
  <Words>5697</Words>
  <Application>Microsoft Office PowerPoint</Application>
  <PresentationFormat>Custom</PresentationFormat>
  <Paragraphs>976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3" baseType="lpstr">
      <vt:lpstr>Courier</vt:lpstr>
      <vt:lpstr>Menlo</vt:lpstr>
      <vt:lpstr>Arial</vt:lpstr>
      <vt:lpstr>Arial Black</vt:lpstr>
      <vt:lpstr>Bookman Old Style</vt:lpstr>
      <vt:lpstr>Calibri</vt:lpstr>
      <vt:lpstr>Cambria</vt:lpstr>
      <vt:lpstr>Cascadia Code</vt:lpstr>
      <vt:lpstr>Consolas</vt:lpstr>
      <vt:lpstr>Courier New</vt:lpstr>
      <vt:lpstr>Lucida Sans Unicode</vt:lpstr>
      <vt:lpstr>Palatino Linotype</vt:lpstr>
      <vt:lpstr>Tahoma</vt:lpstr>
      <vt:lpstr>Times New Roman</vt:lpstr>
      <vt:lpstr>Verdana</vt:lpstr>
      <vt:lpstr>Wingdings</vt:lpstr>
      <vt:lpstr>Office Theme</vt:lpstr>
      <vt:lpstr>C++Programming </vt:lpstr>
      <vt:lpstr>Week 2: Agenda </vt:lpstr>
      <vt:lpstr>Review Software Installs</vt:lpstr>
      <vt:lpstr>Install WSL on Windows</vt:lpstr>
      <vt:lpstr>Install VS Code</vt:lpstr>
      <vt:lpstr>Install the Compilers</vt:lpstr>
      <vt:lpstr>How to Compile?</vt:lpstr>
      <vt:lpstr>Hello World</vt:lpstr>
      <vt:lpstr>Organize our files in a new folder under your home:  ~/cpp</vt:lpstr>
      <vt:lpstr>Create a shortcut on your Desktop (for Windows)</vt:lpstr>
      <vt:lpstr>Start VS Code from your cpp folder  for both Windows and Mac</vt:lpstr>
      <vt:lpstr>Install C++ extensions in VS Code</vt:lpstr>
      <vt:lpstr>Install C++ extensions in VS Code</vt:lpstr>
      <vt:lpstr>Hello World</vt:lpstr>
      <vt:lpstr>Compile and Execute Programs</vt:lpstr>
      <vt:lpstr>Hello World</vt:lpstr>
      <vt:lpstr>Hello World</vt:lpstr>
      <vt:lpstr>I/O Stream (std::cout)</vt:lpstr>
      <vt:lpstr>Variables and Basic Types</vt:lpstr>
      <vt:lpstr>Integter Data Types</vt:lpstr>
      <vt:lpstr>int</vt:lpstr>
      <vt:lpstr>How to initialize a variable</vt:lpstr>
      <vt:lpstr>Overflow</vt:lpstr>
      <vt:lpstr>Arithmetic Types</vt:lpstr>
      <vt:lpstr>Arithmetic Types - Short Name</vt:lpstr>
      <vt:lpstr>Max Integers</vt:lpstr>
      <vt:lpstr>Max Integers</vt:lpstr>
      <vt:lpstr>Arithmetic Types - Suffix and Prefix</vt:lpstr>
      <vt:lpstr>char</vt:lpstr>
      <vt:lpstr>Integers and characters</vt:lpstr>
      <vt:lpstr>bool</vt:lpstr>
      <vt:lpstr>bool</vt:lpstr>
      <vt:lpstr>size_t</vt:lpstr>
      <vt:lpstr>Fixed Width Integers</vt:lpstr>
      <vt:lpstr>Fixed Width Integers</vt:lpstr>
      <vt:lpstr>Fixed Width Integers</vt:lpstr>
      <vt:lpstr>size t</vt:lpstr>
      <vt:lpstr>When Use Signed/Unsigned Integer?</vt:lpstr>
      <vt:lpstr>When Use Signed/Unsigned Integer?</vt:lpstr>
      <vt:lpstr>Arithmetic Type Limits</vt:lpstr>
      <vt:lpstr>Promotion and Truncation</vt:lpstr>
      <vt:lpstr>Overflow / Underflow</vt:lpstr>
      <vt:lpstr>Fixed width integer types (since C++11)</vt:lpstr>
      <vt:lpstr>Floating-point Types and Arithmetic</vt:lpstr>
      <vt:lpstr>Floating-point Numbers</vt:lpstr>
      <vt:lpstr>Floating-point types</vt:lpstr>
      <vt:lpstr>Precision</vt:lpstr>
      <vt:lpstr>32/64-bit Floating-Point</vt:lpstr>
      <vt:lpstr>Floating-point Representation</vt:lpstr>
      <vt:lpstr>Infinity 1/2</vt:lpstr>
      <vt:lpstr>Infinity</vt:lpstr>
      <vt:lpstr>Not a Number (NaN)</vt:lpstr>
      <vt:lpstr>Machine Epsilon</vt:lpstr>
      <vt:lpstr>Units at the Last Place</vt:lpstr>
      <vt:lpstr>Floating-point Error</vt:lpstr>
      <vt:lpstr>Floating-point - Summary</vt:lpstr>
      <vt:lpstr>Floating-point - Summary</vt:lpstr>
      <vt:lpstr>Floating-point - Summary</vt:lpstr>
      <vt:lpstr>Floating-point - Limits</vt:lpstr>
      <vt:lpstr>Floating-point - Useful Functions</vt:lpstr>
      <vt:lpstr>Conversion Rules</vt:lpstr>
      <vt:lpstr>Conversion Rules</vt:lpstr>
      <vt:lpstr>Examples and Common Errors</vt:lpstr>
      <vt:lpstr>Implicit Promotion</vt:lpstr>
      <vt:lpstr>auto Declaration</vt:lpstr>
      <vt:lpstr>auto Keyword</vt:lpstr>
      <vt:lpstr>auto Keyword - Functions ⋆</vt:lpstr>
      <vt:lpstr>C++ Operators</vt:lpstr>
      <vt:lpstr>PowerPoint Presentation</vt:lpstr>
      <vt:lpstr>Operators Precedence</vt:lpstr>
      <vt:lpstr>Operators Precedence</vt:lpstr>
      <vt:lpstr>Prefix/Postfix Increment Semantic</vt:lpstr>
      <vt:lpstr>Operation Ordering Undefined Behavior ⋆</vt:lpstr>
      <vt:lpstr>Assignment, Compound, and Comma Operators</vt:lpstr>
      <vt:lpstr>Spaceship Operator &lt;=&gt;</vt:lpstr>
      <vt:lpstr>Safe Comparison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to2. Basic Concepts I6pt toFundamental Types</dc:title>
  <dc:creator>Federico Busato</dc:creator>
  <cp:lastModifiedBy>Owen Chen</cp:lastModifiedBy>
  <cp:revision>8</cp:revision>
  <dcterms:created xsi:type="dcterms:W3CDTF">2023-06-20T17:30:38Z</dcterms:created>
  <dcterms:modified xsi:type="dcterms:W3CDTF">2023-06-22T05:27:07Z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2023-06-20T00:00:00Z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