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6"/>
  </p:notesMasterIdLst>
  <p:sldIdLst>
    <p:sldId id="318" r:id="rId2"/>
    <p:sldId id="371" r:id="rId3"/>
    <p:sldId id="486" r:id="rId4"/>
    <p:sldId id="468" r:id="rId5"/>
    <p:sldId id="471" r:id="rId6"/>
    <p:sldId id="487" r:id="rId7"/>
    <p:sldId id="488" r:id="rId8"/>
    <p:sldId id="492" r:id="rId9"/>
    <p:sldId id="489" r:id="rId10"/>
    <p:sldId id="490" r:id="rId11"/>
    <p:sldId id="491" r:id="rId12"/>
    <p:sldId id="434" r:id="rId13"/>
    <p:sldId id="576" r:id="rId14"/>
    <p:sldId id="580" r:id="rId15"/>
    <p:sldId id="579" r:id="rId16"/>
    <p:sldId id="581" r:id="rId17"/>
    <p:sldId id="582" r:id="rId18"/>
    <p:sldId id="583" r:id="rId19"/>
    <p:sldId id="578" r:id="rId20"/>
    <p:sldId id="584" r:id="rId21"/>
    <p:sldId id="577" r:id="rId22"/>
    <p:sldId id="264" r:id="rId23"/>
    <p:sldId id="265" r:id="rId24"/>
    <p:sldId id="560" r:id="rId25"/>
    <p:sldId id="261" r:id="rId26"/>
    <p:sldId id="262" r:id="rId27"/>
    <p:sldId id="561" r:id="rId28"/>
    <p:sldId id="562" r:id="rId29"/>
    <p:sldId id="563" r:id="rId30"/>
    <p:sldId id="568" r:id="rId31"/>
    <p:sldId id="564" r:id="rId32"/>
    <p:sldId id="569" r:id="rId33"/>
    <p:sldId id="565" r:id="rId34"/>
    <p:sldId id="567" r:id="rId35"/>
    <p:sldId id="566" r:id="rId36"/>
    <p:sldId id="573" r:id="rId37"/>
    <p:sldId id="574" r:id="rId38"/>
    <p:sldId id="266" r:id="rId39"/>
    <p:sldId id="316" r:id="rId40"/>
    <p:sldId id="317" r:id="rId41"/>
    <p:sldId id="493" r:id="rId42"/>
    <p:sldId id="313" r:id="rId43"/>
    <p:sldId id="314" r:id="rId44"/>
    <p:sldId id="267" r:id="rId45"/>
    <p:sldId id="268" r:id="rId46"/>
    <p:sldId id="269" r:id="rId47"/>
    <p:sldId id="270" r:id="rId48"/>
    <p:sldId id="319" r:id="rId49"/>
    <p:sldId id="320" r:id="rId50"/>
    <p:sldId id="321" r:id="rId51"/>
    <p:sldId id="322" r:id="rId52"/>
    <p:sldId id="325" r:id="rId53"/>
    <p:sldId id="328" r:id="rId54"/>
    <p:sldId id="329" r:id="rId55"/>
    <p:sldId id="330" r:id="rId56"/>
    <p:sldId id="324" r:id="rId57"/>
    <p:sldId id="326" r:id="rId58"/>
    <p:sldId id="327" r:id="rId59"/>
    <p:sldId id="331" r:id="rId60"/>
    <p:sldId id="332" r:id="rId61"/>
    <p:sldId id="334" r:id="rId62"/>
    <p:sldId id="335" r:id="rId63"/>
    <p:sldId id="337" r:id="rId64"/>
    <p:sldId id="556" r:id="rId65"/>
    <p:sldId id="572" r:id="rId66"/>
    <p:sldId id="558" r:id="rId67"/>
    <p:sldId id="557" r:id="rId68"/>
    <p:sldId id="559" r:id="rId69"/>
    <p:sldId id="271" r:id="rId70"/>
    <p:sldId id="570" r:id="rId71"/>
    <p:sldId id="272" r:id="rId72"/>
    <p:sldId id="273" r:id="rId73"/>
    <p:sldId id="274" r:id="rId74"/>
    <p:sldId id="571" r:id="rId75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922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3:01:50.6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2579 1 24575,'0'14'0,"0"-2"0,-3-2 0,-5 1 0,-3 0 0,-20 20 0,12-16 0,-10 11 0,-3-1 0,2-5 0,-6 3 0,1-1 0,10-5 0,-13 2 0,19-5 0,-21 6 0,6-4 0,0 0 0,10-4 0,-1-1 0,-2 0 0,0 0 0,0 0 0,0 1 0,-5 1 0,-1 0 0,1-1 0,0-1 0,-2 4 0,6-2 0,12-7 0,-7 2 0,-1 2 0,4-2 0,-11 4 0,-1 0 0,12-2 0,-18 9 0,11-4 0,-1 2 0,-3-3 0,-2 0 0,0 4 0,2 0 0,3-6 0,1-2 0,-1 1 0,2 1 0,-6 5 0,-9 1 0,1 0 0,12-1 0,-10 2 0,23-9 0,-23 10 0,9-5 0,-10 7 0,-2 0 0,1-1 0,13-5 0,-2 2 0,-12 4 0,4-3-406,8-5 406,-12 5 0,4-1 0,24-10 0,-12 7 0,-3 3 0,2 2 0,-2 0 0,1-1 0,-5 3 0,11-7 406,-9 5-406,9-5 0,-11 6 0,11-9 0,-9 7 0,9-7 0,-4 7 0,3-2 0,11-6 0,-3 0 0,2-4 0,1 1 0,-3-1 0,9 0 0,-8 0 0,8 1 0,-5-1 0,-1 1 0,3-1 0,-6 0 0,3 4 0,-4-3 0,4-1 0,4-1 0,0-5 0,6 5 0,-6-1 0,4 2 0,-5-3 0,4 2 0,-2-2 0,1 1 0,2 1 0,-4-2 0,6 3 0,-6-3 0,4 3 0,-5-3 0,0 3 0,1-3 0,0 3 0,3-3 0,-3 0 0,6 2 0,-5-5 0,5 6 0,-2-4 0,3 2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3:01:53.1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217 1 24575,'0'11'0,"0"0"0,0-4 0,0 0 0,0 11 0,0-4 0,-5 16 0,1-17 0,-2 9 0,-1-11 0,4 1 0,-2 1 0,-3 6 0,4-2 0,-5 5 0,1-7 0,1-4 0,3 3 0,-6-3 0,5 4 0,-2-4 0,-3 3 0,6-3 0,-7 0 0,4 0 0,-1-4 0,1 4 0,-1-3 0,1 3 0,3-4 0,-3 0 0,3 1 0,0-1 0,-2 0 0,5 0 0,-6 0 0,3 1 0,0-1 0,-2 1 0,5-1 0,-5 0 0,5 0 0,-3 0 0,4 1 0,0-1 0,0 0 0,0 1 0,-3-4 0,2 2 0,1-5 0,8 2 0,27-10 0,-7 5 0,-4-2 0,0 0 0,8-1 0,-8 4 0,-1-3 0,-15 0 0,2 3 0,-7-2 0,5 0 0,10 2 0,-8-5 0,20 5 0,-17-3 0,6 1 0,-5 2 0,-6-2 0,-1 0 0,0 2 0,-3-2 0,3 3 0,0 0 0,4-4 0,0 3 0,4-5 0,7 5 0,-8-2 0,7 0 0,-13 2 0,3-3 0,-4 4 0,0 0 0,1 0 0,-1 0 0,0 0 0,0 0 0,-2-3 0,-3 3 0,-2-4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3:08:22.0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2579 1 24575,'0'14'0,"0"-2"0,-3-2 0,-5 1 0,-3 0 0,-20 20 0,12-16 0,-10 11 0,-3-1 0,2-5 0,-6 3 0,1-1 0,10-5 0,-13 2 0,19-5 0,-21 6 0,6-4 0,0 0 0,10-4 0,-1-1 0,-2 0 0,0 0 0,0 0 0,0 1 0,-5 1 0,-1 0 0,1-1 0,0-1 0,-2 4 0,6-2 0,12-7 0,-7 2 0,-1 2 0,4-2 0,-11 4 0,-1 0 0,12-2 0,-18 9 0,11-4 0,-1 2 0,-3-3 0,-2 0 0,0 4 0,2 0 0,3-6 0,1-2 0,-1 1 0,2 1 0,-6 5 0,-9 1 0,1 0 0,12-1 0,-10 2 0,23-9 0,-23 10 0,9-5 0,-10 7 0,-2 0 0,1-1 0,13-5 0,-2 2 0,-12 4 0,4-3-406,8-5 406,-12 5 0,4-1 0,24-10 0,-12 7 0,-3 3 0,2 2 0,-2 0 0,1-1 0,-5 3 0,11-7 406,-9 5-406,9-5 0,-11 6 0,11-9 0,-9 7 0,9-7 0,-4 7 0,3-2 0,11-6 0,-3 0 0,2-4 0,1 1 0,-3-1 0,9 0 0,-8 0 0,8 1 0,-5-1 0,-1 1 0,3-1 0,-6 0 0,3 4 0,-4-3 0,4-1 0,4-1 0,0-5 0,6 5 0,-6-1 0,4 2 0,-5-3 0,4 2 0,-2-2 0,1 1 0,2 1 0,-4-2 0,6 3 0,-6-3 0,4 3 0,-5-3 0,0 3 0,1-3 0,0 3 0,3-3 0,-3 0 0,6 2 0,-5-5 0,5 6 0,-2-4 0,3 2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3:08:22.0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217 1 24575,'0'11'0,"0"0"0,0-4 0,0 0 0,0 11 0,0-4 0,-5 16 0,1-17 0,-2 9 0,-1-11 0,4 1 0,-2 1 0,-3 6 0,4-2 0,-5 5 0,1-7 0,1-4 0,3 3 0,-6-3 0,5 4 0,-2-4 0,-3 3 0,6-3 0,-7 0 0,4 0 0,-1-4 0,1 4 0,-1-3 0,1 3 0,3-4 0,-3 0 0,3 1 0,0-1 0,-2 0 0,5 0 0,-6 0 0,3 1 0,0-1 0,-2 1 0,5-1 0,-5 0 0,5 0 0,-3 0 0,4 1 0,0-1 0,0 0 0,0 1 0,-3-4 0,2 2 0,1-5 0,8 2 0,27-10 0,-7 5 0,-4-2 0,0 0 0,8-1 0,-8 4 0,-1-3 0,-15 0 0,2 3 0,-7-2 0,5 0 0,10 2 0,-8-5 0,20 5 0,-17-3 0,6 1 0,-5 2 0,-6-2 0,-1 0 0,0 2 0,-3-2 0,3 3 0,0 0 0,4-4 0,0 3 0,4-5 0,7 5 0,-8-2 0,7 0 0,-13 2 0,3-3 0,-4 4 0,0 0 0,1 0 0,-1 0 0,0 0 0,0 0 0,-2-3 0,-3 3 0,-2-4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5:57:44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05:04:28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1305 0 24575,'-4'2'0,"-2"7"0,-5 0 0,-3 14 0,-3-3 0,-13 15 0,14-13 0,-6 0 0,-1 1 0,2 2 0,0-5 0,1 1 0,-3 9 0,-6-5 0,7 0 0,-1-8 0,7 2 0,-2-7 0,5 3 0,-1-3 0,2-1 0,1 0 0,-4 4 0,2 1 0,-6 0 0,3 3 0,-5 2 0,5-1 0,-5 4 0,4-1 0,-4-1 0,0 5 0,0-5 0,0 6 0,0-7 0,4 2 0,2-7 0,2 2 0,2-6 0,-1 2 0,1-2 0,2-1 0,-2 0 0,2 0 0,0 4 0,-1-3 0,-3 6 0,1-6 0,-5 7 0,2-3 0,-2 3 0,1 1 0,-5 3 0,5-2 0,-2 2 0,-1-3 0,6-1 0,-7 1 0,7-2 0,-3-2 0,5-1 0,-1-4 0,4 0 0,-3 1 0,5-4 0,-4 2 0,4-4 0,-1 1 0,1-2 0,2 0 0,-2 0 0,1 0 0,-3 0 0,2 3 0,-4-1 0,0 6 0,-4-3 0,1 5 0,1-3 0,2-1 0,1 0 0,0-3 0,-2 1 0,8-4 0,-5 0 0,5 0 0,1 0 0,-1 0 0,1-2 0,0 2 0,-3-3 0,-1 6 0,-1 3 0,0-2 0,0 1 0,2-5 0,-1 0 0,4 0 0,-3 0 0,4 0 0,-1 0 0,2-1 0,-2-1 0,2 1 0,-5-4 0,5 5 0,-4-5 0,3 4 0,-3-3 0,3 4 0,-3-5 0,3 5 0,-3-5 0,4 4 0,-5-3 0,2 1 0,1 0 0,0 1 0,0-1 0,1 0 0,-1-2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05:04:31.2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0 24575,'0'18'0,"0"2"0,0-5 0,0 3 0,0 1 0,0 3 0,0-3 0,-6 20 0,5-17 0,-7 10 0,7-17 0,-2-7 0,3 0 0,0-3 0,0 0 0,0 0 0,0 0 0,0-1 0,0 1 0,0 0 0,0 1 0,0-2 0,0 2 0,0 2 0,0-3 0,0 3 0,-2-3 0,1 0 0,-1 0 0,2 0 0,0-4 0,2 1 0,1-7 0,4 2 0,-2-1 0,3 1 0,-4 1 0,2 2 0,-1-3 0,-1 1 0,2-1 0,-2 1 0,2 2 0,-1-3 0,0 0 0,0 1 0,-1 0 0,2 2 0,-1-3 0,0 3 0,0-3 0,0 3 0,0-2 0,-1 2 0,2-3 0,-2 3 0,2 0 0,-1-2 0,0 1 0,0-1 0,0 2 0,0 0 0,0-2 0,0 1 0,0-1 0,3 2 0,-2-3 0,2 3 0,0-2 0,-3 2 0,6-3 0,-6 3 0,6-3 0,-5 3 0,1 0 0,1 0 0,-2-2 0,2 1 0,0-1 0,-3 2 0,3 0 0,-2 0 0,-2 0 0,2 0 0,-1 0 0,0 0 0,0 0 0,0 0 0,0 0 0,0 0 0,0 0 0,0-2 0,0 1 0,0-1 0,0 2 0,1 0 0,-1 0 0,0 0 0,0 0 0,0 0 0,0 0 0,-1 0 0,-1-2 0,-1 1 0,-2-1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05:15:24.4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2579 1 24575,'0'14'0,"0"-2"0,-3-2 0,-5 1 0,-3 0 0,-20 20 0,12-16 0,-10 11 0,-3-1 0,2-5 0,-6 3 0,1-1 0,10-5 0,-13 2 0,19-5 0,-21 6 0,6-4 0,0 0 0,10-4 0,-1-1 0,-2 0 0,0 0 0,0 0 0,0 1 0,-5 1 0,-1 0 0,1-1 0,0-1 0,-2 4 0,6-2 0,12-7 0,-7 2 0,-1 2 0,4-2 0,-11 4 0,-1 0 0,12-2 0,-18 9 0,11-4 0,-1 2 0,-3-3 0,-2 0 0,0 4 0,2 0 0,3-6 0,1-2 0,-1 1 0,2 1 0,-6 5 0,-9 1 0,1 0 0,12-1 0,-10 2 0,23-9 0,-23 10 0,9-5 0,-10 7 0,-2 0 0,1-1 0,13-5 0,-2 2 0,-12 4 0,4-3-406,8-5 406,-12 5 0,4-1 0,24-10 0,-12 7 0,-3 3 0,2 2 0,-2 0 0,1-1 0,-5 3 0,11-7 406,-9 5-406,9-5 0,-11 6 0,11-9 0,-9 7 0,9-7 0,-4 7 0,3-2 0,11-6 0,-3 0 0,2-4 0,1 1 0,-3-1 0,9 0 0,-8 0 0,8 1 0,-5-1 0,-1 1 0,3-1 0,-6 0 0,3 4 0,-4-3 0,4-1 0,4-1 0,0-5 0,6 5 0,-6-1 0,4 2 0,-5-3 0,4 2 0,-2-2 0,1 1 0,2 1 0,-4-2 0,6 3 0,-6-3 0,4 3 0,-5-3 0,0 3 0,1-3 0,0 3 0,3-3 0,-3 0 0,6 2 0,-5-5 0,5 6 0,-2-4 0,3 2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05:15:24.4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217 1 24575,'0'11'0,"0"0"0,0-4 0,0 0 0,0 11 0,0-4 0,-5 16 0,1-17 0,-2 9 0,-1-11 0,4 1 0,-2 1 0,-3 6 0,4-2 0,-5 5 0,1-7 0,1-4 0,3 3 0,-6-3 0,5 4 0,-2-4 0,-3 3 0,6-3 0,-7 0 0,4 0 0,-1-4 0,1 4 0,-1-3 0,1 3 0,3-4 0,-3 0 0,3 1 0,0-1 0,-2 0 0,5 0 0,-6 0 0,3 1 0,0-1 0,-2 1 0,5-1 0,-5 0 0,5 0 0,-3 0 0,4 1 0,0-1 0,0 0 0,0 1 0,-3-4 0,2 2 0,1-5 0,8 2 0,27-10 0,-7 5 0,-4-2 0,0 0 0,8-1 0,-8 4 0,-1-3 0,-15 0 0,2 3 0,-7-2 0,5 0 0,10 2 0,-8-5 0,20 5 0,-17-3 0,6 1 0,-5 2 0,-6-2 0,-1 0 0,0 2 0,-3-2 0,3 3 0,0 0 0,4-4 0,0 3 0,4-5 0,7 5 0,-8-2 0,7 0 0,-13 2 0,3-3 0,-4 4 0,0 0 0,1 0 0,-1 0 0,0 0 0,0 0 0,-2-3 0,-3 3 0,-2-4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BB80D-A55B-4404-A483-A959D98F613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54881-BA0F-443A-9C7C-7E1E7738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89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54881-BA0F-443A-9C7C-7E1E7738E16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61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54881-BA0F-443A-9C7C-7E1E7738E16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74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54881-BA0F-443A-9C7C-7E1E7738E16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68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54881-BA0F-443A-9C7C-7E1E7738E16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2373A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2373A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 userDrawn="1"/>
        </p:nvSpPr>
        <p:spPr>
          <a:xfrm flipV="1">
            <a:off x="-1" y="382793"/>
            <a:ext cx="5760085" cy="45719"/>
          </a:xfrm>
          <a:custGeom>
            <a:avLst/>
            <a:gdLst/>
            <a:ahLst/>
            <a:cxnLst/>
            <a:rect l="l" t="t" r="r" b="b"/>
            <a:pathLst>
              <a:path w="5760085" h="376555">
                <a:moveTo>
                  <a:pt x="5759996" y="0"/>
                </a:moveTo>
                <a:lnTo>
                  <a:pt x="0" y="0"/>
                </a:lnTo>
                <a:lnTo>
                  <a:pt x="0" y="376377"/>
                </a:lnTo>
                <a:lnTo>
                  <a:pt x="5759996" y="376377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9994" y="532396"/>
            <a:ext cx="5045811" cy="1605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2373A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8.png"/><Relationship Id="rId4" Type="http://schemas.openxmlformats.org/officeDocument/2006/relationships/customXml" Target="../ink/ink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opencv/opencv/blob/master/modules/core/src/arithm.cpp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5156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400570"/>
            <a:ext cx="4364406" cy="7700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450" spc="240" dirty="0">
                <a:solidFill>
                  <a:srgbClr val="22373A"/>
                </a:solidFill>
              </a:rPr>
              <a:t>C++</a:t>
            </a:r>
            <a:r>
              <a:rPr lang="en-US" sz="2450" spc="-155" dirty="0">
                <a:solidFill>
                  <a:srgbClr val="22373A"/>
                </a:solidFill>
                <a:latin typeface="Arial Black"/>
                <a:cs typeface="Arial Black"/>
              </a:rPr>
              <a:t>Programming</a:t>
            </a:r>
            <a:br>
              <a:rPr lang="en-US" sz="2450" dirty="0">
                <a:latin typeface="Arial Black"/>
                <a:cs typeface="Arial Black"/>
              </a:rPr>
            </a:br>
            <a:endParaRPr sz="2450" dirty="0"/>
          </a:p>
        </p:txBody>
      </p:sp>
      <p:sp>
        <p:nvSpPr>
          <p:cNvPr id="4" name="object 4"/>
          <p:cNvSpPr txBox="1"/>
          <p:nvPr/>
        </p:nvSpPr>
        <p:spPr>
          <a:xfrm>
            <a:off x="359994" y="1136169"/>
            <a:ext cx="4580306" cy="79573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775"/>
              </a:spcBef>
              <a:tabLst>
                <a:tab pos="227329" algn="l"/>
              </a:tabLst>
            </a:pPr>
            <a:r>
              <a:rPr lang="en-US" sz="2400" spc="-30" dirty="0">
                <a:solidFill>
                  <a:srgbClr val="22373A"/>
                </a:solidFill>
                <a:latin typeface="Palatino Linotype"/>
                <a:cs typeface="Tahoma"/>
              </a:rPr>
              <a:t>Week 5: </a:t>
            </a:r>
          </a:p>
          <a:p>
            <a:pPr marL="48895">
              <a:lnSpc>
                <a:spcPct val="100000"/>
              </a:lnSpc>
              <a:spcBef>
                <a:spcPts val="775"/>
              </a:spcBef>
              <a:tabLst>
                <a:tab pos="227329" algn="l"/>
              </a:tabLst>
            </a:pPr>
            <a:r>
              <a:rPr lang="en-US" sz="2000" spc="-30" dirty="0">
                <a:solidFill>
                  <a:srgbClr val="22373A"/>
                </a:solidFill>
                <a:latin typeface="Palatino Linotype"/>
                <a:cs typeface="Tahoma"/>
              </a:rPr>
              <a:t>Functions</a:t>
            </a:r>
          </a:p>
        </p:txBody>
      </p:sp>
      <p:sp>
        <p:nvSpPr>
          <p:cNvPr id="5" name="object 5"/>
          <p:cNvSpPr/>
          <p:nvPr/>
        </p:nvSpPr>
        <p:spPr>
          <a:xfrm>
            <a:off x="359994" y="2020950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5040058" y="0"/>
                </a:moveTo>
                <a:lnTo>
                  <a:pt x="0" y="0"/>
                </a:lnTo>
                <a:lnTo>
                  <a:pt x="0" y="5054"/>
                </a:lnTo>
                <a:lnTo>
                  <a:pt x="5040058" y="5054"/>
                </a:lnTo>
                <a:lnTo>
                  <a:pt x="5040058" y="0"/>
                </a:lnTo>
                <a:close/>
              </a:path>
            </a:pathLst>
          </a:custGeom>
          <a:solidFill>
            <a:srgbClr val="EB81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2308771"/>
            <a:ext cx="2408555" cy="572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684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rgbClr val="22373A"/>
                </a:solidFill>
                <a:latin typeface="Palatino Linotype"/>
                <a:cs typeface="Palatino Linotype"/>
              </a:rPr>
              <a:t>Dr.</a:t>
            </a:r>
            <a:r>
              <a:rPr sz="1200" i="1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50" dirty="0">
                <a:solidFill>
                  <a:srgbClr val="22373A"/>
                </a:solidFill>
                <a:latin typeface="Palatino Linotype"/>
                <a:cs typeface="Palatino Linotype"/>
              </a:rPr>
              <a:t>Owen</a:t>
            </a:r>
            <a:r>
              <a:rPr sz="1200" i="1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Chen Cary</a:t>
            </a:r>
            <a:r>
              <a:rPr sz="1200" i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Chinese</a:t>
            </a:r>
            <a:r>
              <a:rPr sz="1200" i="1" spc="-30" dirty="0">
                <a:solidFill>
                  <a:srgbClr val="22373A"/>
                </a:solidFill>
                <a:latin typeface="Palatino Linotype"/>
                <a:cs typeface="Palatino Linotype"/>
              </a:rPr>
              <a:t> School</a:t>
            </a:r>
            <a:endParaRPr sz="1200" dirty="0">
              <a:latin typeface="Palatino Linotype"/>
              <a:cs typeface="Palatino Linotype"/>
            </a:endParaRPr>
          </a:p>
          <a:p>
            <a:pPr marL="12700">
              <a:lnSpc>
                <a:spcPts val="1430"/>
              </a:lnSpc>
            </a:pPr>
            <a:r>
              <a:rPr sz="1200" i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Director </a:t>
            </a:r>
            <a:r>
              <a:rPr sz="1200" i="1" dirty="0">
                <a:solidFill>
                  <a:srgbClr val="22373A"/>
                </a:solidFill>
                <a:latin typeface="Palatino Linotype"/>
                <a:cs typeface="Palatino Linotype"/>
              </a:rPr>
              <a:t>of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 Math </a:t>
            </a:r>
            <a:r>
              <a:rPr sz="1200" i="1" dirty="0">
                <a:solidFill>
                  <a:srgbClr val="22373A"/>
                </a:solidFill>
                <a:latin typeface="Palatino Linotype"/>
                <a:cs typeface="Palatino Linotype"/>
              </a:rPr>
              <a:t>and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 Computer</a:t>
            </a:r>
            <a:r>
              <a:rPr sz="1200" i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10" dirty="0">
                <a:solidFill>
                  <a:srgbClr val="22373A"/>
                </a:solidFill>
                <a:latin typeface="Palatino Linotype"/>
                <a:cs typeface="Palatino Linotype"/>
              </a:rPr>
              <a:t>Science</a:t>
            </a:r>
            <a:endParaRPr sz="12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6853" y="2555303"/>
            <a:ext cx="7423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2023</a:t>
            </a:r>
            <a:r>
              <a:rPr sz="10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Palatino Linotype"/>
                <a:cs typeface="Palatino Linotype"/>
              </a:rPr>
              <a:t>Summer</a:t>
            </a:r>
            <a:endParaRPr sz="1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4B07-57D4-23DB-7BBF-197C198A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Vector Initialization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D8848-9783-E4BC-491A-16112123A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60" y="866113"/>
            <a:ext cx="504422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5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4B07-57D4-23DB-7BBF-197C198A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215444"/>
          </a:xfrm>
        </p:spPr>
        <p:txBody>
          <a:bodyPr/>
          <a:lstStyle/>
          <a:p>
            <a:r>
              <a:rPr lang="en-US" sz="1400" b="1" i="0" u="none" strike="noStrike" baseline="0" dirty="0">
                <a:solidFill>
                  <a:schemeClr val="tx1"/>
                </a:solidFill>
                <a:latin typeface="Courier-Bold"/>
              </a:rPr>
              <a:t>Vector Operations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D71192-5181-3FAB-4FB6-EDE076608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708025"/>
            <a:ext cx="5765800" cy="235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4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6077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55" dirty="0">
                <a:solidFill>
                  <a:schemeClr val="tx1"/>
                </a:solidFill>
                <a:latin typeface="Arial Black"/>
                <a:cs typeface="Arial Black"/>
              </a:rPr>
              <a:t>Range-</a:t>
            </a:r>
            <a:r>
              <a:rPr b="0" spc="-160" dirty="0">
                <a:solidFill>
                  <a:schemeClr val="tx1"/>
                </a:solidFill>
                <a:latin typeface="Arial Black"/>
                <a:cs typeface="Arial Black"/>
              </a:rPr>
              <a:t>based</a:t>
            </a:r>
            <a:r>
              <a:rPr b="0" spc="75" dirty="0">
                <a:solidFill>
                  <a:schemeClr val="tx1"/>
                </a:solidFill>
                <a:latin typeface="Arial Black"/>
                <a:cs typeface="Arial Black"/>
              </a:rPr>
              <a:t> </a:t>
            </a:r>
            <a:r>
              <a:rPr spc="90" dirty="0">
                <a:solidFill>
                  <a:schemeClr val="tx1"/>
                </a:solidFill>
              </a:rPr>
              <a:t>for</a:t>
            </a:r>
            <a:r>
              <a:rPr spc="170" dirty="0">
                <a:solidFill>
                  <a:schemeClr val="tx1"/>
                </a:solidFill>
              </a:rPr>
              <a:t> </a:t>
            </a:r>
            <a:r>
              <a:rPr b="0" spc="-85" dirty="0">
                <a:solidFill>
                  <a:schemeClr val="tx1"/>
                </a:solidFill>
                <a:latin typeface="Arial Black"/>
                <a:cs typeface="Arial Black"/>
              </a:rPr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512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1/3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604454"/>
            <a:ext cx="5039995" cy="1461135"/>
          </a:xfrm>
          <a:custGeom>
            <a:avLst/>
            <a:gdLst/>
            <a:ahLst/>
            <a:cxnLst/>
            <a:rect l="l" t="t" r="r" b="b"/>
            <a:pathLst>
              <a:path w="5039995" h="1461135">
                <a:moveTo>
                  <a:pt x="5039995" y="0"/>
                </a:moveTo>
                <a:lnTo>
                  <a:pt x="0" y="0"/>
                </a:lnTo>
                <a:lnTo>
                  <a:pt x="0" y="1460728"/>
                </a:lnTo>
                <a:lnTo>
                  <a:pt x="5039995" y="1460728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426006"/>
            <a:ext cx="4970145" cy="181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dirty="0">
                <a:solidFill>
                  <a:srgbClr val="008A73"/>
                </a:solidFill>
                <a:latin typeface="Tahoma"/>
                <a:cs typeface="Tahoma"/>
              </a:rPr>
              <a:t>C++11</a:t>
            </a:r>
            <a:r>
              <a:rPr sz="1100" spc="-75" dirty="0">
                <a:solidFill>
                  <a:srgbClr val="008A73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introduces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the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range-</a:t>
            </a:r>
            <a:r>
              <a:rPr sz="1100" spc="-150" dirty="0">
                <a:solidFill>
                  <a:srgbClr val="22373A"/>
                </a:solidFill>
                <a:latin typeface="Arial Black"/>
                <a:cs typeface="Arial Black"/>
              </a:rPr>
              <a:t>based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b="1" spc="80" dirty="0">
                <a:solidFill>
                  <a:srgbClr val="0000FF"/>
                </a:solidFill>
                <a:latin typeface="Palatino Linotype"/>
                <a:cs typeface="Palatino Linotype"/>
              </a:rPr>
              <a:t>for</a:t>
            </a:r>
            <a:r>
              <a:rPr sz="1100" b="1" spc="9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spc="-125" dirty="0">
                <a:solidFill>
                  <a:srgbClr val="22373A"/>
                </a:solidFill>
                <a:latin typeface="Arial Black"/>
                <a:cs typeface="Arial Black"/>
              </a:rPr>
              <a:t>loop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simplify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verbosity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traditional </a:t>
            </a:r>
            <a:r>
              <a:rPr sz="1100" b="1" spc="80" dirty="0">
                <a:solidFill>
                  <a:srgbClr val="22373A"/>
                </a:solidFill>
                <a:latin typeface="Palatino Linotype"/>
                <a:cs typeface="Palatino Linotype"/>
              </a:rPr>
              <a:t>for</a:t>
            </a:r>
            <a:r>
              <a:rPr sz="1100" b="1" spc="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loop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constructs.</a:t>
            </a:r>
            <a:r>
              <a:rPr sz="11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They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equivalent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80" dirty="0">
                <a:solidFill>
                  <a:srgbClr val="22373A"/>
                </a:solidFill>
                <a:latin typeface="Palatino Linotype"/>
                <a:cs typeface="Palatino Linotype"/>
              </a:rPr>
              <a:t>for</a:t>
            </a:r>
            <a:r>
              <a:rPr sz="1100" b="1" spc="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loop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operating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over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range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of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values,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but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safer</a:t>
            </a:r>
            <a:endParaRPr sz="1100">
              <a:latin typeface="Arial Black"/>
              <a:cs typeface="Arial Black"/>
            </a:endParaRPr>
          </a:p>
          <a:p>
            <a:pPr marL="12700" marR="20320">
              <a:lnSpc>
                <a:spcPct val="118000"/>
              </a:lnSpc>
              <a:spcBef>
                <a:spcPts val="545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range-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based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for</a:t>
            </a:r>
            <a:r>
              <a:rPr sz="11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loop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avoids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user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specify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start,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end,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increment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the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loop</a:t>
            </a:r>
            <a:endParaRPr sz="1100">
              <a:latin typeface="Tahoma"/>
              <a:cs typeface="Tahoma"/>
            </a:endParaRPr>
          </a:p>
          <a:p>
            <a:pPr marR="2170430" algn="ctr">
              <a:lnSpc>
                <a:spcPct val="100000"/>
              </a:lnSpc>
              <a:spcBef>
                <a:spcPts val="865"/>
              </a:spcBef>
            </a:pPr>
            <a:r>
              <a:rPr sz="9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sz="900" b="1" spc="23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0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3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v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})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INITIALIZER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0" dirty="0">
                <a:solidFill>
                  <a:srgbClr val="3D7A7A"/>
                </a:solidFill>
                <a:latin typeface="Palatino Linotype"/>
                <a:cs typeface="Palatino Linotype"/>
              </a:rPr>
              <a:t>LIST</a:t>
            </a:r>
            <a:endParaRPr sz="900">
              <a:latin typeface="Palatino Linotype"/>
              <a:cs typeface="Palatino Linotype"/>
            </a:endParaRPr>
          </a:p>
          <a:p>
            <a:pPr marR="2170430" algn="ctr">
              <a:lnSpc>
                <a:spcPct val="100000"/>
              </a:lnSpc>
              <a:spcBef>
                <a:spcPts val="180"/>
              </a:spcBef>
              <a:tabLst>
                <a:tab pos="1315085" algn="l"/>
              </a:tabLst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v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900" spc="285" dirty="0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sz="900" spc="160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9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print: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3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2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1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values[]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254" y="2211721"/>
            <a:ext cx="128143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460" marR="5080" indent="-239395">
              <a:lnSpc>
                <a:spcPct val="116700"/>
              </a:lnSpc>
              <a:spcBef>
                <a:spcPts val="100"/>
              </a:spcBef>
            </a:pPr>
            <a:r>
              <a:rPr sz="9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sz="900" b="1" spc="23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0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4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v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values)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v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900" spc="285" dirty="0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sz="900" spc="160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9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9841" y="2211721"/>
            <a:ext cx="1101725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30" dirty="0">
                <a:solidFill>
                  <a:srgbClr val="3D7A7A"/>
                </a:solidFill>
                <a:latin typeface="Palatino Linotype"/>
                <a:cs typeface="Palatino Linotype"/>
              </a:rPr>
              <a:t>ARRAY</a:t>
            </a:r>
            <a:r>
              <a:rPr sz="900" i="1" spc="15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5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sz="900" i="1" spc="15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5" dirty="0">
                <a:solidFill>
                  <a:srgbClr val="3D7A7A"/>
                </a:solidFill>
                <a:latin typeface="Palatino Linotype"/>
                <a:cs typeface="Palatino Linotype"/>
              </a:rPr>
              <a:t>VALUES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print: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3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2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1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254" y="2691882"/>
            <a:ext cx="128143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460" marR="5080" indent="-239395">
              <a:lnSpc>
                <a:spcPct val="116700"/>
              </a:lnSpc>
              <a:spcBef>
                <a:spcPts val="100"/>
              </a:spcBef>
            </a:pPr>
            <a:r>
              <a:rPr sz="9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sz="900" b="1" spc="30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auto</a:t>
            </a:r>
            <a:r>
              <a:rPr sz="900" b="1" spc="31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c</a:t>
            </a:r>
            <a:r>
              <a:rPr sz="900" spc="3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31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BA2121"/>
                </a:solidFill>
                <a:latin typeface="Palatino Linotype"/>
                <a:cs typeface="Palatino Linotype"/>
              </a:rPr>
              <a:t>"abcd"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)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c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900" spc="290" dirty="0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sz="900" spc="160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9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9841" y="2691882"/>
            <a:ext cx="1042035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0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04" dirty="0">
                <a:solidFill>
                  <a:srgbClr val="3D7A7A"/>
                </a:solidFill>
                <a:latin typeface="Palatino Linotype"/>
                <a:cs typeface="Palatino Linotype"/>
              </a:rPr>
              <a:t>RAW</a:t>
            </a:r>
            <a:r>
              <a:rPr sz="900" i="1" spc="2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STRING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print: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c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d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2" name="object 12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3600450" cy="5080"/>
            </a:xfrm>
            <a:custGeom>
              <a:avLst/>
              <a:gdLst/>
              <a:ahLst/>
              <a:cxnLst/>
              <a:rect l="l" t="t" r="r" b="b"/>
              <a:pathLst>
                <a:path w="3600450" h="5080">
                  <a:moveTo>
                    <a:pt x="0" y="5060"/>
                  </a:moveTo>
                  <a:lnTo>
                    <a:pt x="0" y="0"/>
                  </a:lnTo>
                  <a:lnTo>
                    <a:pt x="3600046" y="0"/>
                  </a:lnTo>
                  <a:lnTo>
                    <a:pt x="360004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33521144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rgbClr val="7030A0"/>
                </a:solidFill>
              </a:rPr>
              <a:t>Homework 4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479425"/>
            <a:ext cx="5045811" cy="492443"/>
          </a:xfrm>
        </p:spPr>
        <p:txBody>
          <a:bodyPr/>
          <a:lstStyle/>
          <a:p>
            <a:r>
              <a:rPr lang="en-US" sz="8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1)</a:t>
            </a: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What does the following program do? Is it valid? If not, why not?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1" dirty="0">
                <a:solidFill>
                  <a:srgbClr val="3C4043"/>
                </a:solidFill>
                <a:effectLst/>
                <a:latin typeface="+mn-lt"/>
              </a:rPr>
              <a:t>string s;</a:t>
            </a:r>
            <a:br>
              <a:rPr lang="en-US" sz="800" i="1" dirty="0">
                <a:latin typeface="+mn-lt"/>
              </a:rPr>
            </a:br>
            <a:r>
              <a:rPr lang="en-US" sz="800" b="0" i="1" dirty="0" err="1">
                <a:solidFill>
                  <a:srgbClr val="3C4043"/>
                </a:solidFill>
                <a:effectLst/>
                <a:latin typeface="+mn-lt"/>
              </a:rPr>
              <a:t>cout</a:t>
            </a:r>
            <a:r>
              <a:rPr lang="en-US" sz="800" b="0" i="1" dirty="0">
                <a:solidFill>
                  <a:srgbClr val="3C4043"/>
                </a:solidFill>
                <a:effectLst/>
                <a:latin typeface="+mn-lt"/>
              </a:rPr>
              <a:t> &lt;&lt; s[0] &lt;&lt; </a:t>
            </a:r>
            <a:r>
              <a:rPr lang="en-US" sz="800" b="0" i="1" dirty="0" err="1">
                <a:solidFill>
                  <a:srgbClr val="3C4043"/>
                </a:solidFill>
                <a:effectLst/>
                <a:latin typeface="+mn-lt"/>
              </a:rPr>
              <a:t>endl</a:t>
            </a:r>
            <a:r>
              <a:rPr lang="en-US" sz="800" b="0" i="1" dirty="0">
                <a:solidFill>
                  <a:srgbClr val="3C4043"/>
                </a:solidFill>
                <a:effectLst/>
                <a:latin typeface="+mn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00280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rgbClr val="7030A0"/>
                </a:solidFill>
              </a:rPr>
              <a:t>Homework 4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479425"/>
            <a:ext cx="5045811" cy="1723549"/>
          </a:xfrm>
        </p:spPr>
        <p:txBody>
          <a:bodyPr/>
          <a:lstStyle/>
          <a:p>
            <a:r>
              <a:rPr lang="en-US" sz="8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1)</a:t>
            </a: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What does the following program do? Is it valid? If not, why not?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1" dirty="0">
                <a:solidFill>
                  <a:srgbClr val="3C4043"/>
                </a:solidFill>
                <a:effectLst/>
                <a:latin typeface="+mn-lt"/>
              </a:rPr>
              <a:t>string s;</a:t>
            </a:r>
            <a:br>
              <a:rPr lang="en-US" sz="800" i="1" dirty="0">
                <a:latin typeface="+mn-lt"/>
              </a:rPr>
            </a:br>
            <a:r>
              <a:rPr lang="en-US" sz="800" b="0" i="1" dirty="0" err="1">
                <a:solidFill>
                  <a:srgbClr val="3C4043"/>
                </a:solidFill>
                <a:effectLst/>
                <a:latin typeface="+mn-lt"/>
              </a:rPr>
              <a:t>cout</a:t>
            </a:r>
            <a:r>
              <a:rPr lang="en-US" sz="800" b="0" i="1" dirty="0">
                <a:solidFill>
                  <a:srgbClr val="3C4043"/>
                </a:solidFill>
                <a:effectLst/>
                <a:latin typeface="+mn-lt"/>
              </a:rPr>
              <a:t> &lt;&lt; s[0] &lt;&lt; </a:t>
            </a:r>
            <a:r>
              <a:rPr lang="en-US" sz="800" b="0" i="1" dirty="0" err="1">
                <a:solidFill>
                  <a:srgbClr val="3C4043"/>
                </a:solidFill>
                <a:effectLst/>
                <a:latin typeface="+mn-lt"/>
              </a:rPr>
              <a:t>endl</a:t>
            </a:r>
            <a:r>
              <a:rPr lang="en-US" sz="800" b="0" i="1" dirty="0">
                <a:solidFill>
                  <a:srgbClr val="3C4043"/>
                </a:solidFill>
                <a:effectLst/>
                <a:latin typeface="+mn-lt"/>
              </a:rPr>
              <a:t>;</a:t>
            </a:r>
          </a:p>
          <a:p>
            <a:endParaRPr lang="en-US" sz="800" i="1" dirty="0">
              <a:solidFill>
                <a:srgbClr val="3C4043"/>
              </a:solidFill>
              <a:latin typeface="+mn-lt"/>
            </a:endParaRPr>
          </a:p>
          <a:p>
            <a:pPr algn="l"/>
            <a:r>
              <a:rPr lang="en-US" sz="1400" b="1" i="0" dirty="0">
                <a:solidFill>
                  <a:schemeClr val="tx1"/>
                </a:solidFill>
                <a:effectLst/>
                <a:latin typeface="+mn-lt"/>
              </a:rPr>
              <a:t>Solution:</a:t>
            </a:r>
          </a:p>
          <a:p>
            <a:pPr algn="l"/>
            <a:r>
              <a:rPr lang="en-US" sz="1400" b="0" i="0" dirty="0">
                <a:solidFill>
                  <a:schemeClr val="tx1"/>
                </a:solidFill>
                <a:effectLst/>
                <a:latin typeface="+mn-lt"/>
              </a:rPr>
              <a:t>The program declares a string variable s and outputs the first character of the string s. It is valid. However, since String s is not initialized, s[0] could be blank or any random value.</a:t>
            </a:r>
          </a:p>
          <a:p>
            <a:br>
              <a:rPr lang="en-US" sz="800" dirty="0"/>
            </a:b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6317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rgbClr val="7030A0"/>
                </a:solidFill>
              </a:rPr>
              <a:t>Homework 4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479425"/>
            <a:ext cx="5045811" cy="984885"/>
          </a:xfrm>
        </p:spPr>
        <p:txBody>
          <a:bodyPr/>
          <a:lstStyle/>
          <a:p>
            <a:r>
              <a:rPr lang="en-US" sz="8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2)</a:t>
            </a: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Which, if any, of the following vector definitions are in error? For those that are legal, explain what the definition does. For those that are not legal, explain why they are illegal.</a:t>
            </a:r>
            <a:br>
              <a:rPr lang="en-US" sz="800" dirty="0"/>
            </a:br>
            <a:br>
              <a:rPr lang="en-US" sz="800" dirty="0"/>
            </a:br>
            <a:r>
              <a:rPr lang="en-US" sz="800" i="1" dirty="0">
                <a:solidFill>
                  <a:srgbClr val="3C4043"/>
                </a:solidFill>
                <a:latin typeface="+mn-lt"/>
              </a:rPr>
              <a:t>(a) vector&lt;vector&lt;int&gt;&gt; </a:t>
            </a:r>
            <a:r>
              <a:rPr lang="en-US" sz="800" i="1" dirty="0" err="1">
                <a:solidFill>
                  <a:srgbClr val="3C4043"/>
                </a:solidFill>
                <a:latin typeface="+mn-lt"/>
              </a:rPr>
              <a:t>ivec</a:t>
            </a:r>
            <a:r>
              <a:rPr lang="en-US" sz="800" i="1" dirty="0">
                <a:solidFill>
                  <a:srgbClr val="3C4043"/>
                </a:solidFill>
                <a:latin typeface="+mn-lt"/>
              </a:rPr>
              <a:t>;</a:t>
            </a:r>
            <a:br>
              <a:rPr lang="en-US" sz="800" i="1" dirty="0">
                <a:solidFill>
                  <a:srgbClr val="3C4043"/>
                </a:solidFill>
                <a:latin typeface="+mn-lt"/>
              </a:rPr>
            </a:br>
            <a:r>
              <a:rPr lang="en-US" sz="800" i="1" dirty="0">
                <a:solidFill>
                  <a:srgbClr val="3C4043"/>
                </a:solidFill>
                <a:latin typeface="+mn-lt"/>
              </a:rPr>
              <a:t>(b) vector&lt;string&gt; </a:t>
            </a:r>
            <a:r>
              <a:rPr lang="en-US" sz="800" i="1" dirty="0" err="1">
                <a:solidFill>
                  <a:srgbClr val="3C4043"/>
                </a:solidFill>
                <a:latin typeface="+mn-lt"/>
              </a:rPr>
              <a:t>svec</a:t>
            </a:r>
            <a:r>
              <a:rPr lang="en-US" sz="800" i="1" dirty="0">
                <a:solidFill>
                  <a:srgbClr val="3C4043"/>
                </a:solidFill>
                <a:latin typeface="+mn-lt"/>
              </a:rPr>
              <a:t> = </a:t>
            </a:r>
            <a:r>
              <a:rPr lang="en-US" sz="800" i="1" dirty="0" err="1">
                <a:solidFill>
                  <a:srgbClr val="3C4043"/>
                </a:solidFill>
                <a:latin typeface="+mn-lt"/>
              </a:rPr>
              <a:t>ivec</a:t>
            </a:r>
            <a:r>
              <a:rPr lang="en-US" sz="800" i="1" dirty="0">
                <a:solidFill>
                  <a:srgbClr val="3C4043"/>
                </a:solidFill>
                <a:latin typeface="+mn-lt"/>
              </a:rPr>
              <a:t>;</a:t>
            </a:r>
            <a:br>
              <a:rPr lang="en-US" sz="800" i="1" dirty="0">
                <a:solidFill>
                  <a:srgbClr val="3C4043"/>
                </a:solidFill>
                <a:latin typeface="+mn-lt"/>
              </a:rPr>
            </a:br>
            <a:r>
              <a:rPr lang="en-US" sz="800" i="1" dirty="0">
                <a:solidFill>
                  <a:srgbClr val="3C4043"/>
                </a:solidFill>
                <a:latin typeface="+mn-lt"/>
              </a:rPr>
              <a:t>(c) vector&lt;string&gt; </a:t>
            </a:r>
            <a:r>
              <a:rPr lang="en-US" sz="800" i="1" dirty="0" err="1">
                <a:solidFill>
                  <a:srgbClr val="3C4043"/>
                </a:solidFill>
                <a:latin typeface="+mn-lt"/>
              </a:rPr>
              <a:t>svec</a:t>
            </a:r>
            <a:r>
              <a:rPr lang="en-US" sz="800" i="1" dirty="0">
                <a:solidFill>
                  <a:srgbClr val="3C4043"/>
                </a:solidFill>
                <a:latin typeface="+mn-lt"/>
              </a:rPr>
              <a:t>(10, "null");</a:t>
            </a:r>
            <a:br>
              <a:rPr lang="en-US" sz="800" dirty="0"/>
            </a:br>
            <a:br>
              <a:rPr lang="en-US" sz="800" dirty="0"/>
            </a:b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63129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rgbClr val="7030A0"/>
                </a:solidFill>
              </a:rPr>
              <a:t>Homework 4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479425"/>
            <a:ext cx="5045811" cy="2400657"/>
          </a:xfrm>
        </p:spPr>
        <p:txBody>
          <a:bodyPr/>
          <a:lstStyle/>
          <a:p>
            <a:r>
              <a:rPr lang="en-US" sz="8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2)</a:t>
            </a: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Which, if any, of the following vector definitions are in error? For those that are legal, explain what the definition does. For those that are not legal, explain why they are illegal.</a:t>
            </a:r>
            <a:br>
              <a:rPr lang="en-US" sz="800" dirty="0"/>
            </a:br>
            <a:br>
              <a:rPr lang="en-US" sz="800" dirty="0"/>
            </a:br>
            <a:r>
              <a:rPr lang="en-US" sz="800" i="1" dirty="0">
                <a:solidFill>
                  <a:srgbClr val="3C4043"/>
                </a:solidFill>
                <a:latin typeface="+mn-lt"/>
              </a:rPr>
              <a:t>(a) vector&lt;vector&lt;int&gt;&gt; </a:t>
            </a:r>
            <a:r>
              <a:rPr lang="en-US" sz="800" i="1" dirty="0" err="1">
                <a:solidFill>
                  <a:srgbClr val="3C4043"/>
                </a:solidFill>
                <a:latin typeface="+mn-lt"/>
              </a:rPr>
              <a:t>ivec</a:t>
            </a:r>
            <a:r>
              <a:rPr lang="en-US" sz="800" i="1" dirty="0">
                <a:solidFill>
                  <a:srgbClr val="3C4043"/>
                </a:solidFill>
                <a:latin typeface="+mn-lt"/>
              </a:rPr>
              <a:t>;</a:t>
            </a:r>
            <a:br>
              <a:rPr lang="en-US" sz="800" i="1" dirty="0">
                <a:solidFill>
                  <a:srgbClr val="3C4043"/>
                </a:solidFill>
                <a:latin typeface="+mn-lt"/>
              </a:rPr>
            </a:br>
            <a:r>
              <a:rPr lang="en-US" sz="800" i="1" dirty="0">
                <a:solidFill>
                  <a:srgbClr val="3C4043"/>
                </a:solidFill>
                <a:latin typeface="+mn-lt"/>
              </a:rPr>
              <a:t>(b) vector&lt;string&gt; </a:t>
            </a:r>
            <a:r>
              <a:rPr lang="en-US" sz="800" i="1" dirty="0" err="1">
                <a:solidFill>
                  <a:srgbClr val="3C4043"/>
                </a:solidFill>
                <a:latin typeface="+mn-lt"/>
              </a:rPr>
              <a:t>svec</a:t>
            </a:r>
            <a:r>
              <a:rPr lang="en-US" sz="800" i="1" dirty="0">
                <a:solidFill>
                  <a:srgbClr val="3C4043"/>
                </a:solidFill>
                <a:latin typeface="+mn-lt"/>
              </a:rPr>
              <a:t> = </a:t>
            </a:r>
            <a:r>
              <a:rPr lang="en-US" sz="800" i="1" dirty="0" err="1">
                <a:solidFill>
                  <a:srgbClr val="3C4043"/>
                </a:solidFill>
                <a:latin typeface="+mn-lt"/>
              </a:rPr>
              <a:t>ivec</a:t>
            </a:r>
            <a:r>
              <a:rPr lang="en-US" sz="800" i="1" dirty="0">
                <a:solidFill>
                  <a:srgbClr val="3C4043"/>
                </a:solidFill>
                <a:latin typeface="+mn-lt"/>
              </a:rPr>
              <a:t>;</a:t>
            </a:r>
            <a:br>
              <a:rPr lang="en-US" sz="800" i="1" dirty="0">
                <a:solidFill>
                  <a:srgbClr val="3C4043"/>
                </a:solidFill>
                <a:latin typeface="+mn-lt"/>
              </a:rPr>
            </a:br>
            <a:r>
              <a:rPr lang="en-US" sz="800" i="1" dirty="0">
                <a:solidFill>
                  <a:srgbClr val="3C4043"/>
                </a:solidFill>
                <a:latin typeface="+mn-lt"/>
              </a:rPr>
              <a:t>(c) vector&lt;string&gt; </a:t>
            </a:r>
            <a:r>
              <a:rPr lang="en-US" sz="800" i="1" dirty="0" err="1">
                <a:solidFill>
                  <a:srgbClr val="3C4043"/>
                </a:solidFill>
                <a:latin typeface="+mn-lt"/>
              </a:rPr>
              <a:t>svec</a:t>
            </a:r>
            <a:r>
              <a:rPr lang="en-US" sz="800" i="1" dirty="0">
                <a:solidFill>
                  <a:srgbClr val="3C4043"/>
                </a:solidFill>
                <a:latin typeface="+mn-lt"/>
              </a:rPr>
              <a:t>(10, "null");</a:t>
            </a:r>
            <a:br>
              <a:rPr lang="en-US" sz="800" dirty="0"/>
            </a:br>
            <a:endParaRPr lang="en-US" sz="800" dirty="0"/>
          </a:p>
          <a:p>
            <a:endParaRPr lang="en-US" sz="800" dirty="0"/>
          </a:p>
          <a:p>
            <a:pPr algn="l"/>
            <a:r>
              <a:rPr lang="en-US" sz="1400" b="1" i="0" dirty="0">
                <a:solidFill>
                  <a:schemeClr val="tx1"/>
                </a:solidFill>
                <a:effectLst/>
                <a:latin typeface="-apple-system"/>
              </a:rPr>
              <a:t>Solution:</a:t>
            </a:r>
          </a:p>
          <a:p>
            <a:pPr algn="l"/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(a) is legal. It declares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ivec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as a 2-dimension vector of integers (vector of vector of integers).</a:t>
            </a:r>
          </a:p>
          <a:p>
            <a:pPr algn="l"/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(b) It is invalid. Can not assign a 2-d vector to a string of vector.</a:t>
            </a:r>
          </a:p>
          <a:p>
            <a:pPr algn="l"/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(c) It is valid.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svec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 is a vector of 10 string elements with each element being initialized as "null".</a:t>
            </a:r>
            <a:br>
              <a:rPr lang="en-US" sz="800" dirty="0"/>
            </a:b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17731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rgbClr val="7030A0"/>
                </a:solidFill>
              </a:rPr>
              <a:t>Homework 4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479425"/>
            <a:ext cx="5045811" cy="1477328"/>
          </a:xfrm>
        </p:spPr>
        <p:txBody>
          <a:bodyPr/>
          <a:lstStyle/>
          <a:p>
            <a:br>
              <a:rPr lang="en-US" sz="800" dirty="0"/>
            </a:br>
            <a:r>
              <a:rPr lang="en-US" sz="8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3) </a:t>
            </a: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How many elements are there in each of the following vectors? What are the values of the elements?</a:t>
            </a:r>
          </a:p>
          <a:p>
            <a:br>
              <a:rPr lang="en-US" sz="800" dirty="0"/>
            </a:br>
            <a:r>
              <a:rPr lang="en-US" sz="800" i="1" dirty="0">
                <a:solidFill>
                  <a:srgbClr val="3C4043"/>
                </a:solidFill>
                <a:latin typeface="+mn-lt"/>
              </a:rPr>
              <a:t>(a) vector&lt;int&gt; v1;</a:t>
            </a:r>
          </a:p>
          <a:p>
            <a:r>
              <a:rPr lang="en-US" sz="800" i="1" dirty="0">
                <a:solidFill>
                  <a:srgbClr val="3C4043"/>
                </a:solidFill>
                <a:latin typeface="+mn-lt"/>
              </a:rPr>
              <a:t> (b) vector&lt;int&gt; v2(10);</a:t>
            </a:r>
            <a:br>
              <a:rPr lang="en-US" sz="800" i="1" dirty="0">
                <a:solidFill>
                  <a:srgbClr val="3C4043"/>
                </a:solidFill>
                <a:latin typeface="+mn-lt"/>
              </a:rPr>
            </a:br>
            <a:r>
              <a:rPr lang="en-US" sz="800" i="1" dirty="0">
                <a:solidFill>
                  <a:srgbClr val="3C4043"/>
                </a:solidFill>
                <a:latin typeface="+mn-lt"/>
              </a:rPr>
              <a:t>(c) vector&lt;int&gt; v3(10, 42); </a:t>
            </a:r>
          </a:p>
          <a:p>
            <a:r>
              <a:rPr lang="en-US" sz="800" i="1" dirty="0">
                <a:solidFill>
                  <a:srgbClr val="3C4043"/>
                </a:solidFill>
                <a:latin typeface="+mn-lt"/>
              </a:rPr>
              <a:t>(d) vector&lt;int&gt; v4{10};</a:t>
            </a:r>
            <a:br>
              <a:rPr lang="en-US" sz="800" i="1" dirty="0">
                <a:solidFill>
                  <a:srgbClr val="3C4043"/>
                </a:solidFill>
                <a:latin typeface="+mn-lt"/>
              </a:rPr>
            </a:br>
            <a:r>
              <a:rPr lang="en-US" sz="800" i="1" dirty="0">
                <a:solidFill>
                  <a:srgbClr val="3C4043"/>
                </a:solidFill>
                <a:latin typeface="+mn-lt"/>
              </a:rPr>
              <a:t>(e) vector&lt;int&gt; v5{10, 42}; </a:t>
            </a:r>
          </a:p>
          <a:p>
            <a:r>
              <a:rPr lang="en-US" sz="800" i="1" dirty="0">
                <a:solidFill>
                  <a:srgbClr val="3C4043"/>
                </a:solidFill>
                <a:latin typeface="+mn-lt"/>
              </a:rPr>
              <a:t>(f) vector&lt;string&gt; v6{10};</a:t>
            </a:r>
            <a:br>
              <a:rPr lang="en-US" sz="800" i="1" dirty="0">
                <a:solidFill>
                  <a:srgbClr val="3C4043"/>
                </a:solidFill>
                <a:latin typeface="+mn-lt"/>
              </a:rPr>
            </a:br>
            <a:r>
              <a:rPr lang="en-US" sz="800" i="1" dirty="0">
                <a:solidFill>
                  <a:srgbClr val="3C4043"/>
                </a:solidFill>
                <a:latin typeface="+mn-lt"/>
              </a:rPr>
              <a:t>(g) vector&lt;string&gt; v7{10, "hi"};</a:t>
            </a:r>
            <a:br>
              <a:rPr lang="en-US" sz="800" dirty="0"/>
            </a:br>
            <a:br>
              <a:rPr lang="en-US" sz="800" i="1" dirty="0">
                <a:solidFill>
                  <a:srgbClr val="3C4043"/>
                </a:solidFill>
                <a:latin typeface="+mn-lt"/>
              </a:rPr>
            </a:br>
            <a:endParaRPr lang="en-US" sz="800" i="1" dirty="0">
              <a:solidFill>
                <a:srgbClr val="3C404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454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rgbClr val="7030A0"/>
                </a:solidFill>
              </a:rPr>
              <a:t>Homework 4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403225"/>
            <a:ext cx="5045811" cy="2831544"/>
          </a:xfrm>
        </p:spPr>
        <p:txBody>
          <a:bodyPr/>
          <a:lstStyle/>
          <a:p>
            <a:br>
              <a:rPr lang="en-US" sz="800" dirty="0"/>
            </a:br>
            <a:r>
              <a:rPr lang="en-US" sz="8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3) </a:t>
            </a: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How many elements are there in each of the following vectors? What are the values of the elements?</a:t>
            </a:r>
          </a:p>
          <a:p>
            <a:br>
              <a:rPr lang="en-US" sz="800" dirty="0"/>
            </a:br>
            <a:r>
              <a:rPr lang="en-US" sz="800" i="1" dirty="0">
                <a:solidFill>
                  <a:srgbClr val="3C4043"/>
                </a:solidFill>
                <a:latin typeface="+mn-lt"/>
              </a:rPr>
              <a:t>(a) vector&lt;int&gt; v1;</a:t>
            </a:r>
          </a:p>
          <a:p>
            <a:r>
              <a:rPr lang="en-US" sz="800" i="1" dirty="0">
                <a:solidFill>
                  <a:srgbClr val="3C4043"/>
                </a:solidFill>
                <a:latin typeface="+mn-lt"/>
              </a:rPr>
              <a:t> (b) vector&lt;int&gt; v2(10);</a:t>
            </a:r>
            <a:br>
              <a:rPr lang="en-US" sz="800" i="1" dirty="0">
                <a:solidFill>
                  <a:srgbClr val="3C4043"/>
                </a:solidFill>
                <a:latin typeface="+mn-lt"/>
              </a:rPr>
            </a:br>
            <a:r>
              <a:rPr lang="en-US" sz="800" i="1" dirty="0">
                <a:solidFill>
                  <a:srgbClr val="3C4043"/>
                </a:solidFill>
                <a:latin typeface="+mn-lt"/>
              </a:rPr>
              <a:t>(c) vector&lt;int&gt; v3(10, 42); </a:t>
            </a:r>
          </a:p>
          <a:p>
            <a:r>
              <a:rPr lang="en-US" sz="800" i="1" dirty="0">
                <a:solidFill>
                  <a:srgbClr val="3C4043"/>
                </a:solidFill>
                <a:latin typeface="+mn-lt"/>
              </a:rPr>
              <a:t>(d) vector&lt;int&gt; v4{10};</a:t>
            </a:r>
            <a:br>
              <a:rPr lang="en-US" sz="800" i="1" dirty="0">
                <a:solidFill>
                  <a:srgbClr val="3C4043"/>
                </a:solidFill>
                <a:latin typeface="+mn-lt"/>
              </a:rPr>
            </a:br>
            <a:r>
              <a:rPr lang="en-US" sz="800" i="1" dirty="0">
                <a:solidFill>
                  <a:srgbClr val="3C4043"/>
                </a:solidFill>
                <a:latin typeface="+mn-lt"/>
              </a:rPr>
              <a:t>(e) vector&lt;int&gt; v5{10, 42}; </a:t>
            </a:r>
          </a:p>
          <a:p>
            <a:r>
              <a:rPr lang="en-US" sz="800" i="1" dirty="0">
                <a:solidFill>
                  <a:srgbClr val="3C4043"/>
                </a:solidFill>
                <a:latin typeface="+mn-lt"/>
              </a:rPr>
              <a:t>(f) vector&lt;string&gt; v6{10};</a:t>
            </a:r>
            <a:br>
              <a:rPr lang="en-US" sz="800" i="1" dirty="0">
                <a:solidFill>
                  <a:srgbClr val="3C4043"/>
                </a:solidFill>
                <a:latin typeface="+mn-lt"/>
              </a:rPr>
            </a:br>
            <a:r>
              <a:rPr lang="en-US" sz="800" i="1" dirty="0">
                <a:solidFill>
                  <a:srgbClr val="3C4043"/>
                </a:solidFill>
                <a:latin typeface="+mn-lt"/>
              </a:rPr>
              <a:t>(g) vector&lt;string&gt; v7{10, "hi"};</a:t>
            </a:r>
          </a:p>
          <a:p>
            <a:endParaRPr lang="en-US" sz="800" i="1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sz="1100" b="1" i="0" dirty="0">
                <a:solidFill>
                  <a:schemeClr val="tx1"/>
                </a:solidFill>
                <a:effectLst/>
                <a:latin typeface="-apple-system"/>
              </a:rPr>
              <a:t>Solution:</a:t>
            </a:r>
          </a:p>
          <a:p>
            <a:pPr algn="l"/>
            <a:r>
              <a:rPr lang="en-US" sz="1100" b="0" i="0" dirty="0">
                <a:solidFill>
                  <a:schemeClr val="tx1"/>
                </a:solidFill>
                <a:effectLst/>
                <a:latin typeface="-apple-system"/>
              </a:rPr>
              <a:t>v1:0 elements</a:t>
            </a:r>
            <a:br>
              <a:rPr lang="en-US" sz="1100" b="0" i="0" dirty="0">
                <a:solidFill>
                  <a:schemeClr val="tx1"/>
                </a:solidFill>
                <a:effectLst/>
                <a:latin typeface="-apple-system"/>
              </a:rPr>
            </a:br>
            <a:r>
              <a:rPr lang="en-US" sz="1100" b="0" i="0" dirty="0">
                <a:solidFill>
                  <a:schemeClr val="tx1"/>
                </a:solidFill>
                <a:effectLst/>
                <a:latin typeface="-apple-system"/>
              </a:rPr>
              <a:t>v2:10 elements of 0</a:t>
            </a:r>
            <a:br>
              <a:rPr lang="en-US" sz="1100" b="0" i="0" dirty="0">
                <a:solidFill>
                  <a:schemeClr val="tx1"/>
                </a:solidFill>
                <a:effectLst/>
                <a:latin typeface="-apple-system"/>
              </a:rPr>
            </a:br>
            <a:r>
              <a:rPr lang="en-US" sz="1100" b="0" i="0" dirty="0">
                <a:solidFill>
                  <a:schemeClr val="tx1"/>
                </a:solidFill>
                <a:effectLst/>
                <a:latin typeface="-apple-system"/>
              </a:rPr>
              <a:t>v3:10 elements of 42</a:t>
            </a:r>
            <a:br>
              <a:rPr lang="en-US" sz="1100" b="0" i="0" dirty="0">
                <a:solidFill>
                  <a:schemeClr val="tx1"/>
                </a:solidFill>
                <a:effectLst/>
                <a:latin typeface="-apple-system"/>
              </a:rPr>
            </a:br>
            <a:r>
              <a:rPr lang="en-US" sz="1100" b="0" i="0" dirty="0">
                <a:solidFill>
                  <a:schemeClr val="tx1"/>
                </a:solidFill>
                <a:effectLst/>
                <a:latin typeface="-apple-system"/>
              </a:rPr>
              <a:t>v4:1 element of 10</a:t>
            </a:r>
            <a:br>
              <a:rPr lang="en-US" sz="1100" b="0" i="0" dirty="0">
                <a:solidFill>
                  <a:schemeClr val="tx1"/>
                </a:solidFill>
                <a:effectLst/>
                <a:latin typeface="-apple-system"/>
              </a:rPr>
            </a:br>
            <a:r>
              <a:rPr lang="en-US" sz="1100" b="0" i="0" dirty="0">
                <a:solidFill>
                  <a:schemeClr val="tx1"/>
                </a:solidFill>
                <a:effectLst/>
                <a:latin typeface="-apple-system"/>
              </a:rPr>
              <a:t>v5:2 elements of 10 and 42</a:t>
            </a:r>
            <a:br>
              <a:rPr lang="en-US" sz="1100" b="0" i="0" dirty="0">
                <a:solidFill>
                  <a:schemeClr val="tx1"/>
                </a:solidFill>
                <a:effectLst/>
                <a:latin typeface="-apple-system"/>
              </a:rPr>
            </a:br>
            <a:r>
              <a:rPr lang="en-US" sz="1100" b="0" i="0" dirty="0">
                <a:solidFill>
                  <a:schemeClr val="tx1"/>
                </a:solidFill>
                <a:effectLst/>
                <a:latin typeface="-apple-system"/>
              </a:rPr>
              <a:t>v6:10 elements of blank strings</a:t>
            </a:r>
            <a:br>
              <a:rPr lang="en-US" sz="1100" b="0" i="0" dirty="0">
                <a:solidFill>
                  <a:schemeClr val="tx1"/>
                </a:solidFill>
                <a:effectLst/>
                <a:latin typeface="-apple-system"/>
              </a:rPr>
            </a:br>
            <a:r>
              <a:rPr lang="en-US" sz="1100" b="0" i="0" dirty="0">
                <a:solidFill>
                  <a:schemeClr val="tx1"/>
                </a:solidFill>
                <a:effectLst/>
                <a:latin typeface="-apple-system"/>
              </a:rPr>
              <a:t>v7:10 elements of "hi"</a:t>
            </a:r>
            <a:br>
              <a:rPr lang="en-US" sz="800" i="1" dirty="0">
                <a:solidFill>
                  <a:schemeClr val="tx1"/>
                </a:solidFill>
                <a:latin typeface="+mn-lt"/>
              </a:rPr>
            </a:br>
            <a:endParaRPr lang="en-US" sz="800" i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7304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rgbClr val="7030A0"/>
                </a:solidFill>
              </a:rPr>
              <a:t>Homework 4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479425"/>
            <a:ext cx="5045811" cy="861774"/>
          </a:xfrm>
        </p:spPr>
        <p:txBody>
          <a:bodyPr/>
          <a:lstStyle/>
          <a:p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4) Is there any error in the following code? </a:t>
            </a:r>
            <a:br>
              <a:rPr lang="en-US" sz="800" dirty="0"/>
            </a:br>
            <a:br>
              <a:rPr lang="en-US" sz="800" i="1" dirty="0">
                <a:solidFill>
                  <a:srgbClr val="3C4043"/>
                </a:solidFill>
                <a:latin typeface="+mn-lt"/>
              </a:rPr>
            </a:br>
            <a:r>
              <a:rPr lang="en-US" sz="800" i="1" dirty="0">
                <a:solidFill>
                  <a:srgbClr val="3C4043"/>
                </a:solidFill>
                <a:latin typeface="+mn-lt"/>
              </a:rPr>
              <a:t>int </a:t>
            </a:r>
            <a:r>
              <a:rPr lang="en-US" sz="800" i="1" dirty="0" err="1">
                <a:solidFill>
                  <a:srgbClr val="3C4043"/>
                </a:solidFill>
                <a:latin typeface="+mn-lt"/>
              </a:rPr>
              <a:t>array_size</a:t>
            </a:r>
            <a:r>
              <a:rPr lang="en-US" sz="800" i="1" dirty="0">
                <a:solidFill>
                  <a:srgbClr val="3C4043"/>
                </a:solidFill>
                <a:latin typeface="+mn-lt"/>
              </a:rPr>
              <a:t> = 10;</a:t>
            </a:r>
            <a:br>
              <a:rPr lang="en-US" sz="800" i="1" dirty="0">
                <a:solidFill>
                  <a:srgbClr val="3C4043"/>
                </a:solidFill>
                <a:latin typeface="+mn-lt"/>
              </a:rPr>
            </a:br>
            <a:r>
              <a:rPr lang="en-US" sz="800" i="1" dirty="0">
                <a:solidFill>
                  <a:srgbClr val="3C4043"/>
                </a:solidFill>
                <a:latin typeface="+mn-lt"/>
              </a:rPr>
              <a:t>int </a:t>
            </a:r>
            <a:r>
              <a:rPr lang="en-US" sz="800" i="1" dirty="0" err="1">
                <a:solidFill>
                  <a:srgbClr val="3C4043"/>
                </a:solidFill>
                <a:latin typeface="+mn-lt"/>
              </a:rPr>
              <a:t>ia</a:t>
            </a:r>
            <a:r>
              <a:rPr lang="en-US" sz="800" i="1" dirty="0">
                <a:solidFill>
                  <a:srgbClr val="3C4043"/>
                </a:solidFill>
                <a:latin typeface="+mn-lt"/>
              </a:rPr>
              <a:t>[</a:t>
            </a:r>
            <a:r>
              <a:rPr lang="en-US" sz="800" i="1" dirty="0" err="1">
                <a:solidFill>
                  <a:srgbClr val="3C4043"/>
                </a:solidFill>
                <a:latin typeface="+mn-lt"/>
              </a:rPr>
              <a:t>array_size</a:t>
            </a:r>
            <a:r>
              <a:rPr lang="en-US" sz="800" i="1" dirty="0">
                <a:solidFill>
                  <a:srgbClr val="3C4043"/>
                </a:solidFill>
                <a:latin typeface="+mn-lt"/>
              </a:rPr>
              <a:t>];</a:t>
            </a:r>
            <a:br>
              <a:rPr lang="en-US" sz="800" i="1" dirty="0">
                <a:solidFill>
                  <a:srgbClr val="3C4043"/>
                </a:solidFill>
                <a:latin typeface="+mn-lt"/>
              </a:rPr>
            </a:br>
            <a:r>
              <a:rPr lang="en-US" sz="800" i="1" dirty="0">
                <a:solidFill>
                  <a:srgbClr val="3C4043"/>
                </a:solidFill>
                <a:latin typeface="+mn-lt"/>
              </a:rPr>
              <a:t>for (int ix = 1; ix &lt;= </a:t>
            </a:r>
            <a:r>
              <a:rPr lang="en-US" sz="800" i="1" dirty="0" err="1">
                <a:solidFill>
                  <a:srgbClr val="3C4043"/>
                </a:solidFill>
                <a:latin typeface="+mn-lt"/>
              </a:rPr>
              <a:t>array_size</a:t>
            </a:r>
            <a:r>
              <a:rPr lang="en-US" sz="800" i="1" dirty="0">
                <a:solidFill>
                  <a:srgbClr val="3C4043"/>
                </a:solidFill>
                <a:latin typeface="+mn-lt"/>
              </a:rPr>
              <a:t>; ++ix)</a:t>
            </a:r>
            <a:br>
              <a:rPr lang="en-US" sz="800" i="1" dirty="0">
                <a:solidFill>
                  <a:srgbClr val="3C4043"/>
                </a:solidFill>
                <a:latin typeface="+mn-lt"/>
              </a:rPr>
            </a:br>
            <a:r>
              <a:rPr lang="en-US" sz="800" i="1" dirty="0">
                <a:solidFill>
                  <a:srgbClr val="3C4043"/>
                </a:solidFill>
                <a:latin typeface="+mn-lt"/>
              </a:rPr>
              <a:t>    </a:t>
            </a:r>
            <a:r>
              <a:rPr lang="en-US" sz="800" i="1" dirty="0" err="1">
                <a:solidFill>
                  <a:srgbClr val="3C4043"/>
                </a:solidFill>
                <a:latin typeface="+mn-lt"/>
              </a:rPr>
              <a:t>ia</a:t>
            </a:r>
            <a:r>
              <a:rPr lang="en-US" sz="800" i="1" dirty="0">
                <a:solidFill>
                  <a:srgbClr val="3C4043"/>
                </a:solidFill>
                <a:latin typeface="+mn-lt"/>
              </a:rPr>
              <a:t>[ix] = ix;</a:t>
            </a:r>
            <a:br>
              <a:rPr lang="en-US" sz="800" i="1" dirty="0">
                <a:solidFill>
                  <a:srgbClr val="3C4043"/>
                </a:solidFill>
                <a:latin typeface="+mn-lt"/>
              </a:rPr>
            </a:br>
            <a:endParaRPr lang="en-US" sz="800" i="1" dirty="0">
              <a:solidFill>
                <a:srgbClr val="3C404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789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1082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-75" dirty="0">
                <a:solidFill>
                  <a:srgbClr val="7030A0"/>
                </a:solidFill>
              </a:rPr>
              <a:t>Week 5: Agenda 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388363"/>
            <a:ext cx="4973320" cy="989373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84150" lvl="4" indent="-171450"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  <a:latin typeface="Tahoma"/>
                <a:cs typeface="Tahoma"/>
              </a:rPr>
              <a:t>Review Arrays, Strings, Vectors</a:t>
            </a:r>
          </a:p>
          <a:p>
            <a:pPr marL="184150" lvl="4" indent="-171450"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  <a:latin typeface="Tahoma"/>
                <a:cs typeface="Tahoma"/>
              </a:rPr>
              <a:t>Review Homework 4)</a:t>
            </a:r>
          </a:p>
          <a:p>
            <a:pPr marL="184150" lvl="4" indent="-171450"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  <a:latin typeface="Tahoma"/>
                <a:cs typeface="Tahoma"/>
              </a:rPr>
              <a:t>New Topic: Functions</a:t>
            </a:r>
          </a:p>
          <a:p>
            <a:pPr marL="12700" lvl="4">
              <a:spcBef>
                <a:spcPts val="635"/>
              </a:spcBef>
            </a:pPr>
            <a:endParaRPr lang="en-US" sz="1100" dirty="0">
              <a:solidFill>
                <a:srgbClr val="002060"/>
              </a:solidFill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288290" cy="5080"/>
            </a:xfrm>
            <a:custGeom>
              <a:avLst/>
              <a:gdLst/>
              <a:ahLst/>
              <a:cxnLst/>
              <a:rect l="l" t="t" r="r" b="b"/>
              <a:pathLst>
                <a:path w="288290" h="5080">
                  <a:moveTo>
                    <a:pt x="0" y="5060"/>
                  </a:moveTo>
                  <a:lnTo>
                    <a:pt x="0" y="0"/>
                  </a:lnTo>
                  <a:lnTo>
                    <a:pt x="288021" y="0"/>
                  </a:lnTo>
                  <a:lnTo>
                    <a:pt x="28802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1736166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rgbClr val="7030A0"/>
                </a:solidFill>
              </a:rPr>
              <a:t>Homework 4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479425"/>
            <a:ext cx="5045811" cy="2616101"/>
          </a:xfrm>
        </p:spPr>
        <p:txBody>
          <a:bodyPr/>
          <a:lstStyle/>
          <a:p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4) Is there any error in the following code? </a:t>
            </a:r>
            <a:br>
              <a:rPr lang="en-US" sz="800" dirty="0"/>
            </a:br>
            <a:br>
              <a:rPr lang="en-US" sz="800" i="1" dirty="0">
                <a:solidFill>
                  <a:srgbClr val="3C4043"/>
                </a:solidFill>
                <a:latin typeface="+mn-lt"/>
              </a:rPr>
            </a:br>
            <a:r>
              <a:rPr lang="en-US" sz="800" i="1" dirty="0">
                <a:solidFill>
                  <a:srgbClr val="3C4043"/>
                </a:solidFill>
                <a:latin typeface="+mn-lt"/>
              </a:rPr>
              <a:t>int </a:t>
            </a:r>
            <a:r>
              <a:rPr lang="en-US" sz="800" i="1" dirty="0" err="1">
                <a:solidFill>
                  <a:srgbClr val="3C4043"/>
                </a:solidFill>
                <a:latin typeface="+mn-lt"/>
              </a:rPr>
              <a:t>array_size</a:t>
            </a:r>
            <a:r>
              <a:rPr lang="en-US" sz="800" i="1" dirty="0">
                <a:solidFill>
                  <a:srgbClr val="3C4043"/>
                </a:solidFill>
                <a:latin typeface="+mn-lt"/>
              </a:rPr>
              <a:t> = 10;</a:t>
            </a:r>
            <a:br>
              <a:rPr lang="en-US" sz="800" i="1" dirty="0">
                <a:solidFill>
                  <a:srgbClr val="3C4043"/>
                </a:solidFill>
                <a:latin typeface="+mn-lt"/>
              </a:rPr>
            </a:br>
            <a:r>
              <a:rPr lang="en-US" sz="800" i="1" dirty="0">
                <a:solidFill>
                  <a:srgbClr val="3C4043"/>
                </a:solidFill>
                <a:latin typeface="+mn-lt"/>
              </a:rPr>
              <a:t>int </a:t>
            </a:r>
            <a:r>
              <a:rPr lang="en-US" sz="800" i="1" dirty="0" err="1">
                <a:solidFill>
                  <a:srgbClr val="3C4043"/>
                </a:solidFill>
                <a:latin typeface="+mn-lt"/>
              </a:rPr>
              <a:t>ia</a:t>
            </a:r>
            <a:r>
              <a:rPr lang="en-US" sz="800" i="1" dirty="0">
                <a:solidFill>
                  <a:srgbClr val="3C4043"/>
                </a:solidFill>
                <a:latin typeface="+mn-lt"/>
              </a:rPr>
              <a:t>[</a:t>
            </a:r>
            <a:r>
              <a:rPr lang="en-US" sz="800" i="1" dirty="0" err="1">
                <a:solidFill>
                  <a:srgbClr val="3C4043"/>
                </a:solidFill>
                <a:latin typeface="+mn-lt"/>
              </a:rPr>
              <a:t>array_size</a:t>
            </a:r>
            <a:r>
              <a:rPr lang="en-US" sz="800" i="1" dirty="0">
                <a:solidFill>
                  <a:srgbClr val="3C4043"/>
                </a:solidFill>
                <a:latin typeface="+mn-lt"/>
              </a:rPr>
              <a:t>];</a:t>
            </a:r>
            <a:br>
              <a:rPr lang="en-US" sz="800" i="1" dirty="0">
                <a:solidFill>
                  <a:srgbClr val="3C4043"/>
                </a:solidFill>
                <a:latin typeface="+mn-lt"/>
              </a:rPr>
            </a:br>
            <a:r>
              <a:rPr lang="en-US" sz="800" i="1" dirty="0">
                <a:solidFill>
                  <a:srgbClr val="3C4043"/>
                </a:solidFill>
                <a:latin typeface="+mn-lt"/>
              </a:rPr>
              <a:t>for (int ix = 1; ix &lt;= </a:t>
            </a:r>
            <a:r>
              <a:rPr lang="en-US" sz="800" i="1" dirty="0" err="1">
                <a:solidFill>
                  <a:srgbClr val="3C4043"/>
                </a:solidFill>
                <a:latin typeface="+mn-lt"/>
              </a:rPr>
              <a:t>array_size</a:t>
            </a:r>
            <a:r>
              <a:rPr lang="en-US" sz="800" i="1" dirty="0">
                <a:solidFill>
                  <a:srgbClr val="3C4043"/>
                </a:solidFill>
                <a:latin typeface="+mn-lt"/>
              </a:rPr>
              <a:t>; ++ix)</a:t>
            </a:r>
            <a:br>
              <a:rPr lang="en-US" sz="800" i="1" dirty="0">
                <a:solidFill>
                  <a:srgbClr val="3C4043"/>
                </a:solidFill>
                <a:latin typeface="+mn-lt"/>
              </a:rPr>
            </a:br>
            <a:r>
              <a:rPr lang="en-US" sz="800" i="1" dirty="0">
                <a:solidFill>
                  <a:srgbClr val="3C4043"/>
                </a:solidFill>
                <a:latin typeface="+mn-lt"/>
              </a:rPr>
              <a:t>    </a:t>
            </a:r>
            <a:r>
              <a:rPr lang="en-US" sz="800" i="1" dirty="0" err="1">
                <a:solidFill>
                  <a:srgbClr val="3C4043"/>
                </a:solidFill>
                <a:latin typeface="+mn-lt"/>
              </a:rPr>
              <a:t>ia</a:t>
            </a:r>
            <a:r>
              <a:rPr lang="en-US" sz="800" i="1" dirty="0">
                <a:solidFill>
                  <a:srgbClr val="3C4043"/>
                </a:solidFill>
                <a:latin typeface="+mn-lt"/>
              </a:rPr>
              <a:t>[ix] = ix;</a:t>
            </a:r>
          </a:p>
          <a:p>
            <a:endParaRPr lang="en-US" sz="800" i="1" dirty="0">
              <a:solidFill>
                <a:srgbClr val="3C4043"/>
              </a:solidFill>
              <a:latin typeface="+mn-lt"/>
            </a:endParaRPr>
          </a:p>
          <a:p>
            <a:pPr algn="l"/>
            <a:r>
              <a:rPr lang="en-US" sz="1400" b="1" i="0" dirty="0">
                <a:solidFill>
                  <a:schemeClr val="tx1"/>
                </a:solidFill>
                <a:effectLst/>
                <a:latin typeface="-apple-system"/>
              </a:rPr>
              <a:t>Solution: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The code will compile and run without any error.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However, the last iteration of the for loop,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ia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[ix] with ix=10 is out of bound.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chemeClr val="tx1"/>
                </a:solidFill>
                <a:effectLst/>
                <a:latin typeface="-apple-system"/>
              </a:rPr>
              <a:t>ia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[10] memory is not allocated - its value is unstable.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-apple-system"/>
              </a:rPr>
              <a:t>It could override another variable's value and it could also be overridden by another variable.</a:t>
            </a:r>
          </a:p>
          <a:p>
            <a:br>
              <a:rPr lang="en-US" sz="800" i="1" dirty="0">
                <a:solidFill>
                  <a:srgbClr val="3C4043"/>
                </a:solidFill>
                <a:latin typeface="+mn-lt"/>
              </a:rPr>
            </a:br>
            <a:endParaRPr lang="en-US" sz="800" i="1" dirty="0">
              <a:solidFill>
                <a:srgbClr val="3C404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868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BE8-5B7D-8987-F28D-3CFA6DE3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lang="en-US" sz="1200" spc="-75" dirty="0">
                <a:solidFill>
                  <a:srgbClr val="7030A0"/>
                </a:solidFill>
              </a:rPr>
              <a:t>Homework 4 - Programming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5902-91DC-71DB-D2AB-7F67E991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100" y="555625"/>
            <a:ext cx="5045811" cy="1985159"/>
          </a:xfrm>
        </p:spPr>
        <p:txBody>
          <a:bodyPr/>
          <a:lstStyle/>
          <a:p>
            <a:r>
              <a:rPr lang="en-US" sz="8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5) </a:t>
            </a: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Write a program that reads a string of characters including punctuation and writes what was read but with the punctuation removed.</a:t>
            </a:r>
            <a:br>
              <a:rPr lang="en-US" sz="800" dirty="0"/>
            </a:br>
            <a:br>
              <a:rPr lang="en-US" sz="800" dirty="0"/>
            </a:br>
            <a:r>
              <a:rPr lang="en-US" sz="8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6) </a:t>
            </a: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Write a program to read a sequence of </a:t>
            </a:r>
            <a:r>
              <a:rPr lang="en-US" sz="800" b="0" i="1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ints</a:t>
            </a:r>
            <a:r>
              <a:rPr lang="en-US" sz="800" b="0" i="1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from </a:t>
            </a:r>
            <a:r>
              <a:rPr lang="en-US" sz="800" b="0" i="1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cin</a:t>
            </a:r>
            <a:r>
              <a:rPr lang="en-US" sz="800" b="0" i="1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and store those values in a </a:t>
            </a:r>
            <a:r>
              <a:rPr lang="en-US" sz="800" b="0" i="1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vector</a:t>
            </a: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.</a:t>
            </a:r>
            <a:br>
              <a:rPr lang="en-US" sz="800" dirty="0"/>
            </a:br>
            <a:br>
              <a:rPr lang="en-US" sz="800" dirty="0"/>
            </a:br>
            <a:r>
              <a:rPr lang="en-US" sz="8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7)</a:t>
            </a: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Modify your program in 6) above to read </a:t>
            </a:r>
            <a:r>
              <a:rPr lang="en-US" sz="800" b="0" i="1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strings </a:t>
            </a: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this time.</a:t>
            </a:r>
            <a:br>
              <a:rPr lang="en-US" sz="800" dirty="0"/>
            </a:br>
            <a:br>
              <a:rPr lang="en-US" sz="800" dirty="0"/>
            </a:br>
            <a:r>
              <a:rPr lang="en-US" sz="8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8) </a:t>
            </a: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Write a program to copy a </a:t>
            </a:r>
            <a:r>
              <a:rPr lang="en-US" sz="800" b="0" i="1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vector </a:t>
            </a: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of </a:t>
            </a:r>
            <a:r>
              <a:rPr lang="en-US" sz="800" b="0" i="1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ints</a:t>
            </a:r>
            <a:r>
              <a:rPr lang="en-US" sz="800" b="0" i="1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into an </a:t>
            </a:r>
            <a:r>
              <a:rPr lang="en-US" sz="800" b="0" i="1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array </a:t>
            </a: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of </a:t>
            </a:r>
            <a:r>
              <a:rPr lang="en-US" sz="800" b="0" i="1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ints</a:t>
            </a:r>
            <a:r>
              <a:rPr lang="en-US" sz="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US" sz="800" dirty="0">
              <a:solidFill>
                <a:srgbClr val="3C4043"/>
              </a:solidFill>
              <a:latin typeface="Roboto" panose="02000000000000000000" pitchFamily="2" charset="0"/>
            </a:endParaRPr>
          </a:p>
          <a:p>
            <a:r>
              <a:rPr lang="en-US" sz="1000" b="1" dirty="0">
                <a:solidFill>
                  <a:srgbClr val="3C4043"/>
                </a:solidFill>
                <a:latin typeface="Roboto" panose="02000000000000000000" pitchFamily="2" charset="0"/>
              </a:rPr>
              <a:t>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3C4043"/>
                </a:solidFill>
                <a:latin typeface="Roboto" panose="02000000000000000000" pitchFamily="2" charset="0"/>
              </a:rPr>
              <a:t>homework5_p5.cpp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3C4043"/>
                </a:solidFill>
                <a:latin typeface="Roboto" panose="02000000000000000000" pitchFamily="2" charset="0"/>
              </a:rPr>
              <a:t>homework5_p6.cpp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3C4043"/>
                </a:solidFill>
                <a:latin typeface="Roboto" panose="02000000000000000000" pitchFamily="2" charset="0"/>
              </a:rPr>
              <a:t>homework5_p7.cpp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3C4043"/>
                </a:solidFill>
                <a:latin typeface="Roboto" panose="02000000000000000000" pitchFamily="2" charset="0"/>
              </a:rPr>
              <a:t>homework5_p8.cpp</a:t>
            </a:r>
            <a:endParaRPr lang="en-US" sz="1000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89636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1156752"/>
            <a:ext cx="140525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85" dirty="0">
                <a:solidFill>
                  <a:srgbClr val="22373A"/>
                </a:solidFill>
                <a:hlinkClick r:id="rId2" action="ppaction://hlinksldjump"/>
              </a:rPr>
              <a:t>Functions</a:t>
            </a:r>
            <a:endParaRPr sz="2450"/>
          </a:p>
        </p:txBody>
      </p:sp>
      <p:grpSp>
        <p:nvGrpSpPr>
          <p:cNvPr id="3" name="object 3"/>
          <p:cNvGrpSpPr/>
          <p:nvPr/>
        </p:nvGrpSpPr>
        <p:grpSpPr>
          <a:xfrm>
            <a:off x="1356004" y="1771414"/>
            <a:ext cx="3048635" cy="5080"/>
            <a:chOff x="1356004" y="177141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77141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771414"/>
              <a:ext cx="321310" cy="5080"/>
            </a:xfrm>
            <a:custGeom>
              <a:avLst/>
              <a:gdLst/>
              <a:ahLst/>
              <a:cxnLst/>
              <a:rect l="l" t="t" r="r" b="b"/>
              <a:pathLst>
                <a:path w="321310" h="5080">
                  <a:moveTo>
                    <a:pt x="0" y="5060"/>
                  </a:moveTo>
                  <a:lnTo>
                    <a:pt x="0" y="0"/>
                  </a:lnTo>
                  <a:lnTo>
                    <a:pt x="320868" y="0"/>
                  </a:lnTo>
                  <a:lnTo>
                    <a:pt x="32086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4202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40" dirty="0">
                <a:solidFill>
                  <a:srgbClr val="7030A0"/>
                </a:solidFill>
              </a:rPr>
              <a:t>Function </a:t>
            </a:r>
            <a:r>
              <a:rPr spc="-140" dirty="0">
                <a:solidFill>
                  <a:srgbClr val="7030A0"/>
                </a:solidFill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96595"/>
            <a:ext cx="4933315" cy="2069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400"/>
              </a:lnSpc>
              <a:spcBef>
                <a:spcPts val="100"/>
              </a:spcBef>
            </a:pPr>
            <a:r>
              <a:rPr sz="1200" spc="75" dirty="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sz="1200" spc="-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30" dirty="0">
                <a:solidFill>
                  <a:srgbClr val="22373A"/>
                </a:solidFill>
                <a:latin typeface="Arial Black"/>
                <a:cs typeface="Arial Black"/>
              </a:rPr>
              <a:t>function</a:t>
            </a:r>
            <a:r>
              <a:rPr sz="1200" spc="-1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200" spc="-125" dirty="0">
                <a:solidFill>
                  <a:srgbClr val="22373A"/>
                </a:solidFill>
                <a:latin typeface="Calibri"/>
                <a:cs typeface="Calibri"/>
              </a:rPr>
              <a:t>(</a:t>
            </a:r>
            <a:r>
              <a:rPr sz="1200" spc="-125" dirty="0">
                <a:solidFill>
                  <a:srgbClr val="22373A"/>
                </a:solidFill>
                <a:latin typeface="Arial Black"/>
                <a:cs typeface="Arial Black"/>
              </a:rPr>
              <a:t>procedure</a:t>
            </a:r>
            <a:r>
              <a:rPr sz="1200" spc="-1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or</a:t>
            </a:r>
            <a:r>
              <a:rPr sz="1200" spc="8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85" dirty="0">
                <a:solidFill>
                  <a:srgbClr val="22373A"/>
                </a:solidFill>
                <a:latin typeface="Arial Black"/>
                <a:cs typeface="Arial Black"/>
              </a:rPr>
              <a:t>routine</a:t>
            </a:r>
            <a:r>
              <a:rPr sz="1200" spc="-85" dirty="0">
                <a:solidFill>
                  <a:srgbClr val="22373A"/>
                </a:solidFill>
                <a:latin typeface="Calibri"/>
                <a:cs typeface="Calibri"/>
              </a:rPr>
              <a:t>)</a:t>
            </a:r>
            <a:r>
              <a:rPr sz="1200" spc="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is</a:t>
            </a:r>
            <a:r>
              <a:rPr sz="1200" spc="7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sz="1200" spc="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Calibri"/>
                <a:cs typeface="Calibri"/>
              </a:rPr>
              <a:t>piece</a:t>
            </a:r>
            <a:r>
              <a:rPr sz="1200" spc="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of</a:t>
            </a:r>
            <a:r>
              <a:rPr sz="1200" spc="7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code</a:t>
            </a:r>
            <a:r>
              <a:rPr sz="1200" spc="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that</a:t>
            </a:r>
            <a:r>
              <a:rPr sz="1200" spc="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30" dirty="0">
                <a:solidFill>
                  <a:srgbClr val="22373A"/>
                </a:solidFill>
                <a:latin typeface="Calibri"/>
                <a:cs typeface="Calibri"/>
              </a:rPr>
              <a:t>performs</a:t>
            </a:r>
            <a:r>
              <a:rPr sz="1200" spc="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sz="1200" spc="7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i="1" spc="-10" dirty="0">
                <a:solidFill>
                  <a:srgbClr val="22373A"/>
                </a:solidFill>
                <a:latin typeface="Calibri"/>
                <a:cs typeface="Calibri"/>
              </a:rPr>
              <a:t>specific </a:t>
            </a:r>
            <a:r>
              <a:rPr sz="1200" i="1" spc="-20" dirty="0">
                <a:solidFill>
                  <a:srgbClr val="22373A"/>
                </a:solidFill>
                <a:latin typeface="Calibri"/>
                <a:cs typeface="Calibri"/>
              </a:rPr>
              <a:t>task</a:t>
            </a:r>
            <a:r>
              <a:rPr lang="en-US" sz="1200" i="1" spc="-20" dirty="0">
                <a:solidFill>
                  <a:srgbClr val="22373A"/>
                </a:solidFill>
                <a:latin typeface="Calibri"/>
                <a:cs typeface="Calibri"/>
              </a:rPr>
              <a:t>.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1200" dirty="0">
                <a:solidFill>
                  <a:srgbClr val="22373A"/>
                </a:solidFill>
                <a:latin typeface="Calibri"/>
                <a:cs typeface="Calibri"/>
              </a:rPr>
              <a:t>Function is a block of code which only runs when it is called.</a:t>
            </a:r>
            <a:endParaRPr sz="1200" dirty="0">
              <a:solidFill>
                <a:srgbClr val="22373A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u="sng" spc="-1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Purpose</a:t>
            </a:r>
            <a:r>
              <a:rPr sz="1200" spc="-10" dirty="0">
                <a:solidFill>
                  <a:srgbClr val="22373A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288290" marR="86360" indent="-184150">
              <a:lnSpc>
                <a:spcPct val="111400"/>
              </a:lnSpc>
              <a:spcBef>
                <a:spcPts val="844"/>
              </a:spcBef>
              <a:buFont typeface="Calibri"/>
              <a:buChar char="•"/>
              <a:tabLst>
                <a:tab pos="289560" algn="l"/>
              </a:tabLst>
            </a:pPr>
            <a:r>
              <a:rPr sz="1200" spc="-130" dirty="0">
                <a:solidFill>
                  <a:srgbClr val="22373A"/>
                </a:solidFill>
                <a:latin typeface="Arial Black"/>
                <a:cs typeface="Arial Black"/>
              </a:rPr>
              <a:t>Avoiding</a:t>
            </a:r>
            <a:r>
              <a:rPr sz="12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200" spc="-170" dirty="0">
                <a:solidFill>
                  <a:srgbClr val="22373A"/>
                </a:solidFill>
                <a:latin typeface="Arial Black"/>
                <a:cs typeface="Arial Black"/>
              </a:rPr>
              <a:t>code</a:t>
            </a:r>
            <a:r>
              <a:rPr sz="1200" spc="3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200" spc="-110" dirty="0">
                <a:solidFill>
                  <a:srgbClr val="22373A"/>
                </a:solidFill>
                <a:latin typeface="Arial Black"/>
                <a:cs typeface="Arial Black"/>
              </a:rPr>
              <a:t>duplication</a:t>
            </a:r>
            <a:r>
              <a:rPr sz="1200" spc="-110" dirty="0">
                <a:solidFill>
                  <a:srgbClr val="22373A"/>
                </a:solidFill>
                <a:latin typeface="Calibri"/>
                <a:cs typeface="Calibri"/>
              </a:rPr>
              <a:t>:</a:t>
            </a:r>
            <a:r>
              <a:rPr sz="1200" spc="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less</a:t>
            </a:r>
            <a:r>
              <a:rPr sz="1200" spc="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code</a:t>
            </a:r>
            <a:r>
              <a:rPr sz="1200" spc="5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for</a:t>
            </a:r>
            <a:r>
              <a:rPr sz="1200" spc="5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sz="1200" spc="4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Calibri"/>
                <a:cs typeface="Calibri"/>
              </a:rPr>
              <a:t>same</a:t>
            </a:r>
            <a:r>
              <a:rPr sz="1200" spc="5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Calibri"/>
                <a:cs typeface="Calibri"/>
              </a:rPr>
              <a:t>functionality</a:t>
            </a:r>
            <a:r>
              <a:rPr sz="1200" spc="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22373A"/>
                </a:solidFill>
                <a:latin typeface="Arial"/>
                <a:cs typeface="Arial"/>
              </a:rPr>
              <a:t>→</a:t>
            </a:r>
            <a:r>
              <a:rPr sz="1200" i="1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2373A"/>
                </a:solidFill>
                <a:latin typeface="Calibri"/>
                <a:cs typeface="Calibri"/>
              </a:rPr>
              <a:t>less 	bugs</a:t>
            </a:r>
            <a:endParaRPr sz="1200" dirty="0">
              <a:latin typeface="Calibri"/>
              <a:cs typeface="Calibri"/>
            </a:endParaRPr>
          </a:p>
          <a:p>
            <a:pPr marL="288925" indent="-184150">
              <a:lnSpc>
                <a:spcPct val="100000"/>
              </a:lnSpc>
              <a:spcBef>
                <a:spcPts val="1360"/>
              </a:spcBef>
              <a:buFont typeface="Calibri"/>
              <a:buChar char="•"/>
              <a:tabLst>
                <a:tab pos="288925" algn="l"/>
              </a:tabLst>
            </a:pPr>
            <a:r>
              <a:rPr sz="1200" spc="-114" dirty="0">
                <a:solidFill>
                  <a:srgbClr val="22373A"/>
                </a:solidFill>
                <a:latin typeface="Arial Black"/>
                <a:cs typeface="Arial Black"/>
              </a:rPr>
              <a:t>Readability</a:t>
            </a:r>
            <a:r>
              <a:rPr sz="1200" spc="-114" dirty="0">
                <a:solidFill>
                  <a:srgbClr val="22373A"/>
                </a:solidFill>
                <a:latin typeface="Calibri"/>
                <a:cs typeface="Calibri"/>
              </a:rPr>
              <a:t>:</a:t>
            </a:r>
            <a:r>
              <a:rPr sz="1200" spc="114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Calibri"/>
                <a:cs typeface="Calibri"/>
              </a:rPr>
              <a:t>better</a:t>
            </a:r>
            <a:r>
              <a:rPr sz="1200" spc="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30" dirty="0">
                <a:solidFill>
                  <a:srgbClr val="22373A"/>
                </a:solidFill>
                <a:latin typeface="Calibri"/>
                <a:cs typeface="Calibri"/>
              </a:rPr>
              <a:t>express</a:t>
            </a:r>
            <a:r>
              <a:rPr sz="1200" spc="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what</a:t>
            </a:r>
            <a:r>
              <a:rPr sz="1200" spc="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sz="1200" spc="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code</a:t>
            </a:r>
            <a:r>
              <a:rPr sz="1200" spc="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22373A"/>
                </a:solidFill>
                <a:latin typeface="Calibri"/>
                <a:cs typeface="Calibri"/>
              </a:rPr>
              <a:t>does</a:t>
            </a:r>
            <a:endParaRPr sz="1200" dirty="0">
              <a:latin typeface="Calibri"/>
              <a:cs typeface="Calibri"/>
            </a:endParaRPr>
          </a:p>
          <a:p>
            <a:pPr marL="288925" indent="-184150">
              <a:lnSpc>
                <a:spcPct val="100000"/>
              </a:lnSpc>
              <a:spcBef>
                <a:spcPts val="1360"/>
              </a:spcBef>
              <a:buFont typeface="Calibri"/>
              <a:buChar char="•"/>
              <a:tabLst>
                <a:tab pos="288925" algn="l"/>
              </a:tabLst>
            </a:pPr>
            <a:r>
              <a:rPr sz="1200" spc="-105" dirty="0">
                <a:solidFill>
                  <a:srgbClr val="22373A"/>
                </a:solidFill>
                <a:latin typeface="Arial Black"/>
                <a:cs typeface="Arial Black"/>
              </a:rPr>
              <a:t>Organization</a:t>
            </a:r>
            <a:r>
              <a:rPr sz="1200" spc="-105" dirty="0">
                <a:solidFill>
                  <a:srgbClr val="22373A"/>
                </a:solidFill>
                <a:latin typeface="Calibri"/>
                <a:cs typeface="Calibri"/>
              </a:rPr>
              <a:t>:</a:t>
            </a:r>
            <a:r>
              <a:rPr sz="1200" spc="1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Calibri"/>
                <a:cs typeface="Calibri"/>
              </a:rPr>
              <a:t>break</a:t>
            </a:r>
            <a:r>
              <a:rPr sz="1200" spc="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sz="1200" spc="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code</a:t>
            </a:r>
            <a:r>
              <a:rPr sz="1200" spc="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in</a:t>
            </a:r>
            <a:r>
              <a:rPr sz="1200" spc="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30" dirty="0">
                <a:solidFill>
                  <a:srgbClr val="22373A"/>
                </a:solidFill>
                <a:latin typeface="Calibri"/>
                <a:cs typeface="Calibri"/>
              </a:rPr>
              <a:t>separate</a:t>
            </a:r>
            <a:r>
              <a:rPr sz="1200" spc="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Calibri"/>
                <a:cs typeface="Calibri"/>
              </a:rPr>
              <a:t>modules</a:t>
            </a:r>
            <a:endParaRPr sz="12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707390" cy="5080"/>
            </a:xfrm>
            <a:custGeom>
              <a:avLst/>
              <a:gdLst/>
              <a:ahLst/>
              <a:cxnLst/>
              <a:rect l="l" t="t" r="r" b="b"/>
              <a:pathLst>
                <a:path w="707390" h="5080">
                  <a:moveTo>
                    <a:pt x="0" y="5060"/>
                  </a:moveTo>
                  <a:lnTo>
                    <a:pt x="0" y="0"/>
                  </a:lnTo>
                  <a:lnTo>
                    <a:pt x="707352" y="0"/>
                  </a:lnTo>
                  <a:lnTo>
                    <a:pt x="70735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4202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40" dirty="0">
                <a:solidFill>
                  <a:srgbClr val="7030A0"/>
                </a:solidFill>
              </a:rPr>
              <a:t>Function Overview</a:t>
            </a:r>
            <a:endParaRPr spc="-140" dirty="0">
              <a:solidFill>
                <a:srgbClr val="7030A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96595"/>
            <a:ext cx="4933315" cy="21553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 marR="86360" indent="-184150">
              <a:lnSpc>
                <a:spcPct val="111400"/>
              </a:lnSpc>
              <a:spcBef>
                <a:spcPts val="844"/>
              </a:spcBef>
              <a:buFont typeface="Calibri"/>
              <a:buChar char="•"/>
              <a:tabLst>
                <a:tab pos="289560" algn="l"/>
              </a:tabLst>
            </a:pPr>
            <a:r>
              <a:rPr lang="en-US" sz="1200" b="0" i="0" u="none" strike="noStrike" baseline="0" dirty="0">
                <a:latin typeface="Palatino-Roman"/>
              </a:rPr>
              <a:t>Function is a block of code with a name.</a:t>
            </a:r>
          </a:p>
          <a:p>
            <a:pPr marL="288290" marR="86360" indent="-184150">
              <a:lnSpc>
                <a:spcPct val="111400"/>
              </a:lnSpc>
              <a:spcBef>
                <a:spcPts val="844"/>
              </a:spcBef>
              <a:buFont typeface="Calibri"/>
              <a:buChar char="•"/>
              <a:tabLst>
                <a:tab pos="289560" algn="l"/>
              </a:tabLst>
            </a:pPr>
            <a:r>
              <a:rPr lang="en-US" sz="1200" dirty="0">
                <a:latin typeface="Palatino-Roman"/>
              </a:rPr>
              <a:t>Declare a function with its name, parameters and return type</a:t>
            </a:r>
          </a:p>
          <a:p>
            <a:pPr marL="288290" marR="86360" indent="-184150">
              <a:lnSpc>
                <a:spcPct val="111400"/>
              </a:lnSpc>
              <a:spcBef>
                <a:spcPts val="844"/>
              </a:spcBef>
              <a:buFont typeface="Calibri"/>
              <a:buChar char="•"/>
              <a:tabLst>
                <a:tab pos="289560" algn="l"/>
              </a:tabLst>
            </a:pPr>
            <a:r>
              <a:rPr lang="en-US" sz="1200" dirty="0">
                <a:latin typeface="Palatino-Roman"/>
              </a:rPr>
              <a:t>Define a function with details</a:t>
            </a:r>
          </a:p>
          <a:p>
            <a:pPr marL="288290" marR="86360" indent="-184150">
              <a:lnSpc>
                <a:spcPct val="111400"/>
              </a:lnSpc>
              <a:spcBef>
                <a:spcPts val="844"/>
              </a:spcBef>
              <a:buFont typeface="Calibri"/>
              <a:buChar char="•"/>
              <a:tabLst>
                <a:tab pos="289560" algn="l"/>
              </a:tabLst>
            </a:pPr>
            <a:r>
              <a:rPr lang="en-US" sz="1200" dirty="0">
                <a:latin typeface="Palatino-Roman"/>
              </a:rPr>
              <a:t>Execute a function by calling the function</a:t>
            </a:r>
          </a:p>
          <a:p>
            <a:pPr marL="288290" marR="86360" indent="-184150">
              <a:lnSpc>
                <a:spcPct val="111400"/>
              </a:lnSpc>
              <a:spcBef>
                <a:spcPts val="844"/>
              </a:spcBef>
              <a:buFont typeface="Calibri"/>
              <a:buChar char="•"/>
              <a:tabLst>
                <a:tab pos="289560" algn="l"/>
              </a:tabLst>
            </a:pPr>
            <a:r>
              <a:rPr lang="en-US" sz="1200" b="0" i="0" u="none" strike="noStrike" baseline="0" dirty="0">
                <a:latin typeface="Palatino-Roman"/>
              </a:rPr>
              <a:t>A function takes zero or more arguments and usually returns a result.</a:t>
            </a:r>
            <a:endParaRPr lang="en-US" sz="1200" dirty="0">
              <a:latin typeface="Palatino-Roman"/>
            </a:endParaRPr>
          </a:p>
          <a:p>
            <a:pPr marL="288290" marR="86360" indent="-184150">
              <a:lnSpc>
                <a:spcPct val="111400"/>
              </a:lnSpc>
              <a:spcBef>
                <a:spcPts val="844"/>
              </a:spcBef>
              <a:buFont typeface="Calibri"/>
              <a:buChar char="•"/>
              <a:tabLst>
                <a:tab pos="289560" algn="l"/>
              </a:tabLst>
            </a:pPr>
            <a:r>
              <a:rPr lang="en-US" sz="1200" b="0" i="0" u="none" strike="noStrike" baseline="0" dirty="0">
                <a:latin typeface="Palatino-Roman"/>
              </a:rPr>
              <a:t>Functions can be overloaded, meaning that the same name may have different arguments and different return values</a:t>
            </a:r>
            <a:endParaRPr sz="1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5502652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4202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>
                <a:solidFill>
                  <a:srgbClr val="7030A0"/>
                </a:solidFill>
              </a:rPr>
              <a:t>Declaration/Definition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58977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50" dirty="0">
                <a:solidFill>
                  <a:srgbClr val="F9F9F9"/>
                </a:solidFill>
                <a:latin typeface="Arial Black"/>
                <a:cs typeface="Arial Black"/>
              </a:rPr>
              <a:t>Declaration/Prototype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57224"/>
            <a:ext cx="5039995" cy="23622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016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0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40" dirty="0">
                <a:solidFill>
                  <a:srgbClr val="22373A"/>
                </a:solidFill>
                <a:latin typeface="Arial Black"/>
                <a:cs typeface="Arial Black"/>
              </a:rPr>
              <a:t>declaration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(or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20" dirty="0">
                <a:solidFill>
                  <a:srgbClr val="22373A"/>
                </a:solidFill>
                <a:latin typeface="Arial"/>
                <a:cs typeface="Arial"/>
              </a:rPr>
              <a:t>prototype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an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entity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an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identifier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describing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926538"/>
            <a:ext cx="5066030" cy="88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declaration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what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compiler and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linker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needs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accept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references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(usage)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to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identifier</a:t>
            </a:r>
            <a:endParaRPr sz="1100">
              <a:latin typeface="Tahoma"/>
              <a:cs typeface="Tahoma"/>
            </a:endParaRPr>
          </a:p>
          <a:p>
            <a:pPr marL="12700" marR="210820">
              <a:lnSpc>
                <a:spcPct val="118000"/>
              </a:lnSpc>
              <a:spcBef>
                <a:spcPts val="545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C++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entities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(class,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functions,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etc.)</a:t>
            </a:r>
            <a:r>
              <a:rPr sz="1100" spc="8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declared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multiple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times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(with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same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signature)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2148585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60" dirty="0">
                <a:solidFill>
                  <a:srgbClr val="F9F9F9"/>
                </a:solidFill>
                <a:latin typeface="Arial Black"/>
                <a:cs typeface="Arial Black"/>
              </a:rPr>
              <a:t>Definition/Implementation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994" y="2346832"/>
            <a:ext cx="5039995" cy="2286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entity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definition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4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implementation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declaration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2640074"/>
            <a:ext cx="2870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each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entity,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only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single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20" dirty="0">
                <a:solidFill>
                  <a:srgbClr val="22373A"/>
                </a:solidFill>
                <a:latin typeface="Arial"/>
                <a:cs typeface="Arial"/>
              </a:rPr>
              <a:t>definition</a:t>
            </a:r>
            <a:r>
              <a:rPr sz="1100" i="1" spc="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allowed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1" name="object 11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404495" cy="5080"/>
            </a:xfrm>
            <a:custGeom>
              <a:avLst/>
              <a:gdLst/>
              <a:ahLst/>
              <a:cxnLst/>
              <a:rect l="l" t="t" r="r" b="b"/>
              <a:pathLst>
                <a:path w="404495" h="5080">
                  <a:moveTo>
                    <a:pt x="0" y="5060"/>
                  </a:moveTo>
                  <a:lnTo>
                    <a:pt x="0" y="0"/>
                  </a:lnTo>
                  <a:lnTo>
                    <a:pt x="404213" y="0"/>
                  </a:lnTo>
                  <a:lnTo>
                    <a:pt x="40421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6655557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88036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>
                <a:solidFill>
                  <a:srgbClr val="7030A0"/>
                </a:solidFill>
              </a:rPr>
              <a:t>Declaration/Definition</a:t>
            </a:r>
            <a:r>
              <a:rPr spc="85" dirty="0">
                <a:solidFill>
                  <a:srgbClr val="7030A0"/>
                </a:solidFill>
              </a:rPr>
              <a:t> </a:t>
            </a:r>
            <a:r>
              <a:rPr spc="-135" dirty="0">
                <a:solidFill>
                  <a:srgbClr val="7030A0"/>
                </a:solidFill>
              </a:rPr>
              <a:t>Function</a:t>
            </a:r>
            <a:r>
              <a:rPr spc="90" dirty="0">
                <a:solidFill>
                  <a:srgbClr val="7030A0"/>
                </a:solidFill>
              </a:rPr>
              <a:t> </a:t>
            </a:r>
            <a:r>
              <a:rPr spc="-125" dirty="0">
                <a:solidFill>
                  <a:srgbClr val="7030A0"/>
                </a:solidFill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476478"/>
            <a:ext cx="5039995" cy="1621155"/>
          </a:xfrm>
          <a:custGeom>
            <a:avLst/>
            <a:gdLst/>
            <a:ahLst/>
            <a:cxnLst/>
            <a:rect l="l" t="t" r="r" b="b"/>
            <a:pathLst>
              <a:path w="5039995" h="1621155">
                <a:moveTo>
                  <a:pt x="5039995" y="0"/>
                </a:moveTo>
                <a:lnTo>
                  <a:pt x="0" y="0"/>
                </a:lnTo>
                <a:lnTo>
                  <a:pt x="0" y="1620786"/>
                </a:lnTo>
                <a:lnTo>
                  <a:pt x="5039995" y="1620786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351887"/>
            <a:ext cx="5039995" cy="522605"/>
          </a:xfrm>
          <a:custGeom>
            <a:avLst/>
            <a:gdLst/>
            <a:ahLst/>
            <a:cxnLst/>
            <a:rect l="l" t="t" r="r" b="b"/>
            <a:pathLst>
              <a:path w="5039995" h="522605">
                <a:moveTo>
                  <a:pt x="5039995" y="0"/>
                </a:moveTo>
                <a:lnTo>
                  <a:pt x="0" y="0"/>
                </a:lnTo>
                <a:lnTo>
                  <a:pt x="0" y="522554"/>
                </a:lnTo>
                <a:lnTo>
                  <a:pt x="5039995" y="522554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7954" y="466948"/>
            <a:ext cx="5151946" cy="228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9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14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9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a,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900" b="1" spc="65" dirty="0">
                <a:solidFill>
                  <a:srgbClr val="AF003F"/>
                </a:solidFill>
                <a:latin typeface="Palatino Linotype"/>
                <a:cs typeface="Palatino Linotype"/>
              </a:rPr>
              <a:t>string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25" dirty="0">
                <a:solidFill>
                  <a:srgbClr val="22373A"/>
                </a:solidFill>
                <a:latin typeface="Palatino Linotype"/>
                <a:cs typeface="Palatino Linotype"/>
              </a:rPr>
              <a:t>b);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function</a:t>
            </a:r>
            <a:r>
              <a:rPr sz="900" i="1" u="sng" spc="13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declaration</a:t>
            </a:r>
            <a:r>
              <a:rPr lang="en-US"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  -&gt; put a function declaration in a .h file</a:t>
            </a:r>
            <a:endParaRPr sz="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1494155" algn="l"/>
              </a:tabLst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14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a,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900" b="1" spc="65" dirty="0">
                <a:solidFill>
                  <a:srgbClr val="AF003F"/>
                </a:solidFill>
                <a:latin typeface="Palatino Linotype"/>
                <a:cs typeface="Palatino Linotype"/>
              </a:rPr>
              <a:t>string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9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function</a:t>
            </a:r>
            <a:r>
              <a:rPr sz="900" i="1" u="sng" spc="13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definition</a:t>
            </a:r>
            <a:r>
              <a:rPr lang="en-US"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-&gt; put a function definition in a .</a:t>
            </a:r>
            <a:r>
              <a:rPr lang="en-US" sz="900" i="1" u="sng" spc="-10" dirty="0" err="1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cpp</a:t>
            </a:r>
            <a:r>
              <a:rPr lang="en-US"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file</a:t>
            </a:r>
            <a:endParaRPr sz="900" dirty="0">
              <a:latin typeface="Calibri"/>
              <a:cs typeface="Calibri"/>
            </a:endParaRPr>
          </a:p>
          <a:p>
            <a:pPr marL="238760">
              <a:lnSpc>
                <a:spcPct val="100000"/>
              </a:lnSpc>
              <a:spcBef>
                <a:spcPts val="180"/>
              </a:spcBef>
              <a:tabLst>
                <a:tab pos="1494155" algn="l"/>
              </a:tabLst>
            </a:pPr>
            <a:r>
              <a:rPr sz="9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...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"b"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can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be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omitted</a:t>
            </a:r>
            <a:r>
              <a:rPr sz="900" i="1" spc="29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if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not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35" dirty="0">
                <a:solidFill>
                  <a:srgbClr val="3D7A7A"/>
                </a:solidFill>
                <a:latin typeface="Palatino Linotype"/>
                <a:cs typeface="Palatino Linotype"/>
              </a:rPr>
              <a:t>used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9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14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9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a,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string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25" dirty="0">
                <a:solidFill>
                  <a:srgbClr val="22373A"/>
                </a:solidFill>
                <a:latin typeface="Palatino Linotype"/>
                <a:cs typeface="Palatino Linotype"/>
              </a:rPr>
              <a:t>b);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function</a:t>
            </a:r>
            <a:r>
              <a:rPr sz="900" i="1" u="sng" spc="13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declaration</a:t>
            </a:r>
            <a:endParaRPr sz="900" dirty="0">
              <a:latin typeface="Calibri"/>
              <a:cs typeface="Calibri"/>
            </a:endParaRPr>
          </a:p>
          <a:p>
            <a:pPr marL="1494155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multiple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declarations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valid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tabLst>
                <a:tab pos="1494155" algn="l"/>
              </a:tabLst>
            </a:pPr>
            <a:r>
              <a:rPr sz="9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f(</a:t>
            </a:r>
            <a:r>
              <a:rPr sz="900" spc="15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BA2121"/>
                </a:solidFill>
                <a:latin typeface="Palatino Linotype"/>
                <a:cs typeface="Palatino Linotype"/>
              </a:rPr>
              <a:t>"abc"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45" dirty="0">
                <a:solidFill>
                  <a:srgbClr val="3D7A7A"/>
                </a:solidFill>
                <a:latin typeface="Palatino Linotype"/>
                <a:cs typeface="Palatino Linotype"/>
              </a:rPr>
              <a:t>usage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6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35" dirty="0">
                <a:solidFill>
                  <a:srgbClr val="0000FF"/>
                </a:solidFill>
                <a:latin typeface="Palatino Linotype"/>
                <a:cs typeface="Palatino Linotype"/>
              </a:rPr>
              <a:t>g</a:t>
            </a:r>
            <a:r>
              <a:rPr sz="900" spc="135" dirty="0">
                <a:solidFill>
                  <a:srgbClr val="22373A"/>
                </a:solidFill>
                <a:latin typeface="Palatino Linotype"/>
                <a:cs typeface="Palatino Linotype"/>
              </a:rPr>
              <a:t>();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function</a:t>
            </a:r>
            <a:r>
              <a:rPr sz="900" i="1" u="sng" spc="12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declaration</a:t>
            </a:r>
            <a:endParaRPr sz="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657225" algn="l"/>
              </a:tabLst>
            </a:pP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g();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linking</a:t>
            </a:r>
            <a:r>
              <a:rPr sz="900" i="1" u="sng" spc="10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r>
              <a:rPr sz="900" i="1" spc="275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"</a:t>
            </a:r>
            <a:r>
              <a:rPr lang="en-US"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g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"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not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defined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05459" cy="5080"/>
            </a:xfrm>
            <a:custGeom>
              <a:avLst/>
              <a:gdLst/>
              <a:ahLst/>
              <a:cxnLst/>
              <a:rect l="l" t="t" r="r" b="b"/>
              <a:pathLst>
                <a:path w="505459" h="5080">
                  <a:moveTo>
                    <a:pt x="0" y="5060"/>
                  </a:moveTo>
                  <a:lnTo>
                    <a:pt x="0" y="0"/>
                  </a:lnTo>
                  <a:lnTo>
                    <a:pt x="505289" y="0"/>
                  </a:lnTo>
                  <a:lnTo>
                    <a:pt x="50528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3097291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88036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0" dirty="0">
                <a:solidFill>
                  <a:srgbClr val="7030A0"/>
                </a:solidFill>
              </a:rPr>
              <a:t>Examples: Declare a function</a:t>
            </a:r>
            <a:endParaRPr spc="-125" dirty="0">
              <a:solidFill>
                <a:srgbClr val="7030A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2272" y="827404"/>
            <a:ext cx="4961255" cy="1590041"/>
          </a:xfrm>
          <a:custGeom>
            <a:avLst/>
            <a:gdLst/>
            <a:ahLst/>
            <a:cxnLst/>
            <a:rect l="l" t="t" r="r" b="b"/>
            <a:pathLst>
              <a:path w="5039995" h="1621155">
                <a:moveTo>
                  <a:pt x="5039995" y="0"/>
                </a:moveTo>
                <a:lnTo>
                  <a:pt x="0" y="0"/>
                </a:lnTo>
                <a:lnTo>
                  <a:pt x="0" y="1620786"/>
                </a:lnTo>
                <a:lnTo>
                  <a:pt x="5039995" y="1620786"/>
                </a:lnTo>
                <a:lnTo>
                  <a:pt x="5039995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LOCALMATH_H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LOCALMATH_H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//definition in LocalMath.cc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// iterative definition of factorial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05459" cy="5080"/>
            </a:xfrm>
            <a:custGeom>
              <a:avLst/>
              <a:gdLst/>
              <a:ahLst/>
              <a:cxnLst/>
              <a:rect l="l" t="t" r="r" b="b"/>
              <a:pathLst>
                <a:path w="505459" h="5080">
                  <a:moveTo>
                    <a:pt x="0" y="5060"/>
                  </a:moveTo>
                  <a:lnTo>
                    <a:pt x="0" y="0"/>
                  </a:lnTo>
                  <a:lnTo>
                    <a:pt x="505289" y="0"/>
                  </a:lnTo>
                  <a:lnTo>
                    <a:pt x="50528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5254812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979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0" dirty="0">
                <a:solidFill>
                  <a:srgbClr val="7030A0"/>
                </a:solidFill>
              </a:rPr>
              <a:t>Examples: define a function: LocalMath.cpp</a:t>
            </a:r>
            <a:endParaRPr spc="-125" dirty="0">
              <a:solidFill>
                <a:srgbClr val="7030A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5900" y="555626"/>
            <a:ext cx="5486400" cy="2661920"/>
          </a:xfrm>
          <a:custGeom>
            <a:avLst/>
            <a:gdLst/>
            <a:ahLst/>
            <a:cxnLst/>
            <a:rect l="l" t="t" r="r" b="b"/>
            <a:pathLst>
              <a:path w="5039995" h="1621155">
                <a:moveTo>
                  <a:pt x="5039995" y="0"/>
                </a:moveTo>
                <a:lnTo>
                  <a:pt x="0" y="0"/>
                </a:lnTo>
                <a:lnTo>
                  <a:pt x="0" y="1620786"/>
                </a:lnTo>
                <a:lnTo>
                  <a:pt x="5039995" y="1620786"/>
                </a:lnTo>
                <a:lnTo>
                  <a:pt x="5039995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LocalMath.h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factorial of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*(val-1)*(val-2) . . . * ((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-(val-1)) * 1)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local variable to hold the result as we calculate it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assign ret *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 ret and decrement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// return the result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05459" cy="5080"/>
            </a:xfrm>
            <a:custGeom>
              <a:avLst/>
              <a:gdLst/>
              <a:ahLst/>
              <a:cxnLst/>
              <a:rect l="l" t="t" r="r" b="b"/>
              <a:pathLst>
                <a:path w="505459" h="5080">
                  <a:moveTo>
                    <a:pt x="0" y="5060"/>
                  </a:moveTo>
                  <a:lnTo>
                    <a:pt x="0" y="0"/>
                  </a:lnTo>
                  <a:lnTo>
                    <a:pt x="505289" y="0"/>
                  </a:lnTo>
                  <a:lnTo>
                    <a:pt x="50528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4211066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979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0" dirty="0">
                <a:solidFill>
                  <a:srgbClr val="7030A0"/>
                </a:solidFill>
              </a:rPr>
              <a:t>Examples: call a function from main(): fact.cpp</a:t>
            </a:r>
            <a:endParaRPr spc="-125" dirty="0">
              <a:solidFill>
                <a:srgbClr val="7030A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5900" y="555626"/>
            <a:ext cx="5486400" cy="2661920"/>
          </a:xfrm>
          <a:custGeom>
            <a:avLst/>
            <a:gdLst/>
            <a:ahLst/>
            <a:cxnLst/>
            <a:rect l="l" t="t" r="r" b="b"/>
            <a:pathLst>
              <a:path w="5039995" h="1621155">
                <a:moveTo>
                  <a:pt x="5039995" y="0"/>
                </a:moveTo>
                <a:lnTo>
                  <a:pt x="0" y="0"/>
                </a:lnTo>
                <a:lnTo>
                  <a:pt x="0" y="1620786"/>
                </a:lnTo>
                <a:lnTo>
                  <a:pt x="5039995" y="1620786"/>
                </a:lnTo>
                <a:lnTo>
                  <a:pt x="5039995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LocalMath.h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05459" cy="5080"/>
            </a:xfrm>
            <a:custGeom>
              <a:avLst/>
              <a:gdLst/>
              <a:ahLst/>
              <a:cxnLst/>
              <a:rect l="l" t="t" r="r" b="b"/>
              <a:pathLst>
                <a:path w="505459" h="5080">
                  <a:moveTo>
                    <a:pt x="0" y="5060"/>
                  </a:moveTo>
                  <a:lnTo>
                    <a:pt x="0" y="0"/>
                  </a:lnTo>
                  <a:lnTo>
                    <a:pt x="505289" y="0"/>
                  </a:lnTo>
                  <a:lnTo>
                    <a:pt x="50528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25595735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90AD-059E-807E-5E93-D5F9C1A6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Two types of strings in C++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3A8B4-8E57-9EB8-B134-219D7B287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100" y="631825"/>
            <a:ext cx="4906010" cy="2631490"/>
          </a:xfrm>
        </p:spPr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C++, we have two types of strings: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200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b="1" dirty="0">
                <a:solidFill>
                  <a:srgbClr val="0A0A23"/>
                </a:solidFill>
                <a:latin typeface="Lato" panose="020F0502020204030203" pitchFamily="34" charset="0"/>
              </a:rPr>
              <a:t>1) std::string</a:t>
            </a:r>
          </a:p>
          <a:p>
            <a:pPr marL="628650" lvl="1" indent="-1714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0A0A23"/>
                </a:solidFill>
                <a:latin typeface="Lato" panose="020F0502020204030203" pitchFamily="34" charset="0"/>
              </a:rPr>
              <a:t>The std::string class that's provided by the C++ Standard Library is the preferred method to use for strings.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200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b="1" dirty="0">
                <a:solidFill>
                  <a:srgbClr val="0A0A23"/>
                </a:solidFill>
                <a:latin typeface="Lato" panose="020F0502020204030203" pitchFamily="34" charset="0"/>
              </a:rPr>
              <a:t>2) C-style Strings</a:t>
            </a:r>
          </a:p>
          <a:p>
            <a:pPr marL="628650" lvl="1" indent="-1714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0A0A23"/>
                </a:solidFill>
                <a:latin typeface="Lato" panose="020F0502020204030203" pitchFamily="34" charset="0"/>
              </a:rPr>
              <a:t>These are strings derived from the C programming language and they continue to be supported in C++. </a:t>
            </a:r>
          </a:p>
          <a:p>
            <a:pPr marL="628650" lvl="1" indent="-1714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0A0A23"/>
                </a:solidFill>
                <a:latin typeface="Lato" panose="020F0502020204030203" pitchFamily="34" charset="0"/>
              </a:rPr>
              <a:t>These "collections of characters" are stored in the form of arrays of type char that are null-terminated (the \0 null character).</a:t>
            </a:r>
          </a:p>
          <a:p>
            <a:pPr marL="628650" lvl="1" indent="-1714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0A0A23"/>
                </a:solidFill>
                <a:latin typeface="Lato" panose="020F0502020204030203" pitchFamily="34" charset="0"/>
              </a:rPr>
              <a:t>C-style strings are relatively unsafe and not recommended.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39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88036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00" b="1" i="0" u="none" strike="noStrike" baseline="0" dirty="0">
                <a:solidFill>
                  <a:srgbClr val="7030A0"/>
                </a:solidFill>
                <a:latin typeface="Palatino-Bold"/>
              </a:rPr>
              <a:t>Recursion</a:t>
            </a:r>
            <a:endParaRPr spc="-125" dirty="0">
              <a:solidFill>
                <a:srgbClr val="7030A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300" y="708025"/>
            <a:ext cx="492334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Palatino-Roman"/>
              </a:rPr>
              <a:t>A function that calls itself, either directly or indirectly, is a </a:t>
            </a:r>
            <a:r>
              <a:rPr lang="en-US" sz="1800" b="1" i="1" u="none" strike="noStrike" baseline="0" dirty="0">
                <a:latin typeface="Palatino-BoldItalic"/>
              </a:rPr>
              <a:t>recursive function</a:t>
            </a:r>
            <a:r>
              <a:rPr lang="en-US" sz="1800" b="0" i="0" u="none" strike="noStrike" baseline="0" dirty="0">
                <a:latin typeface="Palatino-Roman"/>
              </a:rPr>
              <a:t>. 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05459" cy="5080"/>
            </a:xfrm>
            <a:custGeom>
              <a:avLst/>
              <a:gdLst/>
              <a:ahLst/>
              <a:cxnLst/>
              <a:rect l="l" t="t" r="r" b="b"/>
              <a:pathLst>
                <a:path w="505459" h="5080">
                  <a:moveTo>
                    <a:pt x="0" y="5060"/>
                  </a:moveTo>
                  <a:lnTo>
                    <a:pt x="0" y="0"/>
                  </a:lnTo>
                  <a:lnTo>
                    <a:pt x="505289" y="0"/>
                  </a:lnTo>
                  <a:lnTo>
                    <a:pt x="50528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4331488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979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0" dirty="0">
                <a:solidFill>
                  <a:srgbClr val="7030A0"/>
                </a:solidFill>
              </a:rPr>
              <a:t>Examples:  Recursive Function</a:t>
            </a:r>
            <a:endParaRPr spc="-125" dirty="0">
              <a:solidFill>
                <a:srgbClr val="7030A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5900" y="555626"/>
            <a:ext cx="5486400" cy="2661920"/>
          </a:xfrm>
          <a:custGeom>
            <a:avLst/>
            <a:gdLst/>
            <a:ahLst/>
            <a:cxnLst/>
            <a:rect l="l" t="t" r="r" b="b"/>
            <a:pathLst>
              <a:path w="5039995" h="1621155">
                <a:moveTo>
                  <a:pt x="5039995" y="0"/>
                </a:moveTo>
                <a:lnTo>
                  <a:pt x="0" y="0"/>
                </a:lnTo>
                <a:lnTo>
                  <a:pt x="0" y="1620786"/>
                </a:lnTo>
                <a:lnTo>
                  <a:pt x="5039995" y="1620786"/>
                </a:lnTo>
                <a:lnTo>
                  <a:pt x="5039995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LocalMath.h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recursive version of factorial: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calculate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!, which is 1 * 2 * 3 . . . *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05459" cy="5080"/>
            </a:xfrm>
            <a:custGeom>
              <a:avLst/>
              <a:gdLst/>
              <a:ahLst/>
              <a:cxnLst/>
              <a:rect l="l" t="t" r="r" b="b"/>
              <a:pathLst>
                <a:path w="505459" h="5080">
                  <a:moveTo>
                    <a:pt x="0" y="5060"/>
                  </a:moveTo>
                  <a:lnTo>
                    <a:pt x="0" y="0"/>
                  </a:lnTo>
                  <a:lnTo>
                    <a:pt x="505289" y="0"/>
                  </a:lnTo>
                  <a:lnTo>
                    <a:pt x="50528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85925295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88036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00" b="1" i="0" u="none" strike="noStrike" baseline="0" dirty="0">
                <a:solidFill>
                  <a:srgbClr val="7030A0"/>
                </a:solidFill>
                <a:latin typeface="Palatino-Bold"/>
              </a:rPr>
              <a:t>Recursion</a:t>
            </a:r>
            <a:endParaRPr spc="-125" dirty="0">
              <a:solidFill>
                <a:srgbClr val="7030A0"/>
              </a:solidFill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05459" cy="5080"/>
            </a:xfrm>
            <a:custGeom>
              <a:avLst/>
              <a:gdLst/>
              <a:ahLst/>
              <a:cxnLst/>
              <a:rect l="l" t="t" r="r" b="b"/>
              <a:pathLst>
                <a:path w="505459" h="5080">
                  <a:moveTo>
                    <a:pt x="0" y="5060"/>
                  </a:moveTo>
                  <a:lnTo>
                    <a:pt x="0" y="0"/>
                  </a:lnTo>
                  <a:lnTo>
                    <a:pt x="505289" y="0"/>
                  </a:lnTo>
                  <a:lnTo>
                    <a:pt x="50528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2D9AFB3-F302-E69C-DB75-5586E3C52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779145"/>
            <a:ext cx="5476834" cy="176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51800"/>
      </p:ext>
    </p:extLst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979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0" dirty="0">
                <a:solidFill>
                  <a:srgbClr val="7030A0"/>
                </a:solidFill>
              </a:rPr>
              <a:t>Examples:  Compare both factorial functions</a:t>
            </a:r>
            <a:endParaRPr spc="-125" dirty="0">
              <a:solidFill>
                <a:srgbClr val="7030A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508" y="484504"/>
            <a:ext cx="5608578" cy="2760345"/>
          </a:xfrm>
          <a:custGeom>
            <a:avLst/>
            <a:gdLst/>
            <a:ahLst/>
            <a:cxnLst/>
            <a:rect l="l" t="t" r="r" b="b"/>
            <a:pathLst>
              <a:path w="5039995" h="1621155">
                <a:moveTo>
                  <a:pt x="5039995" y="0"/>
                </a:moveTo>
                <a:lnTo>
                  <a:pt x="0" y="0"/>
                </a:lnTo>
                <a:lnTo>
                  <a:pt x="0" y="1620786"/>
                </a:lnTo>
                <a:lnTo>
                  <a:pt x="5039995" y="1620786"/>
                </a:lnTo>
                <a:lnTo>
                  <a:pt x="5039995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&lt;array&gt;</a:t>
            </a:r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&lt;chrono&gt;</a:t>
            </a:r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LocalMath.h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endParaRPr lang="en-US" sz="7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//Version 1 - while loop</a:t>
            </a:r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time_start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high_resolution_clock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"Factorial function - Version 1: fact() - while loop"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"! = 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run_time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duration_cast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microseconds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high_resolution_clock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time_start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"Elapsed Time = 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run_time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microseconds (1/million seconds)"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7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//Version 2 - recursive function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time_start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high_resolution_clock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"Factorial function - Version 2: factorial() - recursive function"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"! =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run_time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duration_cast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microseconds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high_resolution_clock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time_start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"Elapsed Time =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run_time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microseconds (1/million seconds)"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05459" cy="5080"/>
            </a:xfrm>
            <a:custGeom>
              <a:avLst/>
              <a:gdLst/>
              <a:ahLst/>
              <a:cxnLst/>
              <a:rect l="l" t="t" r="r" b="b"/>
              <a:pathLst>
                <a:path w="505459" h="5080">
                  <a:moveTo>
                    <a:pt x="0" y="5060"/>
                  </a:moveTo>
                  <a:lnTo>
                    <a:pt x="0" y="0"/>
                  </a:lnTo>
                  <a:lnTo>
                    <a:pt x="505289" y="0"/>
                  </a:lnTo>
                  <a:lnTo>
                    <a:pt x="50528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7339319"/>
      </p:ext>
    </p:extLst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53509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0" dirty="0">
                <a:solidFill>
                  <a:srgbClr val="7030A0"/>
                </a:solidFill>
              </a:rPr>
              <a:t>Examples:  Compile multiple C++ programs into one executable</a:t>
            </a:r>
            <a:endParaRPr spc="-125" dirty="0">
              <a:solidFill>
                <a:srgbClr val="7030A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9300" y="555625"/>
            <a:ext cx="3335278" cy="1813561"/>
          </a:xfrm>
          <a:custGeom>
            <a:avLst/>
            <a:gdLst/>
            <a:ahLst/>
            <a:cxnLst/>
            <a:rect l="l" t="t" r="r" b="b"/>
            <a:pathLst>
              <a:path w="5039995" h="1621155">
                <a:moveTo>
                  <a:pt x="5039995" y="0"/>
                </a:moveTo>
                <a:lnTo>
                  <a:pt x="0" y="0"/>
                </a:lnTo>
                <a:lnTo>
                  <a:pt x="0" y="1620786"/>
                </a:lnTo>
                <a:lnTo>
                  <a:pt x="5039995" y="1620786"/>
                </a:lnTo>
                <a:lnTo>
                  <a:pt x="5039995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 Step 1) Compile multiple C++ programs into objects first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 g++ -c LocalMath.cpp fact.cpp</a:t>
            </a:r>
          </a:p>
          <a:p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CCCCCC"/>
                </a:solidFill>
                <a:latin typeface="Consolas" panose="020B0609020204030204" pitchFamily="49" charset="0"/>
              </a:rPr>
              <a:t># Step 2) Link object files into an executable</a:t>
            </a:r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pt-BR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g++ LocalMath.o fact.o -o fact.exe</a:t>
            </a:r>
          </a:p>
          <a:p>
            <a:endParaRPr lang="pt-BR" sz="7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pt-BR" sz="7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pt-BR" sz="7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pt-BR" sz="7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pt-BR" sz="700" dirty="0">
                <a:solidFill>
                  <a:srgbClr val="CCCCCC"/>
                </a:solidFill>
                <a:latin typeface="Consolas" panose="020B0609020204030204" pitchFamily="49" charset="0"/>
              </a:rPr>
              <a:t># Combined one step</a:t>
            </a:r>
          </a:p>
          <a:p>
            <a:r>
              <a:rPr lang="pt-BR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g++ LocalMath.cpp fact.cpp –o fact.exe</a:t>
            </a:r>
          </a:p>
          <a:p>
            <a:endParaRPr lang="en-US" sz="7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05459" cy="5080"/>
            </a:xfrm>
            <a:custGeom>
              <a:avLst/>
              <a:gdLst/>
              <a:ahLst/>
              <a:cxnLst/>
              <a:rect l="l" t="t" r="r" b="b"/>
              <a:pathLst>
                <a:path w="505459" h="5080">
                  <a:moveTo>
                    <a:pt x="0" y="5060"/>
                  </a:moveTo>
                  <a:lnTo>
                    <a:pt x="0" y="0"/>
                  </a:lnTo>
                  <a:lnTo>
                    <a:pt x="505289" y="0"/>
                  </a:lnTo>
                  <a:lnTo>
                    <a:pt x="50528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75163538"/>
      </p:ext>
    </p:extLst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979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0" dirty="0">
                <a:solidFill>
                  <a:srgbClr val="7030A0"/>
                </a:solidFill>
              </a:rPr>
              <a:t>Examples:  Compare both factorial functions</a:t>
            </a:r>
            <a:endParaRPr spc="-125" dirty="0">
              <a:solidFill>
                <a:srgbClr val="7030A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5459" y="479425"/>
            <a:ext cx="3798192" cy="2575560"/>
          </a:xfrm>
          <a:custGeom>
            <a:avLst/>
            <a:gdLst/>
            <a:ahLst/>
            <a:cxnLst/>
            <a:rect l="l" t="t" r="r" b="b"/>
            <a:pathLst>
              <a:path w="5039995" h="1621155">
                <a:moveTo>
                  <a:pt x="5039995" y="0"/>
                </a:moveTo>
                <a:lnTo>
                  <a:pt x="0" y="0"/>
                </a:lnTo>
                <a:lnTo>
                  <a:pt x="0" y="1620786"/>
                </a:lnTo>
                <a:lnTo>
                  <a:pt x="5039995" y="1620786"/>
                </a:lnTo>
                <a:lnTo>
                  <a:pt x="5039995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~/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cpp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/week5$ fact.exe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Factorial function - Version 1: fact() - while loop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0! = 1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5! = 120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6! = 720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7! = 5040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8! = 40320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9! = 362880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10! = 3628800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20! = 2432902008176640000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40! = -70609262346240000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Elapsed Time = 71 microseconds (1/million seconds)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Factorial function - Version 2: factorial() - recursive function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0! = 1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5! = 120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6! = 720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7! = 5040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8! = 40320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9! = 362880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10! = 3628800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20! = 2432902008176640000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40! = -70609262346240000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Elapsed Time = 8 microseconds (1/million seconds)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05459" cy="5080"/>
            </a:xfrm>
            <a:custGeom>
              <a:avLst/>
              <a:gdLst/>
              <a:ahLst/>
              <a:cxnLst/>
              <a:rect l="l" t="t" r="r" b="b"/>
              <a:pathLst>
                <a:path w="505459" h="5080">
                  <a:moveTo>
                    <a:pt x="0" y="5060"/>
                  </a:moveTo>
                  <a:lnTo>
                    <a:pt x="0" y="0"/>
                  </a:lnTo>
                  <a:lnTo>
                    <a:pt x="505289" y="0"/>
                  </a:lnTo>
                  <a:lnTo>
                    <a:pt x="50528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0978886"/>
      </p:ext>
    </p:extLst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52747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0" dirty="0">
                <a:solidFill>
                  <a:srgbClr val="7030A0"/>
                </a:solidFill>
              </a:rPr>
              <a:t>Exercise: Generate Fibonacci numbers using a recursive function</a:t>
            </a:r>
            <a:endParaRPr spc="-125" dirty="0">
              <a:solidFill>
                <a:srgbClr val="7030A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2" y="479986"/>
            <a:ext cx="3098058" cy="2056839"/>
          </a:xfrm>
          <a:custGeom>
            <a:avLst/>
            <a:gdLst/>
            <a:ahLst/>
            <a:cxnLst/>
            <a:rect l="l" t="t" r="r" b="b"/>
            <a:pathLst>
              <a:path w="5039995" h="1621155">
                <a:moveTo>
                  <a:pt x="5039995" y="0"/>
                </a:moveTo>
                <a:lnTo>
                  <a:pt x="0" y="0"/>
                </a:lnTo>
                <a:lnTo>
                  <a:pt x="0" y="1620786"/>
                </a:lnTo>
                <a:lnTo>
                  <a:pt x="5039995" y="1620786"/>
                </a:lnTo>
                <a:lnTo>
                  <a:pt x="5039995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r>
              <a:rPr lang="en-US" sz="700" dirty="0">
                <a:solidFill>
                  <a:srgbClr val="CCCCCC"/>
                </a:solidFill>
                <a:latin typeface="Consolas" panose="020B0609020204030204" pitchFamily="49" charset="0"/>
              </a:rPr>
              <a:t>// Week 3</a:t>
            </a:r>
          </a:p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 20 Fibonacci Numbers:"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05459" cy="5080"/>
            </a:xfrm>
            <a:custGeom>
              <a:avLst/>
              <a:gdLst/>
              <a:ahLst/>
              <a:cxnLst/>
              <a:rect l="l" t="t" r="r" b="b"/>
              <a:pathLst>
                <a:path w="505459" h="5080">
                  <a:moveTo>
                    <a:pt x="0" y="5060"/>
                  </a:moveTo>
                  <a:lnTo>
                    <a:pt x="0" y="0"/>
                  </a:lnTo>
                  <a:lnTo>
                    <a:pt x="505289" y="0"/>
                  </a:lnTo>
                  <a:lnTo>
                    <a:pt x="50528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5996122"/>
      </p:ext>
    </p:extLst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52747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0" dirty="0">
                <a:solidFill>
                  <a:srgbClr val="7030A0"/>
                </a:solidFill>
              </a:rPr>
              <a:t>Exercise: Generate Fibonacci numbers using a recursive function</a:t>
            </a:r>
            <a:endParaRPr spc="-125" dirty="0">
              <a:solidFill>
                <a:srgbClr val="7030A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2" y="403225"/>
            <a:ext cx="2869458" cy="2764864"/>
          </a:xfrm>
          <a:custGeom>
            <a:avLst/>
            <a:gdLst/>
            <a:ahLst/>
            <a:cxnLst/>
            <a:rect l="l" t="t" r="r" b="b"/>
            <a:pathLst>
              <a:path w="5039995" h="1621155">
                <a:moveTo>
                  <a:pt x="5039995" y="0"/>
                </a:moveTo>
                <a:lnTo>
                  <a:pt x="0" y="0"/>
                </a:lnTo>
                <a:lnTo>
                  <a:pt x="0" y="1620786"/>
                </a:lnTo>
                <a:lnTo>
                  <a:pt x="5039995" y="1620786"/>
                </a:lnTo>
                <a:lnTo>
                  <a:pt x="5039995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fibonacci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fibonacci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fibonacci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fibonacci_sequence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fib_sequence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fib_sequence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fib_sequence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fib_sequence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fibonacci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 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05459" cy="5080"/>
            </a:xfrm>
            <a:custGeom>
              <a:avLst/>
              <a:gdLst/>
              <a:ahLst/>
              <a:cxnLst/>
              <a:rect l="l" t="t" r="r" b="b"/>
              <a:pathLst>
                <a:path w="505459" h="5080">
                  <a:moveTo>
                    <a:pt x="0" y="5060"/>
                  </a:moveTo>
                  <a:lnTo>
                    <a:pt x="0" y="0"/>
                  </a:lnTo>
                  <a:lnTo>
                    <a:pt x="505289" y="0"/>
                  </a:lnTo>
                  <a:lnTo>
                    <a:pt x="50528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object 3">
            <a:extLst>
              <a:ext uri="{FF2B5EF4-FFF2-40B4-BE49-F238E27FC236}">
                <a16:creationId xmlns:a16="http://schemas.microsoft.com/office/drawing/2014/main" id="{3418A610-10A5-E1F7-18CA-3762E34907F4}"/>
              </a:ext>
            </a:extLst>
          </p:cNvPr>
          <p:cNvSpPr/>
          <p:nvPr/>
        </p:nvSpPr>
        <p:spPr>
          <a:xfrm>
            <a:off x="3039406" y="403225"/>
            <a:ext cx="2662894" cy="2762830"/>
          </a:xfrm>
          <a:custGeom>
            <a:avLst/>
            <a:gdLst/>
            <a:ahLst/>
            <a:cxnLst/>
            <a:rect l="l" t="t" r="r" b="b"/>
            <a:pathLst>
              <a:path w="5039995" h="1621155">
                <a:moveTo>
                  <a:pt x="5039995" y="0"/>
                </a:moveTo>
                <a:lnTo>
                  <a:pt x="0" y="0"/>
                </a:lnTo>
                <a:lnTo>
                  <a:pt x="0" y="1620786"/>
                </a:lnTo>
                <a:lnTo>
                  <a:pt x="5039995" y="1620786"/>
                </a:lnTo>
                <a:lnTo>
                  <a:pt x="5039995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fib_seq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 20 Fibonacci Numbers:"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fibonacci_sequence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fib_seq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fib_seq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426217"/>
      </p:ext>
    </p:extLst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4202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>
                <a:solidFill>
                  <a:srgbClr val="7030A0"/>
                </a:solidFill>
              </a:rPr>
              <a:t>Function</a:t>
            </a:r>
            <a:r>
              <a:rPr spc="70" dirty="0">
                <a:solidFill>
                  <a:srgbClr val="7030A0"/>
                </a:solidFill>
              </a:rPr>
              <a:t> </a:t>
            </a:r>
            <a:r>
              <a:rPr spc="-150" dirty="0">
                <a:solidFill>
                  <a:srgbClr val="7030A0"/>
                </a:solidFill>
              </a:rPr>
              <a:t>Parameter</a:t>
            </a:r>
            <a:r>
              <a:rPr spc="75" dirty="0">
                <a:solidFill>
                  <a:srgbClr val="7030A0"/>
                </a:solidFill>
              </a:rPr>
              <a:t> </a:t>
            </a:r>
            <a:r>
              <a:rPr spc="-150" dirty="0">
                <a:solidFill>
                  <a:srgbClr val="7030A0"/>
                </a:solidFill>
              </a:rPr>
              <a:t>and</a:t>
            </a:r>
            <a:r>
              <a:rPr spc="75" dirty="0">
                <a:solidFill>
                  <a:srgbClr val="7030A0"/>
                </a:solidFill>
              </a:rPr>
              <a:t> </a:t>
            </a:r>
            <a:r>
              <a:rPr spc="-105" dirty="0">
                <a:solidFill>
                  <a:srgbClr val="7030A0"/>
                </a:solidFill>
              </a:rPr>
              <a:t>Argument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547001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125" dirty="0">
                <a:solidFill>
                  <a:srgbClr val="F9F9F9"/>
                </a:solidFill>
                <a:latin typeface="Arial Black"/>
                <a:cs typeface="Arial Black"/>
              </a:rPr>
              <a:t>Function</a:t>
            </a:r>
            <a:r>
              <a:rPr sz="1100" spc="6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35" dirty="0">
                <a:solidFill>
                  <a:srgbClr val="F9F9F9"/>
                </a:solidFill>
                <a:latin typeface="Arial Black"/>
                <a:cs typeface="Arial Black"/>
              </a:rPr>
              <a:t>Parameter</a:t>
            </a:r>
            <a:r>
              <a:rPr sz="1100" spc="7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F9F9F9"/>
                </a:solidFill>
                <a:latin typeface="Arial Black"/>
                <a:cs typeface="Arial Black"/>
              </a:rPr>
              <a:t>[formal]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745248"/>
            <a:ext cx="5039995" cy="2286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45" dirty="0">
                <a:solidFill>
                  <a:srgbClr val="22373A"/>
                </a:solidFill>
                <a:latin typeface="Arial Black"/>
                <a:cs typeface="Arial Black"/>
              </a:rPr>
              <a:t>parameter</a:t>
            </a:r>
            <a:r>
              <a:rPr sz="1100" spc="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variable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which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part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3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method</a:t>
            </a: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1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signature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1137665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125" dirty="0">
                <a:solidFill>
                  <a:srgbClr val="F9F9F9"/>
                </a:solidFill>
                <a:latin typeface="Arial Black"/>
                <a:cs typeface="Arial Black"/>
              </a:rPr>
              <a:t>Function</a:t>
            </a:r>
            <a:r>
              <a:rPr sz="1100" spc="5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20" dirty="0">
                <a:solidFill>
                  <a:srgbClr val="F9F9F9"/>
                </a:solidFill>
                <a:latin typeface="Arial Black"/>
                <a:cs typeface="Arial Black"/>
              </a:rPr>
              <a:t>Argument</a:t>
            </a:r>
            <a:r>
              <a:rPr sz="1100" spc="5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F9F9F9"/>
                </a:solidFill>
                <a:latin typeface="Arial Black"/>
                <a:cs typeface="Arial Black"/>
              </a:rPr>
              <a:t>[actual]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1335912"/>
            <a:ext cx="5039995" cy="39433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016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40" dirty="0">
                <a:solidFill>
                  <a:srgbClr val="22373A"/>
                </a:solidFill>
                <a:latin typeface="Arial Black"/>
                <a:cs typeface="Arial Black"/>
              </a:rPr>
              <a:t>argument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actual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(instance)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variable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gets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7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passed</a:t>
            </a:r>
            <a:r>
              <a:rPr sz="1100" u="sng" spc="-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to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endParaRPr sz="11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240"/>
              </a:spcBef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function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4" y="1902447"/>
            <a:ext cx="5039995" cy="682625"/>
          </a:xfrm>
          <a:custGeom>
            <a:avLst/>
            <a:gdLst/>
            <a:ahLst/>
            <a:cxnLst/>
            <a:rect l="l" t="t" r="r" b="b"/>
            <a:pathLst>
              <a:path w="5039995" h="682625">
                <a:moveTo>
                  <a:pt x="5039995" y="0"/>
                </a:moveTo>
                <a:lnTo>
                  <a:pt x="0" y="0"/>
                </a:lnTo>
                <a:lnTo>
                  <a:pt x="0" y="682599"/>
                </a:lnTo>
                <a:lnTo>
                  <a:pt x="5039995" y="682599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7954" y="1869494"/>
            <a:ext cx="3551746" cy="63863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9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14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0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a,</a:t>
            </a:r>
            <a:r>
              <a:rPr sz="9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string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25" dirty="0">
                <a:solidFill>
                  <a:srgbClr val="22373A"/>
                </a:solidFill>
                <a:latin typeface="Palatino Linotype"/>
                <a:cs typeface="Palatino Linotype"/>
              </a:rPr>
              <a:t>b);</a:t>
            </a:r>
            <a:r>
              <a:rPr sz="9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parameters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: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int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5" dirty="0">
                <a:solidFill>
                  <a:srgbClr val="3D7A7A"/>
                </a:solidFill>
                <a:latin typeface="Palatino Linotype"/>
                <a:cs typeface="Palatino Linotype"/>
              </a:rPr>
              <a:t>a,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string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endParaRPr sz="900" dirty="0">
              <a:latin typeface="Palatino Linotype"/>
              <a:cs typeface="Palatino Linotype"/>
            </a:endParaRPr>
          </a:p>
          <a:p>
            <a:pPr marL="1434465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return</a:t>
            </a:r>
            <a:r>
              <a:rPr sz="900" i="1" u="sng" spc="10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spc="5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type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: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void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tabLst>
                <a:tab pos="1434465" algn="l"/>
              </a:tabLst>
            </a:pPr>
            <a:r>
              <a:rPr sz="9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f(</a:t>
            </a:r>
            <a:r>
              <a:rPr sz="900" spc="15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BA2121"/>
                </a:solidFill>
                <a:latin typeface="Palatino Linotype"/>
                <a:cs typeface="Palatino Linotype"/>
              </a:rPr>
              <a:t>"abc"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arguments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:</a:t>
            </a:r>
            <a:r>
              <a:rPr sz="900" i="1" spc="3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3,</a:t>
            </a:r>
            <a:r>
              <a:rPr sz="900" i="1" spc="33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40" dirty="0">
                <a:solidFill>
                  <a:srgbClr val="3D7A7A"/>
                </a:solidFill>
                <a:latin typeface="Palatino Linotype"/>
                <a:cs typeface="Palatino Linotype"/>
              </a:rPr>
              <a:t>"abc"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1" name="object 11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808990" cy="5080"/>
            </a:xfrm>
            <a:custGeom>
              <a:avLst/>
              <a:gdLst/>
              <a:ahLst/>
              <a:cxnLst/>
              <a:rect l="l" t="t" r="r" b="b"/>
              <a:pathLst>
                <a:path w="808990" h="5080">
                  <a:moveTo>
                    <a:pt x="0" y="5060"/>
                  </a:moveTo>
                  <a:lnTo>
                    <a:pt x="0" y="0"/>
                  </a:lnTo>
                  <a:lnTo>
                    <a:pt x="808428" y="0"/>
                  </a:lnTo>
                  <a:lnTo>
                    <a:pt x="80842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3F151-053A-414D-9925-A6F7E263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Where should a function be?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Option 1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3CEBA5-3AC4-7E49-80D4-4AC2D5339A47}"/>
              </a:ext>
            </a:extLst>
          </p:cNvPr>
          <p:cNvSpPr/>
          <p:nvPr/>
        </p:nvSpPr>
        <p:spPr>
          <a:xfrm>
            <a:off x="499129" y="632077"/>
            <a:ext cx="3567051" cy="2554545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000" dirty="0">
                <a:solidFill>
                  <a:srgbClr val="008000"/>
                </a:solidFill>
                <a:latin typeface="Menlo" panose="020B0609030804020204" pitchFamily="49" charset="0"/>
              </a:rPr>
              <a:t>// </a:t>
            </a:r>
            <a:r>
              <a:rPr lang="en" altLang="zh-CN" sz="1000" dirty="0" err="1">
                <a:solidFill>
                  <a:srgbClr val="008000"/>
                </a:solidFill>
                <a:latin typeface="Menlo" panose="020B0609030804020204" pitchFamily="49" charset="0"/>
              </a:rPr>
              <a:t>draw.cpp</a:t>
            </a:r>
            <a:endParaRPr lang="en" altLang="zh-CN" sz="1000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008000"/>
                </a:solidFill>
                <a:latin typeface="Menlo" panose="020B0609030804020204" pitchFamily="49" charset="0"/>
              </a:rPr>
              <a:t>// The function must be defined before it was called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000" dirty="0">
                <a:solidFill>
                  <a:srgbClr val="008000"/>
                </a:solidFill>
                <a:latin typeface="Menlo" panose="020B0609030804020204" pitchFamily="49" charset="0"/>
              </a:rPr>
              <a:t>    // Source code here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drawRectangle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000" dirty="0">
                <a:solidFill>
                  <a:srgbClr val="008000"/>
                </a:solidFill>
                <a:latin typeface="Menlo" panose="020B0609030804020204" pitchFamily="49" charset="0"/>
              </a:rPr>
              <a:t>    // some calculation here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009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0B24-6D0E-6AEE-6407-E755BD03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250650"/>
          </a:xfrm>
        </p:spPr>
        <p:txBody>
          <a:bodyPr/>
          <a:lstStyle/>
          <a:p>
            <a:r>
              <a:rPr lang="en-US" sz="1200" b="1" spc="-25" dirty="0">
                <a:solidFill>
                  <a:schemeClr val="tx1"/>
                </a:solidFill>
                <a:latin typeface="Book Antiqua"/>
                <a:cs typeface="Book Antiqua"/>
              </a:rPr>
              <a:t>Defining</a:t>
            </a:r>
            <a:r>
              <a:rPr lang="en-US" sz="1200" b="1" spc="-45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Book Antiqua"/>
                <a:cs typeface="Book Antiqua"/>
              </a:rPr>
              <a:t>and</a:t>
            </a:r>
            <a:r>
              <a:rPr lang="en-US" sz="1200" b="1" spc="-4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Book Antiqua"/>
                <a:cs typeface="Book Antiqua"/>
              </a:rPr>
              <a:t>Initializing</a:t>
            </a:r>
            <a:r>
              <a:rPr lang="en-US" sz="1200" b="1" spc="-4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lang="en-US" sz="1200" b="1" spc="-10" dirty="0">
                <a:solidFill>
                  <a:schemeClr val="tx1"/>
                </a:solidFill>
                <a:latin typeface="Courier New"/>
                <a:cs typeface="Courier New"/>
              </a:rPr>
              <a:t>string</a:t>
            </a:r>
            <a:r>
              <a:rPr lang="en-US" sz="1200" b="1" spc="-10" dirty="0">
                <a:solidFill>
                  <a:schemeClr val="tx1"/>
                </a:solidFill>
                <a:latin typeface="Book Antiqua"/>
                <a:cs typeface="Book Antiqua"/>
              </a:rPr>
              <a:t>s</a:t>
            </a:r>
            <a:br>
              <a:rPr lang="en-US" sz="1200" dirty="0">
                <a:solidFill>
                  <a:schemeClr val="bg1"/>
                </a:solidFill>
                <a:latin typeface="Book Antiqua"/>
                <a:cs typeface="Book Antiqua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55D61849-79AD-330E-4D3B-38D198E957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2770" y="467283"/>
            <a:ext cx="4905375" cy="1099019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 marR="5080" algn="just">
              <a:lnSpc>
                <a:spcPct val="99500"/>
              </a:lnSpc>
              <a:spcBef>
                <a:spcPts val="484"/>
              </a:spcBef>
            </a:pP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Each</a:t>
            </a:r>
            <a:r>
              <a:rPr lang="en-US" sz="1000" spc="5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class</a:t>
            </a:r>
            <a:r>
              <a:rPr lang="en-US" sz="1000" spc="7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defines</a:t>
            </a:r>
            <a:r>
              <a:rPr lang="en-US" sz="1000" spc="5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how</a:t>
            </a:r>
            <a:r>
              <a:rPr lang="en-US" sz="1000" spc="8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objects</a:t>
            </a:r>
            <a:r>
              <a:rPr lang="en-US" sz="1000" spc="6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of</a:t>
            </a:r>
            <a:r>
              <a:rPr lang="en-US" sz="1000" spc="6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its</a:t>
            </a:r>
            <a:r>
              <a:rPr lang="en-US" sz="1000" spc="7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type</a:t>
            </a:r>
            <a:r>
              <a:rPr lang="en-US" sz="1000" spc="7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can</a:t>
            </a:r>
            <a:r>
              <a:rPr lang="en-US" sz="1000" spc="5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be</a:t>
            </a:r>
            <a:r>
              <a:rPr lang="en-US" sz="1000" spc="6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initialized.</a:t>
            </a:r>
            <a:r>
              <a:rPr lang="en-US" sz="1000" spc="29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A</a:t>
            </a:r>
            <a:r>
              <a:rPr lang="en-US" sz="1000" spc="6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class</a:t>
            </a:r>
            <a:r>
              <a:rPr lang="en-US" sz="1000" spc="7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may</a:t>
            </a:r>
            <a:r>
              <a:rPr lang="en-US" sz="1000" spc="5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spc="-10" dirty="0">
                <a:solidFill>
                  <a:srgbClr val="231F20"/>
                </a:solidFill>
                <a:latin typeface="Book Antiqua"/>
                <a:cs typeface="Book Antiqua"/>
              </a:rPr>
              <a:t>define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many</a:t>
            </a:r>
            <a:r>
              <a:rPr lang="en-US" sz="1000" spc="10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different</a:t>
            </a:r>
            <a:r>
              <a:rPr lang="en-US" sz="1000" spc="9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ways</a:t>
            </a:r>
            <a:r>
              <a:rPr lang="en-US" sz="1000" spc="1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to</a:t>
            </a:r>
            <a:r>
              <a:rPr lang="en-US" sz="1000" spc="1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initialize</a:t>
            </a:r>
            <a:r>
              <a:rPr lang="en-US" sz="1000" spc="1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objects</a:t>
            </a:r>
            <a:r>
              <a:rPr lang="en-US" sz="1000" spc="1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of</a:t>
            </a:r>
            <a:r>
              <a:rPr lang="en-US" sz="1000" spc="10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its</a:t>
            </a:r>
            <a:r>
              <a:rPr lang="en-US" sz="1000" spc="1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type.</a:t>
            </a:r>
            <a:r>
              <a:rPr lang="en-US" sz="1000" spc="434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Each</a:t>
            </a:r>
            <a:r>
              <a:rPr lang="en-US" sz="1000" spc="10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way</a:t>
            </a:r>
            <a:r>
              <a:rPr lang="en-US" sz="1000" spc="1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must</a:t>
            </a:r>
            <a:r>
              <a:rPr lang="en-US" sz="1000" spc="1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be</a:t>
            </a:r>
            <a:r>
              <a:rPr lang="en-US" sz="1000" spc="114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spc="-10" dirty="0" err="1">
                <a:solidFill>
                  <a:srgbClr val="231F20"/>
                </a:solidFill>
                <a:latin typeface="Book Antiqua"/>
                <a:cs typeface="Book Antiqua"/>
              </a:rPr>
              <a:t>distin</a:t>
            </a:r>
            <a:r>
              <a:rPr lang="en-US" sz="1000" spc="-10" dirty="0">
                <a:solidFill>
                  <a:srgbClr val="231F20"/>
                </a:solidFill>
                <a:latin typeface="Book Antiqua"/>
                <a:cs typeface="Book Antiqua"/>
              </a:rPr>
              <a:t>- </a:t>
            </a:r>
            <a:r>
              <a:rPr lang="en-US" sz="1000" dirty="0" err="1">
                <a:solidFill>
                  <a:srgbClr val="231F20"/>
                </a:solidFill>
                <a:latin typeface="Book Antiqua"/>
                <a:cs typeface="Book Antiqua"/>
              </a:rPr>
              <a:t>guished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 from</a:t>
            </a:r>
            <a:r>
              <a:rPr lang="en-US" sz="1000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the others</a:t>
            </a:r>
            <a:r>
              <a:rPr lang="en-US" sz="1000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either</a:t>
            </a:r>
            <a:r>
              <a:rPr lang="en-US" sz="1000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by</a:t>
            </a:r>
            <a:r>
              <a:rPr lang="en-US" sz="1000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lang="en-US" sz="1000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number</a:t>
            </a:r>
            <a:r>
              <a:rPr lang="en-US" sz="1000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of</a:t>
            </a:r>
            <a:r>
              <a:rPr lang="en-US" sz="1000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initializers</a:t>
            </a:r>
            <a:r>
              <a:rPr lang="en-US" sz="1000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that</a:t>
            </a:r>
            <a:r>
              <a:rPr lang="en-US" sz="1000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we</a:t>
            </a:r>
            <a:r>
              <a:rPr lang="en-US" sz="1000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spc="-10" dirty="0">
                <a:solidFill>
                  <a:srgbClr val="231F20"/>
                </a:solidFill>
                <a:latin typeface="Book Antiqua"/>
                <a:cs typeface="Book Antiqua"/>
              </a:rPr>
              <a:t>supply,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 or</a:t>
            </a:r>
            <a:r>
              <a:rPr lang="en-US" sz="1000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spc="-25" dirty="0">
                <a:solidFill>
                  <a:srgbClr val="231F20"/>
                </a:solidFill>
                <a:latin typeface="Book Antiqua"/>
                <a:cs typeface="Book Antiqua"/>
              </a:rPr>
              <a:t>by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lang="en-US" sz="1000" spc="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types</a:t>
            </a:r>
            <a:r>
              <a:rPr lang="en-US" sz="1000" spc="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of</a:t>
            </a:r>
            <a:r>
              <a:rPr lang="en-US" sz="1000" spc="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those</a:t>
            </a:r>
            <a:r>
              <a:rPr lang="en-US" sz="1000" spc="4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initializers.</a:t>
            </a:r>
            <a:r>
              <a:rPr lang="en-US" sz="1000" spc="204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spc="-10" dirty="0">
                <a:solidFill>
                  <a:srgbClr val="231F20"/>
                </a:solidFill>
                <a:latin typeface="Book Antiqua"/>
                <a:cs typeface="Book Antiqua"/>
              </a:rPr>
              <a:t>Table</a:t>
            </a:r>
            <a:r>
              <a:rPr lang="en-US" sz="1000" spc="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3.1</a:t>
            </a:r>
            <a:r>
              <a:rPr lang="en-US" sz="1000" spc="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lists</a:t>
            </a:r>
            <a:r>
              <a:rPr lang="en-US" sz="1000" spc="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lang="en-US" sz="1000" spc="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most</a:t>
            </a:r>
            <a:r>
              <a:rPr lang="en-US" sz="1000" spc="5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common</a:t>
            </a:r>
            <a:r>
              <a:rPr lang="en-US" sz="1000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ways</a:t>
            </a:r>
            <a:r>
              <a:rPr lang="en-US" sz="1000" spc="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to</a:t>
            </a:r>
            <a:r>
              <a:rPr lang="en-US" sz="1000" spc="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spc="-10" dirty="0">
                <a:solidFill>
                  <a:srgbClr val="231F20"/>
                </a:solidFill>
                <a:latin typeface="Book Antiqua"/>
                <a:cs typeface="Book Antiqua"/>
              </a:rPr>
              <a:t>initialize </a:t>
            </a:r>
            <a:r>
              <a:rPr lang="en-US" sz="1000" dirty="0">
                <a:solidFill>
                  <a:srgbClr val="231F20"/>
                </a:solidFill>
                <a:latin typeface="Courier New"/>
                <a:cs typeface="Courier New"/>
              </a:rPr>
              <a:t>string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s. Some</a:t>
            </a:r>
            <a:r>
              <a:rPr lang="en-US" sz="1000" spc="-4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spc="-10" dirty="0">
                <a:solidFill>
                  <a:srgbClr val="231F20"/>
                </a:solidFill>
                <a:latin typeface="Book Antiqua"/>
                <a:cs typeface="Book Antiqua"/>
              </a:rPr>
              <a:t>examples:</a:t>
            </a:r>
            <a:endParaRPr lang="en-US" sz="1000" dirty="0">
              <a:latin typeface="Book Antiqua"/>
              <a:cs typeface="Book Antiqua"/>
            </a:endParaRPr>
          </a:p>
          <a:p>
            <a:pPr marL="12700" marR="5080" algn="just">
              <a:lnSpc>
                <a:spcPct val="99500"/>
              </a:lnSpc>
              <a:spcBef>
                <a:spcPts val="484"/>
              </a:spcBef>
            </a:pPr>
            <a:endParaRPr sz="1000" dirty="0">
              <a:latin typeface="Book Antiqua"/>
              <a:cs typeface="Book Antiqua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3B379436-A018-F2B8-6CD4-F569B24FB14C}"/>
              </a:ext>
            </a:extLst>
          </p:cNvPr>
          <p:cNvSpPr/>
          <p:nvPr/>
        </p:nvSpPr>
        <p:spPr>
          <a:xfrm>
            <a:off x="292100" y="1680073"/>
            <a:ext cx="0" cy="1358265"/>
          </a:xfrm>
          <a:custGeom>
            <a:avLst/>
            <a:gdLst/>
            <a:ahLst/>
            <a:cxnLst/>
            <a:rect l="l" t="t" r="r" b="b"/>
            <a:pathLst>
              <a:path h="1358264">
                <a:moveTo>
                  <a:pt x="0" y="1357884"/>
                </a:moveTo>
                <a:lnTo>
                  <a:pt x="0" y="0"/>
                </a:lnTo>
              </a:path>
            </a:pathLst>
          </a:custGeom>
          <a:ln w="6096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D70E44F5-5FB0-66E0-0F59-672785FA262B}"/>
              </a:ext>
            </a:extLst>
          </p:cNvPr>
          <p:cNvSpPr txBox="1"/>
          <p:nvPr/>
        </p:nvSpPr>
        <p:spPr>
          <a:xfrm>
            <a:off x="292100" y="1678549"/>
            <a:ext cx="4919980" cy="215900"/>
          </a:xfrm>
          <a:prstGeom prst="rect">
            <a:avLst/>
          </a:prstGeom>
          <a:solidFill>
            <a:srgbClr val="D8D8D8"/>
          </a:solidFill>
          <a:ln w="6096">
            <a:solidFill>
              <a:srgbClr val="221E1F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000" b="1" spc="-25" dirty="0">
                <a:solidFill>
                  <a:srgbClr val="231F20"/>
                </a:solidFill>
                <a:latin typeface="Book Antiqua"/>
                <a:cs typeface="Book Antiqua"/>
              </a:rPr>
              <a:t>Table </a:t>
            </a:r>
            <a:r>
              <a:rPr sz="1000" b="1" dirty="0">
                <a:solidFill>
                  <a:srgbClr val="231F20"/>
                </a:solidFill>
                <a:latin typeface="Book Antiqua"/>
                <a:cs typeface="Book Antiqua"/>
              </a:rPr>
              <a:t>3.1:</a:t>
            </a:r>
            <a:r>
              <a:rPr sz="10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000" b="1" spc="-20" dirty="0">
                <a:solidFill>
                  <a:srgbClr val="231F20"/>
                </a:solidFill>
                <a:latin typeface="Book Antiqua"/>
                <a:cs typeface="Book Antiqua"/>
              </a:rPr>
              <a:t>Ways</a:t>
            </a:r>
            <a:r>
              <a:rPr sz="1000" b="1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000" b="1" dirty="0">
                <a:solidFill>
                  <a:srgbClr val="231F20"/>
                </a:solidFill>
                <a:latin typeface="Book Antiqua"/>
                <a:cs typeface="Book Antiqua"/>
              </a:rPr>
              <a:t>to </a:t>
            </a:r>
            <a:r>
              <a:rPr sz="1000" b="1" spc="-10" dirty="0">
                <a:solidFill>
                  <a:srgbClr val="231F20"/>
                </a:solidFill>
                <a:latin typeface="Book Antiqua"/>
                <a:cs typeface="Book Antiqua"/>
              </a:rPr>
              <a:t>Initialize</a:t>
            </a:r>
            <a:r>
              <a:rPr sz="1000" b="1" spc="-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000" b="1" dirty="0">
                <a:solidFill>
                  <a:srgbClr val="231F20"/>
                </a:solidFill>
                <a:latin typeface="Book Antiqua"/>
                <a:cs typeface="Book Antiqua"/>
              </a:rPr>
              <a:t>a</a:t>
            </a:r>
            <a:r>
              <a:rPr sz="1000" b="1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000" b="1" spc="-10" dirty="0">
                <a:solidFill>
                  <a:srgbClr val="231F20"/>
                </a:solidFill>
                <a:latin typeface="Courier New"/>
                <a:cs typeface="Courier New"/>
              </a:rPr>
              <a:t>string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6" name="object 8">
            <a:extLst>
              <a:ext uri="{FF2B5EF4-FFF2-40B4-BE49-F238E27FC236}">
                <a16:creationId xmlns:a16="http://schemas.microsoft.com/office/drawing/2014/main" id="{AD5EAF34-0C7E-5A1B-DE80-5AD9D54C6C82}"/>
              </a:ext>
            </a:extLst>
          </p:cNvPr>
          <p:cNvGrpSpPr/>
          <p:nvPr/>
        </p:nvGrpSpPr>
        <p:grpSpPr>
          <a:xfrm>
            <a:off x="289052" y="1680073"/>
            <a:ext cx="4925695" cy="1362710"/>
            <a:chOff x="470763" y="2850984"/>
            <a:chExt cx="4925695" cy="1362710"/>
          </a:xfrm>
        </p:grpSpPr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95379A5C-098C-C382-B7B6-2B3CF07DEDD8}"/>
                </a:ext>
              </a:extLst>
            </p:cNvPr>
            <p:cNvSpPr/>
            <p:nvPr/>
          </p:nvSpPr>
          <p:spPr>
            <a:xfrm>
              <a:off x="476859" y="3065106"/>
              <a:ext cx="4902835" cy="0"/>
            </a:xfrm>
            <a:custGeom>
              <a:avLst/>
              <a:gdLst/>
              <a:ahLst/>
              <a:cxnLst/>
              <a:rect l="l" t="t" r="r" b="b"/>
              <a:pathLst>
                <a:path w="4902835">
                  <a:moveTo>
                    <a:pt x="0" y="0"/>
                  </a:moveTo>
                  <a:lnTo>
                    <a:pt x="4902708" y="0"/>
                  </a:lnTo>
                </a:path>
              </a:pathLst>
            </a:custGeom>
            <a:ln w="7620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0">
              <a:extLst>
                <a:ext uri="{FF2B5EF4-FFF2-40B4-BE49-F238E27FC236}">
                  <a16:creationId xmlns:a16="http://schemas.microsoft.com/office/drawing/2014/main" id="{90DBAF22-6A68-C27A-8693-EEC8F4084667}"/>
                </a:ext>
              </a:extLst>
            </p:cNvPr>
            <p:cNvSpPr/>
            <p:nvPr/>
          </p:nvSpPr>
          <p:spPr>
            <a:xfrm>
              <a:off x="470763" y="2850984"/>
              <a:ext cx="4925695" cy="1359535"/>
            </a:xfrm>
            <a:custGeom>
              <a:avLst/>
              <a:gdLst/>
              <a:ahLst/>
              <a:cxnLst/>
              <a:rect l="l" t="t" r="r" b="b"/>
              <a:pathLst>
                <a:path w="4925695" h="1359535">
                  <a:moveTo>
                    <a:pt x="4922520" y="1357884"/>
                  </a:moveTo>
                  <a:lnTo>
                    <a:pt x="4922520" y="0"/>
                  </a:lnTo>
                </a:path>
                <a:path w="4925695" h="1359535">
                  <a:moveTo>
                    <a:pt x="0" y="1359408"/>
                  </a:moveTo>
                  <a:lnTo>
                    <a:pt x="4925568" y="1359408"/>
                  </a:lnTo>
                </a:path>
              </a:pathLst>
            </a:custGeom>
            <a:ln w="6096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11">
            <a:extLst>
              <a:ext uri="{FF2B5EF4-FFF2-40B4-BE49-F238E27FC236}">
                <a16:creationId xmlns:a16="http://schemas.microsoft.com/office/drawing/2014/main" id="{C2521BEF-9986-88BB-307F-4055AB09C073}"/>
              </a:ext>
            </a:extLst>
          </p:cNvPr>
          <p:cNvSpPr txBox="1"/>
          <p:nvPr/>
        </p:nvSpPr>
        <p:spPr>
          <a:xfrm>
            <a:off x="408077" y="1939976"/>
            <a:ext cx="863600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0000"/>
              </a:lnSpc>
              <a:spcBef>
                <a:spcPts val="100"/>
              </a:spcBef>
            </a:pP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string</a:t>
            </a:r>
            <a:r>
              <a:rPr sz="900" spc="-3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231F20"/>
                </a:solidFill>
                <a:latin typeface="Courier New"/>
                <a:cs typeface="Courier New"/>
              </a:rPr>
              <a:t>s1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string</a:t>
            </a:r>
            <a:r>
              <a:rPr sz="900" spc="-3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s2(s1) string</a:t>
            </a:r>
            <a:r>
              <a:rPr sz="900" spc="-3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s2</a:t>
            </a:r>
            <a:r>
              <a:rPr sz="900" spc="-3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=</a:t>
            </a:r>
            <a:r>
              <a:rPr sz="900" spc="-3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231F20"/>
                </a:solidFill>
                <a:latin typeface="Courier New"/>
                <a:cs typeface="Courier New"/>
              </a:rPr>
              <a:t>s1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59A3E675-D33A-3D40-50C8-515889ED2619}"/>
              </a:ext>
            </a:extLst>
          </p:cNvPr>
          <p:cNvSpPr txBox="1"/>
          <p:nvPr/>
        </p:nvSpPr>
        <p:spPr>
          <a:xfrm>
            <a:off x="1752180" y="1939976"/>
            <a:ext cx="2249805" cy="5194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5"/>
              </a:spcBef>
            </a:pP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Default</a:t>
            </a:r>
            <a:r>
              <a:rPr sz="900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initialization;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s1</a:t>
            </a:r>
            <a:r>
              <a:rPr sz="900" spc="-3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is</a:t>
            </a:r>
            <a:r>
              <a:rPr sz="900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sz="900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empty</a:t>
            </a:r>
            <a:r>
              <a:rPr sz="900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string.</a:t>
            </a:r>
            <a:endParaRPr sz="9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s2</a:t>
            </a:r>
            <a:r>
              <a:rPr sz="900" spc="-3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is</a:t>
            </a:r>
            <a:r>
              <a:rPr sz="900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a</a:t>
            </a:r>
            <a:r>
              <a:rPr sz="900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copy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of</a:t>
            </a:r>
            <a:r>
              <a:rPr sz="900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25" dirty="0">
                <a:solidFill>
                  <a:srgbClr val="231F20"/>
                </a:solidFill>
                <a:latin typeface="Courier New"/>
                <a:cs typeface="Courier New"/>
              </a:rPr>
              <a:t>s1</a:t>
            </a:r>
            <a:r>
              <a:rPr sz="900" spc="-25" dirty="0">
                <a:solidFill>
                  <a:srgbClr val="231F20"/>
                </a:solidFill>
                <a:latin typeface="Book Antiqua"/>
                <a:cs typeface="Book Antiqua"/>
              </a:rPr>
              <a:t>.</a:t>
            </a:r>
            <a:endParaRPr sz="9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Equivalent</a:t>
            </a:r>
            <a:r>
              <a:rPr sz="900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to </a:t>
            </a:r>
            <a:r>
              <a:rPr sz="900" dirty="0">
                <a:solidFill>
                  <a:srgbClr val="231F20"/>
                </a:solidFill>
                <a:latin typeface="Courier New"/>
                <a:cs typeface="Courier New"/>
              </a:rPr>
              <a:t>s2(s1)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,</a:t>
            </a:r>
            <a:r>
              <a:rPr sz="900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s2</a:t>
            </a:r>
            <a:r>
              <a:rPr sz="900" spc="-3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is</a:t>
            </a:r>
            <a:r>
              <a:rPr sz="900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a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copy of</a:t>
            </a:r>
            <a:r>
              <a:rPr sz="900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25" dirty="0">
                <a:solidFill>
                  <a:srgbClr val="231F20"/>
                </a:solidFill>
                <a:latin typeface="Courier New"/>
                <a:cs typeface="Courier New"/>
              </a:rPr>
              <a:t>s1</a:t>
            </a:r>
            <a:r>
              <a:rPr sz="900" spc="-25" dirty="0">
                <a:solidFill>
                  <a:srgbClr val="231F20"/>
                </a:solidFill>
                <a:latin typeface="Book Antiqua"/>
                <a:cs typeface="Book Antiqua"/>
              </a:rPr>
              <a:t>.</a:t>
            </a:r>
            <a:endParaRPr sz="900">
              <a:latin typeface="Book Antiqua"/>
              <a:cs typeface="Book Antiqua"/>
            </a:endParaRPr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EDF74E6E-82AF-3CF3-0B34-4CF7CF08B62D}"/>
              </a:ext>
            </a:extLst>
          </p:cNvPr>
          <p:cNvSpPr txBox="1"/>
          <p:nvPr/>
        </p:nvSpPr>
        <p:spPr>
          <a:xfrm>
            <a:off x="407963" y="2433617"/>
            <a:ext cx="4461510" cy="5314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>
              <a:lnSpc>
                <a:spcPct val="124400"/>
              </a:lnSpc>
              <a:spcBef>
                <a:spcPts val="50"/>
              </a:spcBef>
              <a:tabLst>
                <a:tab pos="1343660" algn="l"/>
              </a:tabLst>
            </a:pP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string</a:t>
            </a:r>
            <a:r>
              <a:rPr sz="900" spc="-3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s3("value")</a:t>
            </a:r>
            <a:r>
              <a:rPr sz="900" dirty="0">
                <a:solidFill>
                  <a:srgbClr val="231F20"/>
                </a:solidFill>
                <a:latin typeface="Courier New"/>
                <a:cs typeface="Courier New"/>
              </a:rPr>
              <a:t>	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s3</a:t>
            </a:r>
            <a:r>
              <a:rPr sz="900" spc="-3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is</a:t>
            </a:r>
            <a:r>
              <a:rPr sz="900" spc="-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a</a:t>
            </a:r>
            <a:r>
              <a:rPr sz="900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copy</a:t>
            </a:r>
            <a:r>
              <a:rPr sz="900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of</a:t>
            </a:r>
            <a:r>
              <a:rPr sz="900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string</a:t>
            </a:r>
            <a:r>
              <a:rPr sz="900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literal,</a:t>
            </a:r>
            <a:r>
              <a:rPr sz="900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not</a:t>
            </a:r>
            <a:r>
              <a:rPr sz="900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including</a:t>
            </a:r>
            <a:r>
              <a:rPr sz="900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the 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null.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string</a:t>
            </a:r>
            <a:r>
              <a:rPr sz="900" spc="-3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s3</a:t>
            </a:r>
            <a:r>
              <a:rPr sz="900" spc="-3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=</a:t>
            </a:r>
            <a:r>
              <a:rPr sz="900" spc="-3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"value"</a:t>
            </a:r>
            <a:r>
              <a:rPr sz="900" dirty="0">
                <a:solidFill>
                  <a:srgbClr val="231F20"/>
                </a:solidFill>
                <a:latin typeface="Courier New"/>
                <a:cs typeface="Courier New"/>
              </a:rPr>
              <a:t>	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Equivalent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to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s3("value")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,</a:t>
            </a:r>
            <a:r>
              <a:rPr sz="900" spc="-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s3</a:t>
            </a:r>
            <a:r>
              <a:rPr sz="900" spc="-3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is a</a:t>
            </a:r>
            <a:r>
              <a:rPr sz="900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copy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of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the string</a:t>
            </a:r>
            <a:r>
              <a:rPr sz="900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literal.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string</a:t>
            </a:r>
            <a:r>
              <a:rPr sz="900" spc="-3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s4(n,</a:t>
            </a:r>
            <a:r>
              <a:rPr sz="900" spc="-3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spc="-20" dirty="0">
                <a:solidFill>
                  <a:srgbClr val="231F20"/>
                </a:solidFill>
                <a:latin typeface="Courier New"/>
                <a:cs typeface="Courier New"/>
              </a:rPr>
              <a:t>’c’)</a:t>
            </a:r>
            <a:r>
              <a:rPr sz="900" dirty="0">
                <a:solidFill>
                  <a:srgbClr val="231F20"/>
                </a:solidFill>
                <a:latin typeface="Courier New"/>
                <a:cs typeface="Courier New"/>
              </a:rPr>
              <a:t>	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Initialize</a:t>
            </a:r>
            <a:r>
              <a:rPr sz="900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s4</a:t>
            </a:r>
            <a:r>
              <a:rPr sz="900" spc="-3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with</a:t>
            </a:r>
            <a:r>
              <a:rPr sz="900" spc="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n</a:t>
            </a:r>
            <a:r>
              <a:rPr sz="900" spc="-3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copies</a:t>
            </a:r>
            <a:r>
              <a:rPr sz="900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of the</a:t>
            </a:r>
            <a:r>
              <a:rPr sz="900" spc="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character</a:t>
            </a:r>
            <a:r>
              <a:rPr sz="900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20" dirty="0">
                <a:solidFill>
                  <a:srgbClr val="231F20"/>
                </a:solidFill>
                <a:latin typeface="Courier New"/>
                <a:cs typeface="Courier New"/>
              </a:rPr>
              <a:t>’c’</a:t>
            </a:r>
            <a:r>
              <a:rPr sz="900" spc="-20" dirty="0">
                <a:solidFill>
                  <a:srgbClr val="231F20"/>
                </a:solidFill>
                <a:latin typeface="Book Antiqua"/>
                <a:cs typeface="Book Antiqua"/>
              </a:rPr>
              <a:t>.</a:t>
            </a:r>
            <a:endParaRPr sz="90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134042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3F151-053A-414D-9925-A6F7E263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Where should a function be? Option 2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3CEBA5-3AC4-7E49-80D4-4AC2D5339A47}"/>
              </a:ext>
            </a:extLst>
          </p:cNvPr>
          <p:cNvSpPr/>
          <p:nvPr/>
        </p:nvSpPr>
        <p:spPr>
          <a:xfrm>
            <a:off x="499129" y="360303"/>
            <a:ext cx="3567051" cy="286232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000" dirty="0">
                <a:solidFill>
                  <a:srgbClr val="008000"/>
                </a:solidFill>
                <a:latin typeface="Menlo" panose="020B0609030804020204" pitchFamily="49" charset="0"/>
              </a:rPr>
              <a:t>// </a:t>
            </a:r>
            <a:r>
              <a:rPr lang="en" altLang="zh-CN" sz="1000" dirty="0" err="1">
                <a:solidFill>
                  <a:srgbClr val="008000"/>
                </a:solidFill>
                <a:latin typeface="Menlo" panose="020B0609030804020204" pitchFamily="49" charset="0"/>
              </a:rPr>
              <a:t>draw.cpp</a:t>
            </a:r>
            <a:endParaRPr lang="en" altLang="zh-CN" sz="1000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008000"/>
                </a:solidFill>
                <a:latin typeface="Menlo" panose="020B0609030804020204" pitchFamily="49" charset="0"/>
              </a:rPr>
              <a:t>// declared first, parameter names can be omitted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sz="10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drawRectangle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000" dirty="0">
                <a:solidFill>
                  <a:srgbClr val="008000"/>
                </a:solidFill>
                <a:latin typeface="Menlo" panose="020B0609030804020204" pitchFamily="49" charset="0"/>
              </a:rPr>
              <a:t>    // some calculation here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sz="1000" dirty="0">
                <a:solidFill>
                  <a:srgbClr val="008000"/>
                </a:solidFill>
                <a:latin typeface="Menlo" panose="020B0609030804020204" pitchFamily="49" charset="0"/>
              </a:rPr>
              <a:t>// define it later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000" dirty="0">
                <a:solidFill>
                  <a:srgbClr val="008000"/>
                </a:solidFill>
                <a:latin typeface="Menlo" panose="020B0609030804020204" pitchFamily="49" charset="0"/>
              </a:rPr>
              <a:t>    // Source code here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2541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3F151-053A-414D-9925-A6F7E263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Where should a function be? Option 3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3CEBA5-3AC4-7E49-80D4-4AC2D5339A47}"/>
              </a:ext>
            </a:extLst>
          </p:cNvPr>
          <p:cNvSpPr/>
          <p:nvPr/>
        </p:nvSpPr>
        <p:spPr>
          <a:xfrm>
            <a:off x="292100" y="1089025"/>
            <a:ext cx="3437967" cy="218521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800" dirty="0">
                <a:solidFill>
                  <a:srgbClr val="008000"/>
                </a:solidFill>
                <a:latin typeface="Menlo" panose="020B0609030804020204" pitchFamily="49" charset="0"/>
              </a:rPr>
              <a:t>// </a:t>
            </a:r>
            <a:r>
              <a:rPr lang="en" altLang="zh-CN" sz="800" dirty="0" err="1">
                <a:solidFill>
                  <a:srgbClr val="008000"/>
                </a:solidFill>
                <a:latin typeface="Menlo" panose="020B0609030804020204" pitchFamily="49" charset="0"/>
              </a:rPr>
              <a:t>draw.cpp</a:t>
            </a:r>
            <a:endParaRPr lang="en" altLang="zh-CN" sz="800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" altLang="zh-CN" sz="8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sz="800" dirty="0" err="1">
                <a:solidFill>
                  <a:srgbClr val="A31515"/>
                </a:solidFill>
                <a:latin typeface="Menlo" panose="020B0609030804020204" pitchFamily="49" charset="0"/>
              </a:rPr>
              <a:t>draw.h</a:t>
            </a:r>
            <a:r>
              <a:rPr lang="en" altLang="zh-CN" sz="800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sz="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795E26"/>
                </a:solidFill>
                <a:latin typeface="Menlo" panose="020B0609030804020204" pitchFamily="49" charset="0"/>
              </a:rPr>
              <a:t>drawRectangle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800" dirty="0">
                <a:solidFill>
                  <a:srgbClr val="008000"/>
                </a:solidFill>
                <a:latin typeface="Menlo" panose="020B0609030804020204" pitchFamily="49" charset="0"/>
              </a:rPr>
              <a:t>    // some calculation here</a:t>
            </a:r>
            <a:endParaRPr lang="en" altLang="zh-CN" sz="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8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sz="8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sz="8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sz="8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800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sz="800" dirty="0">
                <a:solidFill>
                  <a:srgbClr val="008000"/>
                </a:solidFill>
                <a:latin typeface="Menlo" panose="020B0609030804020204" pitchFamily="49" charset="0"/>
              </a:rPr>
              <a:t>// define it later</a:t>
            </a:r>
            <a:endParaRPr lang="en" altLang="zh-CN" sz="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800" dirty="0">
                <a:solidFill>
                  <a:srgbClr val="008000"/>
                </a:solidFill>
                <a:latin typeface="Menlo" panose="020B0609030804020204" pitchFamily="49" charset="0"/>
              </a:rPr>
              <a:t>    // Source code here</a:t>
            </a:r>
            <a:endParaRPr lang="en" altLang="zh-CN" sz="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8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B07459-5F7A-FE44-AAEF-8951CCE7C3CA}"/>
              </a:ext>
            </a:extLst>
          </p:cNvPr>
          <p:cNvSpPr/>
          <p:nvPr/>
        </p:nvSpPr>
        <p:spPr>
          <a:xfrm>
            <a:off x="292100" y="334228"/>
            <a:ext cx="3437967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800" dirty="0">
                <a:solidFill>
                  <a:srgbClr val="008000"/>
                </a:solidFill>
                <a:latin typeface="Menlo" panose="020B0609030804020204" pitchFamily="49" charset="0"/>
              </a:rPr>
              <a:t>// </a:t>
            </a:r>
            <a:r>
              <a:rPr lang="en" altLang="zh-CN" sz="800" dirty="0" err="1">
                <a:solidFill>
                  <a:srgbClr val="008000"/>
                </a:solidFill>
                <a:latin typeface="Menlo" panose="020B0609030804020204" pitchFamily="49" charset="0"/>
              </a:rPr>
              <a:t>draw.h</a:t>
            </a:r>
            <a:endParaRPr lang="en" altLang="zh-CN" sz="800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" altLang="zh-CN" sz="800" dirty="0">
                <a:solidFill>
                  <a:srgbClr val="AF00DB"/>
                </a:solidFill>
                <a:latin typeface="Menlo" panose="020B0609030804020204" pitchFamily="49" charset="0"/>
              </a:rPr>
              <a:t>#</a:t>
            </a:r>
            <a:r>
              <a:rPr lang="en" altLang="zh-CN" sz="800" dirty="0" err="1">
                <a:solidFill>
                  <a:srgbClr val="AF00DB"/>
                </a:solidFill>
                <a:latin typeface="Menlo" panose="020B0609030804020204" pitchFamily="49" charset="0"/>
              </a:rPr>
              <a:t>ifndef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 __DRAW_H__</a:t>
            </a:r>
            <a:endParaRPr lang="en" altLang="zh-CN" sz="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800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 __DRAW_H__</a:t>
            </a:r>
            <a:endParaRPr lang="en" altLang="zh-CN" sz="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drawRectangle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sz="800" dirty="0">
                <a:solidFill>
                  <a:srgbClr val="AF00DB"/>
                </a:solidFill>
                <a:latin typeface="Menlo" panose="020B0609030804020204" pitchFamily="49" charset="0"/>
              </a:rPr>
              <a:t>#endif</a:t>
            </a:r>
            <a:endParaRPr lang="en" altLang="zh-CN" sz="8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B4EC97-5A0C-504E-B47E-E2F5EC8E2DF9}"/>
              </a:ext>
            </a:extLst>
          </p:cNvPr>
          <p:cNvSpPr/>
          <p:nvPr/>
        </p:nvSpPr>
        <p:spPr>
          <a:xfrm>
            <a:off x="3721100" y="431198"/>
            <a:ext cx="2366560" cy="147732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000" dirty="0">
                <a:solidFill>
                  <a:srgbClr val="008000"/>
                </a:solidFill>
                <a:latin typeface="Menlo" panose="020B0609030804020204" pitchFamily="49" charset="0"/>
              </a:rPr>
              <a:t>// </a:t>
            </a:r>
            <a:r>
              <a:rPr lang="en" altLang="zh-CN" sz="1000" dirty="0" err="1">
                <a:solidFill>
                  <a:srgbClr val="008000"/>
                </a:solidFill>
                <a:latin typeface="Menlo" panose="020B0609030804020204" pitchFamily="49" charset="0"/>
              </a:rPr>
              <a:t>main.cpp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sz="1000" dirty="0" err="1">
                <a:solidFill>
                  <a:srgbClr val="A31515"/>
                </a:solidFill>
                <a:latin typeface="Menlo" panose="020B0609030804020204" pitchFamily="49" charset="0"/>
              </a:rPr>
              <a:t>draw.h</a:t>
            </a:r>
            <a:r>
              <a:rPr lang="en" altLang="zh-CN" sz="1000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000" dirty="0">
                <a:solidFill>
                  <a:srgbClr val="008000"/>
                </a:solidFill>
                <a:latin typeface="Menlo" panose="020B0609030804020204" pitchFamily="49" charset="0"/>
              </a:rPr>
              <a:t>    // ...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drawRectangle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50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100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sz="1000" dirty="0">
                <a:solidFill>
                  <a:srgbClr val="008000"/>
                </a:solidFill>
                <a:latin typeface="Menlo" panose="020B0609030804020204" pitchFamily="49" charset="0"/>
              </a:rPr>
              <a:t>    // ...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738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63873-A691-664A-92B3-0D356E16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How are functions called?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A5CB1-F77F-1246-BC81-CE31A47AE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2"/>
            <a:ext cx="5227564" cy="2262158"/>
          </a:xfrm>
        </p:spPr>
        <p:txBody>
          <a:bodyPr/>
          <a:lstStyle/>
          <a:p>
            <a:r>
              <a:rPr kumimoji="1" lang="en-US" altLang="zh-CN" sz="700" dirty="0"/>
              <a:t>A call stack can store information about the active functions of a program</a:t>
            </a:r>
          </a:p>
          <a:p>
            <a:pPr lvl="1"/>
            <a:r>
              <a:rPr kumimoji="1" lang="en-US" altLang="zh-CN" sz="1400" dirty="0">
                <a:solidFill>
                  <a:srgbClr val="7030A0"/>
                </a:solidFill>
              </a:rPr>
              <a:t>Store the address the program returns after the function call</a:t>
            </a:r>
          </a:p>
          <a:p>
            <a:pPr lvl="1"/>
            <a:r>
              <a:rPr kumimoji="1" lang="en-US" altLang="zh-CN" sz="1400" dirty="0">
                <a:solidFill>
                  <a:srgbClr val="7030A0"/>
                </a:solidFill>
              </a:rPr>
              <a:t>Store the registers</a:t>
            </a:r>
          </a:p>
          <a:p>
            <a:pPr lvl="1"/>
            <a:r>
              <a:rPr kumimoji="1" lang="en-US" altLang="zh-CN" sz="1400" dirty="0">
                <a:solidFill>
                  <a:srgbClr val="7030A0"/>
                </a:solidFill>
              </a:rPr>
              <a:t>Store the local variables</a:t>
            </a:r>
          </a:p>
          <a:p>
            <a:pPr lvl="1"/>
            <a:endParaRPr kumimoji="1" lang="en-US" altLang="zh-CN" sz="1400" dirty="0"/>
          </a:p>
          <a:p>
            <a:pPr lvl="1"/>
            <a:r>
              <a:rPr kumimoji="1" lang="en-US" altLang="zh-CN" sz="1400" dirty="0">
                <a:solidFill>
                  <a:schemeClr val="accent6">
                    <a:lumMod val="50000"/>
                  </a:schemeClr>
                </a:solidFill>
              </a:rPr>
              <a:t>//do some work of the called function</a:t>
            </a:r>
          </a:p>
          <a:p>
            <a:pPr lvl="1"/>
            <a:endParaRPr kumimoji="1" lang="en-US" altLang="zh-CN" sz="1400" dirty="0"/>
          </a:p>
          <a:p>
            <a:pPr lvl="1"/>
            <a:r>
              <a:rPr kumimoji="1" lang="en-US" altLang="zh-CN" sz="1400" dirty="0">
                <a:solidFill>
                  <a:srgbClr val="002060"/>
                </a:solidFill>
              </a:rPr>
              <a:t>Restore the registers</a:t>
            </a:r>
          </a:p>
          <a:p>
            <a:pPr lvl="1"/>
            <a:r>
              <a:rPr kumimoji="1" lang="en-US" altLang="zh-CN" sz="1400" dirty="0">
                <a:solidFill>
                  <a:srgbClr val="002060"/>
                </a:solidFill>
              </a:rPr>
              <a:t>Restore the local variables</a:t>
            </a:r>
          </a:p>
          <a:p>
            <a:pPr lvl="1"/>
            <a:r>
              <a:rPr kumimoji="1" lang="en-US" altLang="zh-CN" sz="1400" dirty="0">
                <a:solidFill>
                  <a:srgbClr val="002060"/>
                </a:solidFill>
              </a:rPr>
              <a:t>Store the function returned result</a:t>
            </a:r>
          </a:p>
          <a:p>
            <a:pPr lvl="1"/>
            <a:r>
              <a:rPr kumimoji="1" lang="en-US" altLang="zh-CN" sz="1400" dirty="0">
                <a:solidFill>
                  <a:srgbClr val="002060"/>
                </a:solidFill>
              </a:rPr>
              <a:t>Jump to the return address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528039-3B8C-924F-9ABE-3C4C635683F3}"/>
              </a:ext>
            </a:extLst>
          </p:cNvPr>
          <p:cNvSpPr/>
          <p:nvPr/>
        </p:nvSpPr>
        <p:spPr>
          <a:xfrm>
            <a:off x="650960" y="2906629"/>
            <a:ext cx="2433254" cy="296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324" b="1" dirty="0">
                <a:solidFill>
                  <a:srgbClr val="C00000"/>
                </a:solidFill>
              </a:rPr>
              <a:t>The cost to call a function!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2696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8BF3E-3A4D-B844-BF70-D532C93E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Function Parameters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7622B-92FF-B74C-B53F-1D8B8E933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The symbolic name for "data" that passes into a function.</a:t>
            </a:r>
          </a:p>
          <a:p>
            <a:endParaRPr kumimoji="1" lang="en-US" altLang="zh-CN" dirty="0"/>
          </a:p>
          <a:p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Three ways to pass into a function: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Pass by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Pass by pointer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Pass by reference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58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99186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>
                <a:solidFill>
                  <a:srgbClr val="7030A0"/>
                </a:solidFill>
              </a:rPr>
              <a:t>Pass</a:t>
            </a:r>
            <a:r>
              <a:rPr spc="70" dirty="0">
                <a:solidFill>
                  <a:srgbClr val="7030A0"/>
                </a:solidFill>
              </a:rPr>
              <a:t> </a:t>
            </a:r>
            <a:r>
              <a:rPr spc="-95" dirty="0">
                <a:solidFill>
                  <a:srgbClr val="7030A0"/>
                </a:solidFill>
              </a:rPr>
              <a:t>by-</a:t>
            </a:r>
            <a:r>
              <a:rPr spc="-125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68261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90" dirty="0">
                <a:solidFill>
                  <a:srgbClr val="F9F9F9"/>
                </a:solidFill>
                <a:latin typeface="Arial Black"/>
                <a:cs typeface="Arial Black"/>
              </a:rPr>
              <a:t>Call-</a:t>
            </a:r>
            <a:r>
              <a:rPr sz="1100" spc="-120" dirty="0">
                <a:solidFill>
                  <a:srgbClr val="F9F9F9"/>
                </a:solidFill>
                <a:latin typeface="Arial Black"/>
                <a:cs typeface="Arial Black"/>
              </a:rPr>
              <a:t>by-</a:t>
            </a:r>
            <a:r>
              <a:rPr sz="1100" spc="-10" dirty="0">
                <a:solidFill>
                  <a:srgbClr val="F9F9F9"/>
                </a:solidFill>
                <a:latin typeface="Arial Black"/>
                <a:cs typeface="Arial Black"/>
              </a:rPr>
              <a:t>value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66508"/>
            <a:ext cx="5039995" cy="2794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406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32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object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3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copied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assigned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input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arguments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method</a:t>
            </a:r>
            <a:r>
              <a:rPr sz="1100" spc="2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f(T</a:t>
            </a:r>
            <a:r>
              <a:rPr sz="1100" spc="2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x)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009997"/>
            <a:ext cx="5066665" cy="20974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100" spc="-50" dirty="0">
                <a:solidFill>
                  <a:srgbClr val="22373A"/>
                </a:solidFill>
                <a:latin typeface="Arial Black"/>
                <a:cs typeface="Arial Black"/>
              </a:rPr>
              <a:t>Advantages:</a:t>
            </a:r>
            <a:endParaRPr sz="1100">
              <a:latin typeface="Arial Black"/>
              <a:cs typeface="Arial Black"/>
            </a:endParaRPr>
          </a:p>
          <a:p>
            <a:pPr marL="289560" indent="-167640">
              <a:lnSpc>
                <a:spcPct val="100000"/>
              </a:lnSpc>
              <a:spcBef>
                <a:spcPts val="450"/>
              </a:spcBef>
              <a:buChar char="•"/>
              <a:tabLst>
                <a:tab pos="289560" algn="l"/>
              </a:tabLst>
            </a:pP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Changes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made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parameter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inside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function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have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no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effect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on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argument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100" spc="-70" dirty="0">
                <a:solidFill>
                  <a:srgbClr val="22373A"/>
                </a:solidFill>
                <a:latin typeface="Arial Black"/>
                <a:cs typeface="Arial Black"/>
              </a:rPr>
              <a:t>Disadvantages:</a:t>
            </a:r>
            <a:endParaRPr sz="1100">
              <a:latin typeface="Arial Black"/>
              <a:cs typeface="Arial Black"/>
            </a:endParaRPr>
          </a:p>
          <a:p>
            <a:pPr marL="289560" indent="-167640">
              <a:lnSpc>
                <a:spcPct val="100000"/>
              </a:lnSpc>
              <a:spcBef>
                <a:spcPts val="450"/>
              </a:spcBef>
              <a:buChar char="•"/>
              <a:tabLst>
                <a:tab pos="289560" algn="l"/>
              </a:tabLst>
            </a:pP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Performance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penalty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if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copied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arguments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60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large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(e.g.</a:t>
            </a:r>
            <a:r>
              <a:rPr sz="10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structure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large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array)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100" b="1" i="1" dirty="0">
                <a:solidFill>
                  <a:srgbClr val="22373A"/>
                </a:solidFill>
                <a:latin typeface="Gill Sans MT"/>
                <a:cs typeface="Gill Sans MT"/>
              </a:rPr>
              <a:t>When</a:t>
            </a:r>
            <a:r>
              <a:rPr sz="1100" b="1" i="1" spc="135" dirty="0">
                <a:solidFill>
                  <a:srgbClr val="22373A"/>
                </a:solidFill>
                <a:latin typeface="Gill Sans MT"/>
                <a:cs typeface="Gill Sans MT"/>
              </a:rPr>
              <a:t> </a:t>
            </a:r>
            <a:r>
              <a:rPr sz="1100" b="1" i="1" dirty="0">
                <a:solidFill>
                  <a:srgbClr val="22373A"/>
                </a:solidFill>
                <a:latin typeface="Gill Sans MT"/>
                <a:cs typeface="Gill Sans MT"/>
              </a:rPr>
              <a:t>to</a:t>
            </a:r>
            <a:r>
              <a:rPr sz="1100" b="1" i="1" spc="135" dirty="0">
                <a:solidFill>
                  <a:srgbClr val="22373A"/>
                </a:solidFill>
                <a:latin typeface="Gill Sans MT"/>
                <a:cs typeface="Gill Sans MT"/>
              </a:rPr>
              <a:t> </a:t>
            </a:r>
            <a:r>
              <a:rPr sz="1100" b="1" i="1" spc="-20" dirty="0">
                <a:solidFill>
                  <a:srgbClr val="22373A"/>
                </a:solidFill>
                <a:latin typeface="Gill Sans MT"/>
                <a:cs typeface="Gill Sans MT"/>
              </a:rPr>
              <a:t>use:</a:t>
            </a:r>
            <a:endParaRPr sz="1100">
              <a:latin typeface="Gill Sans MT"/>
              <a:cs typeface="Gill Sans MT"/>
            </a:endParaRPr>
          </a:p>
          <a:p>
            <a:pPr marL="289560" indent="-167640">
              <a:lnSpc>
                <a:spcPct val="100000"/>
              </a:lnSpc>
              <a:spcBef>
                <a:spcPts val="450"/>
              </a:spcBef>
              <a:buChar char="•"/>
              <a:tabLst>
                <a:tab pos="289560" algn="l"/>
              </a:tabLst>
            </a:pP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Built-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data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and small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objects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1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000" i="1" spc="110" dirty="0">
                <a:solidFill>
                  <a:srgbClr val="22373A"/>
                </a:solidFill>
                <a:latin typeface="Arial"/>
                <a:cs typeface="Arial"/>
              </a:rPr>
              <a:t>≤</a:t>
            </a:r>
            <a:r>
              <a:rPr sz="1000" i="1" spc="1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8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bytes)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100" b="1" i="1" dirty="0">
                <a:solidFill>
                  <a:srgbClr val="22373A"/>
                </a:solidFill>
                <a:latin typeface="Gill Sans MT"/>
                <a:cs typeface="Gill Sans MT"/>
              </a:rPr>
              <a:t>When</a:t>
            </a:r>
            <a:r>
              <a:rPr sz="1100" b="1" i="1" spc="125" dirty="0">
                <a:solidFill>
                  <a:srgbClr val="22373A"/>
                </a:solidFill>
                <a:latin typeface="Gill Sans MT"/>
                <a:cs typeface="Gill Sans MT"/>
              </a:rPr>
              <a:t> </a:t>
            </a:r>
            <a:r>
              <a:rPr sz="1100" b="1" i="1" dirty="0">
                <a:solidFill>
                  <a:srgbClr val="22373A"/>
                </a:solidFill>
                <a:latin typeface="Gill Sans MT"/>
                <a:cs typeface="Gill Sans MT"/>
              </a:rPr>
              <a:t>not</a:t>
            </a:r>
            <a:r>
              <a:rPr sz="1100" b="1" i="1" spc="125" dirty="0">
                <a:solidFill>
                  <a:srgbClr val="22373A"/>
                </a:solidFill>
                <a:latin typeface="Gill Sans MT"/>
                <a:cs typeface="Gill Sans MT"/>
              </a:rPr>
              <a:t> </a:t>
            </a:r>
            <a:r>
              <a:rPr sz="1100" b="1" i="1" dirty="0">
                <a:solidFill>
                  <a:srgbClr val="22373A"/>
                </a:solidFill>
                <a:latin typeface="Gill Sans MT"/>
                <a:cs typeface="Gill Sans MT"/>
              </a:rPr>
              <a:t>to</a:t>
            </a:r>
            <a:r>
              <a:rPr sz="1100" b="1" i="1" spc="130" dirty="0">
                <a:solidFill>
                  <a:srgbClr val="22373A"/>
                </a:solidFill>
                <a:latin typeface="Gill Sans MT"/>
                <a:cs typeface="Gill Sans MT"/>
              </a:rPr>
              <a:t> </a:t>
            </a:r>
            <a:r>
              <a:rPr sz="1100" b="1" i="1" spc="-20" dirty="0">
                <a:solidFill>
                  <a:srgbClr val="22373A"/>
                </a:solidFill>
                <a:latin typeface="Gill Sans MT"/>
                <a:cs typeface="Gill Sans MT"/>
              </a:rPr>
              <a:t>use:</a:t>
            </a:r>
            <a:endParaRPr sz="1100">
              <a:latin typeface="Gill Sans MT"/>
              <a:cs typeface="Gill Sans MT"/>
            </a:endParaRPr>
          </a:p>
          <a:p>
            <a:pPr marL="289560" indent="-167640">
              <a:lnSpc>
                <a:spcPct val="100000"/>
              </a:lnSpc>
              <a:spcBef>
                <a:spcPts val="450"/>
              </a:spcBef>
              <a:buChar char="•"/>
              <a:tabLst>
                <a:tab pos="289560" algn="l"/>
              </a:tabLst>
            </a:pP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Fixed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size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arrays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which 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decay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into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pointers</a:t>
            </a:r>
            <a:endParaRPr sz="1000">
              <a:latin typeface="Tahoma"/>
              <a:cs typeface="Tahoma"/>
            </a:endParaRPr>
          </a:p>
          <a:p>
            <a:pPr marL="289560" indent="-167640">
              <a:lnSpc>
                <a:spcPct val="100000"/>
              </a:lnSpc>
              <a:spcBef>
                <a:spcPts val="175"/>
              </a:spcBef>
              <a:buChar char="•"/>
              <a:tabLst>
                <a:tab pos="289560" algn="l"/>
              </a:tabLst>
            </a:pP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Large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objects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0989" y="2960749"/>
            <a:ext cx="2406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22373A"/>
                </a:solidFill>
                <a:latin typeface="Trebuchet MS"/>
                <a:cs typeface="Trebuchet MS"/>
              </a:rPr>
              <a:t>9/57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909955" cy="5080"/>
            </a:xfrm>
            <a:custGeom>
              <a:avLst/>
              <a:gdLst/>
              <a:ahLst/>
              <a:cxnLst/>
              <a:rect l="l" t="t" r="r" b="b"/>
              <a:pathLst>
                <a:path w="909955" h="5080">
                  <a:moveTo>
                    <a:pt x="0" y="5060"/>
                  </a:moveTo>
                  <a:lnTo>
                    <a:pt x="0" y="0"/>
                  </a:lnTo>
                  <a:lnTo>
                    <a:pt x="909503" y="0"/>
                  </a:lnTo>
                  <a:lnTo>
                    <a:pt x="90950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73502743"/>
      </p:ext>
    </p:extLst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4202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>
                <a:solidFill>
                  <a:srgbClr val="7030A0"/>
                </a:solidFill>
              </a:rPr>
              <a:t>Pass</a:t>
            </a:r>
            <a:r>
              <a:rPr spc="75" dirty="0">
                <a:solidFill>
                  <a:srgbClr val="7030A0"/>
                </a:solidFill>
              </a:rPr>
              <a:t> </a:t>
            </a:r>
            <a:r>
              <a:rPr spc="-95" dirty="0">
                <a:solidFill>
                  <a:srgbClr val="7030A0"/>
                </a:solidFill>
              </a:rPr>
              <a:t>by-</a:t>
            </a:r>
            <a:r>
              <a:rPr spc="-105" dirty="0">
                <a:solidFill>
                  <a:srgbClr val="7030A0"/>
                </a:solidFill>
              </a:rPr>
              <a:t>Pointer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05002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90" dirty="0">
                <a:solidFill>
                  <a:srgbClr val="F9F9F9"/>
                </a:solidFill>
                <a:latin typeface="Arial Black"/>
                <a:cs typeface="Arial Black"/>
              </a:rPr>
              <a:t>Call-</a:t>
            </a:r>
            <a:r>
              <a:rPr sz="1100" spc="-100" dirty="0">
                <a:solidFill>
                  <a:srgbClr val="F9F9F9"/>
                </a:solidFill>
                <a:latin typeface="Arial Black"/>
                <a:cs typeface="Arial Black"/>
              </a:rPr>
              <a:t>by-</a:t>
            </a:r>
            <a:r>
              <a:rPr sz="1100" spc="-10" dirty="0">
                <a:solidFill>
                  <a:srgbClr val="F9F9F9"/>
                </a:solidFill>
                <a:latin typeface="Arial Black"/>
                <a:cs typeface="Arial Black"/>
              </a:rPr>
              <a:t>pointer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03249"/>
            <a:ext cx="5039995" cy="43624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6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address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variable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4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copied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assigned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input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arguments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method</a:t>
            </a:r>
            <a:endParaRPr sz="1100">
              <a:latin typeface="Tahoma"/>
              <a:cs typeface="Tahoma"/>
            </a:endParaRPr>
          </a:p>
          <a:p>
            <a:pPr marL="83820">
              <a:lnSpc>
                <a:spcPct val="100000"/>
              </a:lnSpc>
              <a:spcBef>
                <a:spcPts val="240"/>
              </a:spcBef>
            </a:pPr>
            <a:r>
              <a:rPr sz="11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f(T*</a:t>
            </a:r>
            <a:r>
              <a:rPr sz="11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x)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068357"/>
            <a:ext cx="3677285" cy="149796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100" spc="-50" dirty="0">
                <a:solidFill>
                  <a:srgbClr val="22373A"/>
                </a:solidFill>
                <a:latin typeface="Arial Black"/>
                <a:cs typeface="Arial Black"/>
              </a:rPr>
              <a:t>Advantages:</a:t>
            </a:r>
            <a:endParaRPr sz="1100">
              <a:latin typeface="Arial Black"/>
              <a:cs typeface="Arial Black"/>
            </a:endParaRPr>
          </a:p>
          <a:p>
            <a:pPr marL="289560" indent="-167640">
              <a:lnSpc>
                <a:spcPct val="100000"/>
              </a:lnSpc>
              <a:spcBef>
                <a:spcPts val="254"/>
              </a:spcBef>
              <a:buChar char="•"/>
              <a:tabLst>
                <a:tab pos="289560" algn="l"/>
              </a:tabLst>
            </a:pP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Allows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function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change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argument</a:t>
            </a:r>
            <a:endParaRPr sz="1000">
              <a:latin typeface="Tahoma"/>
              <a:cs typeface="Tahoma"/>
            </a:endParaRPr>
          </a:p>
          <a:p>
            <a:pPr marL="289560" indent="-167640">
              <a:lnSpc>
                <a:spcPct val="100000"/>
              </a:lnSpc>
              <a:spcBef>
                <a:spcPts val="175"/>
              </a:spcBef>
              <a:buChar char="•"/>
              <a:tabLst>
                <a:tab pos="289560" algn="l"/>
              </a:tabLst>
            </a:pP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Copy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argument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made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(fast)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100" spc="-70" dirty="0">
                <a:solidFill>
                  <a:srgbClr val="22373A"/>
                </a:solidFill>
                <a:latin typeface="Arial Black"/>
                <a:cs typeface="Arial Black"/>
              </a:rPr>
              <a:t>Disadvantages:</a:t>
            </a:r>
            <a:endParaRPr sz="1100">
              <a:latin typeface="Arial Black"/>
              <a:cs typeface="Arial Black"/>
            </a:endParaRPr>
          </a:p>
          <a:p>
            <a:pPr marL="289560" indent="-167640">
              <a:lnSpc>
                <a:spcPct val="100000"/>
              </a:lnSpc>
              <a:spcBef>
                <a:spcPts val="254"/>
              </a:spcBef>
              <a:buChar char="•"/>
              <a:tabLst>
                <a:tab pos="289560" algn="l"/>
              </a:tabLst>
            </a:pP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argument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may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null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pointer</a:t>
            </a:r>
            <a:endParaRPr sz="1000">
              <a:latin typeface="Tahoma"/>
              <a:cs typeface="Tahoma"/>
            </a:endParaRPr>
          </a:p>
          <a:p>
            <a:pPr marL="289560" indent="-167640">
              <a:lnSpc>
                <a:spcPct val="100000"/>
              </a:lnSpc>
              <a:spcBef>
                <a:spcPts val="175"/>
              </a:spcBef>
              <a:buChar char="•"/>
              <a:tabLst>
                <a:tab pos="289560" algn="l"/>
              </a:tabLst>
            </a:pP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Dereferencing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pointer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60" dirty="0">
                <a:solidFill>
                  <a:srgbClr val="22373A"/>
                </a:solidFill>
                <a:latin typeface="Tahoma"/>
                <a:cs typeface="Tahoma"/>
              </a:rPr>
              <a:t>slower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than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accessing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directly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100" b="1" i="1" dirty="0">
                <a:solidFill>
                  <a:srgbClr val="22373A"/>
                </a:solidFill>
                <a:latin typeface="Gill Sans MT"/>
                <a:cs typeface="Gill Sans MT"/>
              </a:rPr>
              <a:t>When</a:t>
            </a:r>
            <a:r>
              <a:rPr sz="1100" b="1" i="1" spc="135" dirty="0">
                <a:solidFill>
                  <a:srgbClr val="22373A"/>
                </a:solidFill>
                <a:latin typeface="Gill Sans MT"/>
                <a:cs typeface="Gill Sans MT"/>
              </a:rPr>
              <a:t> </a:t>
            </a:r>
            <a:r>
              <a:rPr sz="1100" b="1" i="1" dirty="0">
                <a:solidFill>
                  <a:srgbClr val="22373A"/>
                </a:solidFill>
                <a:latin typeface="Gill Sans MT"/>
                <a:cs typeface="Gill Sans MT"/>
              </a:rPr>
              <a:t>to</a:t>
            </a:r>
            <a:r>
              <a:rPr sz="1100" b="1" i="1" spc="135" dirty="0">
                <a:solidFill>
                  <a:srgbClr val="22373A"/>
                </a:solidFill>
                <a:latin typeface="Gill Sans MT"/>
                <a:cs typeface="Gill Sans MT"/>
              </a:rPr>
              <a:t> </a:t>
            </a:r>
            <a:r>
              <a:rPr sz="1100" b="1" i="1" spc="-20" dirty="0">
                <a:solidFill>
                  <a:srgbClr val="22373A"/>
                </a:solidFill>
                <a:latin typeface="Gill Sans MT"/>
                <a:cs typeface="Gill Sans MT"/>
              </a:rPr>
              <a:t>use: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9664" y="2598661"/>
            <a:ext cx="607695" cy="15176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095"/>
              </a:lnSpc>
            </a:pPr>
            <a:r>
              <a:rPr sz="10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const</a:t>
            </a:r>
            <a:r>
              <a:rPr sz="10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T*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66454" y="2573190"/>
            <a:ext cx="6711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if</a:t>
            </a:r>
            <a:r>
              <a:rPr sz="1000" spc="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read-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only)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2573190"/>
            <a:ext cx="1153160" cy="638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9560" indent="-167640">
              <a:lnSpc>
                <a:spcPct val="100000"/>
              </a:lnSpc>
              <a:spcBef>
                <a:spcPts val="95"/>
              </a:spcBef>
              <a:buFont typeface="Tahoma"/>
              <a:buChar char="•"/>
              <a:tabLst>
                <a:tab pos="289560" algn="l"/>
              </a:tabLst>
            </a:pPr>
            <a:r>
              <a:rPr sz="1000" i="1" spc="-40" dirty="0">
                <a:solidFill>
                  <a:srgbClr val="22373A"/>
                </a:solidFill>
                <a:latin typeface="Arial"/>
                <a:cs typeface="Arial"/>
              </a:rPr>
              <a:t>Raw</a:t>
            </a:r>
            <a:r>
              <a:rPr sz="1000" i="1" spc="4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arrays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(use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100" b="1" i="1" dirty="0">
                <a:solidFill>
                  <a:srgbClr val="22373A"/>
                </a:solidFill>
                <a:latin typeface="Gill Sans MT"/>
                <a:cs typeface="Gill Sans MT"/>
              </a:rPr>
              <a:t>When</a:t>
            </a:r>
            <a:r>
              <a:rPr sz="1100" b="1" i="1" spc="125" dirty="0">
                <a:solidFill>
                  <a:srgbClr val="22373A"/>
                </a:solidFill>
                <a:latin typeface="Gill Sans MT"/>
                <a:cs typeface="Gill Sans MT"/>
              </a:rPr>
              <a:t> </a:t>
            </a:r>
            <a:r>
              <a:rPr sz="1100" b="1" i="1" dirty="0">
                <a:solidFill>
                  <a:srgbClr val="22373A"/>
                </a:solidFill>
                <a:latin typeface="Gill Sans MT"/>
                <a:cs typeface="Gill Sans MT"/>
              </a:rPr>
              <a:t>not</a:t>
            </a:r>
            <a:r>
              <a:rPr sz="1100" b="1" i="1" spc="125" dirty="0">
                <a:solidFill>
                  <a:srgbClr val="22373A"/>
                </a:solidFill>
                <a:latin typeface="Gill Sans MT"/>
                <a:cs typeface="Gill Sans MT"/>
              </a:rPr>
              <a:t> </a:t>
            </a:r>
            <a:r>
              <a:rPr sz="1100" b="1" i="1" dirty="0">
                <a:solidFill>
                  <a:srgbClr val="22373A"/>
                </a:solidFill>
                <a:latin typeface="Gill Sans MT"/>
                <a:cs typeface="Gill Sans MT"/>
              </a:rPr>
              <a:t>to</a:t>
            </a:r>
            <a:r>
              <a:rPr sz="1100" b="1" i="1" spc="130" dirty="0">
                <a:solidFill>
                  <a:srgbClr val="22373A"/>
                </a:solidFill>
                <a:latin typeface="Gill Sans MT"/>
                <a:cs typeface="Gill Sans MT"/>
              </a:rPr>
              <a:t> </a:t>
            </a:r>
            <a:r>
              <a:rPr sz="1100" b="1" i="1" spc="-20" dirty="0">
                <a:solidFill>
                  <a:srgbClr val="22373A"/>
                </a:solidFill>
                <a:latin typeface="Gill Sans MT"/>
                <a:cs typeface="Gill Sans MT"/>
              </a:rPr>
              <a:t>use:</a:t>
            </a:r>
            <a:endParaRPr sz="1100">
              <a:latin typeface="Gill Sans MT"/>
              <a:cs typeface="Gill Sans MT"/>
            </a:endParaRPr>
          </a:p>
          <a:p>
            <a:pPr marL="289560" indent="-167640">
              <a:lnSpc>
                <a:spcPct val="100000"/>
              </a:lnSpc>
              <a:spcBef>
                <a:spcPts val="250"/>
              </a:spcBef>
              <a:buChar char="•"/>
              <a:tabLst>
                <a:tab pos="289560" algn="l"/>
              </a:tabLst>
            </a:pP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All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other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cases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7218" y="2960749"/>
            <a:ext cx="2946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10/57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1" name="object 11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1010919" cy="5080"/>
            </a:xfrm>
            <a:custGeom>
              <a:avLst/>
              <a:gdLst/>
              <a:ahLst/>
              <a:cxnLst/>
              <a:rect l="l" t="t" r="r" b="b"/>
              <a:pathLst>
                <a:path w="1010919" h="5080">
                  <a:moveTo>
                    <a:pt x="0" y="5060"/>
                  </a:moveTo>
                  <a:lnTo>
                    <a:pt x="0" y="0"/>
                  </a:lnTo>
                  <a:lnTo>
                    <a:pt x="1010579" y="0"/>
                  </a:lnTo>
                  <a:lnTo>
                    <a:pt x="101057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04905665"/>
      </p:ext>
    </p:extLst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4202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>
                <a:solidFill>
                  <a:srgbClr val="7030A0"/>
                </a:solidFill>
              </a:rPr>
              <a:t>Pass</a:t>
            </a:r>
            <a:r>
              <a:rPr spc="80" dirty="0">
                <a:solidFill>
                  <a:srgbClr val="7030A0"/>
                </a:solidFill>
              </a:rPr>
              <a:t> </a:t>
            </a:r>
            <a:r>
              <a:rPr spc="-140" dirty="0">
                <a:solidFill>
                  <a:srgbClr val="7030A0"/>
                </a:solidFill>
              </a:rPr>
              <a:t>by-</a:t>
            </a:r>
            <a:r>
              <a:rPr spc="-135" dirty="0">
                <a:solidFill>
                  <a:srgbClr val="7030A0"/>
                </a:solidFill>
              </a:rPr>
              <a:t>Reference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05002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90" dirty="0">
                <a:solidFill>
                  <a:srgbClr val="F9F9F9"/>
                </a:solidFill>
                <a:latin typeface="Arial Black"/>
                <a:cs typeface="Arial Black"/>
              </a:rPr>
              <a:t>Call-</a:t>
            </a:r>
            <a:r>
              <a:rPr sz="1100" spc="-120" dirty="0">
                <a:solidFill>
                  <a:srgbClr val="F9F9F9"/>
                </a:solidFill>
                <a:latin typeface="Arial Black"/>
                <a:cs typeface="Arial Black"/>
              </a:rPr>
              <a:t>by-</a:t>
            </a:r>
            <a:r>
              <a:rPr sz="1100" spc="-30" dirty="0">
                <a:solidFill>
                  <a:srgbClr val="F9F9F9"/>
                </a:solidFill>
                <a:latin typeface="Arial Black"/>
                <a:cs typeface="Arial Black"/>
              </a:rPr>
              <a:t>reference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03249"/>
            <a:ext cx="5039995" cy="43624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6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reference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variable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copied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assigned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input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arguments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method</a:t>
            </a:r>
            <a:endParaRPr sz="1100">
              <a:latin typeface="Tahoma"/>
              <a:cs typeface="Tahoma"/>
            </a:endParaRPr>
          </a:p>
          <a:p>
            <a:pPr marL="83820">
              <a:lnSpc>
                <a:spcPct val="100000"/>
              </a:lnSpc>
              <a:spcBef>
                <a:spcPts val="240"/>
              </a:spcBef>
            </a:pP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f(T&amp;</a:t>
            </a:r>
            <a:r>
              <a:rPr sz="1100" spc="3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x)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93860" y="1963762"/>
            <a:ext cx="607695" cy="151765"/>
          </a:xfrm>
          <a:custGeom>
            <a:avLst/>
            <a:gdLst/>
            <a:ahLst/>
            <a:cxnLst/>
            <a:rect l="l" t="t" r="r" b="b"/>
            <a:pathLst>
              <a:path w="607694" h="151764">
                <a:moveTo>
                  <a:pt x="607326" y="0"/>
                </a:moveTo>
                <a:lnTo>
                  <a:pt x="0" y="0"/>
                </a:lnTo>
                <a:lnTo>
                  <a:pt x="0" y="151714"/>
                </a:lnTo>
                <a:lnTo>
                  <a:pt x="607326" y="151714"/>
                </a:lnTo>
                <a:lnTo>
                  <a:pt x="60732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1894" y="1005112"/>
            <a:ext cx="5400675" cy="22059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0"/>
              </a:spcBef>
            </a:pPr>
            <a:r>
              <a:rPr sz="1100" spc="-50" dirty="0">
                <a:solidFill>
                  <a:srgbClr val="22373A"/>
                </a:solidFill>
                <a:latin typeface="Arial Black"/>
                <a:cs typeface="Arial Black"/>
              </a:rPr>
              <a:t>Advantages:</a:t>
            </a:r>
            <a:endParaRPr sz="1100">
              <a:latin typeface="Arial Black"/>
              <a:cs typeface="Arial Black"/>
            </a:endParaRPr>
          </a:p>
          <a:p>
            <a:pPr marL="314960" marR="374015" indent="-168275">
              <a:lnSpc>
                <a:spcPct val="114599"/>
              </a:lnSpc>
              <a:spcBef>
                <a:spcPts val="80"/>
              </a:spcBef>
              <a:buChar char="•"/>
              <a:tabLst>
                <a:tab pos="314960" algn="l"/>
              </a:tabLst>
            </a:pP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Allows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function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change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the 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argument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(better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readability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compared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with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pointers)</a:t>
            </a:r>
            <a:endParaRPr sz="1000">
              <a:latin typeface="Tahoma"/>
              <a:cs typeface="Tahoma"/>
            </a:endParaRPr>
          </a:p>
          <a:p>
            <a:pPr marL="314960" indent="-167640">
              <a:lnSpc>
                <a:spcPct val="100000"/>
              </a:lnSpc>
              <a:spcBef>
                <a:spcPts val="175"/>
              </a:spcBef>
              <a:buChar char="•"/>
              <a:tabLst>
                <a:tab pos="314960" algn="l"/>
              </a:tabLst>
            </a:pP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Copy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argument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made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(fast)</a:t>
            </a:r>
            <a:endParaRPr sz="1000">
              <a:latin typeface="Tahoma"/>
              <a:cs typeface="Tahoma"/>
            </a:endParaRPr>
          </a:p>
          <a:p>
            <a:pPr marL="314960" indent="-167640">
              <a:lnSpc>
                <a:spcPct val="100000"/>
              </a:lnSpc>
              <a:spcBef>
                <a:spcPts val="175"/>
              </a:spcBef>
              <a:buChar char="•"/>
              <a:tabLst>
                <a:tab pos="314960" algn="l"/>
              </a:tabLst>
            </a:pP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References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must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initialized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(no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null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pointer)</a:t>
            </a:r>
            <a:endParaRPr sz="1000">
              <a:latin typeface="Tahoma"/>
              <a:cs typeface="Tahoma"/>
            </a:endParaRPr>
          </a:p>
          <a:p>
            <a:pPr marL="314960" indent="-167640">
              <a:lnSpc>
                <a:spcPct val="100000"/>
              </a:lnSpc>
              <a:spcBef>
                <a:spcPts val="175"/>
              </a:spcBef>
              <a:buChar char="•"/>
              <a:tabLst>
                <a:tab pos="314960" algn="l"/>
              </a:tabLst>
            </a:pP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Avoid</a:t>
            </a:r>
            <a:r>
              <a:rPr sz="10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implicit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conversion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(without</a:t>
            </a:r>
            <a:r>
              <a:rPr sz="1000" spc="2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const</a:t>
            </a:r>
            <a:r>
              <a:rPr sz="1000" spc="2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-180" dirty="0">
                <a:solidFill>
                  <a:srgbClr val="22373A"/>
                </a:solidFill>
                <a:latin typeface="Palatino Linotype"/>
                <a:cs typeface="Palatino Linotype"/>
              </a:rPr>
              <a:t>T&amp;</a:t>
            </a:r>
            <a:r>
              <a:rPr sz="10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850"/>
              </a:spcBef>
            </a:pPr>
            <a:r>
              <a:rPr sz="1100" b="1" i="1" dirty="0">
                <a:solidFill>
                  <a:srgbClr val="22373A"/>
                </a:solidFill>
                <a:latin typeface="Gill Sans MT"/>
                <a:cs typeface="Gill Sans MT"/>
              </a:rPr>
              <a:t>When</a:t>
            </a:r>
            <a:r>
              <a:rPr sz="1100" b="1" i="1" spc="135" dirty="0">
                <a:solidFill>
                  <a:srgbClr val="22373A"/>
                </a:solidFill>
                <a:latin typeface="Gill Sans MT"/>
                <a:cs typeface="Gill Sans MT"/>
              </a:rPr>
              <a:t> </a:t>
            </a:r>
            <a:r>
              <a:rPr sz="1100" b="1" i="1" dirty="0">
                <a:solidFill>
                  <a:srgbClr val="22373A"/>
                </a:solidFill>
                <a:latin typeface="Gill Sans MT"/>
                <a:cs typeface="Gill Sans MT"/>
              </a:rPr>
              <a:t>to</a:t>
            </a:r>
            <a:r>
              <a:rPr sz="1100" b="1" i="1" spc="135" dirty="0">
                <a:solidFill>
                  <a:srgbClr val="22373A"/>
                </a:solidFill>
                <a:latin typeface="Gill Sans MT"/>
                <a:cs typeface="Gill Sans MT"/>
              </a:rPr>
              <a:t> </a:t>
            </a:r>
            <a:r>
              <a:rPr sz="1100" b="1" i="1" spc="-20" dirty="0">
                <a:solidFill>
                  <a:srgbClr val="22373A"/>
                </a:solidFill>
                <a:latin typeface="Gill Sans MT"/>
                <a:cs typeface="Gill Sans MT"/>
              </a:rPr>
              <a:t>use:</a:t>
            </a:r>
            <a:endParaRPr sz="1100">
              <a:latin typeface="Gill Sans MT"/>
              <a:cs typeface="Gill Sans MT"/>
            </a:endParaRPr>
          </a:p>
          <a:p>
            <a:pPr marL="314960" indent="-167640">
              <a:lnSpc>
                <a:spcPct val="100000"/>
              </a:lnSpc>
              <a:spcBef>
                <a:spcPts val="254"/>
              </a:spcBef>
              <a:buChar char="•"/>
              <a:tabLst>
                <a:tab pos="314960" algn="l"/>
              </a:tabLst>
            </a:pP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All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cases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except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raw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pointers</a:t>
            </a:r>
            <a:endParaRPr sz="1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850"/>
              </a:spcBef>
            </a:pPr>
            <a:r>
              <a:rPr sz="1100" b="1" i="1" dirty="0">
                <a:solidFill>
                  <a:srgbClr val="22373A"/>
                </a:solidFill>
                <a:latin typeface="Gill Sans MT"/>
                <a:cs typeface="Gill Sans MT"/>
              </a:rPr>
              <a:t>When</a:t>
            </a:r>
            <a:r>
              <a:rPr sz="1100" b="1" i="1" spc="125" dirty="0">
                <a:solidFill>
                  <a:srgbClr val="22373A"/>
                </a:solidFill>
                <a:latin typeface="Gill Sans MT"/>
                <a:cs typeface="Gill Sans MT"/>
              </a:rPr>
              <a:t> </a:t>
            </a:r>
            <a:r>
              <a:rPr sz="1100" b="1" i="1" dirty="0">
                <a:solidFill>
                  <a:srgbClr val="22373A"/>
                </a:solidFill>
                <a:latin typeface="Gill Sans MT"/>
                <a:cs typeface="Gill Sans MT"/>
              </a:rPr>
              <a:t>not</a:t>
            </a:r>
            <a:r>
              <a:rPr sz="1100" b="1" i="1" spc="125" dirty="0">
                <a:solidFill>
                  <a:srgbClr val="22373A"/>
                </a:solidFill>
                <a:latin typeface="Gill Sans MT"/>
                <a:cs typeface="Gill Sans MT"/>
              </a:rPr>
              <a:t> </a:t>
            </a:r>
            <a:r>
              <a:rPr sz="1100" b="1" i="1" dirty="0">
                <a:solidFill>
                  <a:srgbClr val="22373A"/>
                </a:solidFill>
                <a:latin typeface="Gill Sans MT"/>
                <a:cs typeface="Gill Sans MT"/>
              </a:rPr>
              <a:t>to</a:t>
            </a:r>
            <a:r>
              <a:rPr sz="1100" b="1" i="1" spc="130" dirty="0">
                <a:solidFill>
                  <a:srgbClr val="22373A"/>
                </a:solidFill>
                <a:latin typeface="Gill Sans MT"/>
                <a:cs typeface="Gill Sans MT"/>
              </a:rPr>
              <a:t> </a:t>
            </a:r>
            <a:r>
              <a:rPr sz="1100" b="1" i="1" spc="-20" dirty="0">
                <a:solidFill>
                  <a:srgbClr val="22373A"/>
                </a:solidFill>
                <a:latin typeface="Gill Sans MT"/>
                <a:cs typeface="Gill Sans MT"/>
              </a:rPr>
              <a:t>use:</a:t>
            </a:r>
            <a:endParaRPr sz="1100">
              <a:latin typeface="Gill Sans MT"/>
              <a:cs typeface="Gill Sans MT"/>
            </a:endParaRPr>
          </a:p>
          <a:p>
            <a:pPr marL="314960" marR="55880" indent="-168275">
              <a:lnSpc>
                <a:spcPct val="114599"/>
              </a:lnSpc>
              <a:spcBef>
                <a:spcPts val="80"/>
              </a:spcBef>
              <a:buChar char="•"/>
              <a:tabLst>
                <a:tab pos="314960" algn="l"/>
              </a:tabLst>
            </a:pP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Pass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by-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i="1" spc="-20" dirty="0">
                <a:solidFill>
                  <a:srgbClr val="22373A"/>
                </a:solidFill>
                <a:latin typeface="Arial"/>
                <a:cs typeface="Arial"/>
              </a:rPr>
              <a:t>could</a:t>
            </a:r>
            <a:r>
              <a:rPr sz="1000" i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give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performance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advantages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improve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readability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built-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200" spc="-15" baseline="-41666" dirty="0">
                <a:solidFill>
                  <a:srgbClr val="22373A"/>
                </a:solidFill>
                <a:latin typeface="Trebuchet MS"/>
                <a:cs typeface="Trebuchet MS"/>
              </a:rPr>
              <a:t>11/57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data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small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objects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1111885" cy="5080"/>
            </a:xfrm>
            <a:custGeom>
              <a:avLst/>
              <a:gdLst/>
              <a:ahLst/>
              <a:cxnLst/>
              <a:rect l="l" t="t" r="r" b="b"/>
              <a:pathLst>
                <a:path w="1111885" h="5080">
                  <a:moveTo>
                    <a:pt x="0" y="5060"/>
                  </a:moveTo>
                  <a:lnTo>
                    <a:pt x="0" y="0"/>
                  </a:lnTo>
                  <a:lnTo>
                    <a:pt x="1111566" y="0"/>
                  </a:lnTo>
                  <a:lnTo>
                    <a:pt x="111156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61015980"/>
      </p:ext>
    </p:extLst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67564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7030A0"/>
                </a:solidFill>
              </a:rPr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438518"/>
            <a:ext cx="5039995" cy="2755265"/>
          </a:xfrm>
          <a:custGeom>
            <a:avLst/>
            <a:gdLst/>
            <a:ahLst/>
            <a:cxnLst/>
            <a:rect l="l" t="t" r="r" b="b"/>
            <a:pathLst>
              <a:path w="5039995" h="2755265">
                <a:moveTo>
                  <a:pt x="5039995" y="0"/>
                </a:moveTo>
                <a:lnTo>
                  <a:pt x="0" y="0"/>
                </a:lnTo>
                <a:lnTo>
                  <a:pt x="0" y="2754833"/>
                </a:lnTo>
                <a:lnTo>
                  <a:pt x="5039995" y="2754833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5254" y="420517"/>
            <a:ext cx="98234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struct</a:t>
            </a:r>
            <a:r>
              <a:rPr sz="900" b="1" spc="27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10" dirty="0">
                <a:solidFill>
                  <a:srgbClr val="0000FF"/>
                </a:solidFill>
                <a:latin typeface="Palatino Linotype"/>
                <a:cs typeface="Palatino Linotype"/>
              </a:rPr>
              <a:t>MyStruct</a:t>
            </a:r>
            <a:r>
              <a:rPr sz="9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254" y="740620"/>
            <a:ext cx="9226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0000FF"/>
                </a:solidFill>
                <a:latin typeface="Palatino Linotype"/>
                <a:cs typeface="Palatino Linotype"/>
              </a:rPr>
              <a:t>f1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a);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0270" y="740620"/>
            <a:ext cx="9048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pass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by-</a:t>
            </a:r>
            <a:r>
              <a:rPr sz="900" i="1" u="sng" spc="-2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value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254" y="877268"/>
            <a:ext cx="3851910" cy="16262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1387475" algn="l"/>
              </a:tabLst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6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Palatino Linotype"/>
                <a:cs typeface="Palatino Linotype"/>
              </a:rPr>
              <a:t>f2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5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5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spc="2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a);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pass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by-reference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0000FF"/>
                </a:solidFill>
                <a:latin typeface="Palatino Linotype"/>
                <a:cs typeface="Palatino Linotype"/>
              </a:rPr>
              <a:t>f3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900" b="1" spc="2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a);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pass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by-const</a:t>
            </a:r>
            <a:r>
              <a:rPr sz="900" i="1" u="sng" spc="114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reference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7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f4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(MyStruct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a);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pass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by-reference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387475" algn="l"/>
              </a:tabLst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6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0000FF"/>
                </a:solidFill>
                <a:latin typeface="Palatino Linotype"/>
                <a:cs typeface="Palatino Linotype"/>
              </a:rPr>
              <a:t>f5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0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a);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pass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by-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pointer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0000FF"/>
                </a:solidFill>
                <a:latin typeface="Palatino Linotype"/>
                <a:cs typeface="Palatino Linotype"/>
              </a:rPr>
              <a:t>f6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900" b="1" spc="2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a);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pass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by-const</a:t>
            </a:r>
            <a:r>
              <a:rPr sz="900" i="1" u="sng" spc="114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pointer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spc="10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30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0" dirty="0">
                <a:solidFill>
                  <a:srgbClr val="0000FF"/>
                </a:solidFill>
                <a:latin typeface="Palatino Linotype"/>
                <a:cs typeface="Palatino Linotype"/>
              </a:rPr>
              <a:t>f7</a:t>
            </a:r>
            <a:r>
              <a:rPr sz="900" spc="10" dirty="0">
                <a:solidFill>
                  <a:srgbClr val="22373A"/>
                </a:solidFill>
                <a:latin typeface="Palatino Linotype"/>
                <a:cs typeface="Palatino Linotype"/>
              </a:rPr>
              <a:t>(MyStruct</a:t>
            </a:r>
            <a:r>
              <a:rPr sz="900" spc="1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31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a);</a:t>
            </a:r>
            <a:r>
              <a:rPr sz="900" spc="31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pass</a:t>
            </a:r>
            <a:r>
              <a:rPr sz="900" i="1" spc="3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by-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pointer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387475" algn="l"/>
              </a:tabLst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Palatino Linotype"/>
                <a:cs typeface="Palatino Linotype"/>
              </a:rPr>
              <a:t>f8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6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60" dirty="0">
                <a:solidFill>
                  <a:srgbClr val="666666"/>
                </a:solidFill>
                <a:latin typeface="Palatino Linotype"/>
                <a:cs typeface="Palatino Linotype"/>
              </a:rPr>
              <a:t>*&amp;</a:t>
            </a:r>
            <a:r>
              <a:rPr sz="900" spc="26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a);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pass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pointer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by-reference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155" dirty="0">
                <a:solidFill>
                  <a:srgbClr val="3D7A7A"/>
                </a:solidFill>
                <a:latin typeface="Palatino Linotype"/>
                <a:cs typeface="Palatino Linotype"/>
              </a:rPr>
              <a:t>//-</a:t>
            </a:r>
            <a:r>
              <a:rPr sz="900" i="1" spc="170" dirty="0">
                <a:solidFill>
                  <a:srgbClr val="3D7A7A"/>
                </a:solidFill>
                <a:latin typeface="Palatino Linotype"/>
                <a:cs typeface="Palatino Linotype"/>
              </a:rPr>
              <a:t>------------------------------------------------------------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-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254" y="2477824"/>
            <a:ext cx="3056890" cy="6661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char</a:t>
            </a:r>
            <a:r>
              <a:rPr sz="900" b="1" spc="29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c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-20" dirty="0">
                <a:solidFill>
                  <a:srgbClr val="BA2121"/>
                </a:solidFill>
                <a:latin typeface="Courier New"/>
                <a:cs typeface="Courier New"/>
              </a:rPr>
              <a:t>'</a:t>
            </a:r>
            <a:r>
              <a:rPr sz="900" spc="-20" dirty="0">
                <a:solidFill>
                  <a:srgbClr val="BA2121"/>
                </a:solidFill>
                <a:latin typeface="Palatino Linotype"/>
                <a:cs typeface="Palatino Linotype"/>
              </a:rPr>
              <a:t>a</a:t>
            </a:r>
            <a:r>
              <a:rPr sz="900" spc="-20" dirty="0">
                <a:solidFill>
                  <a:srgbClr val="BA2121"/>
                </a:solidFill>
                <a:latin typeface="Courier New"/>
                <a:cs typeface="Courier New"/>
              </a:rPr>
              <a:t>'</a:t>
            </a:r>
            <a:r>
              <a:rPr sz="9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610235" algn="l"/>
              </a:tabLst>
            </a:pP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f1(c);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ok,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pass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by-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value</a:t>
            </a:r>
            <a:r>
              <a:rPr sz="900" i="1" spc="275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(implicit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conversion)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f2(c);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</a:t>
            </a:r>
            <a:r>
              <a:rPr sz="900" i="1" u="sng" spc="10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r>
              <a:rPr sz="900" i="1" spc="275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different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types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610235" algn="l"/>
              </a:tabLst>
            </a:pP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f3(c);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ok,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pass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by-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value</a:t>
            </a:r>
            <a:r>
              <a:rPr sz="900" i="1" spc="275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(implicit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conversion)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1" name="object 11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1212850" cy="5080"/>
            </a:xfrm>
            <a:custGeom>
              <a:avLst/>
              <a:gdLst/>
              <a:ahLst/>
              <a:cxnLst/>
              <a:rect l="l" t="t" r="r" b="b"/>
              <a:pathLst>
                <a:path w="1212850" h="5080">
                  <a:moveTo>
                    <a:pt x="0" y="5060"/>
                  </a:moveTo>
                  <a:lnTo>
                    <a:pt x="0" y="0"/>
                  </a:lnTo>
                  <a:lnTo>
                    <a:pt x="1212642" y="0"/>
                  </a:lnTo>
                  <a:lnTo>
                    <a:pt x="121264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7307400"/>
      </p:ext>
    </p:extLst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24373-9067-314F-A3B8-A8EB45CC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Pass by value: fundamental type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6A919-E164-2644-8D12-CEC216C3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2"/>
            <a:ext cx="5227564" cy="138499"/>
          </a:xfrm>
        </p:spPr>
        <p:txBody>
          <a:bodyPr/>
          <a:lstStyle/>
          <a:p>
            <a:r>
              <a:rPr kumimoji="1" lang="en-US" altLang="zh-CN" dirty="0"/>
              <a:t>The parameter is a copy of the original variable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FF3BE9-2A10-4947-8A9B-2DCDB1F9588E}"/>
              </a:ext>
            </a:extLst>
          </p:cNvPr>
          <p:cNvSpPr/>
          <p:nvPr/>
        </p:nvSpPr>
        <p:spPr>
          <a:xfrm>
            <a:off x="570126" y="1025686"/>
            <a:ext cx="212775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   </a:t>
            </a:r>
            <a:r>
              <a:rPr lang="en" altLang="zh-CN" sz="1000" dirty="0">
                <a:solidFill>
                  <a:srgbClr val="008000"/>
                </a:solidFill>
                <a:latin typeface="Menlo" panose="020B0609030804020204" pitchFamily="49" charset="0"/>
              </a:rPr>
              <a:t>// x is a copy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    x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);</a:t>
            </a:r>
          </a:p>
          <a:p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FE04726-54AA-D345-9156-9B34251B6BEC}"/>
              </a:ext>
            </a:extLst>
          </p:cNvPr>
          <p:cNvSpPr txBox="1">
            <a:spLocks/>
          </p:cNvSpPr>
          <p:nvPr/>
        </p:nvSpPr>
        <p:spPr>
          <a:xfrm>
            <a:off x="2406899" y="1361541"/>
            <a:ext cx="2537060" cy="240164"/>
          </a:xfrm>
          <a:prstGeom prst="rect">
            <a:avLst/>
          </a:prstGeom>
        </p:spPr>
        <p:txBody>
          <a:bodyPr vert="horz" lIns="43244" tIns="21622" rIns="43244" bIns="2162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324" dirty="0"/>
              <a:t>Will </a:t>
            </a:r>
            <a:r>
              <a:rPr kumimoji="1" lang="en-US" altLang="zh-CN" sz="1324" dirty="0">
                <a:solidFill>
                  <a:srgbClr val="0000CC"/>
                </a:solidFill>
                <a:latin typeface="Courier" pitchFamily="2" charset="0"/>
              </a:rPr>
              <a:t>num1</a:t>
            </a:r>
            <a:r>
              <a:rPr kumimoji="1" lang="en-US" altLang="zh-CN" sz="1324" dirty="0"/>
              <a:t> be changed in foo()?</a:t>
            </a:r>
            <a:endParaRPr kumimoji="1" lang="zh-CN" altLang="en-US" sz="1324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47115BD-34C4-AF48-B659-759959B47CF6}"/>
              </a:ext>
            </a:extLst>
          </p:cNvPr>
          <p:cNvGrpSpPr/>
          <p:nvPr/>
        </p:nvGrpSpPr>
        <p:grpSpPr>
          <a:xfrm>
            <a:off x="2121163" y="1601705"/>
            <a:ext cx="946760" cy="553823"/>
            <a:chOff x="3029190" y="3140452"/>
            <a:chExt cx="2001960" cy="11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3EC37351-6BF2-A546-80D7-A582E2A9A83F}"/>
                    </a:ext>
                  </a:extLst>
                </p14:cNvPr>
                <p14:cNvContentPartPr/>
                <p14:nvPr/>
              </p14:nvContentPartPr>
              <p14:xfrm>
                <a:off x="3068430" y="3140452"/>
                <a:ext cx="1962720" cy="117108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3EC37351-6BF2-A546-80D7-A582E2A9A8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32790" y="3104812"/>
                  <a:ext cx="2034360" cy="12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366F0837-05BE-FE4F-8C31-9B1171395E05}"/>
                    </a:ext>
                  </a:extLst>
                </p14:cNvPr>
                <p14:cNvContentPartPr/>
                <p14:nvPr/>
              </p14:nvContentPartPr>
              <p14:xfrm>
                <a:off x="3029190" y="3897892"/>
                <a:ext cx="407160" cy="40644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366F0837-05BE-FE4F-8C31-9B1171395E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93190" y="3862252"/>
                  <a:ext cx="478800" cy="47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9321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D2493-E67B-2041-9200-2D2F2726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Pass by value: pointer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0861C-069E-8746-842A-5F369B078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78" y="628352"/>
            <a:ext cx="5126984" cy="138499"/>
          </a:xfrm>
        </p:spPr>
        <p:txBody>
          <a:bodyPr/>
          <a:lstStyle/>
          <a:p>
            <a:r>
              <a:rPr kumimoji="1" lang="en-US" altLang="zh-CN" dirty="0"/>
              <a:t>What’s the difference?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54C302-4BD3-2141-A6BB-70DF1745F6FE}"/>
              </a:ext>
            </a:extLst>
          </p:cNvPr>
          <p:cNvSpPr/>
          <p:nvPr/>
        </p:nvSpPr>
        <p:spPr>
          <a:xfrm>
            <a:off x="596900" y="900916"/>
            <a:ext cx="28829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   (*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 += 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);</a:t>
            </a: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F330631-6544-3B45-8C21-55E509377EED}"/>
              </a:ext>
            </a:extLst>
          </p:cNvPr>
          <p:cNvSpPr txBox="1">
            <a:spLocks/>
          </p:cNvSpPr>
          <p:nvPr/>
        </p:nvSpPr>
        <p:spPr>
          <a:xfrm>
            <a:off x="2156953" y="1441688"/>
            <a:ext cx="2801259" cy="338688"/>
          </a:xfrm>
          <a:prstGeom prst="rect">
            <a:avLst/>
          </a:prstGeom>
        </p:spPr>
        <p:txBody>
          <a:bodyPr vert="horz" lIns="43244" tIns="21622" rIns="43244" bIns="21622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324" dirty="0"/>
              <a:t>It still is passing by value (the address!)</a:t>
            </a:r>
          </a:p>
          <a:p>
            <a:pPr marL="0" indent="0">
              <a:buNone/>
            </a:pPr>
            <a:r>
              <a:rPr kumimoji="1" lang="en-US" altLang="zh-CN" sz="1324" dirty="0"/>
              <a:t>A copy of the address</a:t>
            </a:r>
            <a:endParaRPr kumimoji="1" lang="zh-CN" altLang="en-US" sz="1324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0B8D0D4-4521-7944-8CFB-65542BE87E0D}"/>
              </a:ext>
            </a:extLst>
          </p:cNvPr>
          <p:cNvGrpSpPr/>
          <p:nvPr/>
        </p:nvGrpSpPr>
        <p:grpSpPr>
          <a:xfrm>
            <a:off x="2205703" y="1783781"/>
            <a:ext cx="946760" cy="553823"/>
            <a:chOff x="3029190" y="3140452"/>
            <a:chExt cx="2001960" cy="11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559D1743-F293-0740-BA6B-11AE9B93563A}"/>
                    </a:ext>
                  </a:extLst>
                </p14:cNvPr>
                <p14:cNvContentPartPr/>
                <p14:nvPr/>
              </p14:nvContentPartPr>
              <p14:xfrm>
                <a:off x="3068430" y="3140452"/>
                <a:ext cx="1962720" cy="117108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559D1743-F293-0740-BA6B-11AE9B93563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32790" y="3104812"/>
                  <a:ext cx="2034360" cy="12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C090E3FB-279D-434E-9E60-CEA20D5CF10A}"/>
                    </a:ext>
                  </a:extLst>
                </p14:cNvPr>
                <p14:cNvContentPartPr/>
                <p14:nvPr/>
              </p14:nvContentPartPr>
              <p14:xfrm>
                <a:off x="3029190" y="3897892"/>
                <a:ext cx="407160" cy="40644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C090E3FB-279D-434E-9E60-CEA20D5CF1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93190" y="3862252"/>
                  <a:ext cx="478800" cy="478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1F7FD84C-4336-8946-B888-14AE010F07DF}"/>
              </a:ext>
            </a:extLst>
          </p:cNvPr>
          <p:cNvSpPr/>
          <p:nvPr/>
        </p:nvSpPr>
        <p:spPr>
          <a:xfrm>
            <a:off x="782582" y="2993797"/>
            <a:ext cx="1111202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param-</a:t>
            </a:r>
            <a:r>
              <a:rPr lang="en" altLang="zh-CN" sz="946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3039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0B24-6D0E-6AEE-6407-E755BD03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369332"/>
          </a:xfrm>
        </p:spPr>
        <p:txBody>
          <a:bodyPr/>
          <a:lstStyle/>
          <a:p>
            <a:br>
              <a:rPr lang="en-US" sz="1200" dirty="0">
                <a:solidFill>
                  <a:schemeClr val="bg1"/>
                </a:solidFill>
                <a:latin typeface="Book Antiqua"/>
                <a:cs typeface="Book Antiqua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55D61849-79AD-330E-4D3B-38D198E957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500" y="-53975"/>
            <a:ext cx="4905375" cy="35779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 marR="5080" algn="just">
              <a:lnSpc>
                <a:spcPct val="99500"/>
              </a:lnSpc>
              <a:spcBef>
                <a:spcPts val="484"/>
              </a:spcBef>
            </a:pPr>
            <a:r>
              <a:rPr lang="en-US" sz="1600" b="1" spc="-10" dirty="0">
                <a:solidFill>
                  <a:srgbClr val="231F20"/>
                </a:solidFill>
                <a:latin typeface="Courier New"/>
                <a:cs typeface="Courier New"/>
              </a:rPr>
              <a:t>string</a:t>
            </a:r>
            <a:r>
              <a:rPr lang="en-US" sz="1600" b="1" spc="-36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en-US" sz="1600" b="1" spc="-10" dirty="0">
                <a:solidFill>
                  <a:srgbClr val="231F20"/>
                </a:solidFill>
                <a:latin typeface="Book Antiqua"/>
                <a:cs typeface="Book Antiqua"/>
              </a:rPr>
              <a:t>Operations</a:t>
            </a:r>
            <a:endParaRPr sz="1600" dirty="0">
              <a:latin typeface="Book Antiqua"/>
              <a:cs typeface="Book Antiqua"/>
            </a:endParaRP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8EAE9FBB-ABA9-D0D1-9A1E-5330A79FE504}"/>
              </a:ext>
            </a:extLst>
          </p:cNvPr>
          <p:cNvGraphicFramePr>
            <a:graphicFrameLocks noGrp="1"/>
          </p:cNvGraphicFramePr>
          <p:nvPr/>
        </p:nvGraphicFramePr>
        <p:xfrm>
          <a:off x="469239" y="845400"/>
          <a:ext cx="4919345" cy="2127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9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53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Table</a:t>
                      </a:r>
                      <a:r>
                        <a:rPr sz="1000" b="1" spc="-2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b="1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3.2:</a:t>
                      </a:r>
                      <a:r>
                        <a:rPr sz="1000" b="1" spc="4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000" b="1" spc="-36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Operations</a:t>
                      </a:r>
                      <a:endParaRPr sz="1000" dirty="0">
                        <a:latin typeface="Book Antiqua"/>
                        <a:cs typeface="Book Antiqua"/>
                      </a:endParaRPr>
                    </a:p>
                  </a:txBody>
                  <a:tcPr marL="0" marR="0" marT="15875" marB="0">
                    <a:lnL w="6350">
                      <a:solidFill>
                        <a:srgbClr val="221E1F"/>
                      </a:solidFill>
                      <a:prstDash val="solid"/>
                    </a:lnL>
                    <a:lnR w="6350">
                      <a:solidFill>
                        <a:srgbClr val="221E1F"/>
                      </a:solidFill>
                      <a:prstDash val="solid"/>
                    </a:lnR>
                    <a:lnT w="6350">
                      <a:solidFill>
                        <a:srgbClr val="221E1F"/>
                      </a:solidFill>
                      <a:prstDash val="solid"/>
                    </a:lnT>
                    <a:lnB w="9525">
                      <a:solidFill>
                        <a:srgbClr val="221E1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os</a:t>
                      </a:r>
                      <a:r>
                        <a:rPr sz="900" spc="-30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2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900" spc="-3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6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2550" marB="0">
                    <a:lnL w="6350">
                      <a:solidFill>
                        <a:srgbClr val="221E1F"/>
                      </a:solidFill>
                      <a:prstDash val="solid"/>
                    </a:lnL>
                    <a:lnT w="9525">
                      <a:solidFill>
                        <a:srgbClr val="221E1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Writes</a:t>
                      </a:r>
                      <a:r>
                        <a:rPr sz="900" spc="-5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900" spc="-3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onto</a:t>
                      </a:r>
                      <a:r>
                        <a:rPr sz="900" spc="-4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output</a:t>
                      </a:r>
                      <a:r>
                        <a:rPr sz="900" spc="-2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stream</a:t>
                      </a:r>
                      <a:r>
                        <a:rPr sz="900" spc="-3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os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.</a:t>
                      </a:r>
                      <a:r>
                        <a:rPr sz="900" spc="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Returns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os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.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82550" marB="0">
                    <a:lnR w="6350">
                      <a:solidFill>
                        <a:srgbClr val="221E1F"/>
                      </a:solidFill>
                      <a:prstDash val="solid"/>
                    </a:lnR>
                    <a:lnT w="9525">
                      <a:solidFill>
                        <a:srgbClr val="221E1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900" spc="-30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2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sz="900" spc="-3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6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L w="6350">
                      <a:solidFill>
                        <a:srgbClr val="221E1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Reads</a:t>
                      </a:r>
                      <a:r>
                        <a:rPr sz="900" spc="-5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whitespace-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separated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string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from</a:t>
                      </a:r>
                      <a:r>
                        <a:rPr sz="900" spc="-3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900" spc="-3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into</a:t>
                      </a:r>
                      <a:r>
                        <a:rPr sz="900" spc="-2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.</a:t>
                      </a:r>
                      <a:r>
                        <a:rPr sz="900" spc="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Returns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.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4445" marB="0">
                    <a:lnR w="6350">
                      <a:solidFill>
                        <a:srgbClr val="221E1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getline(is,</a:t>
                      </a:r>
                      <a:r>
                        <a:rPr sz="900" spc="-28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s)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L w="6350">
                      <a:solidFill>
                        <a:srgbClr val="221E1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Reads</a:t>
                      </a:r>
                      <a:r>
                        <a:rPr sz="900" spc="-5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a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line</a:t>
                      </a:r>
                      <a:r>
                        <a:rPr sz="900" spc="-3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of</a:t>
                      </a:r>
                      <a:r>
                        <a:rPr sz="900" spc="-2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input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from</a:t>
                      </a:r>
                      <a:r>
                        <a:rPr sz="900" spc="-4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900" spc="-3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into</a:t>
                      </a:r>
                      <a:r>
                        <a:rPr sz="900" spc="-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.</a:t>
                      </a:r>
                      <a:r>
                        <a:rPr sz="900" spc="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Returns</a:t>
                      </a:r>
                      <a:r>
                        <a:rPr sz="900" spc="-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.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4445" marB="0">
                    <a:lnR w="6350">
                      <a:solidFill>
                        <a:srgbClr val="221E1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s.empty()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lnL w="6350">
                      <a:solidFill>
                        <a:srgbClr val="221E1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Returns</a:t>
                      </a:r>
                      <a:r>
                        <a:rPr sz="900" spc="-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r>
                        <a:rPr sz="900" spc="-3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if</a:t>
                      </a:r>
                      <a:r>
                        <a:rPr sz="900" spc="-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900" spc="-3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is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empty;</a:t>
                      </a:r>
                      <a:r>
                        <a:rPr sz="900" spc="-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otherwise returns</a:t>
                      </a:r>
                      <a:r>
                        <a:rPr sz="900" spc="-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.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3810" marB="0">
                    <a:lnR w="6350">
                      <a:solidFill>
                        <a:srgbClr val="221E1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s.size()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L w="6350">
                      <a:solidFill>
                        <a:srgbClr val="221E1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Returns</a:t>
                      </a:r>
                      <a:r>
                        <a:rPr sz="900" spc="-3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the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number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of</a:t>
                      </a:r>
                      <a:r>
                        <a:rPr sz="900" spc="-2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characters</a:t>
                      </a:r>
                      <a:r>
                        <a:rPr sz="900" spc="-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in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.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4445" marB="0">
                    <a:lnR w="6350">
                      <a:solidFill>
                        <a:srgbClr val="221E1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spc="-2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s[n]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L w="6350">
                      <a:solidFill>
                        <a:srgbClr val="221E1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Returns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a</a:t>
                      </a:r>
                      <a:r>
                        <a:rPr sz="900" spc="-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reference</a:t>
                      </a:r>
                      <a:r>
                        <a:rPr sz="900" spc="-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to</a:t>
                      </a:r>
                      <a:r>
                        <a:rPr sz="900" spc="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the</a:t>
                      </a:r>
                      <a:r>
                        <a:rPr sz="900" spc="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char</a:t>
                      </a:r>
                      <a:r>
                        <a:rPr sz="900" spc="-3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at</a:t>
                      </a:r>
                      <a:r>
                        <a:rPr sz="900" spc="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position</a:t>
                      </a:r>
                      <a:r>
                        <a:rPr sz="900" spc="-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900" spc="-3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in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;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positions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start at</a:t>
                      </a:r>
                      <a:r>
                        <a:rPr sz="900" spc="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0.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4445" marB="0">
                    <a:lnR w="6350">
                      <a:solidFill>
                        <a:srgbClr val="221E1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s1</a:t>
                      </a:r>
                      <a:r>
                        <a:rPr sz="900" spc="-3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900" spc="-32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L w="6350">
                      <a:solidFill>
                        <a:srgbClr val="221E1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Returns</a:t>
                      </a:r>
                      <a:r>
                        <a:rPr sz="900" spc="-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a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900" spc="-3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that</a:t>
                      </a:r>
                      <a:r>
                        <a:rPr sz="900" spc="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is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the</a:t>
                      </a:r>
                      <a:r>
                        <a:rPr sz="900" spc="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concatenation</a:t>
                      </a:r>
                      <a:r>
                        <a:rPr sz="900" spc="2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of</a:t>
                      </a:r>
                      <a:r>
                        <a:rPr sz="900" spc="-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s1</a:t>
                      </a:r>
                      <a:r>
                        <a:rPr sz="900" spc="-3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and</a:t>
                      </a:r>
                      <a:r>
                        <a:rPr sz="900" spc="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s2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.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4445" marB="0">
                    <a:lnR w="6350">
                      <a:solidFill>
                        <a:srgbClr val="221E1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s1</a:t>
                      </a:r>
                      <a:r>
                        <a:rPr sz="900" spc="-3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900" spc="-32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L w="6350">
                      <a:solidFill>
                        <a:srgbClr val="221E1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Replaces</a:t>
                      </a:r>
                      <a:r>
                        <a:rPr sz="900" spc="-5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characters</a:t>
                      </a:r>
                      <a:r>
                        <a:rPr sz="900" spc="-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in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s1</a:t>
                      </a:r>
                      <a:r>
                        <a:rPr sz="900" spc="-3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with</a:t>
                      </a:r>
                      <a:r>
                        <a:rPr sz="900" spc="-2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a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copy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of</a:t>
                      </a:r>
                      <a:r>
                        <a:rPr sz="900" spc="-3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s2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.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4445" marB="0">
                    <a:lnR w="6350">
                      <a:solidFill>
                        <a:srgbClr val="221E1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1130">
                <a:tc>
                  <a:txBody>
                    <a:bodyPr/>
                    <a:lstStyle/>
                    <a:p>
                      <a:pPr marL="115570">
                        <a:lnSpc>
                          <a:spcPts val="1055"/>
                        </a:lnSpc>
                        <a:spcBef>
                          <a:spcPts val="35"/>
                        </a:spcBef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s1</a:t>
                      </a:r>
                      <a:r>
                        <a:rPr sz="900" spc="-3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r>
                        <a:rPr sz="900" spc="-3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3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L w="6350">
                      <a:solidFill>
                        <a:srgbClr val="221E1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055"/>
                        </a:lnSpc>
                        <a:spcBef>
                          <a:spcPts val="35"/>
                        </a:spcBef>
                      </a:pP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The</a:t>
                      </a:r>
                      <a:r>
                        <a:rPr sz="900" spc="-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s</a:t>
                      </a:r>
                      <a:r>
                        <a:rPr sz="900" spc="3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s1</a:t>
                      </a:r>
                      <a:r>
                        <a:rPr sz="900" spc="-24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and</a:t>
                      </a:r>
                      <a:r>
                        <a:rPr sz="900" spc="5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s2</a:t>
                      </a:r>
                      <a:r>
                        <a:rPr sz="900" spc="-25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are</a:t>
                      </a:r>
                      <a:r>
                        <a:rPr sz="900" spc="4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equal</a:t>
                      </a:r>
                      <a:r>
                        <a:rPr sz="900" spc="4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if</a:t>
                      </a:r>
                      <a:r>
                        <a:rPr sz="900" spc="4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they</a:t>
                      </a:r>
                      <a:r>
                        <a:rPr sz="900" spc="5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contain</a:t>
                      </a:r>
                      <a:r>
                        <a:rPr sz="900" spc="6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the</a:t>
                      </a:r>
                      <a:r>
                        <a:rPr sz="900" spc="5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same</a:t>
                      </a:r>
                      <a:r>
                        <a:rPr sz="900" spc="4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characters.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4445" marB="0">
                    <a:lnR w="6350">
                      <a:solidFill>
                        <a:srgbClr val="221E1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marL="115570">
                        <a:lnSpc>
                          <a:spcPts val="1015"/>
                        </a:lnSpc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s1</a:t>
                      </a:r>
                      <a:r>
                        <a:rPr sz="900" spc="-3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!=</a:t>
                      </a:r>
                      <a:r>
                        <a:rPr sz="900" spc="-3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3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221E1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015"/>
                        </a:lnSpc>
                      </a:pP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Equality</a:t>
                      </a:r>
                      <a:r>
                        <a:rPr sz="900" spc="-2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is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case-sensitive.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R w="6350">
                      <a:solidFill>
                        <a:srgbClr val="221E1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115570">
                        <a:lnSpc>
                          <a:spcPts val="1070"/>
                        </a:lnSpc>
                      </a:pPr>
                      <a:r>
                        <a:rPr sz="9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,</a:t>
                      </a:r>
                      <a:r>
                        <a:rPr sz="900" spc="-2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,</a:t>
                      </a:r>
                      <a:r>
                        <a:rPr sz="900" spc="-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,</a:t>
                      </a:r>
                      <a:r>
                        <a:rPr sz="900" spc="-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&gt;=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221E1F"/>
                      </a:solidFill>
                      <a:prstDash val="solid"/>
                    </a:lnL>
                    <a:lnB w="635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070"/>
                        </a:lnSpc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Comparisons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are</a:t>
                      </a:r>
                      <a:r>
                        <a:rPr sz="900" spc="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case-sensitive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and</a:t>
                      </a:r>
                      <a:r>
                        <a:rPr sz="900" spc="3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use</a:t>
                      </a:r>
                      <a:r>
                        <a:rPr sz="900" spc="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dictionary</a:t>
                      </a:r>
                      <a:r>
                        <a:rPr sz="900" spc="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ordering.</a:t>
                      </a:r>
                      <a:endParaRPr sz="900" dirty="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R w="6350">
                      <a:solidFill>
                        <a:srgbClr val="221E1F"/>
                      </a:solidFill>
                      <a:prstDash val="solid"/>
                    </a:lnR>
                    <a:lnB w="6350">
                      <a:solidFill>
                        <a:srgbClr val="221E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9437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2C2DC-7D60-B045-88BC-752B41CF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Pass by value: structure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D5561-ABA5-0346-9952-40D45CF85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479425"/>
            <a:ext cx="5227564" cy="138499"/>
          </a:xfrm>
        </p:spPr>
        <p:txBody>
          <a:bodyPr/>
          <a:lstStyle/>
          <a:p>
            <a:r>
              <a:rPr kumimoji="1" lang="en-US" altLang="zh-CN" dirty="0"/>
              <a:t>How about structure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parameter?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D05027-FC83-2446-BDEB-5FBE3726E60C}"/>
              </a:ext>
            </a:extLst>
          </p:cNvPr>
          <p:cNvSpPr/>
          <p:nvPr/>
        </p:nvSpPr>
        <p:spPr>
          <a:xfrm>
            <a:off x="564209" y="631825"/>
            <a:ext cx="3676236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endParaRPr lang="en" altLang="zh-CN" sz="9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" altLang="zh-CN" sz="9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FLT_MIN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900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9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sz="900" dirty="0">
                <a:solidFill>
                  <a:srgbClr val="AF00DB"/>
                </a:solidFill>
                <a:latin typeface="Menlo" panose="020B0609030804020204" pitchFamily="49" charset="0"/>
              </a:rPr>
              <a:t>        for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9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       {</a:t>
            </a:r>
          </a:p>
          <a:p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            float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[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            max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= (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       }</a:t>
            </a:r>
          </a:p>
          <a:p>
            <a:r>
              <a:rPr lang="en" altLang="zh-CN" sz="9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22916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464EC-BAB8-C248-9193-43B5EDD8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Pass by value: structure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23DCCC9-4912-A445-9357-504CCA56B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967289"/>
              </p:ext>
            </p:extLst>
          </p:nvPr>
        </p:nvGraphicFramePr>
        <p:xfrm>
          <a:off x="3273950" y="519986"/>
          <a:ext cx="1131732" cy="1258274"/>
        </p:xfrm>
        <a:graphic>
          <a:graphicData uri="http://schemas.openxmlformats.org/drawingml/2006/table">
            <a:tbl>
              <a:tblPr/>
              <a:tblGrid>
                <a:gridCol w="558093">
                  <a:extLst>
                    <a:ext uri="{9D8B030D-6E8A-4147-A177-3AD203B41FA5}">
                      <a16:colId xmlns:a16="http://schemas.microsoft.com/office/drawing/2014/main" val="2810562972"/>
                    </a:ext>
                  </a:extLst>
                </a:gridCol>
                <a:gridCol w="503037">
                  <a:extLst>
                    <a:ext uri="{9D8B030D-6E8A-4147-A177-3AD203B41FA5}">
                      <a16:colId xmlns:a16="http://schemas.microsoft.com/office/drawing/2014/main" val="2152386905"/>
                    </a:ext>
                  </a:extLst>
                </a:gridCol>
                <a:gridCol w="70602">
                  <a:extLst>
                    <a:ext uri="{9D8B030D-6E8A-4147-A177-3AD203B41FA5}">
                      <a16:colId xmlns:a16="http://schemas.microsoft.com/office/drawing/2014/main" val="1036682232"/>
                    </a:ext>
                  </a:extLst>
                </a:gridCol>
              </a:tblGrid>
              <a:tr h="90992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609310"/>
                  </a:ext>
                </a:extLst>
              </a:tr>
              <a:tr h="66649">
                <a:tc rowSpan="16">
                  <a:txBody>
                    <a:bodyPr/>
                    <a:lstStyle/>
                    <a:p>
                      <a:pPr algn="r" fontAlgn="ctr"/>
                      <a:r>
                        <a:rPr lang="en" sz="1100" b="0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matA</a:t>
                      </a:r>
                      <a:endParaRPr lang="en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pData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280051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405670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844481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499056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852108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462126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308850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383462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cols:4</a:t>
                      </a: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42797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994914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029872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705949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rows:3</a:t>
                      </a: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658352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834328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814278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7400"/>
                  </a:ext>
                </a:extLst>
              </a:tr>
              <a:tr h="90992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06656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3159DFB-BD3C-934F-9D6B-2E876B3F8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351582"/>
              </p:ext>
            </p:extLst>
          </p:nvPr>
        </p:nvGraphicFramePr>
        <p:xfrm>
          <a:off x="3216367" y="1995695"/>
          <a:ext cx="1131732" cy="1258274"/>
        </p:xfrm>
        <a:graphic>
          <a:graphicData uri="http://schemas.openxmlformats.org/drawingml/2006/table">
            <a:tbl>
              <a:tblPr/>
              <a:tblGrid>
                <a:gridCol w="558093">
                  <a:extLst>
                    <a:ext uri="{9D8B030D-6E8A-4147-A177-3AD203B41FA5}">
                      <a16:colId xmlns:a16="http://schemas.microsoft.com/office/drawing/2014/main" val="2810562972"/>
                    </a:ext>
                  </a:extLst>
                </a:gridCol>
                <a:gridCol w="503037">
                  <a:extLst>
                    <a:ext uri="{9D8B030D-6E8A-4147-A177-3AD203B41FA5}">
                      <a16:colId xmlns:a16="http://schemas.microsoft.com/office/drawing/2014/main" val="2152386905"/>
                    </a:ext>
                  </a:extLst>
                </a:gridCol>
                <a:gridCol w="70602">
                  <a:extLst>
                    <a:ext uri="{9D8B030D-6E8A-4147-A177-3AD203B41FA5}">
                      <a16:colId xmlns:a16="http://schemas.microsoft.com/office/drawing/2014/main" val="1036682232"/>
                    </a:ext>
                  </a:extLst>
                </a:gridCol>
              </a:tblGrid>
              <a:tr h="90992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609310"/>
                  </a:ext>
                </a:extLst>
              </a:tr>
              <a:tr h="66649">
                <a:tc rowSpan="16">
                  <a:txBody>
                    <a:bodyPr/>
                    <a:lstStyle/>
                    <a:p>
                      <a:pPr algn="r" fontAlgn="ctr"/>
                      <a:r>
                        <a:rPr lang="en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mat</a:t>
                      </a:r>
                    </a:p>
                  </a:txBody>
                  <a:tcPr marL="4505" marR="4505" marT="45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pData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280051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405670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844481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499056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852108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462126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308850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383462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cols:4</a:t>
                      </a: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42797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994914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029872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705949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rows:3</a:t>
                      </a: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658352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834328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814278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7400"/>
                  </a:ext>
                </a:extLst>
              </a:tr>
              <a:tr h="90992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06656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9E6C7D0-09E1-994F-A92A-4F3215EB0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706317"/>
              </p:ext>
            </p:extLst>
          </p:nvPr>
        </p:nvGraphicFramePr>
        <p:xfrm>
          <a:off x="4884013" y="31635"/>
          <a:ext cx="437287" cy="2057820"/>
        </p:xfrm>
        <a:graphic>
          <a:graphicData uri="http://schemas.openxmlformats.org/drawingml/2006/table">
            <a:tbl>
              <a:tblPr/>
              <a:tblGrid>
                <a:gridCol w="354281">
                  <a:extLst>
                    <a:ext uri="{9D8B030D-6E8A-4147-A177-3AD203B41FA5}">
                      <a16:colId xmlns:a16="http://schemas.microsoft.com/office/drawing/2014/main" val="3442153465"/>
                    </a:ext>
                  </a:extLst>
                </a:gridCol>
                <a:gridCol w="83006">
                  <a:extLst>
                    <a:ext uri="{9D8B030D-6E8A-4147-A177-3AD203B41FA5}">
                      <a16:colId xmlns:a16="http://schemas.microsoft.com/office/drawing/2014/main" val="2826729318"/>
                    </a:ext>
                  </a:extLst>
                </a:gridCol>
              </a:tblGrid>
              <a:tr h="6859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133705"/>
                  </a:ext>
                </a:extLst>
              </a:tr>
              <a:tr h="6859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C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C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066065"/>
                  </a:ext>
                </a:extLst>
              </a:tr>
              <a:tr h="685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860782"/>
                  </a:ext>
                </a:extLst>
              </a:tr>
              <a:tr h="685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773825"/>
                  </a:ext>
                </a:extLst>
              </a:tr>
              <a:tr h="685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441787"/>
                  </a:ext>
                </a:extLst>
              </a:tr>
              <a:tr h="685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098494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001534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16817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094851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193894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14022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816479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959830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578481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586502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554754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78468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218955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55635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588053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368336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630728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573572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430076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3461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245786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947260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678677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699036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0111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77B02966-D224-A84A-A31C-1D979143F270}"/>
                  </a:ext>
                </a:extLst>
              </p14:cNvPr>
              <p14:cNvContentPartPr/>
              <p14:nvPr/>
            </p14:nvContentPartPr>
            <p14:xfrm>
              <a:off x="178887" y="-1100509"/>
              <a:ext cx="170" cy="17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77B02966-D224-A84A-A31C-1D979143F2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387" y="-1109009"/>
                <a:ext cx="17000" cy="17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7A4BB74D-36DA-964E-8F44-7948890E09F7}"/>
              </a:ext>
            </a:extLst>
          </p:cNvPr>
          <p:cNvCxnSpPr>
            <a:cxnSpLocks/>
          </p:cNvCxnSpPr>
          <p:nvPr/>
        </p:nvCxnSpPr>
        <p:spPr>
          <a:xfrm>
            <a:off x="4209310" y="926475"/>
            <a:ext cx="674704" cy="106922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8BC90F46-C79B-C445-8F3F-FC8609E204A1}"/>
              </a:ext>
            </a:extLst>
          </p:cNvPr>
          <p:cNvCxnSpPr>
            <a:cxnSpLocks/>
          </p:cNvCxnSpPr>
          <p:nvPr/>
        </p:nvCxnSpPr>
        <p:spPr>
          <a:xfrm flipV="1">
            <a:off x="4209310" y="2006944"/>
            <a:ext cx="674704" cy="314315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51232286-0CB7-6341-8F34-EB737635DF9C}"/>
              </a:ext>
            </a:extLst>
          </p:cNvPr>
          <p:cNvSpPr/>
          <p:nvPr/>
        </p:nvSpPr>
        <p:spPr>
          <a:xfrm>
            <a:off x="346285" y="555625"/>
            <a:ext cx="18662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600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D9ACCC2-9916-7348-B9B1-8F3CEEF45207}"/>
              </a:ext>
            </a:extLst>
          </p:cNvPr>
          <p:cNvSpPr/>
          <p:nvPr/>
        </p:nvSpPr>
        <p:spPr>
          <a:xfrm>
            <a:off x="370559" y="1470025"/>
            <a:ext cx="2740941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FLT_MIN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900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9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sz="900" dirty="0">
                <a:solidFill>
                  <a:srgbClr val="AF00DB"/>
                </a:solidFill>
                <a:latin typeface="Menlo" panose="020B0609030804020204" pitchFamily="49" charset="0"/>
              </a:rPr>
              <a:t>        for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9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       {</a:t>
            </a:r>
          </a:p>
          <a:p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            float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[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            max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= (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       }</a:t>
            </a:r>
          </a:p>
          <a:p>
            <a:r>
              <a:rPr lang="en" altLang="zh-CN" sz="9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176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0F89C-488D-E44D-8135-375DCFCE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1613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Pass by value: structure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F175E-C1D1-4642-90E7-A048AE8C8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2"/>
            <a:ext cx="5227564" cy="276999"/>
          </a:xfrm>
        </p:spPr>
        <p:txBody>
          <a:bodyPr/>
          <a:lstStyle/>
          <a:p>
            <a:r>
              <a:rPr kumimoji="1" lang="en-US" altLang="zh-CN" dirty="0"/>
              <a:t>If the structure is a huge one, such as 1K bytes.</a:t>
            </a:r>
          </a:p>
          <a:p>
            <a:r>
              <a:rPr kumimoji="1" lang="en-US" altLang="zh-CN" dirty="0"/>
              <a:t>A copy will cost 1KB memory, and time consuming to copy it.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79DBDD-4EB0-4A4C-BB5A-960B47AE0E5C}"/>
              </a:ext>
            </a:extLst>
          </p:cNvPr>
          <p:cNvSpPr/>
          <p:nvPr/>
        </p:nvSpPr>
        <p:spPr>
          <a:xfrm>
            <a:off x="2458219" y="1261451"/>
            <a:ext cx="628698" cy="9656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5675" b="1" dirty="0">
                <a:solidFill>
                  <a:srgbClr val="C00000"/>
                </a:solidFill>
              </a:rPr>
              <a:t>?</a:t>
            </a:r>
            <a:endParaRPr lang="zh-CN" altLang="en-US" sz="5675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1983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CA684-5EFB-AD4D-A876-BAEFCE9B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References in C++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C087F-DD85-3C42-BFDA-8F8232551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561553"/>
            <a:ext cx="5227564" cy="276999"/>
          </a:xfrm>
        </p:spPr>
        <p:txBody>
          <a:bodyPr/>
          <a:lstStyle/>
          <a:p>
            <a:r>
              <a:rPr kumimoji="1" lang="en-US" altLang="zh-CN" dirty="0"/>
              <a:t>References are in C++, not in C.</a:t>
            </a:r>
          </a:p>
          <a:p>
            <a:r>
              <a:rPr kumimoji="1" lang="en-US" altLang="zh-CN" dirty="0"/>
              <a:t>A reference is </a:t>
            </a:r>
            <a:r>
              <a:rPr lang="en" altLang="zh-CN" dirty="0"/>
              <a:t>an alias to an already-existing variable/object.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01146D-98CA-9C41-BB3D-947F86CB9D3C}"/>
              </a:ext>
            </a:extLst>
          </p:cNvPr>
          <p:cNvSpPr/>
          <p:nvPr/>
        </p:nvSpPr>
        <p:spPr>
          <a:xfrm>
            <a:off x="520700" y="1186241"/>
            <a:ext cx="311986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200" dirty="0">
                <a:solidFill>
                  <a:srgbClr val="7030A0"/>
                </a:solidFill>
                <a:latin typeface="Menlo" panose="020B0609030804020204" pitchFamily="49" charset="0"/>
              </a:rPr>
              <a:t>int n = 0;   </a:t>
            </a:r>
          </a:p>
          <a:p>
            <a:r>
              <a:rPr lang="en" altLang="zh-CN" sz="1200" dirty="0">
                <a:solidFill>
                  <a:srgbClr val="7030A0"/>
                </a:solidFill>
                <a:latin typeface="Menlo" panose="020B0609030804020204" pitchFamily="49" charset="0"/>
              </a:rPr>
              <a:t>int &amp;r = n;     //r is a reference to n</a:t>
            </a:r>
          </a:p>
          <a:p>
            <a:r>
              <a:rPr lang="en" altLang="zh-CN" sz="1200" dirty="0">
                <a:solidFill>
                  <a:srgbClr val="7030A0"/>
                </a:solidFill>
                <a:latin typeface="Menlo" panose="020B0609030804020204" pitchFamily="49" charset="0"/>
              </a:rPr>
              <a:t>r = 10;         // what is the value of n?</a:t>
            </a:r>
          </a:p>
          <a:p>
            <a:r>
              <a:rPr lang="en-US" sz="1200" dirty="0">
                <a:solidFill>
                  <a:srgbClr val="7030A0"/>
                </a:solidFill>
              </a:rPr>
              <a:t>int </a:t>
            </a:r>
            <a:r>
              <a:rPr lang="en-US" sz="1200" dirty="0" err="1">
                <a:solidFill>
                  <a:srgbClr val="7030A0"/>
                </a:solidFill>
              </a:rPr>
              <a:t>i</a:t>
            </a:r>
            <a:r>
              <a:rPr lang="en-US" sz="1200" dirty="0">
                <a:solidFill>
                  <a:srgbClr val="7030A0"/>
                </a:solidFill>
              </a:rPr>
              <a:t> = 42;  </a:t>
            </a:r>
          </a:p>
          <a:p>
            <a:r>
              <a:rPr lang="en-US" sz="1200" dirty="0">
                <a:solidFill>
                  <a:srgbClr val="7030A0"/>
                </a:solidFill>
              </a:rPr>
              <a:t>r = </a:t>
            </a:r>
            <a:r>
              <a:rPr lang="en-US" sz="1200" dirty="0" err="1">
                <a:solidFill>
                  <a:srgbClr val="7030A0"/>
                </a:solidFill>
              </a:rPr>
              <a:t>i</a:t>
            </a:r>
            <a:r>
              <a:rPr lang="en-US" sz="1200" dirty="0">
                <a:solidFill>
                  <a:srgbClr val="7030A0"/>
                </a:solidFill>
              </a:rPr>
              <a:t>;         //What is the value of n?</a:t>
            </a:r>
          </a:p>
          <a:p>
            <a:endParaRPr lang="en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CF7B84-D77F-054A-8DC9-40AD844A6FCB}"/>
              </a:ext>
            </a:extLst>
          </p:cNvPr>
          <p:cNvSpPr/>
          <p:nvPr/>
        </p:nvSpPr>
        <p:spPr>
          <a:xfrm>
            <a:off x="789743" y="2689225"/>
            <a:ext cx="873957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reference.cpp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9999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59FB2-8239-FD45-A756-D09CE3F4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References in C++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BC6E6-60FF-1A47-A91C-C86C293EF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9" y="628352"/>
            <a:ext cx="1860372" cy="138499"/>
          </a:xfrm>
        </p:spPr>
        <p:txBody>
          <a:bodyPr/>
          <a:lstStyle/>
          <a:p>
            <a:r>
              <a:rPr kumimoji="1" lang="en-US" altLang="zh-CN" dirty="0"/>
              <a:t>A reference to an object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1090DE-79DA-0D4A-9D1D-757B18FB1B21}"/>
              </a:ext>
            </a:extLst>
          </p:cNvPr>
          <p:cNvSpPr/>
          <p:nvPr/>
        </p:nvSpPr>
        <p:spPr>
          <a:xfrm>
            <a:off x="292100" y="914488"/>
            <a:ext cx="1441450" cy="106182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" altLang="zh-CN" sz="105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endParaRPr lang="en" altLang="zh-CN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lvl="0"/>
            <a:r>
              <a:rPr lang="en" altLang="zh-CN" sz="105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0"/>
            <a:r>
              <a:rPr lang="en" altLang="zh-CN" sz="105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0"/>
            <a:r>
              <a:rPr lang="en" altLang="zh-CN" sz="105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0"/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E2296E-3E4B-F640-A8FD-D2E41FAAF3DA}"/>
              </a:ext>
            </a:extLst>
          </p:cNvPr>
          <p:cNvSpPr/>
          <p:nvPr/>
        </p:nvSpPr>
        <p:spPr>
          <a:xfrm>
            <a:off x="215900" y="2084596"/>
            <a:ext cx="462079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050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sz="105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105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05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]{};</a:t>
            </a:r>
          </a:p>
          <a:p>
            <a:endParaRPr lang="en" altLang="zh-CN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50" dirty="0">
                <a:solidFill>
                  <a:srgbClr val="267F99"/>
                </a:solidFill>
                <a:latin typeface="Menlo" panose="020B0609030804020204" pitchFamily="49" charset="0"/>
              </a:rPr>
              <a:t>Matrix&amp;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001080"/>
                </a:solidFill>
                <a:latin typeface="Menlo" panose="020B0609030804020204" pitchFamily="49" charset="0"/>
              </a:rPr>
              <a:t>matA_ref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= matA;</a:t>
            </a:r>
          </a:p>
          <a:p>
            <a:endParaRPr lang="en" altLang="zh-CN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50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pMatA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9631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72C72-1B6D-EA4B-8146-3D20FBB7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References in C++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4424F2-5A12-7D47-A12E-E87130B6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4" y="532396"/>
            <a:ext cx="5045811" cy="553998"/>
          </a:xfrm>
        </p:spPr>
        <p:txBody>
          <a:bodyPr/>
          <a:lstStyle/>
          <a:p>
            <a:r>
              <a:rPr kumimoji="1" lang="en-US" altLang="zh-CN" dirty="0"/>
              <a:t>A reference must be initialized after its declaration.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Reference VS Pointer: References are much safer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53581D-0681-5640-933F-8A032EECE463}"/>
              </a:ext>
            </a:extLst>
          </p:cNvPr>
          <p:cNvSpPr/>
          <p:nvPr/>
        </p:nvSpPr>
        <p:spPr>
          <a:xfrm>
            <a:off x="650960" y="1357094"/>
            <a:ext cx="2696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num_ref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error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mat_ref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error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14871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FFFB6-A2A2-024C-B732-D068824B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-53975"/>
            <a:ext cx="3542029" cy="369332"/>
          </a:xfrm>
        </p:spPr>
        <p:txBody>
          <a:bodyPr/>
          <a:lstStyle/>
          <a:p>
            <a:r>
              <a:rPr kumimoji="1" lang="en-US" altLang="zh-CN" dirty="0"/>
              <a:t>Function parameters with a huge </a:t>
            </a:r>
            <a:r>
              <a:rPr kumimoji="1" lang="en-US" altLang="zh-CN" dirty="0">
                <a:solidFill>
                  <a:srgbClr val="7030A0"/>
                </a:solidFill>
              </a:rPr>
              <a:t>structure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6B325-9EBC-DC4A-8A4F-521CC6118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479425"/>
            <a:ext cx="5227564" cy="138499"/>
          </a:xfrm>
        </p:spPr>
        <p:txBody>
          <a:bodyPr/>
          <a:lstStyle/>
          <a:p>
            <a:r>
              <a:rPr kumimoji="1" lang="en-US" altLang="zh-CN" dirty="0"/>
              <a:t>If the huge struct is passed as a function parameter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993AB0-3065-4A4B-8002-53D176FD1DFC}"/>
              </a:ext>
            </a:extLst>
          </p:cNvPr>
          <p:cNvSpPr/>
          <p:nvPr/>
        </p:nvSpPr>
        <p:spPr>
          <a:xfrm>
            <a:off x="715838" y="631825"/>
            <a:ext cx="28829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267F99"/>
                </a:solidFill>
                <a:latin typeface="Menlo" panose="020B0609030804020204" pitchFamily="49" charset="0"/>
              </a:rPr>
              <a:t>PersonInfo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firstname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middlename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lastname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address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nationalID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1000" dirty="0">
                <a:solidFill>
                  <a:srgbClr val="008000"/>
                </a:solidFill>
                <a:latin typeface="Menlo" panose="020B0609030804020204" pitchFamily="49" charset="0"/>
              </a:rPr>
              <a:t>     // and more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b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fullname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267F99"/>
                </a:solidFill>
                <a:latin typeface="Menlo" panose="020B0609030804020204" pitchFamily="49" charset="0"/>
              </a:rPr>
              <a:t>PersonInfo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000" dirty="0">
                <a:solidFill>
                  <a:srgbClr val="008000"/>
                </a:solidFill>
                <a:latin typeface="Menlo" panose="020B0609030804020204" pitchFamily="49" charset="0"/>
              </a:rPr>
              <a:t>    // ...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B48A5F4-D000-924B-842D-2E9A8AC0DE48}"/>
              </a:ext>
            </a:extLst>
          </p:cNvPr>
          <p:cNvSpPr txBox="1">
            <a:spLocks/>
          </p:cNvSpPr>
          <p:nvPr/>
        </p:nvSpPr>
        <p:spPr>
          <a:xfrm>
            <a:off x="396398" y="2781843"/>
            <a:ext cx="5227564" cy="332594"/>
          </a:xfrm>
          <a:prstGeom prst="rect">
            <a:avLst/>
          </a:prstGeom>
        </p:spPr>
        <p:txBody>
          <a:bodyPr vert="horz" lIns="43244" tIns="21622" rIns="43244" bIns="2162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324" dirty="0"/>
              <a:t>The data will be copied. Not a good choice!</a:t>
            </a:r>
            <a:endParaRPr kumimoji="1" lang="zh-CN" altLang="en-US" sz="1324" dirty="0"/>
          </a:p>
        </p:txBody>
      </p:sp>
    </p:spTree>
    <p:extLst>
      <p:ext uri="{BB962C8B-B14F-4D97-AF65-F5344CB8AC3E}">
        <p14:creationId xmlns:p14="http://schemas.microsoft.com/office/powerpoint/2010/main" val="24921638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FFFB6-A2A2-024C-B732-D068824B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75054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The problem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6B325-9EBC-DC4A-8A4F-521CC6118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479425"/>
            <a:ext cx="5227564" cy="138499"/>
          </a:xfrm>
        </p:spPr>
        <p:txBody>
          <a:bodyPr/>
          <a:lstStyle/>
          <a:p>
            <a:r>
              <a:rPr kumimoji="1" lang="en-US" altLang="zh-CN" dirty="0"/>
              <a:t>One solution is to use a pointer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993AB0-3065-4A4B-8002-53D176FD1DFC}"/>
              </a:ext>
            </a:extLst>
          </p:cNvPr>
          <p:cNvSpPr/>
          <p:nvPr/>
        </p:nvSpPr>
        <p:spPr>
          <a:xfrm>
            <a:off x="2501900" y="449649"/>
            <a:ext cx="28829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267F99"/>
                </a:solidFill>
                <a:latin typeface="Menlo" panose="020B0609030804020204" pitchFamily="49" charset="0"/>
              </a:rPr>
              <a:t>PersonInfo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firstname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middlename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lastname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address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nationalID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1000" dirty="0">
                <a:solidFill>
                  <a:srgbClr val="008000"/>
                </a:solidFill>
                <a:latin typeface="Menlo" panose="020B0609030804020204" pitchFamily="49" charset="0"/>
              </a:rPr>
              <a:t>     // and more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b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fullname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267F99"/>
                </a:solidFill>
                <a:latin typeface="Menlo" panose="020B0609030804020204" pitchFamily="49" charset="0"/>
              </a:rPr>
              <a:t>PersonInfo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ppi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ppi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1000" dirty="0">
                <a:solidFill>
                  <a:srgbClr val="A31515"/>
                </a:solidFill>
                <a:latin typeface="Menlo" panose="020B0609030804020204" pitchFamily="49" charset="0"/>
              </a:rPr>
              <a:t>"Invalid pointer"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sz="1000" dirty="0">
                <a:solidFill>
                  <a:srgbClr val="008000"/>
                </a:solidFill>
                <a:latin typeface="Menlo" panose="020B0609030804020204" pitchFamily="49" charset="0"/>
              </a:rPr>
              <a:t>    // ...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89958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2F878-5EE1-A44B-BA17-9D4A93EE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98425"/>
            <a:ext cx="3542029" cy="153888"/>
          </a:xfrm>
        </p:spPr>
        <p:txBody>
          <a:bodyPr/>
          <a:lstStyle/>
          <a:p>
            <a:r>
              <a:rPr kumimoji="1" lang="en-US" altLang="zh-CN" sz="1000" dirty="0">
                <a:solidFill>
                  <a:srgbClr val="7030A0"/>
                </a:solidFill>
              </a:rPr>
              <a:t>References as function parameters</a:t>
            </a:r>
            <a:endParaRPr kumimoji="1"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5B8EC-3CBD-F74A-955C-39C58D00F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221" y="517388"/>
            <a:ext cx="5227564" cy="56803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No data copying in the reference version; Better efficiency</a:t>
            </a:r>
          </a:p>
          <a:p>
            <a:r>
              <a:rPr kumimoji="1" lang="en-US" altLang="zh-CN" dirty="0"/>
              <a:t>The modification to a reference will affect the original object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6048FC-0D78-CE46-A0F8-F47DF946A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3444"/>
            <a:ext cx="2810828" cy="248049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2BC4B0-EEFD-FD44-9F20-67D923496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877" y="962023"/>
            <a:ext cx="2820922" cy="249191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629572E-3AD7-5840-9AB0-ED3DCABAB993}"/>
              </a:ext>
            </a:extLst>
          </p:cNvPr>
          <p:cNvGrpSpPr/>
          <p:nvPr/>
        </p:nvGrpSpPr>
        <p:grpSpPr>
          <a:xfrm>
            <a:off x="4676846" y="1351284"/>
            <a:ext cx="476189" cy="533564"/>
            <a:chOff x="9889365" y="2855662"/>
            <a:chExt cx="1006920" cy="112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51ACECE2-F20E-EC4D-8827-C8AA08C2FCB5}"/>
                    </a:ext>
                  </a:extLst>
                </p14:cNvPr>
                <p14:cNvContentPartPr/>
                <p14:nvPr/>
              </p14:nvContentPartPr>
              <p14:xfrm>
                <a:off x="9902325" y="2855662"/>
                <a:ext cx="993960" cy="111168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51ACECE2-F20E-EC4D-8827-C8AA08C2FCB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84325" y="2837662"/>
                  <a:ext cx="1029600" cy="11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1F478977-D444-5844-A479-DD03597AE9DC}"/>
                    </a:ext>
                  </a:extLst>
                </p14:cNvPr>
                <p14:cNvContentPartPr/>
                <p14:nvPr/>
              </p14:nvContentPartPr>
              <p14:xfrm>
                <a:off x="9889365" y="3718582"/>
                <a:ext cx="304200" cy="26532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1F478977-D444-5844-A479-DD03597AE9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71365" y="3700582"/>
                  <a:ext cx="339840" cy="30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51395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D0DBD-F038-F546-A6EE-BAB82A34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References as function parameters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90002-705C-5749-A549-72DC83DC6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2"/>
            <a:ext cx="5227564" cy="138499"/>
          </a:xfrm>
        </p:spPr>
        <p:txBody>
          <a:bodyPr/>
          <a:lstStyle/>
          <a:p>
            <a:r>
              <a:rPr kumimoji="1" lang="en-US" altLang="zh-CN" dirty="0"/>
              <a:t>To avoid the data is modified by mistakes, 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DAC56C-657E-C845-A1BB-F8BA98F8A541}"/>
              </a:ext>
            </a:extLst>
          </p:cNvPr>
          <p:cNvSpPr/>
          <p:nvPr/>
        </p:nvSpPr>
        <p:spPr>
          <a:xfrm>
            <a:off x="546248" y="1038735"/>
            <a:ext cx="28829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&amp; 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FLT_MIN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    // ...</a:t>
            </a:r>
            <a:endParaRPr lang="en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2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C31A6ED-2DF4-F841-884F-67C155850360}"/>
              </a:ext>
            </a:extLst>
          </p:cNvPr>
          <p:cNvGrpSpPr/>
          <p:nvPr/>
        </p:nvGrpSpPr>
        <p:grpSpPr>
          <a:xfrm rot="4406268">
            <a:off x="3038482" y="1465989"/>
            <a:ext cx="946760" cy="553823"/>
            <a:chOff x="3029190" y="3140452"/>
            <a:chExt cx="2001960" cy="11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AA5304E3-7BA1-C246-AE8F-BC39E3FDAAB9}"/>
                    </a:ext>
                  </a:extLst>
                </p14:cNvPr>
                <p14:cNvContentPartPr/>
                <p14:nvPr/>
              </p14:nvContentPartPr>
              <p14:xfrm>
                <a:off x="3068430" y="3140452"/>
                <a:ext cx="1962720" cy="117108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78D56E6E-9B1E-6647-8E66-52E2349C800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32790" y="3104812"/>
                  <a:ext cx="2034360" cy="12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2A62A879-9CA7-B64C-B446-08342DE12194}"/>
                    </a:ext>
                  </a:extLst>
                </p14:cNvPr>
                <p14:cNvContentPartPr/>
                <p14:nvPr/>
              </p14:nvContentPartPr>
              <p14:xfrm>
                <a:off x="3029190" y="3897892"/>
                <a:ext cx="407160" cy="40644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1238FCF3-24FD-5145-A896-0C467849EA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93190" y="3862252"/>
                  <a:ext cx="478800" cy="47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3236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0B24-6D0E-6AEE-6407-E755BD03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369332"/>
          </a:xfrm>
        </p:spPr>
        <p:txBody>
          <a:bodyPr/>
          <a:lstStyle/>
          <a:p>
            <a:br>
              <a:rPr lang="en-US" sz="1200" dirty="0">
                <a:solidFill>
                  <a:schemeClr val="bg1"/>
                </a:solidFill>
                <a:latin typeface="Book Antiqua"/>
                <a:cs typeface="Book Antiqua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55D61849-79AD-330E-4D3B-38D198E957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500" y="-53975"/>
            <a:ext cx="4905375" cy="35779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 marR="5080" algn="just">
              <a:lnSpc>
                <a:spcPct val="99500"/>
              </a:lnSpc>
              <a:spcBef>
                <a:spcPts val="484"/>
              </a:spcBef>
            </a:pPr>
            <a:r>
              <a:rPr lang="en-US" sz="1600" b="1" spc="-10" dirty="0">
                <a:solidFill>
                  <a:srgbClr val="231F20"/>
                </a:solidFill>
                <a:latin typeface="Courier New"/>
                <a:cs typeface="Courier New"/>
              </a:rPr>
              <a:t>string</a:t>
            </a:r>
            <a:r>
              <a:rPr lang="en-US" sz="1600" b="1" spc="-36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en-US" sz="1600" b="1" spc="-10" dirty="0" err="1">
                <a:solidFill>
                  <a:srgbClr val="231F20"/>
                </a:solidFill>
                <a:latin typeface="Book Antiqua"/>
                <a:cs typeface="Book Antiqua"/>
              </a:rPr>
              <a:t>cctype</a:t>
            </a:r>
            <a:r>
              <a:rPr lang="en-US" sz="1600" b="1" spc="-10" dirty="0">
                <a:solidFill>
                  <a:srgbClr val="231F20"/>
                </a:solidFill>
                <a:latin typeface="Book Antiqua"/>
                <a:cs typeface="Book Antiqua"/>
              </a:rPr>
              <a:t> functions</a:t>
            </a:r>
            <a:endParaRPr sz="1600" dirty="0">
              <a:latin typeface="Book Antiqua"/>
              <a:cs typeface="Book Antiqu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16E88-E00A-CEFD-BE4D-D195A1E1E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42" y="445707"/>
            <a:ext cx="4218115" cy="279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514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2478E-F770-EB42-BCD6-A8BDE484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Return statement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0A929-E76D-5F46-B1DE-B300789C4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2"/>
            <a:ext cx="5227564" cy="47834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Statement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return;</a:t>
            </a:r>
            <a:r>
              <a:rPr kumimoji="1" lang="en-US" altLang="zh-CN" dirty="0"/>
              <a:t> is only valid if the function return type is 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void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Just finish the execution of the function, no value returned.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7A4733-34AF-9240-8274-0B4E42CFEE11}"/>
              </a:ext>
            </a:extLst>
          </p:cNvPr>
          <p:cNvSpPr/>
          <p:nvPr/>
        </p:nvSpPr>
        <p:spPr>
          <a:xfrm>
            <a:off x="497123" y="1106693"/>
            <a:ext cx="2285053" cy="175432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 err="1">
                <a:solidFill>
                  <a:srgbClr val="795E26"/>
                </a:solidFill>
                <a:latin typeface="Menlo" panose="020B0609030804020204" pitchFamily="49" charset="0"/>
              </a:rPr>
              <a:t>print_gender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200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1200" dirty="0">
                <a:solidFill>
                  <a:srgbClr val="A31515"/>
                </a:solidFill>
                <a:latin typeface="Menlo" panose="020B0609030804020204" pitchFamily="49" charset="0"/>
              </a:rPr>
              <a:t>"Male"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1200" dirty="0">
                <a:solidFill>
                  <a:srgbClr val="A31515"/>
                </a:solidFill>
                <a:latin typeface="Menlo" panose="020B0609030804020204" pitchFamily="49" charset="0"/>
              </a:rPr>
              <a:t>"Female"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200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CC377C-0EEF-6F40-A0C0-5532E7418911}"/>
              </a:ext>
            </a:extLst>
          </p:cNvPr>
          <p:cNvSpPr/>
          <p:nvPr/>
        </p:nvSpPr>
        <p:spPr>
          <a:xfrm>
            <a:off x="2882900" y="1106693"/>
            <a:ext cx="2285053" cy="1384995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 err="1">
                <a:solidFill>
                  <a:srgbClr val="795E26"/>
                </a:solidFill>
                <a:latin typeface="Menlo" panose="020B0609030804020204" pitchFamily="49" charset="0"/>
              </a:rPr>
              <a:t>print_gender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200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1200" dirty="0">
                <a:solidFill>
                  <a:srgbClr val="A31515"/>
                </a:solidFill>
                <a:latin typeface="Menlo" panose="020B0609030804020204" pitchFamily="49" charset="0"/>
              </a:rPr>
              <a:t>"Male"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1200" dirty="0">
                <a:solidFill>
                  <a:srgbClr val="A31515"/>
                </a:solidFill>
                <a:latin typeface="Menlo" panose="020B0609030804020204" pitchFamily="49" charset="0"/>
              </a:rPr>
              <a:t>"Female"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18723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73AEF-F1F1-C242-A3AF-A2D6479F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Return statement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49B4C-51FE-3347-9E8F-C2CCEC5A6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4" y="532396"/>
            <a:ext cx="5045811" cy="861774"/>
          </a:xfrm>
        </p:spPr>
        <p:txBody>
          <a:bodyPr/>
          <a:lstStyle/>
          <a:p>
            <a:r>
              <a:rPr kumimoji="1" lang="en-US" altLang="zh-CN" sz="700" dirty="0"/>
              <a:t>The return type can be a fundamental type or a compound type.</a:t>
            </a:r>
          </a:p>
          <a:p>
            <a:r>
              <a:rPr kumimoji="1" lang="en-US" altLang="zh-CN" sz="700" dirty="0"/>
              <a:t>Pass by value:</a:t>
            </a:r>
          </a:p>
          <a:p>
            <a:pPr lvl="1"/>
            <a:r>
              <a:rPr kumimoji="1" lang="en-US" altLang="zh-CN" sz="1400" dirty="0"/>
              <a:t>Fundamental types: the value of a constant/variable is copied</a:t>
            </a:r>
          </a:p>
          <a:p>
            <a:pPr lvl="1"/>
            <a:r>
              <a:rPr kumimoji="1" lang="en-US" altLang="zh-CN" sz="1400" dirty="0"/>
              <a:t>Pointers: the address is copied</a:t>
            </a:r>
          </a:p>
          <a:p>
            <a:pPr lvl="1"/>
            <a:r>
              <a:rPr kumimoji="1" lang="en-US" altLang="zh-CN" sz="1400" dirty="0"/>
              <a:t>Structures: the whole structure is copied</a:t>
            </a:r>
            <a:endParaRPr kumimoji="1" lang="zh-CN" altLang="en-US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DF202C-E772-AD48-A462-AB51629884EB}"/>
              </a:ext>
            </a:extLst>
          </p:cNvPr>
          <p:cNvSpPr/>
          <p:nvPr/>
        </p:nvSpPr>
        <p:spPr>
          <a:xfrm>
            <a:off x="749300" y="1394170"/>
            <a:ext cx="24368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maxa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200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200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pMat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200" dirty="0" err="1">
                <a:solidFill>
                  <a:srgbClr val="795E26"/>
                </a:solidFill>
                <a:latin typeface="Menlo" panose="020B0609030804020204" pitchFamily="49" charset="0"/>
              </a:rPr>
              <a:t>create_matrix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2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12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B8659A-B366-244E-9C24-6EA9876E80F2}"/>
              </a:ext>
            </a:extLst>
          </p:cNvPr>
          <p:cNvSpPr/>
          <p:nvPr/>
        </p:nvSpPr>
        <p:spPr>
          <a:xfrm>
            <a:off x="66846" y="2121808"/>
            <a:ext cx="3750077" cy="1024383"/>
          </a:xfrm>
          <a:prstGeom prst="rect">
            <a:avLst/>
          </a:prstGeom>
          <a:solidFill>
            <a:schemeClr val="accent5">
              <a:lumMod val="20000"/>
              <a:lumOff val="80000"/>
              <a:alpha val="50052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757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757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757" dirty="0" err="1">
                <a:solidFill>
                  <a:srgbClr val="795E26"/>
                </a:solidFill>
                <a:latin typeface="Menlo" panose="020B0609030804020204" pitchFamily="49" charset="0"/>
              </a:rPr>
              <a:t>create_matrix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757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757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757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757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757" dirty="0">
                <a:solidFill>
                  <a:srgbClr val="267F99"/>
                </a:solidFill>
                <a:latin typeface="Menlo" panose="020B0609030804020204" pitchFamily="49" charset="0"/>
              </a:rPr>
              <a:t>    Matrix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757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757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757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sz="757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757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757" dirty="0">
                <a:solidFill>
                  <a:srgbClr val="001080"/>
                </a:solidFill>
                <a:latin typeface="Menlo" panose="020B0609030804020204" pitchFamily="49" charset="0"/>
              </a:rPr>
              <a:t>    p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sz="757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757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757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757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sz="757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757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sz="757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]{</a:t>
            </a:r>
            <a:r>
              <a:rPr lang="en" altLang="zh-CN" sz="757" dirty="0">
                <a:solidFill>
                  <a:srgbClr val="098658"/>
                </a:solidFill>
                <a:latin typeface="Menlo" panose="020B0609030804020204" pitchFamily="49" charset="0"/>
              </a:rPr>
              <a:t>1.f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757" dirty="0">
                <a:solidFill>
                  <a:srgbClr val="098658"/>
                </a:solidFill>
                <a:latin typeface="Menlo" panose="020B0609030804020204" pitchFamily="49" charset="0"/>
              </a:rPr>
              <a:t>2.f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757" dirty="0">
                <a:solidFill>
                  <a:srgbClr val="098658"/>
                </a:solidFill>
                <a:latin typeface="Menlo" panose="020B0609030804020204" pitchFamily="49" charset="0"/>
              </a:rPr>
              <a:t>3.f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757" dirty="0">
                <a:solidFill>
                  <a:srgbClr val="008000"/>
                </a:solidFill>
                <a:latin typeface="Menlo" panose="020B0609030804020204" pitchFamily="49" charset="0"/>
              </a:rPr>
              <a:t>    // you should check if the memory is allocated successfully</a:t>
            </a:r>
          </a:p>
          <a:p>
            <a:r>
              <a:rPr lang="en" altLang="zh-CN" sz="757" dirty="0">
                <a:solidFill>
                  <a:srgbClr val="008000"/>
                </a:solidFill>
                <a:latin typeface="Menlo" panose="020B0609030804020204" pitchFamily="49" charset="0"/>
              </a:rPr>
              <a:t>    // and don’t forget to release the memory</a:t>
            </a:r>
            <a:endParaRPr lang="en" altLang="zh-CN" sz="757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757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757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12205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E9A41-D464-1541-9E92-0EC960187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If we have a lot to return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7ABAC-B5CA-1A42-9F07-A61439C88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479425"/>
            <a:ext cx="5227564" cy="130067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Such as a matrix addition function (A+B-&gt;C)</a:t>
            </a:r>
          </a:p>
          <a:p>
            <a:r>
              <a:rPr kumimoji="1" lang="en-US" altLang="zh-CN" dirty="0"/>
              <a:t>A suggested prototype:</a:t>
            </a:r>
          </a:p>
          <a:p>
            <a:pPr lvl="1"/>
            <a:r>
              <a:rPr kumimoji="1" lang="en-US" altLang="zh-CN" sz="1400" dirty="0"/>
              <a:t>To use references to avoid data copying</a:t>
            </a:r>
          </a:p>
          <a:p>
            <a:pPr lvl="1"/>
            <a:r>
              <a:rPr kumimoji="1" lang="en-US" altLang="zh-CN" sz="1400" dirty="0"/>
              <a:t>To use const parameters to avoid the input data is modified</a:t>
            </a:r>
          </a:p>
          <a:p>
            <a:pPr lvl="1"/>
            <a:r>
              <a:rPr kumimoji="1" lang="en-US" altLang="zh-CN" sz="1400" dirty="0"/>
              <a:t>To use non-const reference parameters to receive the output</a:t>
            </a:r>
            <a:endParaRPr kumimoji="1" lang="zh-CN" altLang="en-US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386C41-4FE1-5D4B-B364-3E7D6B9EF813}"/>
              </a:ext>
            </a:extLst>
          </p:cNvPr>
          <p:cNvSpPr/>
          <p:nvPr/>
        </p:nvSpPr>
        <p:spPr>
          <a:xfrm>
            <a:off x="402897" y="1669857"/>
            <a:ext cx="49600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795E26"/>
                </a:solidFill>
                <a:latin typeface="Menlo" panose="020B0609030804020204" pitchFamily="49" charset="0"/>
              </a:rPr>
              <a:t>matrix_add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matB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200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matC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    // check the dimensions of the three matrices</a:t>
            </a:r>
            <a:endParaRPr lang="en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    // re-create </a:t>
            </a:r>
            <a:r>
              <a:rPr lang="en" altLang="zh-CN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matC</a:t>
            </a:r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 if needed</a:t>
            </a:r>
            <a:endParaRPr lang="en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    // do: </a:t>
            </a:r>
            <a:r>
              <a:rPr lang="en" altLang="zh-CN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matC</a:t>
            </a:r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matA</a:t>
            </a:r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 + </a:t>
            </a:r>
            <a:r>
              <a:rPr lang="en" altLang="zh-CN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matB</a:t>
            </a:r>
            <a:endParaRPr lang="en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    // return true if everything is right</a:t>
            </a:r>
            <a:endParaRPr lang="en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92747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E4ACC-B714-3E4C-940C-311427CB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Similar</a:t>
            </a:r>
            <a:r>
              <a:rPr kumimoji="1" lang="en-US" altLang="zh-CN" dirty="0"/>
              <a:t> mechanism in OpenCV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02B70E-5CF7-5047-A6CA-C61F5988C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2"/>
            <a:ext cx="5227564" cy="4641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Matrix add in OpenCV</a:t>
            </a:r>
          </a:p>
          <a:p>
            <a:r>
              <a:rPr kumimoji="1" lang="en" altLang="zh-CN" sz="946" dirty="0">
                <a:hlinkClick r:id="rId2"/>
              </a:rPr>
              <a:t>https://github.com/opencv/opencv/blob/master/modules/core/src/arithm.cpp</a:t>
            </a:r>
            <a:r>
              <a:rPr kumimoji="1" lang="en" altLang="zh-CN" sz="946" dirty="0"/>
              <a:t> 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3258D9-A1BB-704A-A2BB-CB1182ED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" y="1165225"/>
            <a:ext cx="5562600" cy="158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314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2AE5B-BBB6-3149-87E1-15DDDB97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inline functions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B48CB-CD21-B244-B1A2-C4EBC72A9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631825"/>
            <a:ext cx="5227564" cy="125105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b="1" i="0" u="none" strike="noStrike" baseline="0" dirty="0">
                <a:latin typeface="Courier-Bold"/>
              </a:rPr>
              <a:t>inline </a:t>
            </a:r>
            <a:r>
              <a:rPr lang="en-US" sz="1800" b="1" i="0" u="none" strike="noStrike" baseline="0" dirty="0">
                <a:latin typeface="Palatino-Bold"/>
              </a:rPr>
              <a:t>Functions Avoid Function Call Overhead</a:t>
            </a:r>
          </a:p>
          <a:p>
            <a:pPr algn="l"/>
            <a:endParaRPr lang="en-US" sz="1800" b="1" i="0" u="none" strike="noStrike" baseline="0" dirty="0">
              <a:latin typeface="Palatino-Bold"/>
            </a:endParaRP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A function specified as </a:t>
            </a:r>
            <a:r>
              <a:rPr lang="en-US" sz="1800" b="1" i="0" u="none" strike="noStrike" baseline="0" dirty="0">
                <a:latin typeface="Courier-Bold"/>
              </a:rPr>
              <a:t>inline </a:t>
            </a:r>
            <a:r>
              <a:rPr lang="en-US" sz="1800" b="0" i="0" u="none" strike="noStrike" baseline="0" dirty="0">
                <a:latin typeface="Palatino-Roman"/>
              </a:rPr>
              <a:t>(usually) is expanded “in line” at each call.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42637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2AE5B-BBB6-3149-87E1-15DDDB97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inline functions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B48CB-CD21-B244-B1A2-C4EBC72A9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2"/>
            <a:ext cx="5227564" cy="125105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Stack operations and jumps are needed for a function call.</a:t>
            </a:r>
          </a:p>
          <a:p>
            <a:r>
              <a:rPr kumimoji="1" lang="en-US" altLang="zh-CN" dirty="0"/>
              <a:t>It is a heavy cost for some frequently called </a:t>
            </a:r>
            <a:r>
              <a:rPr kumimoji="1" lang="en-US" altLang="zh-CN" dirty="0">
                <a:solidFill>
                  <a:srgbClr val="FF0000"/>
                </a:solidFill>
              </a:rPr>
              <a:t>tiny</a:t>
            </a:r>
            <a:r>
              <a:rPr kumimoji="1" lang="en-US" altLang="zh-CN" dirty="0"/>
              <a:t> functions.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D6CD82-21D4-0B4E-94E7-6EFDBF640B2D}"/>
              </a:ext>
            </a:extLst>
          </p:cNvPr>
          <p:cNvSpPr/>
          <p:nvPr/>
        </p:nvSpPr>
        <p:spPr>
          <a:xfrm>
            <a:off x="3111500" y="860425"/>
            <a:ext cx="2507178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max_function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87D8D7-5B0A-944C-A086-2F6834CF814C}"/>
              </a:ext>
            </a:extLst>
          </p:cNvPr>
          <p:cNvSpPr/>
          <p:nvPr/>
        </p:nvSpPr>
        <p:spPr>
          <a:xfrm>
            <a:off x="70835" y="1317625"/>
            <a:ext cx="2722270" cy="163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maxv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max_function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000" dirty="0" err="1">
                <a:solidFill>
                  <a:srgbClr val="0000FF"/>
                </a:solidFill>
                <a:latin typeface="Menlo" panose="020B0609030804020204" pitchFamily="49" charset="0"/>
              </a:rPr>
              <a:t>maxv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" altLang="zh-CN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max_function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numn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maxv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弧 5">
            <a:extLst>
              <a:ext uri="{FF2B5EF4-FFF2-40B4-BE49-F238E27FC236}">
                <a16:creationId xmlns:a16="http://schemas.microsoft.com/office/drawing/2014/main" id="{F94E0E91-00A9-E14B-A011-7FC4FAAA3CF1}"/>
              </a:ext>
            </a:extLst>
          </p:cNvPr>
          <p:cNvSpPr/>
          <p:nvPr/>
        </p:nvSpPr>
        <p:spPr>
          <a:xfrm>
            <a:off x="1481622" y="1463177"/>
            <a:ext cx="2151246" cy="1045833"/>
          </a:xfrm>
          <a:custGeom>
            <a:avLst/>
            <a:gdLst>
              <a:gd name="connsiteX0" fmla="*/ 2335 w 2151246"/>
              <a:gd name="connsiteY0" fmla="*/ 557352 h 1045833"/>
              <a:gd name="connsiteX1" fmla="*/ 888695 w 2151246"/>
              <a:gd name="connsiteY1" fmla="*/ 7957 h 1045833"/>
              <a:gd name="connsiteX2" fmla="*/ 1642955 w 2151246"/>
              <a:gd name="connsiteY2" fmla="*/ 78653 h 1045833"/>
              <a:gd name="connsiteX3" fmla="*/ 1347942 w 2151246"/>
              <a:gd name="connsiteY3" fmla="*/ 309670 h 1045833"/>
              <a:gd name="connsiteX4" fmla="*/ 1075623 w 2151246"/>
              <a:gd name="connsiteY4" fmla="*/ 522917 h 1045833"/>
              <a:gd name="connsiteX5" fmla="*/ 560445 w 2151246"/>
              <a:gd name="connsiteY5" fmla="*/ 539446 h 1045833"/>
              <a:gd name="connsiteX6" fmla="*/ 2335 w 2151246"/>
              <a:gd name="connsiteY6" fmla="*/ 557352 h 1045833"/>
              <a:gd name="connsiteX0" fmla="*/ 2335 w 2151246"/>
              <a:gd name="connsiteY0" fmla="*/ 557352 h 1045833"/>
              <a:gd name="connsiteX1" fmla="*/ 888695 w 2151246"/>
              <a:gd name="connsiteY1" fmla="*/ 7957 h 1045833"/>
              <a:gd name="connsiteX2" fmla="*/ 1642955 w 2151246"/>
              <a:gd name="connsiteY2" fmla="*/ 78653 h 1045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1246" h="1045833" stroke="0" extrusionOk="0">
                <a:moveTo>
                  <a:pt x="2335" y="557352"/>
                </a:moveTo>
                <a:cubicBezTo>
                  <a:pt x="-115704" y="240588"/>
                  <a:pt x="253649" y="89810"/>
                  <a:pt x="888695" y="7957"/>
                </a:cubicBezTo>
                <a:cubicBezTo>
                  <a:pt x="1188100" y="-6275"/>
                  <a:pt x="1376451" y="12080"/>
                  <a:pt x="1642955" y="78653"/>
                </a:cubicBezTo>
                <a:cubicBezTo>
                  <a:pt x="1583093" y="135102"/>
                  <a:pt x="1446661" y="240137"/>
                  <a:pt x="1347942" y="309670"/>
                </a:cubicBezTo>
                <a:cubicBezTo>
                  <a:pt x="1249224" y="379203"/>
                  <a:pt x="1147062" y="447070"/>
                  <a:pt x="1075623" y="522917"/>
                </a:cubicBezTo>
                <a:cubicBezTo>
                  <a:pt x="860705" y="509545"/>
                  <a:pt x="792046" y="522065"/>
                  <a:pt x="560445" y="539446"/>
                </a:cubicBezTo>
                <a:cubicBezTo>
                  <a:pt x="328844" y="556827"/>
                  <a:pt x="152165" y="567131"/>
                  <a:pt x="2335" y="557352"/>
                </a:cubicBezTo>
                <a:close/>
              </a:path>
              <a:path w="2151246" h="1045833" fill="none" extrusionOk="0">
                <a:moveTo>
                  <a:pt x="2335" y="557352"/>
                </a:moveTo>
                <a:cubicBezTo>
                  <a:pt x="-47067" y="288959"/>
                  <a:pt x="419307" y="112490"/>
                  <a:pt x="888695" y="7957"/>
                </a:cubicBezTo>
                <a:cubicBezTo>
                  <a:pt x="1181023" y="32596"/>
                  <a:pt x="1421686" y="48900"/>
                  <a:pt x="1642955" y="78653"/>
                </a:cubicBezTo>
              </a:path>
              <a:path w="2151246" h="1045833" fill="none" stroke="0" extrusionOk="0">
                <a:moveTo>
                  <a:pt x="2335" y="557352"/>
                </a:moveTo>
                <a:cubicBezTo>
                  <a:pt x="-37460" y="256288"/>
                  <a:pt x="331841" y="77048"/>
                  <a:pt x="888695" y="7957"/>
                </a:cubicBezTo>
                <a:cubicBezTo>
                  <a:pt x="1169515" y="-3176"/>
                  <a:pt x="1463432" y="21682"/>
                  <a:pt x="1642955" y="78653"/>
                </a:cubicBezTo>
              </a:path>
            </a:pathLst>
          </a:custGeom>
          <a:ln w="50800">
            <a:solidFill>
              <a:srgbClr val="FF00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0689741"/>
                      <a:gd name="adj2" fmla="val 1931618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弧 6">
            <a:extLst>
              <a:ext uri="{FF2B5EF4-FFF2-40B4-BE49-F238E27FC236}">
                <a16:creationId xmlns:a16="http://schemas.microsoft.com/office/drawing/2014/main" id="{F5C74887-00B7-0448-857F-BB21CBB92585}"/>
              </a:ext>
            </a:extLst>
          </p:cNvPr>
          <p:cNvSpPr/>
          <p:nvPr/>
        </p:nvSpPr>
        <p:spPr>
          <a:xfrm>
            <a:off x="1552716" y="1253400"/>
            <a:ext cx="2151246" cy="1045833"/>
          </a:xfrm>
          <a:custGeom>
            <a:avLst/>
            <a:gdLst>
              <a:gd name="connsiteX0" fmla="*/ 2062567 w 2151246"/>
              <a:gd name="connsiteY0" fmla="*/ 730832 h 1045833"/>
              <a:gd name="connsiteX1" fmla="*/ 1187233 w 2151246"/>
              <a:gd name="connsiteY1" fmla="*/ 1043011 h 1045833"/>
              <a:gd name="connsiteX2" fmla="*/ 479266 w 2151246"/>
              <a:gd name="connsiteY2" fmla="*/ 958104 h 1045833"/>
              <a:gd name="connsiteX3" fmla="*/ 789372 w 2151246"/>
              <a:gd name="connsiteY3" fmla="*/ 731807 h 1045833"/>
              <a:gd name="connsiteX4" fmla="*/ 1075623 w 2151246"/>
              <a:gd name="connsiteY4" fmla="*/ 522917 h 1045833"/>
              <a:gd name="connsiteX5" fmla="*/ 1549356 w 2151246"/>
              <a:gd name="connsiteY5" fmla="*/ 622716 h 1045833"/>
              <a:gd name="connsiteX6" fmla="*/ 2062567 w 2151246"/>
              <a:gd name="connsiteY6" fmla="*/ 730832 h 1045833"/>
              <a:gd name="connsiteX0" fmla="*/ 2062567 w 2151246"/>
              <a:gd name="connsiteY0" fmla="*/ 730832 h 1045833"/>
              <a:gd name="connsiteX1" fmla="*/ 1187233 w 2151246"/>
              <a:gd name="connsiteY1" fmla="*/ 1043011 h 1045833"/>
              <a:gd name="connsiteX2" fmla="*/ 479266 w 2151246"/>
              <a:gd name="connsiteY2" fmla="*/ 958104 h 1045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1246" h="1045833" stroke="0" extrusionOk="0">
                <a:moveTo>
                  <a:pt x="2062567" y="730832"/>
                </a:moveTo>
                <a:cubicBezTo>
                  <a:pt x="1899837" y="898976"/>
                  <a:pt x="1515513" y="1045199"/>
                  <a:pt x="1187233" y="1043011"/>
                </a:cubicBezTo>
                <a:cubicBezTo>
                  <a:pt x="956926" y="1059608"/>
                  <a:pt x="668441" y="1026231"/>
                  <a:pt x="479266" y="958104"/>
                </a:cubicBezTo>
                <a:cubicBezTo>
                  <a:pt x="627221" y="845441"/>
                  <a:pt x="680669" y="821410"/>
                  <a:pt x="789372" y="731807"/>
                </a:cubicBezTo>
                <a:cubicBezTo>
                  <a:pt x="898075" y="642204"/>
                  <a:pt x="955122" y="621419"/>
                  <a:pt x="1075623" y="522917"/>
                </a:cubicBezTo>
                <a:cubicBezTo>
                  <a:pt x="1227613" y="544124"/>
                  <a:pt x="1399411" y="605969"/>
                  <a:pt x="1549356" y="622716"/>
                </a:cubicBezTo>
                <a:cubicBezTo>
                  <a:pt x="1699301" y="639463"/>
                  <a:pt x="1810045" y="680311"/>
                  <a:pt x="2062567" y="730832"/>
                </a:cubicBezTo>
                <a:close/>
              </a:path>
              <a:path w="2151246" h="1045833" fill="none" extrusionOk="0">
                <a:moveTo>
                  <a:pt x="2062567" y="730832"/>
                </a:moveTo>
                <a:cubicBezTo>
                  <a:pt x="1863355" y="896850"/>
                  <a:pt x="1601065" y="1045919"/>
                  <a:pt x="1187233" y="1043011"/>
                </a:cubicBezTo>
                <a:cubicBezTo>
                  <a:pt x="945254" y="1066284"/>
                  <a:pt x="690736" y="1056848"/>
                  <a:pt x="479266" y="958104"/>
                </a:cubicBezTo>
              </a:path>
              <a:path w="2151246" h="1045833" fill="none" stroke="0" extrusionOk="0">
                <a:moveTo>
                  <a:pt x="2062567" y="730832"/>
                </a:moveTo>
                <a:cubicBezTo>
                  <a:pt x="1900275" y="829173"/>
                  <a:pt x="1542937" y="1065960"/>
                  <a:pt x="1187233" y="1043011"/>
                </a:cubicBezTo>
                <a:cubicBezTo>
                  <a:pt x="942916" y="1058338"/>
                  <a:pt x="717821" y="1032855"/>
                  <a:pt x="479266" y="958104"/>
                </a:cubicBezTo>
              </a:path>
            </a:pathLst>
          </a:custGeom>
          <a:ln w="50800">
            <a:solidFill>
              <a:srgbClr val="FF00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713779"/>
                      <a:gd name="adj2" fmla="val 863280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弧 7">
            <a:extLst>
              <a:ext uri="{FF2B5EF4-FFF2-40B4-BE49-F238E27FC236}">
                <a16:creationId xmlns:a16="http://schemas.microsoft.com/office/drawing/2014/main" id="{15F024CD-D456-8748-8D07-DF0C50621B49}"/>
              </a:ext>
            </a:extLst>
          </p:cNvPr>
          <p:cNvSpPr/>
          <p:nvPr/>
        </p:nvSpPr>
        <p:spPr>
          <a:xfrm>
            <a:off x="1481622" y="1680911"/>
            <a:ext cx="2222341" cy="1501112"/>
          </a:xfrm>
          <a:custGeom>
            <a:avLst/>
            <a:gdLst>
              <a:gd name="connsiteX0" fmla="*/ 1251 w 2222341"/>
              <a:gd name="connsiteY0" fmla="*/ 786167 h 1501112"/>
              <a:gd name="connsiteX1" fmla="*/ 761020 w 2222341"/>
              <a:gd name="connsiteY1" fmla="*/ 38239 h 1501112"/>
              <a:gd name="connsiteX2" fmla="*/ 1651488 w 2222341"/>
              <a:gd name="connsiteY2" fmla="*/ 94709 h 1501112"/>
              <a:gd name="connsiteX3" fmla="*/ 1370523 w 2222341"/>
              <a:gd name="connsiteY3" fmla="*/ 435749 h 1501112"/>
              <a:gd name="connsiteX4" fmla="*/ 1111171 w 2222341"/>
              <a:gd name="connsiteY4" fmla="*/ 750556 h 1501112"/>
              <a:gd name="connsiteX5" fmla="*/ 578409 w 2222341"/>
              <a:gd name="connsiteY5" fmla="*/ 767649 h 1501112"/>
              <a:gd name="connsiteX6" fmla="*/ 1251 w 2222341"/>
              <a:gd name="connsiteY6" fmla="*/ 786167 h 1501112"/>
              <a:gd name="connsiteX0" fmla="*/ 1251 w 2222341"/>
              <a:gd name="connsiteY0" fmla="*/ 786167 h 1501112"/>
              <a:gd name="connsiteX1" fmla="*/ 761020 w 2222341"/>
              <a:gd name="connsiteY1" fmla="*/ 38239 h 1501112"/>
              <a:gd name="connsiteX2" fmla="*/ 1651488 w 2222341"/>
              <a:gd name="connsiteY2" fmla="*/ 94709 h 150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2341" h="1501112" stroke="0" extrusionOk="0">
                <a:moveTo>
                  <a:pt x="1251" y="786167"/>
                </a:moveTo>
                <a:cubicBezTo>
                  <a:pt x="-56051" y="429231"/>
                  <a:pt x="241410" y="161836"/>
                  <a:pt x="761020" y="38239"/>
                </a:cubicBezTo>
                <a:cubicBezTo>
                  <a:pt x="1118726" y="-14908"/>
                  <a:pt x="1363415" y="-7023"/>
                  <a:pt x="1651488" y="94709"/>
                </a:cubicBezTo>
                <a:cubicBezTo>
                  <a:pt x="1580714" y="176770"/>
                  <a:pt x="1493761" y="318882"/>
                  <a:pt x="1370523" y="435749"/>
                </a:cubicBezTo>
                <a:cubicBezTo>
                  <a:pt x="1247285" y="552616"/>
                  <a:pt x="1211010" y="657170"/>
                  <a:pt x="1111171" y="750556"/>
                </a:cubicBezTo>
                <a:cubicBezTo>
                  <a:pt x="899070" y="737945"/>
                  <a:pt x="795547" y="756579"/>
                  <a:pt x="578409" y="767649"/>
                </a:cubicBezTo>
                <a:cubicBezTo>
                  <a:pt x="361271" y="778720"/>
                  <a:pt x="215838" y="783277"/>
                  <a:pt x="1251" y="786167"/>
                </a:cubicBezTo>
                <a:close/>
              </a:path>
              <a:path w="2222341" h="1501112" fill="none" extrusionOk="0">
                <a:moveTo>
                  <a:pt x="1251" y="786167"/>
                </a:moveTo>
                <a:cubicBezTo>
                  <a:pt x="-42313" y="446772"/>
                  <a:pt x="351431" y="196043"/>
                  <a:pt x="761020" y="38239"/>
                </a:cubicBezTo>
                <a:cubicBezTo>
                  <a:pt x="1064197" y="-16486"/>
                  <a:pt x="1384843" y="48018"/>
                  <a:pt x="1651488" y="94709"/>
                </a:cubicBezTo>
              </a:path>
              <a:path w="2222341" h="1501112" fill="none" stroke="0" extrusionOk="0">
                <a:moveTo>
                  <a:pt x="1251" y="786167"/>
                </a:moveTo>
                <a:cubicBezTo>
                  <a:pt x="-28008" y="396414"/>
                  <a:pt x="262477" y="179975"/>
                  <a:pt x="761020" y="38239"/>
                </a:cubicBezTo>
                <a:cubicBezTo>
                  <a:pt x="1104740" y="-984"/>
                  <a:pt x="1421551" y="2582"/>
                  <a:pt x="1651488" y="94709"/>
                </a:cubicBezTo>
              </a:path>
            </a:pathLst>
          </a:custGeom>
          <a:ln w="63500">
            <a:solidFill>
              <a:srgbClr val="FFC0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0689741"/>
                      <a:gd name="adj2" fmla="val 1856899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弧 8">
            <a:extLst>
              <a:ext uri="{FF2B5EF4-FFF2-40B4-BE49-F238E27FC236}">
                <a16:creationId xmlns:a16="http://schemas.microsoft.com/office/drawing/2014/main" id="{977FDEBC-AA8C-974E-9ADD-876F76C5DA6B}"/>
              </a:ext>
            </a:extLst>
          </p:cNvPr>
          <p:cNvSpPr/>
          <p:nvPr/>
        </p:nvSpPr>
        <p:spPr>
          <a:xfrm>
            <a:off x="1552716" y="1402720"/>
            <a:ext cx="2651176" cy="1316066"/>
          </a:xfrm>
          <a:custGeom>
            <a:avLst/>
            <a:gdLst>
              <a:gd name="connsiteX0" fmla="*/ 2649793 w 2651176"/>
              <a:gd name="connsiteY0" fmla="*/ 627982 h 1316066"/>
              <a:gd name="connsiteX1" fmla="*/ 1545363 w 2651176"/>
              <a:gd name="connsiteY1" fmla="*/ 1306959 h 1316066"/>
              <a:gd name="connsiteX2" fmla="*/ 580009 w 2651176"/>
              <a:gd name="connsiteY2" fmla="*/ 1202115 h 1316066"/>
              <a:gd name="connsiteX3" fmla="*/ 967710 w 2651176"/>
              <a:gd name="connsiteY3" fmla="*/ 919192 h 1316066"/>
              <a:gd name="connsiteX4" fmla="*/ 1325588 w 2651176"/>
              <a:gd name="connsiteY4" fmla="*/ 658033 h 1316066"/>
              <a:gd name="connsiteX5" fmla="*/ 1961206 w 2651176"/>
              <a:gd name="connsiteY5" fmla="*/ 643609 h 1316066"/>
              <a:gd name="connsiteX6" fmla="*/ 2649793 w 2651176"/>
              <a:gd name="connsiteY6" fmla="*/ 627982 h 1316066"/>
              <a:gd name="connsiteX0" fmla="*/ 2649793 w 2651176"/>
              <a:gd name="connsiteY0" fmla="*/ 627982 h 1316066"/>
              <a:gd name="connsiteX1" fmla="*/ 1545363 w 2651176"/>
              <a:gd name="connsiteY1" fmla="*/ 1306959 h 1316066"/>
              <a:gd name="connsiteX2" fmla="*/ 580009 w 2651176"/>
              <a:gd name="connsiteY2" fmla="*/ 1202115 h 1316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1176" h="1316066" stroke="0" extrusionOk="0">
                <a:moveTo>
                  <a:pt x="2649793" y="627982"/>
                </a:moveTo>
                <a:cubicBezTo>
                  <a:pt x="2634933" y="932320"/>
                  <a:pt x="2078125" y="1299925"/>
                  <a:pt x="1545363" y="1306959"/>
                </a:cubicBezTo>
                <a:cubicBezTo>
                  <a:pt x="1233722" y="1340416"/>
                  <a:pt x="841648" y="1298185"/>
                  <a:pt x="580009" y="1202115"/>
                </a:cubicBezTo>
                <a:cubicBezTo>
                  <a:pt x="769734" y="1085528"/>
                  <a:pt x="798934" y="1061501"/>
                  <a:pt x="967710" y="919192"/>
                </a:cubicBezTo>
                <a:cubicBezTo>
                  <a:pt x="1136486" y="776883"/>
                  <a:pt x="1237126" y="698723"/>
                  <a:pt x="1325588" y="658033"/>
                </a:cubicBezTo>
                <a:cubicBezTo>
                  <a:pt x="1534256" y="628700"/>
                  <a:pt x="1790439" y="657153"/>
                  <a:pt x="1961206" y="643609"/>
                </a:cubicBezTo>
                <a:cubicBezTo>
                  <a:pt x="2131973" y="630064"/>
                  <a:pt x="2464849" y="654729"/>
                  <a:pt x="2649793" y="627982"/>
                </a:cubicBezTo>
                <a:close/>
              </a:path>
              <a:path w="2651176" h="1316066" fill="none" extrusionOk="0">
                <a:moveTo>
                  <a:pt x="2649793" y="627982"/>
                </a:moveTo>
                <a:cubicBezTo>
                  <a:pt x="2639324" y="953724"/>
                  <a:pt x="2234159" y="1274523"/>
                  <a:pt x="1545363" y="1306959"/>
                </a:cubicBezTo>
                <a:cubicBezTo>
                  <a:pt x="1217046" y="1347976"/>
                  <a:pt x="867637" y="1350265"/>
                  <a:pt x="580009" y="1202115"/>
                </a:cubicBezTo>
              </a:path>
              <a:path w="2651176" h="1316066" fill="none" stroke="0" extrusionOk="0">
                <a:moveTo>
                  <a:pt x="2649793" y="627982"/>
                </a:moveTo>
                <a:cubicBezTo>
                  <a:pt x="2672623" y="886166"/>
                  <a:pt x="2157070" y="1320302"/>
                  <a:pt x="1545363" y="1306959"/>
                </a:cubicBezTo>
                <a:cubicBezTo>
                  <a:pt x="1248388" y="1357478"/>
                  <a:pt x="927380" y="1313110"/>
                  <a:pt x="580009" y="1202115"/>
                </a:cubicBezTo>
              </a:path>
            </a:pathLst>
          </a:custGeom>
          <a:ln w="63500">
            <a:solidFill>
              <a:srgbClr val="FFC0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21521998"/>
                      <a:gd name="adj2" fmla="val 863280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30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2AE5B-BBB6-3149-87E1-15DDDB97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Inline functions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B48CB-CD21-B244-B1A2-C4EBC72A9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2"/>
            <a:ext cx="5227564" cy="83482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generated instructions by a compiler can be as follows to improve efficiency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87D8D7-5B0A-944C-A086-2F6834CF814C}"/>
              </a:ext>
            </a:extLst>
          </p:cNvPr>
          <p:cNvSpPr/>
          <p:nvPr/>
        </p:nvSpPr>
        <p:spPr>
          <a:xfrm>
            <a:off x="629693" y="865722"/>
            <a:ext cx="2652560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maxv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</a:p>
          <a:p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000" dirty="0" err="1">
                <a:solidFill>
                  <a:srgbClr val="0000FF"/>
                </a:solidFill>
                <a:latin typeface="Menlo" panose="020B0609030804020204" pitchFamily="49" charset="0"/>
              </a:rPr>
              <a:t>maxv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</a:p>
          <a:p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D30BE4-7558-CC41-9CD0-401B0BCB8821}"/>
              </a:ext>
            </a:extLst>
          </p:cNvPr>
          <p:cNvSpPr/>
          <p:nvPr/>
        </p:nvSpPr>
        <p:spPr>
          <a:xfrm>
            <a:off x="1494174" y="1470025"/>
            <a:ext cx="2303126" cy="70788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39AEC0-2715-9B46-A7BA-26388152DF26}"/>
              </a:ext>
            </a:extLst>
          </p:cNvPr>
          <p:cNvSpPr/>
          <p:nvPr/>
        </p:nvSpPr>
        <p:spPr>
          <a:xfrm>
            <a:off x="1282700" y="2232025"/>
            <a:ext cx="2303126" cy="70788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numn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maxv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numn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maxv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37596546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2AE5B-BBB6-3149-87E1-15DDDB97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Inline functions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B48CB-CD21-B244-B1A2-C4EBC72A9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2"/>
            <a:ext cx="5227564" cy="1123449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000CC"/>
                </a:solidFill>
              </a:rPr>
              <a:t>inline</a:t>
            </a:r>
            <a:r>
              <a:rPr kumimoji="1" lang="en-US" altLang="zh-CN" dirty="0"/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suggests</a:t>
            </a:r>
            <a:r>
              <a:rPr kumimoji="1" lang="en-US" altLang="zh-CN" dirty="0"/>
              <a:t> the compiler to perform that kind of optimizations.</a:t>
            </a:r>
          </a:p>
          <a:p>
            <a:r>
              <a:rPr kumimoji="1" lang="en-US" altLang="zh-CN" dirty="0"/>
              <a:t>The compiler may not follow your suggestion if the function is too complex or contains some constrains.</a:t>
            </a:r>
          </a:p>
          <a:p>
            <a:r>
              <a:rPr kumimoji="1" lang="en-US" altLang="zh-CN" dirty="0"/>
              <a:t>Some functions without </a:t>
            </a:r>
            <a:r>
              <a:rPr kumimoji="1" lang="en-US" altLang="zh-CN" dirty="0">
                <a:solidFill>
                  <a:srgbClr val="0000CC"/>
                </a:solidFill>
              </a:rPr>
              <a:t>inline</a:t>
            </a:r>
            <a:r>
              <a:rPr kumimoji="1" lang="en-US" altLang="zh-CN" dirty="0"/>
              <a:t> may be optimized as an inline one.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D6CD82-21D4-0B4E-94E7-6EFDBF640B2D}"/>
              </a:ext>
            </a:extLst>
          </p:cNvPr>
          <p:cNvSpPr/>
          <p:nvPr/>
        </p:nvSpPr>
        <p:spPr>
          <a:xfrm>
            <a:off x="520700" y="1291074"/>
            <a:ext cx="28829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>
            <a:spAutoFit/>
          </a:bodyPr>
          <a:lstStyle/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inline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max_function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09068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C0BEA-0170-2C4B-8868-079EBCAF2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 Preprocessor macro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982EE-D24A-1849-A574-E6D9F615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1106693"/>
            <a:ext cx="5227564" cy="415498"/>
          </a:xfrm>
        </p:spPr>
        <p:txBody>
          <a:bodyPr/>
          <a:lstStyle/>
          <a:p>
            <a:r>
              <a:rPr kumimoji="1" lang="en-US" altLang="zh-CN" dirty="0"/>
              <a:t>The source code will be replaced by a preprocessor.</a:t>
            </a:r>
          </a:p>
          <a:p>
            <a:r>
              <a:rPr kumimoji="1" lang="en-US" altLang="zh-CN" dirty="0"/>
              <a:t>Surely no cost of a function call,</a:t>
            </a:r>
          </a:p>
          <a:p>
            <a:r>
              <a:rPr kumimoji="1" lang="en-US" altLang="zh-CN" dirty="0"/>
              <a:t>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a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</a:t>
            </a:r>
            <a:r>
              <a:rPr kumimoji="1" lang="en-US" altLang="zh-CN" dirty="0"/>
              <a:t> can be any types which can compare.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732544-22D1-1E44-88BD-A604523AE566}"/>
              </a:ext>
            </a:extLst>
          </p:cNvPr>
          <p:cNvSpPr/>
          <p:nvPr/>
        </p:nvSpPr>
        <p:spPr>
          <a:xfrm>
            <a:off x="292100" y="708025"/>
            <a:ext cx="2347117" cy="23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946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sz="946" dirty="0">
                <a:solidFill>
                  <a:srgbClr val="0000FF"/>
                </a:solidFill>
                <a:latin typeface="Menlo" panose="020B0609030804020204" pitchFamily="49" charset="0"/>
              </a:rPr>
              <a:t> MAX_MACRO(</a:t>
            </a:r>
            <a:r>
              <a:rPr lang="en" altLang="zh-CN" sz="946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946" dirty="0">
                <a:solidFill>
                  <a:srgbClr val="0000FF"/>
                </a:solidFill>
                <a:latin typeface="Menlo" panose="020B0609030804020204" pitchFamily="49" charset="0"/>
              </a:rPr>
              <a:t>, </a:t>
            </a:r>
            <a:r>
              <a:rPr lang="en" altLang="zh-CN" sz="946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946" dirty="0">
                <a:solidFill>
                  <a:srgbClr val="0000FF"/>
                </a:solidFill>
                <a:latin typeface="Menlo" panose="020B0609030804020204" pitchFamily="49" charset="0"/>
              </a:rPr>
              <a:t>) (a)</a:t>
            </a:r>
            <a:r>
              <a:rPr lang="en" altLang="zh-CN" sz="946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  <a:r>
              <a:rPr lang="en" altLang="zh-CN" sz="946" dirty="0">
                <a:solidFill>
                  <a:srgbClr val="0000FF"/>
                </a:solidFill>
                <a:latin typeface="Menlo" panose="020B0609030804020204" pitchFamily="49" charset="0"/>
              </a:rPr>
              <a:t>(b) </a:t>
            </a:r>
            <a:r>
              <a:rPr lang="en" altLang="zh-CN" sz="946" dirty="0">
                <a:solidFill>
                  <a:srgbClr val="000000"/>
                </a:solidFill>
                <a:latin typeface="Menlo" panose="020B0609030804020204" pitchFamily="49" charset="0"/>
              </a:rPr>
              <a:t>?</a:t>
            </a:r>
            <a:r>
              <a:rPr lang="en" altLang="zh-CN" sz="946" dirty="0">
                <a:solidFill>
                  <a:srgbClr val="0000FF"/>
                </a:solidFill>
                <a:latin typeface="Menlo" panose="020B0609030804020204" pitchFamily="49" charset="0"/>
              </a:rPr>
              <a:t> (a) </a:t>
            </a:r>
            <a:r>
              <a:rPr lang="en" altLang="zh-CN" sz="946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" altLang="zh-CN" sz="946" dirty="0">
                <a:solidFill>
                  <a:srgbClr val="0000FF"/>
                </a:solidFill>
                <a:latin typeface="Menlo" panose="020B0609030804020204" pitchFamily="49" charset="0"/>
              </a:rPr>
              <a:t> (b)</a:t>
            </a:r>
            <a:endParaRPr lang="en" altLang="zh-CN" sz="946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775E43-FBA7-0146-BB3B-220C718D0F6E}"/>
              </a:ext>
            </a:extLst>
          </p:cNvPr>
          <p:cNvSpPr/>
          <p:nvPr/>
        </p:nvSpPr>
        <p:spPr>
          <a:xfrm>
            <a:off x="485277" y="2014337"/>
            <a:ext cx="665567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inline.cpp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8959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54590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94935" algn="l"/>
              </a:tabLst>
            </a:pPr>
            <a:r>
              <a:rPr spc="-135" dirty="0">
                <a:solidFill>
                  <a:srgbClr val="7030A0"/>
                </a:solidFill>
              </a:rPr>
              <a:t>Function</a:t>
            </a:r>
            <a:r>
              <a:rPr spc="60" dirty="0">
                <a:solidFill>
                  <a:srgbClr val="7030A0"/>
                </a:solidFill>
              </a:rPr>
              <a:t> </a:t>
            </a:r>
            <a:r>
              <a:rPr spc="-130" dirty="0">
                <a:solidFill>
                  <a:srgbClr val="7030A0"/>
                </a:solidFill>
              </a:rPr>
              <a:t>Signature</a:t>
            </a:r>
            <a:r>
              <a:rPr spc="60" dirty="0">
                <a:solidFill>
                  <a:srgbClr val="7030A0"/>
                </a:solidFill>
              </a:rPr>
              <a:t> </a:t>
            </a:r>
            <a:r>
              <a:rPr spc="-150" dirty="0">
                <a:solidFill>
                  <a:srgbClr val="7030A0"/>
                </a:solidFill>
              </a:rPr>
              <a:t>and</a:t>
            </a:r>
            <a:r>
              <a:rPr spc="60" dirty="0">
                <a:solidFill>
                  <a:srgbClr val="7030A0"/>
                </a:solidFill>
              </a:rPr>
              <a:t> </a:t>
            </a:r>
            <a:r>
              <a:rPr spc="-10" dirty="0">
                <a:solidFill>
                  <a:srgbClr val="7030A0"/>
                </a:solidFill>
              </a:rPr>
              <a:t>Overloading</a:t>
            </a:r>
            <a:r>
              <a:rPr dirty="0">
                <a:solidFill>
                  <a:srgbClr val="7030A0"/>
                </a:solidFill>
              </a:rPr>
              <a:t>	</a:t>
            </a:r>
            <a:r>
              <a:rPr spc="-25" dirty="0">
                <a:solidFill>
                  <a:srgbClr val="7030A0"/>
                </a:solidFill>
              </a:rPr>
              <a:t>1/2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68261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20" dirty="0">
                <a:solidFill>
                  <a:srgbClr val="F9F9F9"/>
                </a:solidFill>
                <a:latin typeface="Arial Black"/>
                <a:cs typeface="Arial Black"/>
              </a:rPr>
              <a:t>Signature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66508"/>
            <a:ext cx="5039995" cy="880744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016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0"/>
              </a:spcBef>
            </a:pPr>
            <a:r>
              <a:rPr sz="1100" spc="-125" dirty="0">
                <a:solidFill>
                  <a:srgbClr val="22373A"/>
                </a:solidFill>
                <a:latin typeface="Arial Black"/>
                <a:cs typeface="Arial Black"/>
              </a:rPr>
              <a:t>Function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40" dirty="0">
                <a:solidFill>
                  <a:srgbClr val="22373A"/>
                </a:solidFill>
                <a:latin typeface="Arial Black"/>
                <a:cs typeface="Arial Black"/>
              </a:rPr>
              <a:t>signature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defines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Arial"/>
                <a:cs typeface="Arial"/>
              </a:rPr>
              <a:t>input</a:t>
            </a:r>
            <a:r>
              <a:rPr sz="1100" i="1" spc="1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22373A"/>
                </a:solidFill>
                <a:latin typeface="Arial"/>
                <a:cs typeface="Arial"/>
              </a:rPr>
              <a:t>types</a:t>
            </a:r>
            <a:r>
              <a:rPr sz="1100" i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(specialized)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function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endParaRPr sz="11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240"/>
              </a:spcBef>
            </a:pPr>
            <a:r>
              <a:rPr sz="1100" i="1" spc="-10" dirty="0">
                <a:solidFill>
                  <a:srgbClr val="22373A"/>
                </a:solidFill>
                <a:latin typeface="Arial"/>
                <a:cs typeface="Arial"/>
              </a:rPr>
              <a:t>inputs</a:t>
            </a:r>
            <a:r>
              <a:rPr sz="1100" i="1" spc="-1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204" dirty="0">
                <a:solidFill>
                  <a:srgbClr val="22373A"/>
                </a:solidFill>
                <a:latin typeface="Arial"/>
                <a:cs typeface="Arial"/>
              </a:rPr>
              <a:t>+</a:t>
            </a:r>
            <a:r>
              <a:rPr sz="1100" i="1" spc="-1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22373A"/>
                </a:solidFill>
                <a:latin typeface="Arial"/>
                <a:cs typeface="Arial"/>
              </a:rPr>
              <a:t>outputs</a:t>
            </a:r>
            <a:r>
              <a:rPr sz="1100" i="1" spc="-1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22373A"/>
                </a:solidFill>
                <a:latin typeface="Arial"/>
                <a:cs typeface="Arial"/>
              </a:rPr>
              <a:t>types</a:t>
            </a:r>
            <a:r>
              <a:rPr sz="1100" i="1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template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function</a:t>
            </a:r>
            <a:endParaRPr sz="1100">
              <a:latin typeface="Tahoma"/>
              <a:cs typeface="Tahoma"/>
            </a:endParaRPr>
          </a:p>
          <a:p>
            <a:pPr marL="45720" marR="78740">
              <a:lnSpc>
                <a:spcPct val="118000"/>
              </a:lnSpc>
              <a:spcBef>
                <a:spcPts val="395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function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signature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includes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5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number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arguments,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4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types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arguments,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and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6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order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arguments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357" y="1611716"/>
            <a:ext cx="4907280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 marR="5080" indent="-177165">
              <a:lnSpc>
                <a:spcPct val="118000"/>
              </a:lnSpc>
              <a:spcBef>
                <a:spcPts val="100"/>
              </a:spcBef>
              <a:buChar char="•"/>
              <a:tabLst>
                <a:tab pos="1892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C++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standard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prohibits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function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declaration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only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differs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return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endParaRPr sz="1100">
              <a:latin typeface="Tahoma"/>
              <a:cs typeface="Tahoma"/>
            </a:endParaRPr>
          </a:p>
          <a:p>
            <a:pPr marL="189230" indent="-176530">
              <a:lnSpc>
                <a:spcPct val="100000"/>
              </a:lnSpc>
              <a:spcBef>
                <a:spcPts val="240"/>
              </a:spcBef>
              <a:buChar char="•"/>
              <a:tabLst>
                <a:tab pos="189230" algn="l"/>
              </a:tabLst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Function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declarations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different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signatures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have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distinct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return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types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2413406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40" dirty="0">
                <a:solidFill>
                  <a:srgbClr val="F9F9F9"/>
                </a:solidFill>
                <a:latin typeface="Arial Black"/>
                <a:cs typeface="Arial Black"/>
              </a:rPr>
              <a:t>Overloading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4" y="2611665"/>
            <a:ext cx="5039995" cy="414020"/>
          </a:xfrm>
          <a:custGeom>
            <a:avLst/>
            <a:gdLst/>
            <a:ahLst/>
            <a:cxnLst/>
            <a:rect l="l" t="t" r="r" b="b"/>
            <a:pathLst>
              <a:path w="5039995" h="414019">
                <a:moveTo>
                  <a:pt x="5039995" y="0"/>
                </a:moveTo>
                <a:lnTo>
                  <a:pt x="0" y="0"/>
                </a:lnTo>
                <a:lnTo>
                  <a:pt x="0" y="413397"/>
                </a:lnTo>
                <a:lnTo>
                  <a:pt x="5039995" y="413397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3484" y="2571188"/>
            <a:ext cx="5188381" cy="393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8960">
              <a:lnSpc>
                <a:spcPct val="118000"/>
              </a:lnSpc>
              <a:spcBef>
                <a:spcPts val="100"/>
              </a:spcBef>
            </a:pPr>
            <a:r>
              <a:rPr sz="1100" spc="-125" dirty="0">
                <a:solidFill>
                  <a:srgbClr val="22373A"/>
                </a:solidFill>
                <a:latin typeface="Arial Black"/>
                <a:cs typeface="Arial Black"/>
              </a:rPr>
              <a:t>Function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overloading</a:t>
            </a:r>
            <a:r>
              <a:rPr sz="1100" spc="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allows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have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distinct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functions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same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name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but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different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Arial"/>
                <a:cs typeface="Arial"/>
              </a:rPr>
              <a:t>signatures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1313815" cy="5080"/>
            </a:xfrm>
            <a:custGeom>
              <a:avLst/>
              <a:gdLst/>
              <a:ahLst/>
              <a:cxnLst/>
              <a:rect l="l" t="t" r="r" b="b"/>
              <a:pathLst>
                <a:path w="1313815" h="5080">
                  <a:moveTo>
                    <a:pt x="0" y="5060"/>
                  </a:moveTo>
                  <a:lnTo>
                    <a:pt x="0" y="0"/>
                  </a:lnTo>
                  <a:lnTo>
                    <a:pt x="1313717" y="0"/>
                  </a:lnTo>
                  <a:lnTo>
                    <a:pt x="131371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7910629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0554F-4044-C94F-B8A9-BEBE7A2E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Arrays  -  C-style arrays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D12AE-0F99-3449-AB51-89F275AAE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531079"/>
            <a:ext cx="4906010" cy="276999"/>
          </a:xfrm>
        </p:spPr>
        <p:txBody>
          <a:bodyPr/>
          <a:lstStyle/>
          <a:p>
            <a:pPr marL="171450" indent="-171450">
              <a:buFontTx/>
              <a:buChar char="-"/>
            </a:pPr>
            <a:r>
              <a:rPr kumimoji="1" lang="en-US" altLang="zh-CN" dirty="0">
                <a:solidFill>
                  <a:srgbClr val="002060"/>
                </a:solidFill>
              </a:rPr>
              <a:t>Syntax:</a:t>
            </a:r>
          </a:p>
          <a:p>
            <a:pPr marL="171450" indent="-171450">
              <a:buFontTx/>
              <a:buChar char="-"/>
            </a:pPr>
            <a:r>
              <a:rPr kumimoji="1" lang="en-US" altLang="zh-CN" dirty="0">
                <a:solidFill>
                  <a:srgbClr val="002060"/>
                </a:solidFill>
              </a:rPr>
              <a:t>Type  </a:t>
            </a:r>
            <a:r>
              <a:rPr kumimoji="1" lang="en-US" altLang="zh-CN" i="1" dirty="0">
                <a:solidFill>
                  <a:srgbClr val="002060"/>
                </a:solidFill>
              </a:rPr>
              <a:t>array name</a:t>
            </a:r>
            <a:r>
              <a:rPr kumimoji="1" lang="en-US" altLang="zh-CN" dirty="0">
                <a:solidFill>
                  <a:srgbClr val="002060"/>
                </a:solidFill>
              </a:rPr>
              <a:t>[size] {…};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245A0F-39EE-2942-8023-CFE49572F89D}"/>
              </a:ext>
            </a:extLst>
          </p:cNvPr>
          <p:cNvSpPr/>
          <p:nvPr/>
        </p:nvSpPr>
        <p:spPr>
          <a:xfrm>
            <a:off x="122770" y="1012825"/>
            <a:ext cx="56430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num_array1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1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int array</a:t>
            </a:r>
            <a:endParaRPr lang="en-US" sz="1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num_array2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int array</a:t>
            </a:r>
          </a:p>
          <a:p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float </a:t>
            </a:r>
            <a:r>
              <a:rPr lang="en-US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_array1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]{</a:t>
            </a:r>
            <a:r>
              <a:rPr lang="en-US" sz="1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float array</a:t>
            </a:r>
          </a:p>
          <a:p>
            <a:r>
              <a:rPr lang="en-US" sz="1000" b="1" dirty="0">
                <a:solidFill>
                  <a:srgbClr val="CCCCCC"/>
                </a:solidFill>
                <a:latin typeface="Consolas" panose="020B0609020204030204" pitchFamily="49" charset="0"/>
              </a:rPr>
              <a:t>    string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s_array1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]{</a:t>
            </a:r>
            <a:r>
              <a:rPr lang="en-US" sz="1000" b="1" dirty="0">
                <a:solidFill>
                  <a:srgbClr val="B5CEA8"/>
                </a:solidFill>
                <a:latin typeface="Consolas" panose="020B0609020204030204" pitchFamily="49" charset="0"/>
              </a:rPr>
              <a:t>“w1”, “w2”, “w3”,”w4”, “w5”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string array </a:t>
            </a:r>
            <a:endParaRPr lang="en-US" sz="1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25382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4202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00" b="1" i="0" u="none" strike="noStrike" baseline="0" dirty="0">
                <a:solidFill>
                  <a:srgbClr val="7030A0"/>
                </a:solidFill>
                <a:latin typeface="Palatino-Bold"/>
              </a:rPr>
              <a:t>Overloaded Functions</a:t>
            </a:r>
            <a:endParaRPr spc="-135" dirty="0">
              <a:solidFill>
                <a:srgbClr val="7030A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900" y="600991"/>
            <a:ext cx="5317046" cy="225831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Palatino-Roman"/>
              </a:rPr>
              <a:t>Functions that have the same name but different parameter lists and that appear in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the same scope are </a:t>
            </a:r>
            <a:r>
              <a:rPr lang="en-US" sz="1800" b="1" i="0" u="none" strike="noStrike" baseline="0" dirty="0">
                <a:latin typeface="Palatino-Bold"/>
              </a:rPr>
              <a:t>overloaded</a:t>
            </a:r>
            <a:r>
              <a:rPr lang="en-US" sz="1800" b="0" i="0" u="none" strike="noStrike" baseline="0" dirty="0">
                <a:latin typeface="Palatino-Roman"/>
              </a:rPr>
              <a:t>. For example, functions named </a:t>
            </a:r>
            <a:r>
              <a:rPr lang="en-US" sz="1800" b="0" i="0" u="none" strike="noStrike" baseline="0" dirty="0">
                <a:latin typeface="Courier"/>
              </a:rPr>
              <a:t>print</a:t>
            </a:r>
            <a:r>
              <a:rPr lang="en-US" sz="1800" b="0" i="0" u="none" strike="noStrike" baseline="0" dirty="0">
                <a:latin typeface="Palatino-Roman"/>
              </a:rPr>
              <a:t>:</a:t>
            </a:r>
          </a:p>
          <a:p>
            <a:pPr algn="l"/>
            <a:endParaRPr lang="en-US" sz="1800" b="0" i="0" u="none" strike="noStrike" baseline="0" dirty="0">
              <a:latin typeface="Palatino-Roman"/>
            </a:endParaRPr>
          </a:p>
          <a:p>
            <a:pPr algn="l"/>
            <a:r>
              <a:rPr lang="en-US" sz="1400" b="0" i="0" u="none" strike="noStrike" baseline="0" dirty="0">
                <a:solidFill>
                  <a:srgbClr val="7030A0"/>
                </a:solidFill>
                <a:latin typeface="Courier"/>
              </a:rPr>
              <a:t>void print(const char *cp);</a:t>
            </a:r>
          </a:p>
          <a:p>
            <a:pPr algn="l"/>
            <a:r>
              <a:rPr lang="en-US" sz="1400" b="0" i="0" u="none" strike="noStrike" baseline="0" dirty="0">
                <a:solidFill>
                  <a:srgbClr val="7030A0"/>
                </a:solidFill>
                <a:latin typeface="Courier"/>
              </a:rPr>
              <a:t>void print(string s);</a:t>
            </a:r>
          </a:p>
          <a:p>
            <a:pPr algn="l"/>
            <a:r>
              <a:rPr lang="en-US" sz="1400" b="0" i="0" u="none" strike="noStrike" baseline="0" dirty="0">
                <a:solidFill>
                  <a:srgbClr val="7030A0"/>
                </a:solidFill>
                <a:latin typeface="Courier"/>
              </a:rPr>
              <a:t>void print(const int *beg, const int *end);</a:t>
            </a:r>
          </a:p>
          <a:p>
            <a:pPr algn="l"/>
            <a:r>
              <a:rPr lang="en-US" sz="1400" b="0" i="0" u="none" strike="noStrike" baseline="0" dirty="0">
                <a:solidFill>
                  <a:srgbClr val="7030A0"/>
                </a:solidFill>
                <a:latin typeface="Courier"/>
              </a:rPr>
              <a:t>void print(const int </a:t>
            </a:r>
            <a:r>
              <a:rPr lang="en-US" sz="1400" b="0" i="0" u="none" strike="noStrike" baseline="0" dirty="0" err="1">
                <a:solidFill>
                  <a:srgbClr val="7030A0"/>
                </a:solidFill>
                <a:latin typeface="Courier"/>
              </a:rPr>
              <a:t>ia</a:t>
            </a:r>
            <a:r>
              <a:rPr lang="en-US" sz="1400" b="0" i="0" u="none" strike="noStrike" baseline="0" dirty="0">
                <a:solidFill>
                  <a:srgbClr val="7030A0"/>
                </a:solidFill>
                <a:latin typeface="Courier"/>
              </a:rPr>
              <a:t>[], </a:t>
            </a:r>
            <a:r>
              <a:rPr lang="en-US" sz="1400" b="0" i="0" u="none" strike="noStrike" baseline="0" dirty="0" err="1">
                <a:solidFill>
                  <a:srgbClr val="7030A0"/>
                </a:solidFill>
                <a:latin typeface="Courier"/>
              </a:rPr>
              <a:t>size_t</a:t>
            </a:r>
            <a:r>
              <a:rPr lang="en-US" sz="1400" b="0" i="0" u="none" strike="noStrike" baseline="0" dirty="0">
                <a:solidFill>
                  <a:srgbClr val="7030A0"/>
                </a:solidFill>
                <a:latin typeface="Courier"/>
              </a:rPr>
              <a:t> size);</a:t>
            </a:r>
            <a:endParaRPr sz="700" dirty="0">
              <a:solidFill>
                <a:srgbClr val="7030A0"/>
              </a:solidFill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1516380" cy="5080"/>
            </a:xfrm>
            <a:custGeom>
              <a:avLst/>
              <a:gdLst/>
              <a:ahLst/>
              <a:cxnLst/>
              <a:rect l="l" t="t" r="r" b="b"/>
              <a:pathLst>
                <a:path w="1516380" h="5080">
                  <a:moveTo>
                    <a:pt x="0" y="5060"/>
                  </a:moveTo>
                  <a:lnTo>
                    <a:pt x="0" y="0"/>
                  </a:lnTo>
                  <a:lnTo>
                    <a:pt x="1515781" y="0"/>
                  </a:lnTo>
                  <a:lnTo>
                    <a:pt x="151578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92768862"/>
      </p:ext>
    </p:extLst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4202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>
                <a:solidFill>
                  <a:srgbClr val="7030A0"/>
                </a:solidFill>
              </a:rPr>
              <a:t>Function</a:t>
            </a:r>
            <a:r>
              <a:rPr spc="60" dirty="0">
                <a:solidFill>
                  <a:srgbClr val="7030A0"/>
                </a:solidFill>
              </a:rPr>
              <a:t> </a:t>
            </a:r>
            <a:r>
              <a:rPr spc="-130" dirty="0">
                <a:solidFill>
                  <a:srgbClr val="7030A0"/>
                </a:solidFill>
              </a:rPr>
              <a:t>Signature</a:t>
            </a:r>
            <a:r>
              <a:rPr spc="60" dirty="0">
                <a:solidFill>
                  <a:srgbClr val="7030A0"/>
                </a:solidFill>
              </a:rPr>
              <a:t> </a:t>
            </a:r>
            <a:r>
              <a:rPr spc="-150" dirty="0">
                <a:solidFill>
                  <a:srgbClr val="7030A0"/>
                </a:solidFill>
              </a:rPr>
              <a:t>and</a:t>
            </a:r>
            <a:r>
              <a:rPr spc="60" dirty="0">
                <a:solidFill>
                  <a:srgbClr val="7030A0"/>
                </a:solidFill>
              </a:rPr>
              <a:t> </a:t>
            </a:r>
            <a:r>
              <a:rPr spc="-120" dirty="0">
                <a:solidFill>
                  <a:srgbClr val="7030A0"/>
                </a:solidFill>
              </a:rPr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447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631316"/>
            <a:ext cx="5039995" cy="1941195"/>
          </a:xfrm>
          <a:custGeom>
            <a:avLst/>
            <a:gdLst/>
            <a:ahLst/>
            <a:cxnLst/>
            <a:rect l="l" t="t" r="r" b="b"/>
            <a:pathLst>
              <a:path w="5039995" h="1941195">
                <a:moveTo>
                  <a:pt x="5039995" y="0"/>
                </a:moveTo>
                <a:lnTo>
                  <a:pt x="0" y="0"/>
                </a:lnTo>
                <a:lnTo>
                  <a:pt x="0" y="1940890"/>
                </a:lnTo>
                <a:lnTo>
                  <a:pt x="5039995" y="1940890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7954" y="621786"/>
            <a:ext cx="4526915" cy="1442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852930" algn="l"/>
              </a:tabLst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31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14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1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a,</a:t>
            </a:r>
            <a:r>
              <a:rPr sz="900" spc="3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char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31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b);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signature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:</a:t>
            </a:r>
            <a:r>
              <a:rPr sz="900" i="1" spc="310" dirty="0">
                <a:solidFill>
                  <a:srgbClr val="3D7A7A"/>
                </a:solidFill>
                <a:latin typeface="Palatino Linotype"/>
                <a:cs typeface="Palatino Linotype"/>
              </a:rPr>
              <a:t> 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(int,</a:t>
            </a:r>
            <a:r>
              <a:rPr sz="900" i="1" spc="3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char*)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R="951230" algn="r">
              <a:lnSpc>
                <a:spcPct val="100000"/>
              </a:lnSpc>
              <a:tabLst>
                <a:tab pos="1852930" algn="l"/>
              </a:tabLst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char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f(int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5" dirty="0">
                <a:solidFill>
                  <a:srgbClr val="3D7A7A"/>
                </a:solidFill>
                <a:latin typeface="Palatino Linotype"/>
                <a:cs typeface="Palatino Linotype"/>
              </a:rPr>
              <a:t>a,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char*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b);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</a:t>
            </a:r>
            <a:r>
              <a:rPr sz="900" i="1" u="sng" spc="1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r>
              <a:rPr sz="900" i="1" spc="280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same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signature</a:t>
            </a:r>
            <a:endParaRPr sz="900" dirty="0">
              <a:latin typeface="Palatino Linotype"/>
              <a:cs typeface="Palatino Linotype"/>
            </a:endParaRPr>
          </a:p>
          <a:p>
            <a:pPr marR="932180" algn="r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but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different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return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types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R="1519555" algn="r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9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75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900" b="1" spc="30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9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a,</a:t>
            </a:r>
            <a:r>
              <a:rPr sz="9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char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25" dirty="0">
                <a:solidFill>
                  <a:srgbClr val="22373A"/>
                </a:solidFill>
                <a:latin typeface="Palatino Linotype"/>
                <a:cs typeface="Palatino Linotype"/>
              </a:rPr>
              <a:t>b);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same</a:t>
            </a:r>
            <a:r>
              <a:rPr sz="900" i="1" u="sng" spc="13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signature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,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40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endParaRPr sz="900" dirty="0">
              <a:latin typeface="Palatino Linotype"/>
              <a:cs typeface="Palatino Linotype"/>
            </a:endParaRPr>
          </a:p>
          <a:p>
            <a:pPr marR="1529715" algn="r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const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int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==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int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30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14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1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a,</a:t>
            </a:r>
            <a:r>
              <a:rPr sz="900" spc="30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900" b="1" spc="31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char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30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25" dirty="0">
                <a:solidFill>
                  <a:srgbClr val="22373A"/>
                </a:solidFill>
                <a:latin typeface="Palatino Linotype"/>
                <a:cs typeface="Palatino Linotype"/>
              </a:rPr>
              <a:t>b);</a:t>
            </a:r>
            <a:r>
              <a:rPr sz="900" spc="31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overloading</a:t>
            </a:r>
            <a:r>
              <a:rPr sz="900" i="1" u="sng" spc="14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with</a:t>
            </a:r>
            <a:r>
              <a:rPr sz="900" i="1" u="sng" spc="14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signature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:</a:t>
            </a:r>
            <a:r>
              <a:rPr sz="900" i="1" spc="3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(int,</a:t>
            </a:r>
            <a:r>
              <a:rPr sz="900" i="1" spc="3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const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char*)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954" y="2222317"/>
            <a:ext cx="7899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20" dirty="0">
                <a:solidFill>
                  <a:srgbClr val="AF003F"/>
                </a:solidFill>
                <a:latin typeface="Palatino Linotype"/>
                <a:cs typeface="Palatino Linotype"/>
              </a:rPr>
              <a:t>float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1240" y="2198906"/>
            <a:ext cx="2016125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overloading</a:t>
            </a:r>
            <a:r>
              <a:rPr sz="900" i="1" u="sng" spc="15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with</a:t>
            </a:r>
            <a:r>
              <a:rPr sz="900" i="1" u="sng" spc="15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signature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:</a:t>
            </a:r>
            <a:r>
              <a:rPr sz="900" i="1" spc="3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(float)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return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type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different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1415415" cy="5080"/>
            </a:xfrm>
            <a:custGeom>
              <a:avLst/>
              <a:gdLst/>
              <a:ahLst/>
              <a:cxnLst/>
              <a:rect l="l" t="t" r="r" b="b"/>
              <a:pathLst>
                <a:path w="1415415" h="5080">
                  <a:moveTo>
                    <a:pt x="0" y="5060"/>
                  </a:moveTo>
                  <a:lnTo>
                    <a:pt x="0" y="0"/>
                  </a:lnTo>
                  <a:lnTo>
                    <a:pt x="1414793" y="0"/>
                  </a:lnTo>
                  <a:lnTo>
                    <a:pt x="141479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65779286"/>
      </p:ext>
    </p:extLst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4202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>
                <a:solidFill>
                  <a:srgbClr val="7030A0"/>
                </a:solidFill>
              </a:rPr>
              <a:t>Overloading</a:t>
            </a:r>
            <a:r>
              <a:rPr spc="100" dirty="0">
                <a:solidFill>
                  <a:srgbClr val="7030A0"/>
                </a:solidFill>
              </a:rPr>
              <a:t> </a:t>
            </a:r>
            <a:r>
              <a:rPr spc="-140" dirty="0">
                <a:solidFill>
                  <a:srgbClr val="7030A0"/>
                </a:solidFill>
              </a:rPr>
              <a:t>Resolution</a:t>
            </a:r>
            <a:r>
              <a:rPr spc="105" dirty="0">
                <a:solidFill>
                  <a:srgbClr val="7030A0"/>
                </a:solidFill>
              </a:rPr>
              <a:t> </a:t>
            </a:r>
            <a:r>
              <a:rPr spc="-135" dirty="0">
                <a:solidFill>
                  <a:srgbClr val="7030A0"/>
                </a:solidFill>
              </a:rPr>
              <a:t>Rules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615655"/>
            <a:ext cx="5039995" cy="1461135"/>
          </a:xfrm>
          <a:custGeom>
            <a:avLst/>
            <a:gdLst/>
            <a:ahLst/>
            <a:cxnLst/>
            <a:rect l="l" t="t" r="r" b="b"/>
            <a:pathLst>
              <a:path w="5039995" h="1461135">
                <a:moveTo>
                  <a:pt x="5039995" y="0"/>
                </a:moveTo>
                <a:lnTo>
                  <a:pt x="0" y="0"/>
                </a:lnTo>
                <a:lnTo>
                  <a:pt x="0" y="1460728"/>
                </a:lnTo>
                <a:lnTo>
                  <a:pt x="5039995" y="1460728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5254" y="463967"/>
            <a:ext cx="3851910" cy="1784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0825" indent="-176530">
              <a:lnSpc>
                <a:spcPct val="100000"/>
              </a:lnSpc>
              <a:spcBef>
                <a:spcPts val="90"/>
              </a:spcBef>
              <a:buChar char="•"/>
              <a:tabLst>
                <a:tab pos="250825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exact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match</a:t>
            </a:r>
            <a:endParaRPr sz="1100">
              <a:latin typeface="Tahoma"/>
              <a:cs typeface="Tahoma"/>
            </a:endParaRPr>
          </a:p>
          <a:p>
            <a:pPr marL="250825" indent="-176530">
              <a:lnSpc>
                <a:spcPct val="100000"/>
              </a:lnSpc>
              <a:spcBef>
                <a:spcPts val="935"/>
              </a:spcBef>
              <a:buChar char="•"/>
              <a:tabLst>
                <a:tab pos="250825" algn="l"/>
              </a:tabLst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promotion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(e.g.</a:t>
            </a:r>
            <a:r>
              <a:rPr sz="1100" spc="1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char</a:t>
            </a:r>
            <a:r>
              <a:rPr sz="11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r>
              <a:rPr sz="1100" spc="75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250825" indent="-176530">
              <a:lnSpc>
                <a:spcPct val="100000"/>
              </a:lnSpc>
              <a:spcBef>
                <a:spcPts val="935"/>
              </a:spcBef>
              <a:buChar char="•"/>
              <a:tabLst>
                <a:tab pos="250825" algn="l"/>
              </a:tabLst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standard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type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conversion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(e.g.</a:t>
            </a:r>
            <a:r>
              <a:rPr sz="1100" spc="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float</a:t>
            </a:r>
            <a:r>
              <a:rPr sz="11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r>
              <a:rPr sz="1100" spc="75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250825" indent="-176530">
              <a:lnSpc>
                <a:spcPct val="100000"/>
              </a:lnSpc>
              <a:spcBef>
                <a:spcPts val="935"/>
              </a:spcBef>
              <a:buChar char="•"/>
              <a:tabLst>
                <a:tab pos="250825" algn="l"/>
              </a:tabLst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or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user-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defined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type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conversion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  <a:tabLst>
                <a:tab pos="789305" algn="l"/>
              </a:tabLst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0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	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a);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1506855" algn="l"/>
              </a:tabLst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10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10" dirty="0">
                <a:solidFill>
                  <a:srgbClr val="AF003F"/>
                </a:solidFill>
                <a:latin typeface="Palatino Linotype"/>
                <a:cs typeface="Palatino Linotype"/>
              </a:rPr>
              <a:t>float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b);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overload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10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10" dirty="0">
                <a:solidFill>
                  <a:srgbClr val="AF003F"/>
                </a:solidFill>
                <a:latin typeface="Palatino Linotype"/>
                <a:cs typeface="Palatino Linotype"/>
              </a:rPr>
              <a:t>float</a:t>
            </a:r>
            <a:r>
              <a:rPr sz="9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b,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char</a:t>
            </a:r>
            <a:r>
              <a:rPr sz="9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c);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overload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155" dirty="0">
                <a:solidFill>
                  <a:srgbClr val="3D7A7A"/>
                </a:solidFill>
                <a:latin typeface="Palatino Linotype"/>
                <a:cs typeface="Palatino Linotype"/>
              </a:rPr>
              <a:t>//-</a:t>
            </a:r>
            <a:r>
              <a:rPr sz="900" i="1" spc="170" dirty="0">
                <a:solidFill>
                  <a:srgbClr val="3D7A7A"/>
                </a:solidFill>
                <a:latin typeface="Palatino Linotype"/>
                <a:cs typeface="Palatino Linotype"/>
              </a:rPr>
              <a:t>------------------------------------------------------------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-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254" y="2222935"/>
            <a:ext cx="683260" cy="6661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f(</a:t>
            </a:r>
            <a:r>
              <a:rPr sz="9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0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endParaRPr sz="900">
              <a:latin typeface="Palatino Linotype"/>
              <a:cs typeface="Palatino Linotype"/>
            </a:endParaRPr>
          </a:p>
          <a:p>
            <a:pPr marR="52069" algn="ctr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f(</a:t>
            </a:r>
            <a:r>
              <a:rPr sz="900" i="1" spc="90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90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);</a:t>
            </a:r>
            <a:endParaRPr sz="900">
              <a:latin typeface="Palatino Linotype"/>
              <a:cs typeface="Palatino Linotype"/>
            </a:endParaRPr>
          </a:p>
          <a:p>
            <a:pPr marR="5080" algn="r">
              <a:lnSpc>
                <a:spcPct val="100000"/>
              </a:lnSpc>
              <a:spcBef>
                <a:spcPts val="180"/>
              </a:spcBef>
            </a:pP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f(</a:t>
            </a:r>
            <a:r>
              <a:rPr sz="9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2.3f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endParaRPr sz="900">
              <a:latin typeface="Palatino Linotype"/>
              <a:cs typeface="Palatino Linotype"/>
            </a:endParaRPr>
          </a:p>
          <a:p>
            <a:pPr marR="64769" algn="r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f(2.3);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1790" y="2222935"/>
            <a:ext cx="1799589" cy="6661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40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</a:t>
            </a:r>
            <a:r>
              <a:rPr sz="900" i="1" u="sng" spc="14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r>
              <a:rPr sz="900" i="1" spc="325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ambiguous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match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40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</a:t>
            </a:r>
            <a:r>
              <a:rPr sz="900" i="1" u="sng" spc="14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r>
              <a:rPr sz="900" i="1" spc="325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ambiguous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match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4603" y="2886539"/>
            <a:ext cx="26562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f(</a:t>
            </a:r>
            <a:r>
              <a:rPr sz="9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2.3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55" dirty="0">
                <a:solidFill>
                  <a:srgbClr val="BA2121"/>
                </a:solidFill>
                <a:latin typeface="Courier New"/>
                <a:cs typeface="Courier New"/>
              </a:rPr>
              <a:t>'</a:t>
            </a:r>
            <a:r>
              <a:rPr sz="900" spc="55" dirty="0">
                <a:solidFill>
                  <a:srgbClr val="BA2121"/>
                </a:solidFill>
                <a:latin typeface="Palatino Linotype"/>
                <a:cs typeface="Palatino Linotype"/>
              </a:rPr>
              <a:t>a</a:t>
            </a:r>
            <a:r>
              <a:rPr sz="900" spc="55" dirty="0">
                <a:solidFill>
                  <a:srgbClr val="BA2121"/>
                </a:solidFill>
                <a:latin typeface="Courier New"/>
                <a:cs typeface="Courier New"/>
              </a:rPr>
              <a:t>'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ok,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standard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type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conversion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1516380" cy="5080"/>
            </a:xfrm>
            <a:custGeom>
              <a:avLst/>
              <a:gdLst/>
              <a:ahLst/>
              <a:cxnLst/>
              <a:rect l="l" t="t" r="r" b="b"/>
              <a:pathLst>
                <a:path w="1516380" h="5080">
                  <a:moveTo>
                    <a:pt x="0" y="5060"/>
                  </a:moveTo>
                  <a:lnTo>
                    <a:pt x="0" y="0"/>
                  </a:lnTo>
                  <a:lnTo>
                    <a:pt x="1515781" y="0"/>
                  </a:lnTo>
                  <a:lnTo>
                    <a:pt x="151578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29554072"/>
      </p:ext>
    </p:extLst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4202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>
                <a:solidFill>
                  <a:srgbClr val="7030A0"/>
                </a:solidFill>
              </a:rPr>
              <a:t>Function</a:t>
            </a:r>
            <a:r>
              <a:rPr spc="45" dirty="0">
                <a:solidFill>
                  <a:srgbClr val="7030A0"/>
                </a:solidFill>
              </a:rPr>
              <a:t> </a:t>
            </a:r>
            <a:r>
              <a:rPr spc="-100" dirty="0">
                <a:solidFill>
                  <a:srgbClr val="7030A0"/>
                </a:solidFill>
              </a:rPr>
              <a:t>Default</a:t>
            </a:r>
            <a:r>
              <a:rPr spc="45" dirty="0">
                <a:solidFill>
                  <a:srgbClr val="7030A0"/>
                </a:solidFill>
              </a:rPr>
              <a:t> </a:t>
            </a:r>
            <a:r>
              <a:rPr spc="-140" dirty="0">
                <a:solidFill>
                  <a:srgbClr val="7030A0"/>
                </a:solidFill>
              </a:rPr>
              <a:t>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05002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80" dirty="0">
                <a:solidFill>
                  <a:srgbClr val="F9F9F9"/>
                </a:solidFill>
                <a:latin typeface="Arial Black"/>
                <a:cs typeface="Arial Black"/>
              </a:rPr>
              <a:t>Default/Optional</a:t>
            </a:r>
            <a:r>
              <a:rPr sz="1100" spc="6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35" dirty="0">
                <a:solidFill>
                  <a:srgbClr val="F9F9F9"/>
                </a:solidFill>
                <a:latin typeface="Arial Black"/>
                <a:cs typeface="Arial Black"/>
              </a:rPr>
              <a:t>parameter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03237"/>
            <a:ext cx="5039995" cy="2159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20" dirty="0">
                <a:solidFill>
                  <a:srgbClr val="22373A"/>
                </a:solidFill>
                <a:latin typeface="Arial Black"/>
                <a:cs typeface="Arial Black"/>
              </a:rPr>
              <a:t>default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45" dirty="0">
                <a:solidFill>
                  <a:srgbClr val="22373A"/>
                </a:solidFill>
                <a:latin typeface="Arial Black"/>
                <a:cs typeface="Arial Black"/>
              </a:rPr>
              <a:t>parameter</a:t>
            </a:r>
            <a:r>
              <a:rPr sz="1100" spc="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function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parameter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default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value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2114041"/>
            <a:ext cx="5039995" cy="989965"/>
          </a:xfrm>
          <a:custGeom>
            <a:avLst/>
            <a:gdLst/>
            <a:ahLst/>
            <a:cxnLst/>
            <a:rect l="l" t="t" r="r" b="b"/>
            <a:pathLst>
              <a:path w="5039995" h="989964">
                <a:moveTo>
                  <a:pt x="5039995" y="0"/>
                </a:moveTo>
                <a:lnTo>
                  <a:pt x="0" y="0"/>
                </a:lnTo>
                <a:lnTo>
                  <a:pt x="0" y="989647"/>
                </a:lnTo>
                <a:lnTo>
                  <a:pt x="5039995" y="989647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7954" y="818051"/>
            <a:ext cx="4798060" cy="22669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38760" indent="-167640">
              <a:lnSpc>
                <a:spcPct val="100000"/>
              </a:lnSpc>
              <a:spcBef>
                <a:spcPts val="770"/>
              </a:spcBef>
              <a:buChar char="•"/>
              <a:tabLst>
                <a:tab pos="238760" algn="l"/>
              </a:tabLst>
            </a:pP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If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user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does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supply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this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parameter,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default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will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used</a:t>
            </a:r>
            <a:endParaRPr sz="1000">
              <a:latin typeface="Tahoma"/>
              <a:cs typeface="Tahoma"/>
            </a:endParaRPr>
          </a:p>
          <a:p>
            <a:pPr marL="238760" indent="-167640">
              <a:lnSpc>
                <a:spcPct val="100000"/>
              </a:lnSpc>
              <a:spcBef>
                <a:spcPts val="675"/>
              </a:spcBef>
              <a:buChar char="•"/>
              <a:tabLst>
                <a:tab pos="238760" algn="l"/>
              </a:tabLst>
            </a:pP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All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default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parameters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must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 be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rightmost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parameters</a:t>
            </a:r>
            <a:endParaRPr sz="1000">
              <a:latin typeface="Tahoma"/>
              <a:cs typeface="Tahoma"/>
            </a:endParaRPr>
          </a:p>
          <a:p>
            <a:pPr marL="238760" indent="-167640">
              <a:lnSpc>
                <a:spcPct val="100000"/>
              </a:lnSpc>
              <a:spcBef>
                <a:spcPts val="675"/>
              </a:spcBef>
              <a:buChar char="•"/>
              <a:tabLst>
                <a:tab pos="238760" algn="l"/>
              </a:tabLst>
            </a:pP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Default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parameters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must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declared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only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once</a:t>
            </a:r>
            <a:endParaRPr sz="1000">
              <a:latin typeface="Tahoma"/>
              <a:cs typeface="Tahoma"/>
            </a:endParaRPr>
          </a:p>
          <a:p>
            <a:pPr marL="238760" marR="5080" indent="-168275">
              <a:lnSpc>
                <a:spcPct val="114599"/>
              </a:lnSpc>
              <a:spcBef>
                <a:spcPts val="495"/>
              </a:spcBef>
              <a:buChar char="•"/>
              <a:tabLst>
                <a:tab pos="238760" algn="l"/>
              </a:tabLst>
            </a:pP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Default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parameters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improve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compile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time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and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avoid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redundant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code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because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they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avoid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defining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other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overloaded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functions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1929130" algn="l"/>
              </a:tabLst>
            </a:pP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800" b="1" spc="22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spc="105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8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800" b="1" spc="10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22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a,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22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2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20</a:t>
            </a:r>
            <a:r>
              <a:rPr sz="8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declaration</a:t>
            </a:r>
            <a:endParaRPr sz="800">
              <a:latin typeface="Palatino Linotype"/>
              <a:cs typeface="Palatino Linotype"/>
            </a:endParaRPr>
          </a:p>
          <a:p>
            <a:pPr marR="203200">
              <a:lnSpc>
                <a:spcPct val="226799"/>
              </a:lnSpc>
              <a:tabLst>
                <a:tab pos="1929130" algn="l"/>
              </a:tabLst>
            </a:pPr>
            <a:r>
              <a:rPr sz="8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//void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f(int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a,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int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10)</a:t>
            </a:r>
            <a:r>
              <a:rPr sz="8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{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...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}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</a:t>
            </a:r>
            <a:r>
              <a:rPr sz="800" i="1" u="sng" spc="12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8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,</a:t>
            </a:r>
            <a:r>
              <a:rPr sz="8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already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set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in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declaration</a:t>
            </a:r>
            <a:r>
              <a:rPr sz="800" i="1" spc="5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800" b="1" spc="22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spc="105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8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800" b="1" spc="10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229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a,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22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b)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...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definition,</a:t>
            </a:r>
            <a:r>
              <a:rPr sz="8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default</a:t>
            </a:r>
            <a:r>
              <a:rPr sz="8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value</a:t>
            </a:r>
            <a:r>
              <a:rPr sz="8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sz="8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"b"</a:t>
            </a:r>
            <a:r>
              <a:rPr sz="8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8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already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set </a:t>
            </a:r>
            <a:r>
              <a:rPr sz="8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f(</a:t>
            </a:r>
            <a:r>
              <a:rPr sz="8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5</a:t>
            </a:r>
            <a:r>
              <a:rPr sz="8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8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20</a:t>
            </a:r>
            <a:endParaRPr sz="80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1617345" cy="5080"/>
            </a:xfrm>
            <a:custGeom>
              <a:avLst/>
              <a:gdLst/>
              <a:ahLst/>
              <a:cxnLst/>
              <a:rect l="l" t="t" r="r" b="b"/>
              <a:pathLst>
                <a:path w="1617345" h="5080">
                  <a:moveTo>
                    <a:pt x="0" y="5060"/>
                  </a:moveTo>
                  <a:lnTo>
                    <a:pt x="0" y="0"/>
                  </a:lnTo>
                  <a:lnTo>
                    <a:pt x="1616856" y="0"/>
                  </a:lnTo>
                  <a:lnTo>
                    <a:pt x="161685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64318647"/>
      </p:ext>
    </p:extLst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4202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>
                <a:solidFill>
                  <a:srgbClr val="7030A0"/>
                </a:solidFill>
              </a:rPr>
              <a:t>Function</a:t>
            </a:r>
            <a:r>
              <a:rPr spc="45" dirty="0">
                <a:solidFill>
                  <a:srgbClr val="7030A0"/>
                </a:solidFill>
              </a:rPr>
              <a:t> </a:t>
            </a:r>
            <a:r>
              <a:rPr spc="-100" dirty="0">
                <a:solidFill>
                  <a:srgbClr val="7030A0"/>
                </a:solidFill>
              </a:rPr>
              <a:t>Default</a:t>
            </a:r>
            <a:r>
              <a:rPr spc="45" dirty="0">
                <a:solidFill>
                  <a:srgbClr val="7030A0"/>
                </a:solidFill>
              </a:rPr>
              <a:t> </a:t>
            </a:r>
            <a:r>
              <a:rPr spc="-140" dirty="0">
                <a:solidFill>
                  <a:srgbClr val="7030A0"/>
                </a:solidFill>
              </a:rPr>
              <a:t>Parameters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8300" y="877182"/>
            <a:ext cx="5257800" cy="139140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algn="l"/>
            <a:r>
              <a:rPr lang="en-US" sz="1100" b="0" i="0" u="none" strike="noStrike" baseline="0" dirty="0">
                <a:solidFill>
                  <a:srgbClr val="7030A0"/>
                </a:solidFill>
                <a:latin typeface="Courier"/>
              </a:rPr>
              <a:t>typedef string::</a:t>
            </a:r>
            <a:r>
              <a:rPr lang="en-US" sz="1100" b="0" i="0" u="none" strike="noStrike" baseline="0" dirty="0" err="1">
                <a:solidFill>
                  <a:srgbClr val="7030A0"/>
                </a:solidFill>
                <a:latin typeface="Courier"/>
              </a:rPr>
              <a:t>size_type</a:t>
            </a:r>
            <a:r>
              <a:rPr lang="en-US" sz="1100" b="0" i="0" u="none" strike="noStrike" baseline="0" dirty="0">
                <a:solidFill>
                  <a:srgbClr val="7030A0"/>
                </a:solidFill>
                <a:latin typeface="Courier"/>
              </a:rPr>
              <a:t> </a:t>
            </a:r>
            <a:r>
              <a:rPr lang="en-US" sz="1100" b="0" i="0" u="none" strike="noStrike" baseline="0" dirty="0" err="1">
                <a:solidFill>
                  <a:srgbClr val="7030A0"/>
                </a:solidFill>
                <a:latin typeface="Courier"/>
              </a:rPr>
              <a:t>sz</a:t>
            </a:r>
            <a:r>
              <a:rPr lang="en-US" sz="1100" b="0" i="0" u="none" strike="noStrike" baseline="0" dirty="0">
                <a:solidFill>
                  <a:srgbClr val="7030A0"/>
                </a:solidFill>
                <a:latin typeface="Courier"/>
              </a:rPr>
              <a:t>; // typedef </a:t>
            </a:r>
          </a:p>
          <a:p>
            <a:pPr algn="l"/>
            <a:r>
              <a:rPr lang="en-US" sz="1100" b="0" i="0" u="none" strike="noStrike" baseline="0" dirty="0">
                <a:solidFill>
                  <a:srgbClr val="7030A0"/>
                </a:solidFill>
                <a:latin typeface="Courier"/>
              </a:rPr>
              <a:t>string screen(</a:t>
            </a:r>
            <a:r>
              <a:rPr lang="en-US" sz="1100" b="0" i="0" u="none" strike="noStrike" baseline="0" dirty="0" err="1">
                <a:solidFill>
                  <a:srgbClr val="7030A0"/>
                </a:solidFill>
                <a:latin typeface="Courier"/>
              </a:rPr>
              <a:t>sz</a:t>
            </a:r>
            <a:r>
              <a:rPr lang="en-US" sz="1100" b="0" i="0" u="none" strike="noStrike" baseline="0" dirty="0">
                <a:solidFill>
                  <a:srgbClr val="7030A0"/>
                </a:solidFill>
                <a:latin typeface="Courier"/>
              </a:rPr>
              <a:t> </a:t>
            </a:r>
            <a:r>
              <a:rPr lang="en-US" sz="1100" b="0" i="0" u="none" strike="noStrike" baseline="0" dirty="0" err="1">
                <a:solidFill>
                  <a:srgbClr val="7030A0"/>
                </a:solidFill>
                <a:latin typeface="Courier"/>
              </a:rPr>
              <a:t>ht</a:t>
            </a:r>
            <a:r>
              <a:rPr lang="en-US" sz="1100" b="0" i="0" u="none" strike="noStrike" baseline="0" dirty="0">
                <a:solidFill>
                  <a:srgbClr val="7030A0"/>
                </a:solidFill>
                <a:latin typeface="Courier"/>
              </a:rPr>
              <a:t> = 24, </a:t>
            </a:r>
            <a:r>
              <a:rPr lang="en-US" sz="1100" b="0" i="0" u="none" strike="noStrike" baseline="0" dirty="0" err="1">
                <a:solidFill>
                  <a:srgbClr val="7030A0"/>
                </a:solidFill>
                <a:latin typeface="Courier"/>
              </a:rPr>
              <a:t>sz</a:t>
            </a:r>
            <a:r>
              <a:rPr lang="en-US" sz="1100" b="0" i="0" u="none" strike="noStrike" baseline="0" dirty="0">
                <a:solidFill>
                  <a:srgbClr val="7030A0"/>
                </a:solidFill>
                <a:latin typeface="Courier"/>
              </a:rPr>
              <a:t> </a:t>
            </a:r>
            <a:r>
              <a:rPr lang="en-US" sz="1100" b="0" i="0" u="none" strike="noStrike" baseline="0" dirty="0" err="1">
                <a:solidFill>
                  <a:srgbClr val="7030A0"/>
                </a:solidFill>
                <a:latin typeface="Courier"/>
              </a:rPr>
              <a:t>wid</a:t>
            </a:r>
            <a:r>
              <a:rPr lang="en-US" sz="1100" b="0" i="0" u="none" strike="noStrike" baseline="0" dirty="0">
                <a:solidFill>
                  <a:srgbClr val="7030A0"/>
                </a:solidFill>
                <a:latin typeface="Courier"/>
              </a:rPr>
              <a:t> = 80, char </a:t>
            </a:r>
            <a:r>
              <a:rPr lang="en-US" sz="1100" b="0" i="0" u="none" strike="noStrike" baseline="0" dirty="0" err="1">
                <a:solidFill>
                  <a:srgbClr val="7030A0"/>
                </a:solidFill>
                <a:latin typeface="Courier"/>
              </a:rPr>
              <a:t>backgrnd</a:t>
            </a:r>
            <a:r>
              <a:rPr lang="en-US" sz="1100" b="0" i="0" u="none" strike="noStrike" baseline="0" dirty="0">
                <a:solidFill>
                  <a:srgbClr val="7030A0"/>
                </a:solidFill>
                <a:latin typeface="Courier"/>
              </a:rPr>
              <a:t> = ’ ’);</a:t>
            </a:r>
          </a:p>
          <a:p>
            <a:pPr algn="l"/>
            <a:r>
              <a:rPr lang="en-US" sz="1100" b="0" i="0" u="none" strike="noStrike" baseline="0" dirty="0">
                <a:solidFill>
                  <a:srgbClr val="7030A0"/>
                </a:solidFill>
                <a:latin typeface="Courier"/>
              </a:rPr>
              <a:t>string window;</a:t>
            </a:r>
          </a:p>
          <a:p>
            <a:pPr algn="l"/>
            <a:r>
              <a:rPr lang="en-US" sz="1100" b="0" i="0" u="none" strike="noStrike" baseline="0" dirty="0">
                <a:solidFill>
                  <a:srgbClr val="7030A0"/>
                </a:solidFill>
                <a:latin typeface="Courier"/>
              </a:rPr>
              <a:t>window = screen(); // </a:t>
            </a:r>
            <a:r>
              <a:rPr lang="en-US" sz="1100" b="0" i="1" u="none" strike="noStrike" baseline="0" dirty="0">
                <a:solidFill>
                  <a:srgbClr val="7030A0"/>
                </a:solidFill>
                <a:latin typeface="Palatino-Italic"/>
              </a:rPr>
              <a:t>equivalent to </a:t>
            </a:r>
            <a:r>
              <a:rPr lang="en-US" sz="1100" b="0" i="0" u="none" strike="noStrike" baseline="0" dirty="0">
                <a:solidFill>
                  <a:srgbClr val="7030A0"/>
                </a:solidFill>
                <a:latin typeface="Courier"/>
              </a:rPr>
              <a:t>screen(24,80,’ ’)</a:t>
            </a:r>
          </a:p>
          <a:p>
            <a:pPr algn="l"/>
            <a:r>
              <a:rPr lang="en-US" sz="1100" b="0" i="0" u="none" strike="noStrike" baseline="0" dirty="0">
                <a:solidFill>
                  <a:srgbClr val="7030A0"/>
                </a:solidFill>
                <a:latin typeface="Courier"/>
              </a:rPr>
              <a:t>window = screen(66);// </a:t>
            </a:r>
            <a:r>
              <a:rPr lang="en-US" sz="1100" b="0" i="1" u="none" strike="noStrike" baseline="0" dirty="0">
                <a:solidFill>
                  <a:srgbClr val="7030A0"/>
                </a:solidFill>
                <a:latin typeface="Palatino-Italic"/>
              </a:rPr>
              <a:t>equivalent to </a:t>
            </a:r>
            <a:r>
              <a:rPr lang="en-US" sz="1100" b="0" i="0" u="none" strike="noStrike" baseline="0" dirty="0">
                <a:solidFill>
                  <a:srgbClr val="7030A0"/>
                </a:solidFill>
                <a:latin typeface="Courier"/>
              </a:rPr>
              <a:t>screen(66,80,’ ’)</a:t>
            </a:r>
          </a:p>
          <a:p>
            <a:pPr algn="l"/>
            <a:r>
              <a:rPr lang="en-US" sz="1100" b="0" i="0" u="none" strike="noStrike" baseline="0" dirty="0">
                <a:solidFill>
                  <a:srgbClr val="7030A0"/>
                </a:solidFill>
                <a:latin typeface="Courier"/>
              </a:rPr>
              <a:t>window = screen(66, 256); // screen(66,256,’ ’)</a:t>
            </a:r>
          </a:p>
          <a:p>
            <a:pPr algn="l"/>
            <a:r>
              <a:rPr lang="en-US" sz="1100" b="0" i="0" u="none" strike="noStrike" baseline="0" dirty="0">
                <a:solidFill>
                  <a:srgbClr val="7030A0"/>
                </a:solidFill>
                <a:latin typeface="Courier"/>
              </a:rPr>
              <a:t>window = screen(66, 256, ’#’); // screen(66,256,’#’)</a:t>
            </a:r>
          </a:p>
          <a:p>
            <a:pPr algn="l"/>
            <a:endParaRPr sz="700" dirty="0">
              <a:solidFill>
                <a:srgbClr val="7030A0"/>
              </a:solidFill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1617345" cy="5080"/>
            </a:xfrm>
            <a:custGeom>
              <a:avLst/>
              <a:gdLst/>
              <a:ahLst/>
              <a:cxnLst/>
              <a:rect l="l" t="t" r="r" b="b"/>
              <a:pathLst>
                <a:path w="1617345" h="5080">
                  <a:moveTo>
                    <a:pt x="0" y="5060"/>
                  </a:moveTo>
                  <a:lnTo>
                    <a:pt x="0" y="0"/>
                  </a:lnTo>
                  <a:lnTo>
                    <a:pt x="1616856" y="0"/>
                  </a:lnTo>
                  <a:lnTo>
                    <a:pt x="161685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1835392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0554F-4044-C94F-B8A9-BEBE7A2E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Arrays  -  C++ STL arrays  since C++11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D12AE-0F99-3449-AB51-89F275AAE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531079"/>
            <a:ext cx="4906010" cy="553998"/>
          </a:xfrm>
        </p:spPr>
        <p:txBody>
          <a:bodyPr/>
          <a:lstStyle/>
          <a:p>
            <a:pPr marL="171450" indent="-171450">
              <a:buFontTx/>
              <a:buChar char="-"/>
            </a:pPr>
            <a:r>
              <a:rPr kumimoji="1" lang="en-US" altLang="zh-CN" dirty="0">
                <a:solidFill>
                  <a:srgbClr val="002060"/>
                </a:solidFill>
              </a:rPr>
              <a:t>Syntax:</a:t>
            </a:r>
          </a:p>
          <a:p>
            <a:pPr marL="171450" indent="-171450">
              <a:buFontTx/>
              <a:buChar char="-"/>
            </a:pPr>
            <a:r>
              <a:rPr kumimoji="1" lang="en-US" altLang="zh-CN" dirty="0">
                <a:solidFill>
                  <a:srgbClr val="002060"/>
                </a:solidFill>
              </a:rPr>
              <a:t>#include &lt;array&gt;</a:t>
            </a:r>
          </a:p>
          <a:p>
            <a:pPr marL="171450" indent="-171450">
              <a:buFontTx/>
              <a:buChar char="-"/>
            </a:pPr>
            <a:r>
              <a:rPr kumimoji="1" lang="en-US" altLang="zh-CN" dirty="0">
                <a:solidFill>
                  <a:srgbClr val="002060"/>
                </a:solidFill>
              </a:rPr>
              <a:t>Array&lt;T, size&gt; </a:t>
            </a:r>
            <a:r>
              <a:rPr kumimoji="1" lang="en-US" altLang="zh-CN" i="1" dirty="0" err="1">
                <a:solidFill>
                  <a:srgbClr val="002060"/>
                </a:solidFill>
              </a:rPr>
              <a:t>array_name</a:t>
            </a:r>
            <a:r>
              <a:rPr kumimoji="1" lang="en-US" altLang="zh-CN" i="1" dirty="0">
                <a:solidFill>
                  <a:srgbClr val="002060"/>
                </a:solidFill>
              </a:rPr>
              <a:t> </a:t>
            </a:r>
            <a:r>
              <a:rPr kumimoji="1" lang="en-US" altLang="zh-CN" dirty="0">
                <a:solidFill>
                  <a:srgbClr val="002060"/>
                </a:solidFill>
              </a:rPr>
              <a:t>{…};  </a:t>
            </a:r>
          </a:p>
          <a:p>
            <a:pPr marL="171450" indent="-171450">
              <a:buFontTx/>
              <a:buChar char="-"/>
            </a:pP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245A0F-39EE-2942-8023-CFE49572F89D}"/>
              </a:ext>
            </a:extLst>
          </p:cNvPr>
          <p:cNvSpPr/>
          <p:nvPr/>
        </p:nvSpPr>
        <p:spPr>
          <a:xfrm>
            <a:off x="444500" y="1212949"/>
            <a:ext cx="5181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</a:p>
          <a:p>
            <a:r>
              <a:rPr lang="en-US" sz="900" b="1" dirty="0">
                <a:solidFill>
                  <a:srgbClr val="CE9178"/>
                </a:solidFill>
                <a:latin typeface="Consolas" panose="020B0609020204030204" pitchFamily="49" charset="0"/>
              </a:rPr>
              <a:t>#include &lt;array&gt;</a:t>
            </a:r>
          </a:p>
          <a:p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#include &lt;string&gt;</a:t>
            </a:r>
            <a:endParaRPr lang="en-US" sz="9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num_array1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//initialized int array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num_array2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//initialized int array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float_array3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//float array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_array5{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“”, “”, “”, “”, “”, “”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//string array</a:t>
            </a:r>
            <a:b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9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822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4B07-57D4-23DB-7BBF-197C198A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1368-8B60-0792-2197-6C94B1DB5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700" y="631825"/>
            <a:ext cx="5181600" cy="1777410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A </a:t>
            </a:r>
            <a:r>
              <a:rPr lang="en-US" sz="1050" b="1" i="0" u="none" strike="noStrike" baseline="0" dirty="0">
                <a:solidFill>
                  <a:schemeClr val="tx1"/>
                </a:solidFill>
                <a:latin typeface="Courier-Bold"/>
              </a:rPr>
              <a:t>vector </a:t>
            </a:r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is a collection of objects, all of which have the same type. </a:t>
            </a:r>
            <a:r>
              <a:rPr lang="en-US" sz="1050" b="0" i="0" u="none" strike="noStrike" baseline="0" dirty="0" err="1">
                <a:solidFill>
                  <a:schemeClr val="tx1"/>
                </a:solidFill>
                <a:latin typeface="Palatino-Roman"/>
              </a:rPr>
              <a:t>Everyobject</a:t>
            </a:r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 in</a:t>
            </a:r>
          </a:p>
          <a:p>
            <a:pPr algn="l"/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the collection has an associated index, which gives access to that object. A </a:t>
            </a:r>
            <a:r>
              <a:rPr lang="en-US" sz="1050" b="0" i="0" u="none" strike="noStrike" baseline="0" dirty="0">
                <a:solidFill>
                  <a:schemeClr val="tx1"/>
                </a:solidFill>
                <a:latin typeface="Courier"/>
              </a:rPr>
              <a:t>vector</a:t>
            </a:r>
          </a:p>
          <a:p>
            <a:pPr algn="l"/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is often referred to as a </a:t>
            </a:r>
            <a:r>
              <a:rPr lang="en-US" sz="1050" b="1" i="0" u="none" strike="noStrike" baseline="0" dirty="0">
                <a:solidFill>
                  <a:schemeClr val="tx1"/>
                </a:solidFill>
                <a:latin typeface="Palatino-Bold"/>
              </a:rPr>
              <a:t>container </a:t>
            </a:r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because it “contains” other objects. </a:t>
            </a:r>
          </a:p>
          <a:p>
            <a:pPr algn="l"/>
            <a:endParaRPr lang="en-US" sz="1050" dirty="0">
              <a:solidFill>
                <a:schemeClr val="tx1"/>
              </a:solidFill>
              <a:latin typeface="Palatino-Roman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To use a </a:t>
            </a:r>
            <a:r>
              <a:rPr lang="en-US" sz="1050" b="0" i="0" u="none" strike="noStrike" baseline="0" dirty="0">
                <a:solidFill>
                  <a:schemeClr val="tx1"/>
                </a:solidFill>
                <a:latin typeface="Courier"/>
              </a:rPr>
              <a:t>vector</a:t>
            </a:r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, we must include the appropriate header. In our examples,</a:t>
            </a:r>
          </a:p>
          <a:p>
            <a:pPr algn="l"/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we also assume that an appropriate </a:t>
            </a:r>
            <a:r>
              <a:rPr lang="en-US" sz="1050" b="0" i="0" u="none" strike="noStrike" baseline="0" dirty="0">
                <a:solidFill>
                  <a:schemeClr val="tx1"/>
                </a:solidFill>
                <a:latin typeface="Courier"/>
              </a:rPr>
              <a:t>using </a:t>
            </a:r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declaration is made:</a:t>
            </a:r>
          </a:p>
          <a:p>
            <a:pPr algn="l"/>
            <a:endParaRPr lang="en-US" sz="1050" b="0" i="0" u="none" strike="noStrike" baseline="0" dirty="0">
              <a:solidFill>
                <a:srgbClr val="0070C0"/>
              </a:solidFill>
              <a:latin typeface="Courier"/>
            </a:endParaRPr>
          </a:p>
          <a:p>
            <a:pPr algn="l"/>
            <a:r>
              <a:rPr lang="en-US" sz="1050" b="0" i="0" u="none" strike="noStrike" baseline="0" dirty="0">
                <a:solidFill>
                  <a:srgbClr val="0070C0"/>
                </a:solidFill>
                <a:latin typeface="Courier"/>
              </a:rPr>
              <a:t>#include &lt;vector&gt;</a:t>
            </a:r>
          </a:p>
          <a:p>
            <a:pPr algn="l"/>
            <a:r>
              <a:rPr lang="en-US" sz="1050" b="0" i="0" u="none" strike="noStrike" baseline="0" dirty="0">
                <a:solidFill>
                  <a:srgbClr val="0070C0"/>
                </a:solidFill>
                <a:latin typeface="Courier"/>
              </a:rPr>
              <a:t>using std::vector;</a:t>
            </a:r>
          </a:p>
          <a:p>
            <a:pPr algn="l"/>
            <a:endParaRPr lang="en-US" sz="1050" b="0" i="0" u="none" strike="noStrike" baseline="0" dirty="0">
              <a:solidFill>
                <a:schemeClr val="tx1"/>
              </a:solidFill>
              <a:latin typeface="Couri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A </a:t>
            </a:r>
            <a:r>
              <a:rPr lang="en-US" sz="1050" b="0" i="0" u="none" strike="noStrike" baseline="0" dirty="0">
                <a:solidFill>
                  <a:schemeClr val="tx1"/>
                </a:solidFill>
                <a:latin typeface="Courier"/>
              </a:rPr>
              <a:t>vector </a:t>
            </a:r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is a </a:t>
            </a:r>
            <a:r>
              <a:rPr lang="en-US" sz="1050" b="1" i="0" u="none" strike="noStrike" baseline="0" dirty="0">
                <a:solidFill>
                  <a:schemeClr val="tx1"/>
                </a:solidFill>
                <a:latin typeface="Palatino-Bold"/>
              </a:rPr>
              <a:t>class template</a:t>
            </a:r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. C++ has both class and function templates. </a:t>
            </a:r>
            <a:endParaRPr 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275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</TotalTime>
  <Words>6388</Words>
  <Application>Microsoft Office PowerPoint</Application>
  <PresentationFormat>Custom</PresentationFormat>
  <Paragraphs>891</Paragraphs>
  <Slides>74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98" baseType="lpstr">
      <vt:lpstr>-apple-system</vt:lpstr>
      <vt:lpstr>Courier</vt:lpstr>
      <vt:lpstr>Courier-Bold</vt:lpstr>
      <vt:lpstr>等线</vt:lpstr>
      <vt:lpstr>Menlo</vt:lpstr>
      <vt:lpstr>Palatino-Bold</vt:lpstr>
      <vt:lpstr>Palatino-BoldItalic</vt:lpstr>
      <vt:lpstr>Palatino-Italic</vt:lpstr>
      <vt:lpstr>Palatino-Roman</vt:lpstr>
      <vt:lpstr>Arial</vt:lpstr>
      <vt:lpstr>Arial Black</vt:lpstr>
      <vt:lpstr>Book Antiqua</vt:lpstr>
      <vt:lpstr>Calibri</vt:lpstr>
      <vt:lpstr>Consolas</vt:lpstr>
      <vt:lpstr>Courier New</vt:lpstr>
      <vt:lpstr>Gill Sans MT</vt:lpstr>
      <vt:lpstr>Lato</vt:lpstr>
      <vt:lpstr>Palatino Linotype</vt:lpstr>
      <vt:lpstr>Roboto</vt:lpstr>
      <vt:lpstr>Tahoma</vt:lpstr>
      <vt:lpstr>Trebuchet MS</vt:lpstr>
      <vt:lpstr>Verdana</vt:lpstr>
      <vt:lpstr>Wingdings</vt:lpstr>
      <vt:lpstr>Office Theme</vt:lpstr>
      <vt:lpstr>C++Programming </vt:lpstr>
      <vt:lpstr>Week 5: Agenda </vt:lpstr>
      <vt:lpstr>Two types of strings in C++</vt:lpstr>
      <vt:lpstr>Defining and Initializing strings </vt:lpstr>
      <vt:lpstr> </vt:lpstr>
      <vt:lpstr> </vt:lpstr>
      <vt:lpstr>Arrays  -  C-style arrays</vt:lpstr>
      <vt:lpstr>Arrays  -  C++ STL arrays  since C++11</vt:lpstr>
      <vt:lpstr>Vector</vt:lpstr>
      <vt:lpstr>Vector Initialization </vt:lpstr>
      <vt:lpstr>Vector Operations</vt:lpstr>
      <vt:lpstr>Range-based for Loop</vt:lpstr>
      <vt:lpstr>Homework 4</vt:lpstr>
      <vt:lpstr>Homework 4</vt:lpstr>
      <vt:lpstr>Homework 4</vt:lpstr>
      <vt:lpstr>Homework 4</vt:lpstr>
      <vt:lpstr>Homework 4</vt:lpstr>
      <vt:lpstr>Homework 4</vt:lpstr>
      <vt:lpstr>Homework 4</vt:lpstr>
      <vt:lpstr>Homework 4</vt:lpstr>
      <vt:lpstr>Homework 4 - Programming</vt:lpstr>
      <vt:lpstr>Functions</vt:lpstr>
      <vt:lpstr>Function Overview</vt:lpstr>
      <vt:lpstr>Function Overview</vt:lpstr>
      <vt:lpstr>Declaration/Definition</vt:lpstr>
      <vt:lpstr>Declaration/Definition Function Example</vt:lpstr>
      <vt:lpstr>Examples: Declare a function</vt:lpstr>
      <vt:lpstr>Examples: define a function: LocalMath.cpp</vt:lpstr>
      <vt:lpstr>Examples: call a function from main(): fact.cpp</vt:lpstr>
      <vt:lpstr>Recursion</vt:lpstr>
      <vt:lpstr>Examples:  Recursive Function</vt:lpstr>
      <vt:lpstr>Recursion</vt:lpstr>
      <vt:lpstr>Examples:  Compare both factorial functions</vt:lpstr>
      <vt:lpstr>Examples:  Compile multiple C++ programs into one executable</vt:lpstr>
      <vt:lpstr>Examples:  Compare both factorial functions</vt:lpstr>
      <vt:lpstr>Exercise: Generate Fibonacci numbers using a recursive function</vt:lpstr>
      <vt:lpstr>Exercise: Generate Fibonacci numbers using a recursive function</vt:lpstr>
      <vt:lpstr>Function Parameter and Argument</vt:lpstr>
      <vt:lpstr>Where should a function be? Option 1</vt:lpstr>
      <vt:lpstr>Where should a function be? Option 2</vt:lpstr>
      <vt:lpstr>Where should a function be? Option 3</vt:lpstr>
      <vt:lpstr>How are functions called?</vt:lpstr>
      <vt:lpstr>Function Parameters</vt:lpstr>
      <vt:lpstr>Pass by-Value</vt:lpstr>
      <vt:lpstr>Pass by-Pointer</vt:lpstr>
      <vt:lpstr>Pass by-Reference</vt:lpstr>
      <vt:lpstr>Examples</vt:lpstr>
      <vt:lpstr>Pass by value: fundamental type</vt:lpstr>
      <vt:lpstr>Pass by value: pointer</vt:lpstr>
      <vt:lpstr>Pass by value: structure</vt:lpstr>
      <vt:lpstr>Pass by value: structure</vt:lpstr>
      <vt:lpstr>Pass by value: structure</vt:lpstr>
      <vt:lpstr>References in C++</vt:lpstr>
      <vt:lpstr>References in C++</vt:lpstr>
      <vt:lpstr>References in C++</vt:lpstr>
      <vt:lpstr>Function parameters with a huge structure</vt:lpstr>
      <vt:lpstr>The problem</vt:lpstr>
      <vt:lpstr>References as function parameters</vt:lpstr>
      <vt:lpstr>References as function parameters</vt:lpstr>
      <vt:lpstr>Return statement</vt:lpstr>
      <vt:lpstr>Return statement</vt:lpstr>
      <vt:lpstr>If we have a lot to return</vt:lpstr>
      <vt:lpstr>Similar mechanism in OpenCV</vt:lpstr>
      <vt:lpstr>inline functions</vt:lpstr>
      <vt:lpstr>inline functions</vt:lpstr>
      <vt:lpstr>Inline functions</vt:lpstr>
      <vt:lpstr>Inline functions</vt:lpstr>
      <vt:lpstr> Preprocessor macro</vt:lpstr>
      <vt:lpstr>Function Signature and Overloading 1/2</vt:lpstr>
      <vt:lpstr>Overloaded Functions</vt:lpstr>
      <vt:lpstr>Function Signature and Overloading</vt:lpstr>
      <vt:lpstr>Overloading Resolution Rules</vt:lpstr>
      <vt:lpstr>Function Default Parameters</vt:lpstr>
      <vt:lpstr>Function Default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C++  Programming10pt - to5. Basic Concepts IV6pt toFunctions and Preprocessing</dc:title>
  <dc:creator>Federico Busato</dc:creator>
  <cp:lastModifiedBy>Owen Chen</cp:lastModifiedBy>
  <cp:revision>12</cp:revision>
  <dcterms:created xsi:type="dcterms:W3CDTF">2023-07-16T16:44:42Z</dcterms:created>
  <dcterms:modified xsi:type="dcterms:W3CDTF">2023-07-21T01:45:08Z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2023-07-16T00:00:00Z</vt:filetime>
  </property>
  <property fmtid="{D5CDD505-2E9C-101B-9397-08002B2CF9AE}" pid="5" name="PTEX.Fullbanner">
    <vt:lpwstr>This is pdfTeX, Version 3.141592653-2.6-1.40.24 (TeX Live 2022) kpathsea version 6.3.4</vt:lpwstr>
  </property>
  <property fmtid="{D5CDD505-2E9C-101B-9397-08002B2CF9AE}" pid="6" name="Producer">
    <vt:lpwstr>pdfTeX-1.40.24</vt:lpwstr>
  </property>
</Properties>
</file>