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318" r:id="rId2"/>
    <p:sldId id="371" r:id="rId3"/>
    <p:sldId id="486" r:id="rId4"/>
    <p:sldId id="468" r:id="rId5"/>
    <p:sldId id="471" r:id="rId6"/>
    <p:sldId id="487" r:id="rId7"/>
    <p:sldId id="488" r:id="rId8"/>
    <p:sldId id="492" r:id="rId9"/>
    <p:sldId id="489" r:id="rId10"/>
    <p:sldId id="490" r:id="rId11"/>
    <p:sldId id="491" r:id="rId12"/>
    <p:sldId id="434" r:id="rId13"/>
    <p:sldId id="264" r:id="rId14"/>
    <p:sldId id="265" r:id="rId15"/>
    <p:sldId id="560" r:id="rId16"/>
    <p:sldId id="261" r:id="rId17"/>
    <p:sldId id="262" r:id="rId18"/>
    <p:sldId id="561" r:id="rId19"/>
    <p:sldId id="562" r:id="rId20"/>
    <p:sldId id="563" r:id="rId21"/>
    <p:sldId id="568" r:id="rId22"/>
    <p:sldId id="564" r:id="rId23"/>
    <p:sldId id="569" r:id="rId24"/>
    <p:sldId id="565" r:id="rId25"/>
    <p:sldId id="567" r:id="rId26"/>
    <p:sldId id="566" r:id="rId27"/>
    <p:sldId id="573" r:id="rId28"/>
    <p:sldId id="574" r:id="rId29"/>
    <p:sldId id="266" r:id="rId30"/>
    <p:sldId id="316" r:id="rId31"/>
    <p:sldId id="317" r:id="rId32"/>
    <p:sldId id="493" r:id="rId33"/>
    <p:sldId id="313" r:id="rId34"/>
    <p:sldId id="314" r:id="rId35"/>
    <p:sldId id="267" r:id="rId36"/>
    <p:sldId id="268" r:id="rId37"/>
    <p:sldId id="269" r:id="rId38"/>
    <p:sldId id="270" r:id="rId39"/>
    <p:sldId id="319" r:id="rId40"/>
    <p:sldId id="320" r:id="rId41"/>
    <p:sldId id="321" r:id="rId42"/>
    <p:sldId id="322" r:id="rId43"/>
    <p:sldId id="325" r:id="rId44"/>
    <p:sldId id="328" r:id="rId45"/>
    <p:sldId id="329" r:id="rId46"/>
    <p:sldId id="330" r:id="rId47"/>
    <p:sldId id="324" r:id="rId48"/>
    <p:sldId id="326" r:id="rId49"/>
    <p:sldId id="327" r:id="rId50"/>
    <p:sldId id="331" r:id="rId51"/>
    <p:sldId id="332" r:id="rId52"/>
    <p:sldId id="334" r:id="rId53"/>
    <p:sldId id="335" r:id="rId54"/>
    <p:sldId id="337" r:id="rId55"/>
    <p:sldId id="556" r:id="rId56"/>
    <p:sldId id="572" r:id="rId57"/>
    <p:sldId id="558" r:id="rId58"/>
    <p:sldId id="557" r:id="rId59"/>
    <p:sldId id="559" r:id="rId60"/>
    <p:sldId id="271" r:id="rId61"/>
    <p:sldId id="570" r:id="rId62"/>
    <p:sldId id="272" r:id="rId63"/>
    <p:sldId id="273" r:id="rId64"/>
    <p:sldId id="274" r:id="rId65"/>
    <p:sldId id="571" r:id="rId6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5" d="100"/>
          <a:sy n="245" d="100"/>
        </p:scale>
        <p:origin x="348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1305 0 24575,'-4'2'0,"-2"7"0,-5 0 0,-3 14 0,-3-3 0,-13 15 0,14-13 0,-6 0 0,-1 1 0,2 2 0,0-5 0,1 1 0,-3 9 0,-6-5 0,7 0 0,-1-8 0,7 2 0,-2-7 0,5 3 0,-1-3 0,2-1 0,1 0 0,-4 4 0,2 1 0,-6 0 0,3 3 0,-5 2 0,5-1 0,-5 4 0,4-1 0,-4-1 0,0 5 0,0-5 0,0 6 0,0-7 0,4 2 0,2-7 0,2 2 0,2-6 0,-1 2 0,1-2 0,2-1 0,-2 0 0,2 0 0,0 4 0,-1-3 0,-3 6 0,1-6 0,-5 7 0,2-3 0,-2 3 0,1 1 0,-5 3 0,5-2 0,-2 2 0,-1-3 0,6-1 0,-7 1 0,7-2 0,-3-2 0,5-1 0,-1-4 0,4 0 0,-3 1 0,5-4 0,-4 2 0,4-4 0,-1 1 0,1-2 0,2 0 0,-2 0 0,1 0 0,-3 0 0,2 3 0,-4-1 0,0 6 0,-4-3 0,1 5 0,1-3 0,2-1 0,1 0 0,0-3 0,-2 1 0,8-4 0,-5 0 0,5 0 0,1 0 0,-1 0 0,1-2 0,0 2 0,-3-3 0,-1 6 0,-1 3 0,0-2 0,0 1 0,2-5 0,-1 0 0,4 0 0,-3 0 0,4 0 0,-1 0 0,2-1 0,-2-1 0,2 1 0,-5-4 0,5 5 0,-4-5 0,3 4 0,-3-3 0,3 4 0,-3-5 0,3 5 0,-3-5 0,4 4 0,-5-3 0,2 1 0,1 0 0,0 1 0,0-1 0,1 0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24575,'0'18'0,"0"2"0,0-5 0,0 3 0,0 1 0,0 3 0,0-3 0,-6 20 0,5-17 0,-7 10 0,7-17 0,-2-7 0,3 0 0,0-3 0,0 0 0,0 0 0,0 0 0,0-1 0,0 1 0,0 0 0,0 1 0,0-2 0,0 2 0,0 2 0,0-3 0,0 3 0,-2-3 0,1 0 0,-1 0 0,2 0 0,0-4 0,2 1 0,1-7 0,4 2 0,-2-1 0,3 1 0,-4 1 0,2 2 0,-1-3 0,-1 1 0,2-1 0,-2 1 0,2 2 0,-1-3 0,0 0 0,0 1 0,-1 0 0,2 2 0,-1-3 0,0 3 0,0-3 0,0 3 0,0-2 0,-1 2 0,2-3 0,-2 3 0,2 0 0,-1-2 0,0 1 0,0-1 0,0 2 0,0 0 0,0-2 0,0 1 0,0-1 0,3 2 0,-2-3 0,2 3 0,0-2 0,-3 2 0,6-3 0,-6 3 0,6-3 0,-5 3 0,1 0 0,1 0 0,-2-2 0,2 1 0,0-1 0,-3 2 0,3 0 0,-2 0 0,-2 0 0,2 0 0,-1 0 0,0 0 0,0 0 0,0 0 0,0 0 0,0 0 0,0 0 0,0-2 0,0 1 0,0-1 0,0 2 0,1 0 0,-1 0 0,0 0 0,0 0 0,0 0 0,0 0 0,-1 0 0,-1-2 0,-1 1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2579 1 24575,'0'14'0,"0"-2"0,-3-2 0,-5 1 0,-3 0 0,-20 20 0,12-16 0,-10 11 0,-3-1 0,2-5 0,-6 3 0,1-1 0,10-5 0,-13 2 0,19-5 0,-21 6 0,6-4 0,0 0 0,10-4 0,-1-1 0,-2 0 0,0 0 0,0 0 0,0 1 0,-5 1 0,-1 0 0,1-1 0,0-1 0,-2 4 0,6-2 0,12-7 0,-7 2 0,-1 2 0,4-2 0,-11 4 0,-1 0 0,12-2 0,-18 9 0,11-4 0,-1 2 0,-3-3 0,-2 0 0,0 4 0,2 0 0,3-6 0,1-2 0,-1 1 0,2 1 0,-6 5 0,-9 1 0,1 0 0,12-1 0,-10 2 0,23-9 0,-23 10 0,9-5 0,-10 7 0,-2 0 0,1-1 0,13-5 0,-2 2 0,-12 4 0,4-3-406,8-5 406,-12 5 0,4-1 0,24-10 0,-12 7 0,-3 3 0,2 2 0,-2 0 0,1-1 0,-5 3 0,11-7 406,-9 5-406,9-5 0,-11 6 0,11-9 0,-9 7 0,9-7 0,-4 7 0,3-2 0,11-6 0,-3 0 0,2-4 0,1 1 0,-3-1 0,9 0 0,-8 0 0,8 1 0,-5-1 0,-1 1 0,3-1 0,-6 0 0,3 4 0,-4-3 0,4-1 0,4-1 0,0-5 0,6 5 0,-6-1 0,4 2 0,-5-3 0,4 2 0,-2-2 0,1 1 0,2 1 0,-4-2 0,6 3 0,-6-3 0,4 3 0,-5-3 0,0 3 0,1-3 0,0 3 0,3-3 0,-3 0 0,6 2 0,-5-5 0,5 6 0,-2-4 0,3 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217 1 24575,'0'11'0,"0"0"0,0-4 0,0 0 0,0 11 0,0-4 0,-5 16 0,1-17 0,-2 9 0,-1-11 0,4 1 0,-2 1 0,-3 6 0,4-2 0,-5 5 0,1-7 0,1-4 0,3 3 0,-6-3 0,5 4 0,-2-4 0,-3 3 0,6-3 0,-7 0 0,4 0 0,-1-4 0,1 4 0,-1-3 0,1 3 0,3-4 0,-3 0 0,3 1 0,0-1 0,-2 0 0,5 0 0,-6 0 0,3 1 0,0-1 0,-2 1 0,5-1 0,-5 0 0,5 0 0,-3 0 0,4 1 0,0-1 0,0 0 0,0 1 0,-3-4 0,2 2 0,1-5 0,8 2 0,27-10 0,-7 5 0,-4-2 0,0 0 0,8-1 0,-8 4 0,-1-3 0,-15 0 0,2 3 0,-7-2 0,5 0 0,10 2 0,-8-5 0,20 5 0,-17-3 0,6 1 0,-5 2 0,-6-2 0,-1 0 0,0 2 0,-3-2 0,3 3 0,0 0 0,4-4 0,0 3 0,4-5 0,7 5 0,-8-2 0,7 0 0,-13 2 0,3-3 0,-4 4 0,0 0 0,1 0 0,-1 0 0,0 0 0,0 0 0,-2-3 0,-3 3 0,-2-4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B80D-A55B-4404-A483-A959D98F613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4881-BA0F-443A-9C7C-7E1E7738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4881-BA0F-443A-9C7C-7E1E7738E16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 userDrawn="1"/>
        </p:nvSpPr>
        <p:spPr>
          <a:xfrm flipV="1">
            <a:off x="-1" y="382793"/>
            <a:ext cx="5760085" cy="45719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532396"/>
            <a:ext cx="5045811" cy="160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5156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5: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Functions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 Initialization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D8848-9783-E4BC-491A-16112123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0" y="866113"/>
            <a:ext cx="504422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15444"/>
          </a:xfrm>
        </p:spPr>
        <p:txBody>
          <a:bodyPr/>
          <a:lstStyle/>
          <a:p>
            <a:r>
              <a:rPr lang="en-US" sz="1400" b="1" i="0" u="none" strike="noStrike" baseline="0" dirty="0">
                <a:solidFill>
                  <a:schemeClr val="tx1"/>
                </a:solidFill>
                <a:latin typeface="Courier-Bold"/>
              </a:rPr>
              <a:t>Vector Operations</a:t>
            </a: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D71192-5181-3FAB-4FB6-EDE07660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08025"/>
            <a:ext cx="5765800" cy="2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60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solidFill>
                  <a:schemeClr val="tx1"/>
                </a:solidFill>
                <a:latin typeface="Arial Black"/>
                <a:cs typeface="Arial Black"/>
              </a:rPr>
              <a:t>Range-</a:t>
            </a:r>
            <a:r>
              <a:rPr b="0" spc="-160" dirty="0">
                <a:solidFill>
                  <a:schemeClr val="tx1"/>
                </a:solidFill>
                <a:latin typeface="Arial Black"/>
                <a:cs typeface="Arial Black"/>
              </a:rPr>
              <a:t>based</a:t>
            </a:r>
            <a:r>
              <a:rPr b="0" spc="75" dirty="0">
                <a:solidFill>
                  <a:schemeClr val="tx1"/>
                </a:solidFill>
                <a:latin typeface="Arial Black"/>
                <a:cs typeface="Arial Black"/>
              </a:rPr>
              <a:t> </a:t>
            </a:r>
            <a:r>
              <a:rPr spc="90" dirty="0">
                <a:solidFill>
                  <a:schemeClr val="tx1"/>
                </a:solidFill>
              </a:rPr>
              <a:t>for</a:t>
            </a:r>
            <a:r>
              <a:rPr spc="170" dirty="0">
                <a:solidFill>
                  <a:schemeClr val="tx1"/>
                </a:solidFill>
              </a:rPr>
              <a:t> </a:t>
            </a:r>
            <a:r>
              <a:rPr b="0" spc="-85" dirty="0">
                <a:solidFill>
                  <a:schemeClr val="tx1"/>
                </a:solidFill>
                <a:latin typeface="Arial Black"/>
                <a:cs typeface="Arial Black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1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04454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497014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7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range-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based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loop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verbosity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traditional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constructs.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over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range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of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safer</a:t>
            </a:r>
            <a:endParaRPr sz="1100">
              <a:latin typeface="Arial Black"/>
              <a:cs typeface="Arial Black"/>
            </a:endParaRPr>
          </a:p>
          <a:p>
            <a:pPr marL="12700" marR="203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range-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based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avoids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start,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end,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endParaRPr sz="1100">
              <a:latin typeface="Tahoma"/>
              <a:cs typeface="Tahoma"/>
            </a:endParaRPr>
          </a:p>
          <a:p>
            <a:pPr marR="2170430" algn="ctr">
              <a:lnSpc>
                <a:spcPct val="100000"/>
              </a:lnSpc>
              <a:spcBef>
                <a:spcPts val="865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})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 marR="2170430" algn="ctr">
              <a:lnSpc>
                <a:spcPct val="100000"/>
              </a:lnSpc>
              <a:spcBef>
                <a:spcPts val="180"/>
              </a:spcBef>
              <a:tabLst>
                <a:tab pos="131508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values[]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211721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values)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841" y="2211721"/>
            <a:ext cx="11017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3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691882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"abcd"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841" y="2691882"/>
            <a:ext cx="1042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0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4" dirty="0">
                <a:solidFill>
                  <a:srgbClr val="3D7A7A"/>
                </a:solidFill>
                <a:latin typeface="Palatino Linotype"/>
                <a:cs typeface="Palatino Linotype"/>
              </a:rPr>
              <a:t>RAW</a:t>
            </a:r>
            <a:r>
              <a:rPr sz="9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80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52114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4052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85" dirty="0">
                <a:solidFill>
                  <a:srgbClr val="22373A"/>
                </a:solidFill>
                <a:hlinkClick r:id="rId2" action="ppaction://hlinksldjump"/>
              </a:rPr>
              <a:t>Functions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321310" cy="5080"/>
            </a:xfrm>
            <a:custGeom>
              <a:avLst/>
              <a:gdLst/>
              <a:ahLst/>
              <a:cxnLst/>
              <a:rect l="l" t="t" r="r" b="b"/>
              <a:pathLst>
                <a:path w="321310" h="5080">
                  <a:moveTo>
                    <a:pt x="0" y="5060"/>
                  </a:moveTo>
                  <a:lnTo>
                    <a:pt x="0" y="0"/>
                  </a:lnTo>
                  <a:lnTo>
                    <a:pt x="320868" y="0"/>
                  </a:lnTo>
                  <a:lnTo>
                    <a:pt x="32086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rgbClr val="7030A0"/>
                </a:solidFill>
              </a:rPr>
              <a:t>Function </a:t>
            </a:r>
            <a:r>
              <a:rPr spc="-140" dirty="0">
                <a:solidFill>
                  <a:srgbClr val="7030A0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069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2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25" dirty="0">
                <a:solidFill>
                  <a:srgbClr val="22373A"/>
                </a:solidFill>
                <a:latin typeface="Calibri"/>
                <a:cs typeface="Calibri"/>
              </a:rPr>
              <a:t>(</a:t>
            </a: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procedure</a:t>
            </a:r>
            <a:r>
              <a:rPr sz="1200" spc="-1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or</a:t>
            </a:r>
            <a:r>
              <a:rPr sz="1200" spc="8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85" dirty="0">
                <a:solidFill>
                  <a:srgbClr val="22373A"/>
                </a:solidFill>
                <a:latin typeface="Arial Black"/>
                <a:cs typeface="Arial Black"/>
              </a:rPr>
              <a:t>routine</a:t>
            </a:r>
            <a:r>
              <a:rPr sz="1200" spc="-85" dirty="0">
                <a:solidFill>
                  <a:srgbClr val="22373A"/>
                </a:solidFill>
                <a:latin typeface="Calibri"/>
                <a:cs typeface="Calibri"/>
              </a:rPr>
              <a:t>)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is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piece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of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that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performs</a:t>
            </a:r>
            <a:r>
              <a:rPr sz="1200" spc="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200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Calibri"/>
                <a:cs typeface="Calibri"/>
              </a:rPr>
              <a:t>specific </a:t>
            </a:r>
            <a:r>
              <a:rPr sz="1200" i="1" spc="-20" dirty="0">
                <a:solidFill>
                  <a:srgbClr val="22373A"/>
                </a:solidFill>
                <a:latin typeface="Calibri"/>
                <a:cs typeface="Calibri"/>
              </a:rPr>
              <a:t>task</a:t>
            </a:r>
            <a:r>
              <a:rPr lang="en-US" sz="1200" i="1" spc="-20" dirty="0">
                <a:solidFill>
                  <a:srgbClr val="22373A"/>
                </a:solidFill>
                <a:latin typeface="Calibri"/>
                <a:cs typeface="Calibri"/>
              </a:rPr>
              <a:t>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200" dirty="0">
                <a:solidFill>
                  <a:srgbClr val="22373A"/>
                </a:solidFill>
                <a:latin typeface="Calibri"/>
                <a:cs typeface="Calibri"/>
              </a:rPr>
              <a:t>Function is a block of code which only runs when it is called.</a:t>
            </a:r>
            <a:endParaRPr sz="1200" dirty="0">
              <a:solidFill>
                <a:srgbClr val="22373A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Purpose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sz="1200" spc="-130" dirty="0">
                <a:solidFill>
                  <a:srgbClr val="22373A"/>
                </a:solidFill>
                <a:latin typeface="Arial Black"/>
                <a:cs typeface="Arial Black"/>
              </a:rPr>
              <a:t>Avoiding</a:t>
            </a:r>
            <a:r>
              <a:rPr sz="12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70" dirty="0">
                <a:solidFill>
                  <a:srgbClr val="22373A"/>
                </a:solidFill>
                <a:latin typeface="Arial Black"/>
                <a:cs typeface="Arial Black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22373A"/>
                </a:solidFill>
                <a:latin typeface="Arial Black"/>
                <a:cs typeface="Arial Black"/>
              </a:rPr>
              <a:t>duplication</a:t>
            </a:r>
            <a:r>
              <a:rPr sz="1200" spc="-110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less</a:t>
            </a:r>
            <a:r>
              <a:rPr sz="1200" spc="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same</a:t>
            </a:r>
            <a:r>
              <a:rPr sz="1200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functionality</a:t>
            </a:r>
            <a:r>
              <a:rPr sz="1200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2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less 	bugs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14" dirty="0">
                <a:solidFill>
                  <a:srgbClr val="22373A"/>
                </a:solidFill>
                <a:latin typeface="Arial Black"/>
                <a:cs typeface="Arial Black"/>
              </a:rPr>
              <a:t>Readability</a:t>
            </a:r>
            <a:r>
              <a:rPr sz="1200" spc="-114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14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better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express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what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Calibri"/>
                <a:cs typeface="Calibri"/>
              </a:rPr>
              <a:t>does</a:t>
            </a:r>
            <a:endParaRPr sz="1200" dirty="0">
              <a:latin typeface="Calibri"/>
              <a:cs typeface="Calibri"/>
            </a:endParaRPr>
          </a:p>
          <a:p>
            <a:pPr marL="288925" indent="-184150">
              <a:lnSpc>
                <a:spcPct val="100000"/>
              </a:lnSpc>
              <a:spcBef>
                <a:spcPts val="1360"/>
              </a:spcBef>
              <a:buFont typeface="Calibri"/>
              <a:buChar char="•"/>
              <a:tabLst>
                <a:tab pos="288925" algn="l"/>
              </a:tabLst>
            </a:pPr>
            <a:r>
              <a:rPr sz="1200" spc="-105" dirty="0">
                <a:solidFill>
                  <a:srgbClr val="22373A"/>
                </a:solidFill>
                <a:latin typeface="Arial Black"/>
                <a:cs typeface="Arial Black"/>
              </a:rPr>
              <a:t>Organization</a:t>
            </a:r>
            <a:r>
              <a:rPr sz="1200" spc="-105" dirty="0">
                <a:solidFill>
                  <a:srgbClr val="22373A"/>
                </a:solidFill>
                <a:latin typeface="Calibri"/>
                <a:cs typeface="Calibri"/>
              </a:rPr>
              <a:t>:</a:t>
            </a:r>
            <a:r>
              <a:rPr sz="1200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break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the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code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2373A"/>
                </a:solidFill>
                <a:latin typeface="Calibri"/>
                <a:cs typeface="Calibri"/>
              </a:rPr>
              <a:t>in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22373A"/>
                </a:solidFill>
                <a:latin typeface="Calibri"/>
                <a:cs typeface="Calibri"/>
              </a:rPr>
              <a:t>separate</a:t>
            </a:r>
            <a:r>
              <a:rPr sz="1200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Calibri"/>
                <a:cs typeface="Calibri"/>
              </a:rPr>
              <a:t>modules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707390" cy="5080"/>
            </a:xfrm>
            <a:custGeom>
              <a:avLst/>
              <a:gdLst/>
              <a:ahLst/>
              <a:cxnLst/>
              <a:rect l="l" t="t" r="r" b="b"/>
              <a:pathLst>
                <a:path w="707390" h="5080">
                  <a:moveTo>
                    <a:pt x="0" y="5060"/>
                  </a:moveTo>
                  <a:lnTo>
                    <a:pt x="0" y="0"/>
                  </a:lnTo>
                  <a:lnTo>
                    <a:pt x="707352" y="0"/>
                  </a:lnTo>
                  <a:lnTo>
                    <a:pt x="7073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40" dirty="0">
                <a:solidFill>
                  <a:srgbClr val="7030A0"/>
                </a:solidFill>
              </a:rPr>
              <a:t>Function Overview</a:t>
            </a:r>
            <a:endParaRPr spc="-14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96595"/>
            <a:ext cx="4933315" cy="2155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 is a block of code with a name.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Declare a function with its name, parameters and return type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Define a function with details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dirty="0">
                <a:latin typeface="Palatino-Roman"/>
              </a:rPr>
              <a:t>Execute a function by calling the function</a:t>
            </a: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A function takes zero or more arguments and usually returns a result.</a:t>
            </a:r>
            <a:endParaRPr lang="en-US" sz="1200" dirty="0">
              <a:latin typeface="Palatino-Roman"/>
            </a:endParaRPr>
          </a:p>
          <a:p>
            <a:pPr marL="288290" marR="86360" indent="-184150">
              <a:lnSpc>
                <a:spcPct val="111400"/>
              </a:lnSpc>
              <a:spcBef>
                <a:spcPts val="844"/>
              </a:spcBef>
              <a:buFont typeface="Calibri"/>
              <a:buChar char="•"/>
              <a:tabLst>
                <a:tab pos="289560" algn="l"/>
              </a:tabLst>
            </a:pPr>
            <a:r>
              <a:rPr lang="en-US" sz="1200" b="0" i="0" u="none" strike="noStrike" baseline="0" dirty="0">
                <a:latin typeface="Palatino-Roman"/>
              </a:rPr>
              <a:t>Functions can be overloaded, meaning that the same name may have different arguments and different return values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02652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>
                <a:solidFill>
                  <a:srgbClr val="7030A0"/>
                </a:solidFill>
              </a:rPr>
              <a:t>Declaration/Definition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58977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50" dirty="0">
                <a:solidFill>
                  <a:srgbClr val="F9F9F9"/>
                </a:solidFill>
                <a:latin typeface="Arial Black"/>
                <a:cs typeface="Arial Black"/>
              </a:rPr>
              <a:t>Declaration/Prototype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57224"/>
            <a:ext cx="5039995" cy="23622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declaration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prototype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describing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26538"/>
            <a:ext cx="506603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what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compiler 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linker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needs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accept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(usage)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to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identifier</a:t>
            </a:r>
            <a:endParaRPr sz="1100">
              <a:latin typeface="Tahoma"/>
              <a:cs typeface="Tahoma"/>
            </a:endParaRPr>
          </a:p>
          <a:p>
            <a:pPr marL="12700" marR="2108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entities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(class,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functions,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etc.)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multiple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times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(with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same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signature)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14858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60" dirty="0">
                <a:solidFill>
                  <a:srgbClr val="F9F9F9"/>
                </a:solidFill>
                <a:latin typeface="Arial Black"/>
                <a:cs typeface="Arial Black"/>
              </a:rPr>
              <a:t>Definition/Implementation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994" y="2346832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entity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definition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implementation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declaration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640074"/>
            <a:ext cx="2870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each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entity,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single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definition</a:t>
            </a:r>
            <a:r>
              <a:rPr sz="1100" i="1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allowed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04495" cy="5080"/>
            </a:xfrm>
            <a:custGeom>
              <a:avLst/>
              <a:gdLst/>
              <a:ahLst/>
              <a:cxnLst/>
              <a:rect l="l" t="t" r="r" b="b"/>
              <a:pathLst>
                <a:path w="404495" h="5080">
                  <a:moveTo>
                    <a:pt x="0" y="5060"/>
                  </a:moveTo>
                  <a:lnTo>
                    <a:pt x="0" y="0"/>
                  </a:lnTo>
                  <a:lnTo>
                    <a:pt x="404213" y="0"/>
                  </a:lnTo>
                  <a:lnTo>
                    <a:pt x="4042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65555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>
                <a:solidFill>
                  <a:srgbClr val="7030A0"/>
                </a:solidFill>
              </a:rPr>
              <a:t>Declaration/Definition</a:t>
            </a:r>
            <a:r>
              <a:rPr spc="85" dirty="0">
                <a:solidFill>
                  <a:srgbClr val="7030A0"/>
                </a:solidFill>
              </a:rPr>
              <a:t> </a:t>
            </a: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90" dirty="0">
                <a:solidFill>
                  <a:srgbClr val="7030A0"/>
                </a:solidFill>
              </a:rPr>
              <a:t> </a:t>
            </a:r>
            <a:r>
              <a:rPr spc="-125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162115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2351887"/>
            <a:ext cx="5039995" cy="522605"/>
          </a:xfrm>
          <a:custGeom>
            <a:avLst/>
            <a:gdLst/>
            <a:ahLst/>
            <a:cxnLst/>
            <a:rect l="l" t="t" r="r" b="b"/>
            <a:pathLst>
              <a:path w="5039995" h="522605">
                <a:moveTo>
                  <a:pt x="5039995" y="0"/>
                </a:moveTo>
                <a:lnTo>
                  <a:pt x="0" y="0"/>
                </a:lnTo>
                <a:lnTo>
                  <a:pt x="0" y="522554"/>
                </a:lnTo>
                <a:lnTo>
                  <a:pt x="5039995" y="5225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466948"/>
            <a:ext cx="5151946" cy="228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  -&gt; put a function declaration in a .h file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149415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definition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-&gt; put a function definition in a .</a:t>
            </a:r>
            <a:r>
              <a:rPr lang="en-US" sz="900" i="1" u="sng" spc="-10" dirty="0" err="1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cpp</a:t>
            </a:r>
            <a:r>
              <a:rPr lang="en-US"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file</a:t>
            </a:r>
            <a:endParaRPr sz="900" dirty="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180"/>
              </a:spcBef>
              <a:tabLst>
                <a:tab pos="1494155" algn="l"/>
              </a:tabLst>
            </a:pP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can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be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omitted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35" dirty="0">
                <a:solidFill>
                  <a:srgbClr val="3D7A7A"/>
                </a:solidFill>
                <a:latin typeface="Palatino Linotype"/>
                <a:cs typeface="Palatino Linotype"/>
              </a:rPr>
              <a:t>used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3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sz="900" dirty="0">
              <a:latin typeface="Calibri"/>
              <a:cs typeface="Calibri"/>
            </a:endParaRPr>
          </a:p>
          <a:p>
            <a:pPr marL="149415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multiple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valid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494155" algn="l"/>
              </a:tabLst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"abc"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5" dirty="0">
                <a:solidFill>
                  <a:srgbClr val="3D7A7A"/>
                </a:solidFill>
                <a:latin typeface="Palatino Linotype"/>
                <a:cs typeface="Palatino Linotype"/>
              </a:rPr>
              <a:t>usage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5" dirty="0">
                <a:solidFill>
                  <a:srgbClr val="0000FF"/>
                </a:solidFill>
                <a:latin typeface="Palatino Linotype"/>
                <a:cs typeface="Palatino Linotype"/>
              </a:rPr>
              <a:t>g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function</a:t>
            </a:r>
            <a:r>
              <a:rPr sz="9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declaration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657225" algn="l"/>
              </a:tabLst>
            </a:pP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g();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linking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g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"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defined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09729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Declare a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272" y="827404"/>
            <a:ext cx="4961255" cy="1590041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LOCALMATH_H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LOCALMATH_H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//definition in LocalMath.cc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iterative definition of factorial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25481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define a function: LocalMath.cpp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factorial of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*(val-1)*(val-2) . . . * ((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-(val-1)) * 1)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local variable to hold the result as we calculate it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assign ret *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ret and decrement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return the result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1106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>
                <a:solidFill>
                  <a:srgbClr val="7030A0"/>
                </a:solidFill>
              </a:rPr>
              <a:t>Week 5: Agenda 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9893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Arrays, Strings, Vectors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Review Homework 4)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New Topic: Functions</a:t>
            </a: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call a function from main(): fact.cpp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559573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Recursion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300" y="708025"/>
            <a:ext cx="492334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A function that calls itself, either directly or indirectly, is a </a:t>
            </a:r>
            <a:r>
              <a:rPr lang="en-US" sz="1800" b="1" i="1" u="none" strike="noStrike" baseline="0" dirty="0">
                <a:latin typeface="Palatino-BoldItalic"/>
              </a:rPr>
              <a:t>recursive function</a:t>
            </a:r>
            <a:r>
              <a:rPr lang="en-US" sz="1800" b="0" i="0" u="none" strike="noStrike" baseline="0" dirty="0">
                <a:latin typeface="Palatino-Roman"/>
              </a:rPr>
              <a:t>. 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3314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00" y="555626"/>
            <a:ext cx="5486400" cy="266192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recursive version of factorial: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calculate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!, which is 1 * 2 * 3 . . . *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592529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803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Recursion</a:t>
            </a:r>
            <a:endParaRPr spc="-125" dirty="0">
              <a:solidFill>
                <a:srgbClr val="7030A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9AFB3-F302-E69C-DB75-5586E3C5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779145"/>
            <a:ext cx="5476834" cy="17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51800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Compare both factorial functions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508" y="484504"/>
            <a:ext cx="5608578" cy="276034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&lt;array&gt;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&lt;chrono&gt;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LocalMath.h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endParaRPr lang="en-US" sz="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//Version 1 - while loop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"Factorial function - Version 1: fact() - while loop"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 =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=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microseconds (1/million seconds)"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//Version 2 - recursive function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"Factorial function - Version 2: factorial() - recursive function"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 =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=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run_time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microseconds (1/million seconds)"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39319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3509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Compile multiple C++ programs into one executable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300" y="555625"/>
            <a:ext cx="3335278" cy="1813561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Step 1) Compile multiple C++ programs into objects first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g++ -c LocalMath.cpp fact.cpp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CCCCCC"/>
                </a:solidFill>
                <a:latin typeface="Consolas" panose="020B0609020204030204" pitchFamily="49" charset="0"/>
              </a:rPr>
              <a:t># Step 2) Link object files into an executable</a:t>
            </a: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pt-BR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g++ LocalMath.o fact.o -o fact.exe</a:t>
            </a: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700" dirty="0">
                <a:solidFill>
                  <a:srgbClr val="CCCCCC"/>
                </a:solidFill>
                <a:latin typeface="Consolas" panose="020B0609020204030204" pitchFamily="49" charset="0"/>
              </a:rPr>
              <a:t># Combined one step</a:t>
            </a:r>
          </a:p>
          <a:p>
            <a:r>
              <a:rPr lang="pt-BR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g++ LocalMath.cpp fact.cpp –o fact.exe</a:t>
            </a:r>
          </a:p>
          <a:p>
            <a:endParaRPr lang="en-US" sz="7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516353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979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Examples:  Compare both factorial functions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459" y="479425"/>
            <a:ext cx="3798192" cy="257556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~/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cpp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/week5$ fact.exe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Factorial function - Version 1: fact() - while loop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0! = 1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5! = 120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6! = 720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7! = 5040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8! = 40320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9! = 362880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10! = 3628800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20! = 2432902008176640000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40! = -70609262346240000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 Time = 71 microseconds (1/million seconds)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Factorial function - Version 2: factorial() - recursive function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0! = 1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5! = 120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6! = 720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7! = 5040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8! = 40320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9! = 362880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10! = 3628800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20! = 2432902008176640000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40! = -70609262346240000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Elapsed Time = 8 microseconds (1/million seconds)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097888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274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Exercise: Generate Fibonacci numbers using a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2" y="479986"/>
            <a:ext cx="3098058" cy="2056839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dirty="0">
                <a:solidFill>
                  <a:srgbClr val="CCCCCC"/>
                </a:solidFill>
                <a:latin typeface="Consolas" panose="020B0609020204030204" pitchFamily="49" charset="0"/>
              </a:rPr>
              <a:t>// Week 3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20 Fibonacci Numbers:"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99612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274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0" dirty="0">
                <a:solidFill>
                  <a:srgbClr val="7030A0"/>
                </a:solidFill>
              </a:rPr>
              <a:t>Exercise: Generate Fibonacci numbers using a recursive function</a:t>
            </a:r>
            <a:endParaRPr spc="-125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2" y="403225"/>
            <a:ext cx="2869458" cy="2764864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fib_sequence</a:t>
            </a:r>
            <a:r>
              <a:rPr lang="en-US" sz="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05459" cy="5080"/>
            </a:xfrm>
            <a:custGeom>
              <a:avLst/>
              <a:gdLst/>
              <a:ahLst/>
              <a:cxnLst/>
              <a:rect l="l" t="t" r="r" b="b"/>
              <a:pathLst>
                <a:path w="505459" h="5080">
                  <a:moveTo>
                    <a:pt x="0" y="5060"/>
                  </a:moveTo>
                  <a:lnTo>
                    <a:pt x="0" y="0"/>
                  </a:lnTo>
                  <a:lnTo>
                    <a:pt x="505289" y="0"/>
                  </a:lnTo>
                  <a:lnTo>
                    <a:pt x="5052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id="{3418A610-10A5-E1F7-18CA-3762E34907F4}"/>
              </a:ext>
            </a:extLst>
          </p:cNvPr>
          <p:cNvSpPr/>
          <p:nvPr/>
        </p:nvSpPr>
        <p:spPr>
          <a:xfrm>
            <a:off x="3039406" y="403225"/>
            <a:ext cx="2662894" cy="2762830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20 Fibonacci Numbers:"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fibonacci_sequence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fib_seq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26217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7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Parameter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105" dirty="0">
                <a:solidFill>
                  <a:srgbClr val="7030A0"/>
                </a:solidFill>
              </a:rPr>
              <a:t>Argument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4700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F9F9F9"/>
                </a:solidFill>
                <a:latin typeface="Arial Black"/>
                <a:cs typeface="Arial Black"/>
              </a:rPr>
              <a:t>Parameter</a:t>
            </a:r>
            <a:r>
              <a:rPr sz="11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[formal]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745248"/>
            <a:ext cx="5039995" cy="2286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parameter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which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part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method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signature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137665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125" dirty="0">
                <a:solidFill>
                  <a:srgbClr val="F9F9F9"/>
                </a:solidFill>
                <a:latin typeface="Arial Black"/>
                <a:cs typeface="Arial Black"/>
              </a:rPr>
              <a:t>Function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Argument</a:t>
            </a:r>
            <a:r>
              <a:rPr sz="1100" spc="5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[actual]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335912"/>
            <a:ext cx="5039995" cy="39433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argument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actual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(instance)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gets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7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passed</a:t>
            </a:r>
            <a:r>
              <a:rPr sz="11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02447"/>
            <a:ext cx="5039995" cy="682625"/>
          </a:xfrm>
          <a:custGeom>
            <a:avLst/>
            <a:gdLst/>
            <a:ahLst/>
            <a:cxnLst/>
            <a:rect l="l" t="t" r="r" b="b"/>
            <a:pathLst>
              <a:path w="5039995" h="682625">
                <a:moveTo>
                  <a:pt x="5039995" y="0"/>
                </a:moveTo>
                <a:lnTo>
                  <a:pt x="0" y="0"/>
                </a:lnTo>
                <a:lnTo>
                  <a:pt x="0" y="682599"/>
                </a:lnTo>
                <a:lnTo>
                  <a:pt x="5039995" y="68259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7954" y="1869494"/>
            <a:ext cx="3551746" cy="63863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lang="en-US"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string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parameters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lang="en-US"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endParaRPr sz="900" dirty="0">
              <a:latin typeface="Palatino Linotype"/>
              <a:cs typeface="Palatino Linotype"/>
            </a:endParaRPr>
          </a:p>
          <a:p>
            <a:pPr marL="14344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return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5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type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void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tabLst>
                <a:tab pos="1434465" algn="l"/>
              </a:tabLst>
            </a:pP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BA2121"/>
                </a:solidFill>
                <a:latin typeface="Palatino Linotype"/>
                <a:cs typeface="Palatino Linotype"/>
              </a:rPr>
              <a:t>"abc"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arguments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33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"abc"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808990" cy="5080"/>
            </a:xfrm>
            <a:custGeom>
              <a:avLst/>
              <a:gdLst/>
              <a:ahLst/>
              <a:cxnLst/>
              <a:rect l="l" t="t" r="r" b="b"/>
              <a:pathLst>
                <a:path w="808990" h="5080">
                  <a:moveTo>
                    <a:pt x="0" y="5060"/>
                  </a:moveTo>
                  <a:lnTo>
                    <a:pt x="0" y="0"/>
                  </a:lnTo>
                  <a:lnTo>
                    <a:pt x="808428" y="0"/>
                  </a:lnTo>
                  <a:lnTo>
                    <a:pt x="8084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90AD-059E-807E-5E93-D5F9C1A6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-apple-system"/>
              </a:rPr>
              <a:t>Two types of strings in C++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A8B4-8E57-9EB8-B134-219D7B28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631825"/>
            <a:ext cx="4906010" cy="2631490"/>
          </a:xfrm>
        </p:spPr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C++, we have two types of strings: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1) std::string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 std::string class that's provided by the C++ Standard Library is the preferred method to use for strings.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rgbClr val="0A0A23"/>
                </a:solidFill>
                <a:latin typeface="Lato" panose="020F0502020204030203" pitchFamily="34" charset="0"/>
              </a:rPr>
              <a:t>2) C-style Strings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are strings derived from the C programming language and they continue to be supported in C++. 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These "collections of characters" are stored in the form of arrays of type char that are null-terminated (the \0 null character).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A0A23"/>
                </a:solidFill>
                <a:latin typeface="Lato" panose="020F0502020204030203" pitchFamily="34" charset="0"/>
              </a:rPr>
              <a:t>C-style strings are relatively unsafe and not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3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Option 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499129" y="632077"/>
            <a:ext cx="3567051" cy="255454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1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 Option 2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499129" y="360303"/>
            <a:ext cx="3567051" cy="286232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10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10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Where should a function be? Option 3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292100" y="1089025"/>
            <a:ext cx="3437967" cy="218521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800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sz="800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800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sz="8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292100" y="334228"/>
            <a:ext cx="3437967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8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800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sz="8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sz="800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00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800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sz="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3721100" y="431198"/>
            <a:ext cx="2366560" cy="147732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How are functions called?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262158"/>
          </a:xfrm>
        </p:spPr>
        <p:txBody>
          <a:bodyPr/>
          <a:lstStyle/>
          <a:p>
            <a:r>
              <a:rPr kumimoji="1" lang="en-US" altLang="zh-CN" sz="700" dirty="0"/>
              <a:t>A call stack can store information about the active functions of a program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sz="1400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sz="1400" dirty="0"/>
          </a:p>
          <a:p>
            <a:pPr lvl="1"/>
            <a:r>
              <a:rPr kumimoji="1" lang="en-US" altLang="zh-CN" sz="1400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sz="1400" dirty="0"/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sz="1400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650960" y="2906629"/>
            <a:ext cx="2433254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324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Function Parameters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Three ways to pass into a function: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pointer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918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70" dirty="0">
                <a:solidFill>
                  <a:srgbClr val="7030A0"/>
                </a:solidFill>
              </a:rPr>
              <a:t> </a:t>
            </a:r>
            <a:r>
              <a:rPr spc="-95" dirty="0">
                <a:solidFill>
                  <a:srgbClr val="7030A0"/>
                </a:solidFill>
              </a:rPr>
              <a:t>by-</a:t>
            </a:r>
            <a:r>
              <a:rPr spc="-125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value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2794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copied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r>
              <a:rPr sz="1100" spc="2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f(T</a:t>
            </a:r>
            <a:r>
              <a:rPr sz="11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09997"/>
            <a:ext cx="5066665" cy="20974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Changes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inside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effect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70" dirty="0">
                <a:solidFill>
                  <a:srgbClr val="22373A"/>
                </a:solidFill>
                <a:latin typeface="Arial Black"/>
                <a:cs typeface="Arial Black"/>
              </a:rPr>
              <a:t>Disadvantages: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Performance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penalty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copied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(e.g.</a:t>
            </a:r>
            <a:r>
              <a:rPr sz="10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structure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array)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and small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110" dirty="0">
                <a:solidFill>
                  <a:srgbClr val="22373A"/>
                </a:solidFill>
                <a:latin typeface="Arial"/>
                <a:cs typeface="Arial"/>
              </a:rPr>
              <a:t>≤</a:t>
            </a:r>
            <a:r>
              <a:rPr sz="10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bytes)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450"/>
              </a:spcBef>
              <a:buChar char="•"/>
              <a:tabLst>
                <a:tab pos="2895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Fixed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arrays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which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decay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Large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989" y="2960749"/>
            <a:ext cx="240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Trebuchet MS"/>
                <a:cs typeface="Trebuchet MS"/>
              </a:rPr>
              <a:t>9/57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909955" cy="5080"/>
            </a:xfrm>
            <a:custGeom>
              <a:avLst/>
              <a:gdLst/>
              <a:ahLst/>
              <a:cxnLst/>
              <a:rect l="l" t="t" r="r" b="b"/>
              <a:pathLst>
                <a:path w="909955" h="5080">
                  <a:moveTo>
                    <a:pt x="0" y="5060"/>
                  </a:moveTo>
                  <a:lnTo>
                    <a:pt x="0" y="0"/>
                  </a:lnTo>
                  <a:lnTo>
                    <a:pt x="909503" y="0"/>
                  </a:lnTo>
                  <a:lnTo>
                    <a:pt x="9095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3502743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75" dirty="0">
                <a:solidFill>
                  <a:srgbClr val="7030A0"/>
                </a:solidFill>
              </a:rPr>
              <a:t> </a:t>
            </a:r>
            <a:r>
              <a:rPr spc="-95" dirty="0">
                <a:solidFill>
                  <a:srgbClr val="7030A0"/>
                </a:solidFill>
              </a:rPr>
              <a:t>by-</a:t>
            </a:r>
            <a:r>
              <a:rPr spc="-105" dirty="0">
                <a:solidFill>
                  <a:srgbClr val="7030A0"/>
                </a:solidFill>
              </a:rPr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0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10" dirty="0">
                <a:solidFill>
                  <a:srgbClr val="F9F9F9"/>
                </a:solidFill>
                <a:latin typeface="Arial Black"/>
                <a:cs typeface="Arial Black"/>
              </a:rPr>
              <a:t>pointer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address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copied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240"/>
              </a:spcBef>
            </a:pPr>
            <a:r>
              <a:rPr sz="11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f(T*</a:t>
            </a:r>
            <a:r>
              <a:rPr sz="11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68357"/>
            <a:ext cx="3677285" cy="14979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2895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(fast)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-70" dirty="0">
                <a:solidFill>
                  <a:srgbClr val="22373A"/>
                </a:solidFill>
                <a:latin typeface="Arial Black"/>
                <a:cs typeface="Arial Black"/>
              </a:rPr>
              <a:t>Disadvantages:</a:t>
            </a:r>
            <a:endParaRPr sz="1100">
              <a:latin typeface="Arial Black"/>
              <a:cs typeface="Arial Black"/>
            </a:endParaRPr>
          </a:p>
          <a:p>
            <a:pPr marL="2895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2895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may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null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endParaRPr sz="1000">
              <a:latin typeface="Tahoma"/>
              <a:cs typeface="Tahoma"/>
            </a:endParaRPr>
          </a:p>
          <a:p>
            <a:pPr marL="2895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289560" algn="l"/>
              </a:tabLst>
            </a:pP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Dereferencing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pointer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slower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than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accessing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directly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9664" y="2598661"/>
            <a:ext cx="607695" cy="1517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95"/>
              </a:lnSpc>
            </a:pP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0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T*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6454" y="2573190"/>
            <a:ext cx="671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read-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only)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573190"/>
            <a:ext cx="1153160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indent="-16764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289560" algn="l"/>
              </a:tabLst>
            </a:pPr>
            <a:r>
              <a:rPr sz="1000" i="1" spc="-40" dirty="0">
                <a:solidFill>
                  <a:srgbClr val="22373A"/>
                </a:solidFill>
                <a:latin typeface="Arial"/>
                <a:cs typeface="Arial"/>
              </a:rPr>
              <a:t>Raw</a:t>
            </a:r>
            <a:r>
              <a:rPr sz="10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arrays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(use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289560" indent="-167640">
              <a:lnSpc>
                <a:spcPct val="100000"/>
              </a:lnSpc>
              <a:spcBef>
                <a:spcPts val="250"/>
              </a:spcBef>
              <a:buChar char="•"/>
              <a:tabLst>
                <a:tab pos="2895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cases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10/57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010919" cy="5080"/>
            </a:xfrm>
            <a:custGeom>
              <a:avLst/>
              <a:gdLst/>
              <a:ahLst/>
              <a:cxnLst/>
              <a:rect l="l" t="t" r="r" b="b"/>
              <a:pathLst>
                <a:path w="1010919" h="5080">
                  <a:moveTo>
                    <a:pt x="0" y="5060"/>
                  </a:moveTo>
                  <a:lnTo>
                    <a:pt x="0" y="0"/>
                  </a:lnTo>
                  <a:lnTo>
                    <a:pt x="1010579" y="0"/>
                  </a:lnTo>
                  <a:lnTo>
                    <a:pt x="10105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4905665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7030A0"/>
                </a:solidFill>
              </a:rPr>
              <a:t>Pass</a:t>
            </a:r>
            <a:r>
              <a:rPr spc="80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by-</a:t>
            </a:r>
            <a:r>
              <a:rPr spc="-135" dirty="0">
                <a:solidFill>
                  <a:srgbClr val="7030A0"/>
                </a:solidFill>
              </a:rPr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90" dirty="0">
                <a:solidFill>
                  <a:srgbClr val="F9F9F9"/>
                </a:solidFill>
                <a:latin typeface="Arial Black"/>
                <a:cs typeface="Arial Black"/>
              </a:rPr>
              <a:t>Call-</a:t>
            </a:r>
            <a:r>
              <a:rPr sz="1100" spc="-120" dirty="0">
                <a:solidFill>
                  <a:srgbClr val="F9F9F9"/>
                </a:solidFill>
                <a:latin typeface="Arial Black"/>
                <a:cs typeface="Arial Black"/>
              </a:rPr>
              <a:t>by-</a:t>
            </a:r>
            <a:r>
              <a:rPr sz="1100" spc="-30" dirty="0">
                <a:solidFill>
                  <a:srgbClr val="F9F9F9"/>
                </a:solidFill>
                <a:latin typeface="Arial Black"/>
                <a:cs typeface="Arial Black"/>
              </a:rPr>
              <a:t>reference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49"/>
            <a:ext cx="503999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reference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copied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240"/>
              </a:spcBef>
            </a:pP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f(T&amp;</a:t>
            </a:r>
            <a:r>
              <a:rPr sz="11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3860" y="1963762"/>
            <a:ext cx="607695" cy="151765"/>
          </a:xfrm>
          <a:custGeom>
            <a:avLst/>
            <a:gdLst/>
            <a:ahLst/>
            <a:cxnLst/>
            <a:rect l="l" t="t" r="r" b="b"/>
            <a:pathLst>
              <a:path w="607694" h="151764">
                <a:moveTo>
                  <a:pt x="607326" y="0"/>
                </a:moveTo>
                <a:lnTo>
                  <a:pt x="0" y="0"/>
                </a:lnTo>
                <a:lnTo>
                  <a:pt x="0" y="151714"/>
                </a:lnTo>
                <a:lnTo>
                  <a:pt x="607326" y="151714"/>
                </a:lnTo>
                <a:lnTo>
                  <a:pt x="60732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94" y="1005112"/>
            <a:ext cx="5400675" cy="22059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1100" spc="-50" dirty="0">
                <a:solidFill>
                  <a:srgbClr val="22373A"/>
                </a:solidFill>
                <a:latin typeface="Arial Black"/>
                <a:cs typeface="Arial Black"/>
              </a:rPr>
              <a:t>Advantages:</a:t>
            </a:r>
            <a:endParaRPr sz="1100">
              <a:latin typeface="Arial Black"/>
              <a:cs typeface="Arial Black"/>
            </a:endParaRPr>
          </a:p>
          <a:p>
            <a:pPr marL="314960" marR="374015" indent="-168275">
              <a:lnSpc>
                <a:spcPct val="114599"/>
              </a:lnSpc>
              <a:spcBef>
                <a:spcPts val="80"/>
              </a:spcBef>
              <a:buChar char="•"/>
              <a:tabLst>
                <a:tab pos="3149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function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change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(better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compared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with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Copy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argument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made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(fast)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References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initialized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(no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null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pointer)</a:t>
            </a:r>
            <a:endParaRPr sz="1000">
              <a:latin typeface="Tahoma"/>
              <a:cs typeface="Tahoma"/>
            </a:endParaRPr>
          </a:p>
          <a:p>
            <a:pPr marL="314960" indent="-167640">
              <a:lnSpc>
                <a:spcPct val="100000"/>
              </a:lnSpc>
              <a:spcBef>
                <a:spcPts val="175"/>
              </a:spcBef>
              <a:buChar char="•"/>
              <a:tabLst>
                <a:tab pos="3149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implicit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(without</a:t>
            </a:r>
            <a:r>
              <a:rPr sz="1000" spc="2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const</a:t>
            </a:r>
            <a:r>
              <a:rPr sz="10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80" dirty="0">
                <a:solidFill>
                  <a:srgbClr val="22373A"/>
                </a:solidFill>
                <a:latin typeface="Palatino Linotype"/>
                <a:cs typeface="Palatino Linotype"/>
              </a:rPr>
              <a:t>T&amp;</a:t>
            </a:r>
            <a:r>
              <a:rPr sz="10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314960" indent="-167640">
              <a:lnSpc>
                <a:spcPct val="100000"/>
              </a:lnSpc>
              <a:spcBef>
                <a:spcPts val="254"/>
              </a:spcBef>
              <a:buChar char="•"/>
              <a:tabLst>
                <a:tab pos="3149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cases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except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raw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pointers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When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not</a:t>
            </a:r>
            <a:r>
              <a:rPr sz="1100" b="1" i="1" spc="125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dirty="0">
                <a:solidFill>
                  <a:srgbClr val="22373A"/>
                </a:solidFill>
                <a:latin typeface="Gill Sans MT"/>
                <a:cs typeface="Gill Sans MT"/>
              </a:rPr>
              <a:t>to</a:t>
            </a:r>
            <a:r>
              <a:rPr sz="1100" b="1" i="1" spc="130" dirty="0">
                <a:solidFill>
                  <a:srgbClr val="22373A"/>
                </a:solidFill>
                <a:latin typeface="Gill Sans MT"/>
                <a:cs typeface="Gill Sans MT"/>
              </a:rPr>
              <a:t> </a:t>
            </a:r>
            <a:r>
              <a:rPr sz="1100" b="1" i="1" spc="-20" dirty="0">
                <a:solidFill>
                  <a:srgbClr val="22373A"/>
                </a:solidFill>
                <a:latin typeface="Gill Sans MT"/>
                <a:cs typeface="Gill Sans MT"/>
              </a:rPr>
              <a:t>use:</a:t>
            </a:r>
            <a:endParaRPr sz="1100">
              <a:latin typeface="Gill Sans MT"/>
              <a:cs typeface="Gill Sans MT"/>
            </a:endParaRPr>
          </a:p>
          <a:p>
            <a:pPr marL="314960" marR="55880" indent="-168275">
              <a:lnSpc>
                <a:spcPct val="114599"/>
              </a:lnSpc>
              <a:spcBef>
                <a:spcPts val="80"/>
              </a:spcBef>
              <a:buChar char="•"/>
              <a:tabLst>
                <a:tab pos="314960" algn="l"/>
              </a:tabLst>
            </a:pP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Pass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by-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Arial"/>
                <a:cs typeface="Arial"/>
              </a:rPr>
              <a:t>could</a:t>
            </a:r>
            <a:r>
              <a:rPr sz="10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give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performance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advantages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200" spc="-15" baseline="-41666" dirty="0">
                <a:solidFill>
                  <a:srgbClr val="22373A"/>
                </a:solidFill>
                <a:latin typeface="Trebuchet MS"/>
                <a:cs typeface="Trebuchet MS"/>
              </a:rPr>
              <a:t>11/57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small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111885" cy="5080"/>
            </a:xfrm>
            <a:custGeom>
              <a:avLst/>
              <a:gdLst/>
              <a:ahLst/>
              <a:cxnLst/>
              <a:rect l="l" t="t" r="r" b="b"/>
              <a:pathLst>
                <a:path w="1111885" h="5080">
                  <a:moveTo>
                    <a:pt x="0" y="5060"/>
                  </a:moveTo>
                  <a:lnTo>
                    <a:pt x="0" y="0"/>
                  </a:lnTo>
                  <a:lnTo>
                    <a:pt x="1111566" y="0"/>
                  </a:lnTo>
                  <a:lnTo>
                    <a:pt x="11115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1015980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6756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>
                <a:solidFill>
                  <a:srgbClr val="7030A0"/>
                </a:solidFill>
              </a:rPr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38518"/>
            <a:ext cx="5039995" cy="2755265"/>
          </a:xfrm>
          <a:custGeom>
            <a:avLst/>
            <a:gdLst/>
            <a:ahLst/>
            <a:cxnLst/>
            <a:rect l="l" t="t" r="r" b="b"/>
            <a:pathLst>
              <a:path w="5039995" h="2755265">
                <a:moveTo>
                  <a:pt x="5039995" y="0"/>
                </a:moveTo>
                <a:lnTo>
                  <a:pt x="0" y="0"/>
                </a:lnTo>
                <a:lnTo>
                  <a:pt x="0" y="2754833"/>
                </a:lnTo>
                <a:lnTo>
                  <a:pt x="5039995" y="2754833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20517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10" dirty="0">
                <a:solidFill>
                  <a:srgbClr val="0000FF"/>
                </a:solidFill>
                <a:latin typeface="Palatino Linotype"/>
                <a:cs typeface="Palatino Linotype"/>
              </a:rPr>
              <a:t>MyStruct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740620"/>
            <a:ext cx="922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f1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70" y="740620"/>
            <a:ext cx="904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877268"/>
            <a:ext cx="3851910" cy="1626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f2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f3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by-const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f4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(MyStruct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0000FF"/>
                </a:solidFill>
                <a:latin typeface="Palatino Linotype"/>
                <a:cs typeface="Palatino Linotype"/>
              </a:rPr>
              <a:t>f5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f6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9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by-const</a:t>
            </a:r>
            <a:r>
              <a:rPr sz="900" i="1" u="sng" spc="114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10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Palatino Linotype"/>
                <a:cs typeface="Palatino Linotype"/>
              </a:rPr>
              <a:t>f7</a:t>
            </a:r>
            <a:r>
              <a:rPr sz="9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(MyStruct</a:t>
            </a:r>
            <a:r>
              <a:rPr sz="900" spc="1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pointer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8747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f8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*&amp;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pointer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by-reference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477824"/>
            <a:ext cx="305689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2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-2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10235" algn="l"/>
              </a:tabLst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f1(c);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f2(c);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0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types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10235" algn="l"/>
              </a:tabLst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f3(c);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pass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spc="-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by-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value</a:t>
            </a:r>
            <a:r>
              <a:rPr sz="900" i="1" spc="27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(implicit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conversion)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1212850" cy="5080"/>
            </a:xfrm>
            <a:custGeom>
              <a:avLst/>
              <a:gdLst/>
              <a:ahLst/>
              <a:cxnLst/>
              <a:rect l="l" t="t" r="r" b="b"/>
              <a:pathLst>
                <a:path w="1212850" h="5080">
                  <a:moveTo>
                    <a:pt x="0" y="5060"/>
                  </a:moveTo>
                  <a:lnTo>
                    <a:pt x="0" y="0"/>
                  </a:lnTo>
                  <a:lnTo>
                    <a:pt x="1212642" y="0"/>
                  </a:lnTo>
                  <a:lnTo>
                    <a:pt x="12126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307400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fundamental type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570126" y="1025686"/>
            <a:ext cx="21277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2406899" y="1361541"/>
            <a:ext cx="2537060" cy="240164"/>
          </a:xfrm>
          <a:prstGeom prst="rect">
            <a:avLst/>
          </a:prstGeom>
        </p:spPr>
        <p:txBody>
          <a:bodyPr vert="horz" lIns="43244" tIns="21622" rIns="43244" bIns="2162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324" dirty="0"/>
              <a:t>Will </a:t>
            </a:r>
            <a:r>
              <a:rPr kumimoji="1" lang="en-US" altLang="zh-CN" sz="1324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sz="1324" dirty="0"/>
              <a:t> be changed in foo()?</a:t>
            </a:r>
            <a:endParaRPr kumimoji="1" lang="zh-CN" altLang="en-US" sz="1324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2121163" y="1601705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50650"/>
          </a:xfrm>
        </p:spPr>
        <p:txBody>
          <a:bodyPr/>
          <a:lstStyle/>
          <a:p>
            <a:r>
              <a:rPr lang="en-US" sz="1200" b="1" spc="-25" dirty="0">
                <a:solidFill>
                  <a:schemeClr val="tx1"/>
                </a:solidFill>
                <a:latin typeface="Book Antiqua"/>
                <a:cs typeface="Book Antiqua"/>
              </a:rPr>
              <a:t>Defining</a:t>
            </a:r>
            <a:r>
              <a:rPr lang="en-US" sz="1200" b="1" spc="-45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and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Book Antiqua"/>
                <a:cs typeface="Book Antiqua"/>
              </a:rPr>
              <a:t>Initializing</a:t>
            </a:r>
            <a:r>
              <a:rPr lang="en-US" sz="1200" b="1" spc="-40" dirty="0">
                <a:solidFill>
                  <a:schemeClr val="tx1"/>
                </a:solidFill>
                <a:latin typeface="Book Antiqua"/>
                <a:cs typeface="Book Antiqua"/>
              </a:rPr>
              <a:t> </a:t>
            </a:r>
            <a:r>
              <a:rPr lang="en-US" sz="1200" b="1" spc="-10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  <a:r>
              <a:rPr lang="en-US" sz="1200" b="1" spc="-10" dirty="0">
                <a:solidFill>
                  <a:schemeClr val="tx1"/>
                </a:solidFill>
                <a:latin typeface="Book Antiqua"/>
                <a:cs typeface="Book Antiqua"/>
              </a:rPr>
              <a:t>s</a:t>
            </a:r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70" y="467283"/>
            <a:ext cx="4905375" cy="109901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defines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how</a:t>
            </a:r>
            <a:r>
              <a:rPr lang="en-US" sz="1000" spc="8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can</a:t>
            </a:r>
            <a:r>
              <a:rPr lang="en-US" sz="1000" spc="5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initialized.</a:t>
            </a:r>
            <a:r>
              <a:rPr lang="en-US" sz="1000" spc="29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lang="en-US" sz="1000" spc="6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class</a:t>
            </a:r>
            <a:r>
              <a:rPr lang="en-US" sz="1000" spc="7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may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define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many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different</a:t>
            </a:r>
            <a:r>
              <a:rPr lang="en-US" sz="1000" spc="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objects</a:t>
            </a:r>
            <a:r>
              <a:rPr lang="en-US" sz="1000" spc="1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its</a:t>
            </a:r>
            <a:r>
              <a:rPr lang="en-US" sz="1000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type.</a:t>
            </a:r>
            <a:r>
              <a:rPr lang="en-US" sz="1000" spc="43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lang="en-US" sz="1000"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must</a:t>
            </a:r>
            <a:r>
              <a:rPr lang="en-US" sz="1000" spc="1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be</a:t>
            </a:r>
            <a:r>
              <a:rPr lang="en-US" sz="1000" spc="11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 err="1">
                <a:solidFill>
                  <a:srgbClr val="231F20"/>
                </a:solidFill>
                <a:latin typeface="Book Antiqua"/>
                <a:cs typeface="Book Antiqua"/>
              </a:rPr>
              <a:t>distin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- </a:t>
            </a:r>
            <a:r>
              <a:rPr lang="en-US" sz="1000" dirty="0" err="1">
                <a:solidFill>
                  <a:srgbClr val="231F20"/>
                </a:solidFill>
                <a:latin typeface="Book Antiqua"/>
                <a:cs typeface="Book Antiqua"/>
              </a:rPr>
              <a:t>guished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from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 others</a:t>
            </a:r>
            <a:r>
              <a:rPr lang="en-US" sz="10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either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number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</a:t>
            </a:r>
            <a:r>
              <a:rPr lang="en-US" sz="10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lang="en-US" sz="10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supply,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 or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25" dirty="0">
                <a:solidFill>
                  <a:srgbClr val="231F20"/>
                </a:solidFill>
                <a:latin typeface="Book Antiqua"/>
                <a:cs typeface="Book Antiqua"/>
              </a:rPr>
              <a:t>by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types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those</a:t>
            </a:r>
            <a:r>
              <a:rPr lang="en-US" sz="1000" spc="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initializers.</a:t>
            </a:r>
            <a:r>
              <a:rPr lang="en-US" sz="1000" spc="204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Table</a:t>
            </a:r>
            <a:r>
              <a:rPr lang="en-US" sz="1000" spc="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3.1</a:t>
            </a:r>
            <a:r>
              <a:rPr lang="en-US" sz="1000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lists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most</a:t>
            </a:r>
            <a:r>
              <a:rPr lang="en-US" sz="1000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common</a:t>
            </a:r>
            <a:r>
              <a:rPr lang="en-US" sz="1000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lang="en-US" sz="1000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 </a:t>
            </a:r>
            <a:r>
              <a:rPr lang="en-US" sz="100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000" dirty="0">
                <a:solidFill>
                  <a:srgbClr val="231F20"/>
                </a:solidFill>
                <a:latin typeface="Book Antiqua"/>
                <a:cs typeface="Book Antiqua"/>
              </a:rPr>
              <a:t>s. Some</a:t>
            </a:r>
            <a:r>
              <a:rPr lang="en-US" sz="1000" spc="-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lang="en-US" sz="1000" spc="-10" dirty="0">
                <a:solidFill>
                  <a:srgbClr val="231F20"/>
                </a:solidFill>
                <a:latin typeface="Book Antiqua"/>
                <a:cs typeface="Book Antiqua"/>
              </a:rPr>
              <a:t>examples:</a:t>
            </a:r>
            <a:endParaRPr lang="en-US" sz="1000" dirty="0">
              <a:latin typeface="Book Antiqua"/>
              <a:cs typeface="Book Antiqua"/>
            </a:endParaRPr>
          </a:p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endParaRPr sz="1000" dirty="0">
              <a:latin typeface="Book Antiqua"/>
              <a:cs typeface="Book Antiqua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B379436-A018-F2B8-6CD4-F569B24FB14C}"/>
              </a:ext>
            </a:extLst>
          </p:cNvPr>
          <p:cNvSpPr/>
          <p:nvPr/>
        </p:nvSpPr>
        <p:spPr>
          <a:xfrm>
            <a:off x="292100" y="1680073"/>
            <a:ext cx="0" cy="1358265"/>
          </a:xfrm>
          <a:custGeom>
            <a:avLst/>
            <a:gdLst/>
            <a:ahLst/>
            <a:cxnLst/>
            <a:rect l="l" t="t" r="r" b="b"/>
            <a:pathLst>
              <a:path h="1358264">
                <a:moveTo>
                  <a:pt x="0" y="1357884"/>
                </a:moveTo>
                <a:lnTo>
                  <a:pt x="0" y="0"/>
                </a:lnTo>
              </a:path>
            </a:pathLst>
          </a:custGeom>
          <a:ln w="6096">
            <a:solidFill>
              <a:srgbClr val="221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70E44F5-5FB0-66E0-0F59-672785FA262B}"/>
              </a:ext>
            </a:extLst>
          </p:cNvPr>
          <p:cNvSpPr txBox="1"/>
          <p:nvPr/>
        </p:nvSpPr>
        <p:spPr>
          <a:xfrm>
            <a:off x="292100" y="1678549"/>
            <a:ext cx="4919980" cy="215900"/>
          </a:xfrm>
          <a:prstGeom prst="rect">
            <a:avLst/>
          </a:prstGeom>
          <a:solidFill>
            <a:srgbClr val="D8D8D8"/>
          </a:solidFill>
          <a:ln w="6096">
            <a:solidFill>
              <a:srgbClr val="221E1F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b="1" spc="-25" dirty="0">
                <a:solidFill>
                  <a:srgbClr val="231F20"/>
                </a:solidFill>
                <a:latin typeface="Book Antiqua"/>
                <a:cs typeface="Book Antiqua"/>
              </a:rPr>
              <a:t>Table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3.1:</a:t>
            </a:r>
            <a:r>
              <a:rPr sz="10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Book Antiqua"/>
                <a:cs typeface="Book Antiqua"/>
              </a:rPr>
              <a:t>Ways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10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0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AD5EAF34-0C7E-5A1B-DE80-5AD9D54C6C82}"/>
              </a:ext>
            </a:extLst>
          </p:cNvPr>
          <p:cNvGrpSpPr/>
          <p:nvPr/>
        </p:nvGrpSpPr>
        <p:grpSpPr>
          <a:xfrm>
            <a:off x="289052" y="1680073"/>
            <a:ext cx="4925695" cy="1362710"/>
            <a:chOff x="470763" y="2850984"/>
            <a:chExt cx="4925695" cy="1362710"/>
          </a:xfrm>
        </p:grpSpPr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95379A5C-098C-C382-B7B6-2B3CF07DEDD8}"/>
                </a:ext>
              </a:extLst>
            </p:cNvPr>
            <p:cNvSpPr/>
            <p:nvPr/>
          </p:nvSpPr>
          <p:spPr>
            <a:xfrm>
              <a:off x="476859" y="3065106"/>
              <a:ext cx="4902835" cy="0"/>
            </a:xfrm>
            <a:custGeom>
              <a:avLst/>
              <a:gdLst/>
              <a:ahLst/>
              <a:cxnLst/>
              <a:rect l="l" t="t" r="r" b="b"/>
              <a:pathLst>
                <a:path w="4902835">
                  <a:moveTo>
                    <a:pt x="0" y="0"/>
                  </a:moveTo>
                  <a:lnTo>
                    <a:pt x="4902708" y="0"/>
                  </a:lnTo>
                </a:path>
              </a:pathLst>
            </a:custGeom>
            <a:ln w="7620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90DBAF22-6A68-C27A-8693-EEC8F4084667}"/>
                </a:ext>
              </a:extLst>
            </p:cNvPr>
            <p:cNvSpPr/>
            <p:nvPr/>
          </p:nvSpPr>
          <p:spPr>
            <a:xfrm>
              <a:off x="470763" y="2850984"/>
              <a:ext cx="4925695" cy="1359535"/>
            </a:xfrm>
            <a:custGeom>
              <a:avLst/>
              <a:gdLst/>
              <a:ahLst/>
              <a:cxnLst/>
              <a:rect l="l" t="t" r="r" b="b"/>
              <a:pathLst>
                <a:path w="4925695" h="1359535">
                  <a:moveTo>
                    <a:pt x="4922520" y="1357884"/>
                  </a:moveTo>
                  <a:lnTo>
                    <a:pt x="4922520" y="0"/>
                  </a:lnTo>
                </a:path>
                <a:path w="4925695" h="1359535">
                  <a:moveTo>
                    <a:pt x="0" y="1359408"/>
                  </a:moveTo>
                  <a:lnTo>
                    <a:pt x="4925568" y="1359408"/>
                  </a:lnTo>
                </a:path>
              </a:pathLst>
            </a:custGeom>
            <a:ln w="6096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1">
            <a:extLst>
              <a:ext uri="{FF2B5EF4-FFF2-40B4-BE49-F238E27FC236}">
                <a16:creationId xmlns:a16="http://schemas.microsoft.com/office/drawing/2014/main" id="{C2521BEF-9986-88BB-307F-4055AB09C073}"/>
              </a:ext>
            </a:extLst>
          </p:cNvPr>
          <p:cNvSpPr txBox="1"/>
          <p:nvPr/>
        </p:nvSpPr>
        <p:spPr>
          <a:xfrm>
            <a:off x="408077" y="1939976"/>
            <a:ext cx="8636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s2(s1) 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9A3E675-D33A-3D40-50C8-515889ED2619}"/>
              </a:ext>
            </a:extLst>
          </p:cNvPr>
          <p:cNvSpPr txBox="1"/>
          <p:nvPr/>
        </p:nvSpPr>
        <p:spPr>
          <a:xfrm>
            <a:off x="1752180" y="1939976"/>
            <a:ext cx="2249805" cy="5194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Default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initialization;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empty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string.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s2(s1)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s2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 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5" dirty="0">
                <a:solidFill>
                  <a:srgbClr val="231F20"/>
                </a:solidFill>
                <a:latin typeface="Courier New"/>
                <a:cs typeface="Courier New"/>
              </a:rPr>
              <a:t>s1</a:t>
            </a:r>
            <a:r>
              <a:rPr sz="900" spc="-25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DF74E6E-82AF-3CF3-0B34-4CF7CF08B62D}"/>
              </a:ext>
            </a:extLst>
          </p:cNvPr>
          <p:cNvSpPr txBox="1"/>
          <p:nvPr/>
        </p:nvSpPr>
        <p:spPr>
          <a:xfrm>
            <a:off x="407963" y="2433617"/>
            <a:ext cx="4461510" cy="5314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24400"/>
              </a:lnSpc>
              <a:spcBef>
                <a:spcPts val="50"/>
              </a:spcBef>
              <a:tabLst>
                <a:tab pos="1343660" algn="l"/>
              </a:tabLst>
            </a:pP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900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string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literal,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not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including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null.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1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1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=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"value"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Equivalent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to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s3("value")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,</a:t>
            </a:r>
            <a:r>
              <a:rPr sz="900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s3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is a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copy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the string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literal.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s4(n,</a:t>
            </a:r>
            <a:r>
              <a:rPr sz="900" spc="-30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’c’)</a:t>
            </a:r>
            <a:r>
              <a:rPr sz="900" dirty="0">
                <a:solidFill>
                  <a:srgbClr val="231F20"/>
                </a:solidFill>
                <a:latin typeface="Courier New"/>
                <a:cs typeface="Courier New"/>
              </a:rPr>
              <a:t>	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Initialize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s4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with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Courier New"/>
                <a:cs typeface="Courier New"/>
              </a:rPr>
              <a:t>n</a:t>
            </a:r>
            <a:r>
              <a:rPr sz="900" spc="-325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copies</a:t>
            </a:r>
            <a:r>
              <a:rPr sz="900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dirty="0">
                <a:solidFill>
                  <a:srgbClr val="231F20"/>
                </a:solidFill>
                <a:latin typeface="Book Antiqua"/>
                <a:cs typeface="Book Antiqua"/>
              </a:rPr>
              <a:t>of the</a:t>
            </a:r>
            <a:r>
              <a:rPr sz="900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10" dirty="0">
                <a:solidFill>
                  <a:srgbClr val="231F20"/>
                </a:solidFill>
                <a:latin typeface="Book Antiqua"/>
                <a:cs typeface="Book Antiqua"/>
              </a:rPr>
              <a:t>character</a:t>
            </a:r>
            <a:r>
              <a:rPr sz="900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Courier New"/>
                <a:cs typeface="Courier New"/>
              </a:rPr>
              <a:t>’c’</a:t>
            </a:r>
            <a:r>
              <a:rPr sz="900" spc="-20" dirty="0">
                <a:solidFill>
                  <a:srgbClr val="231F20"/>
                </a:solidFill>
                <a:latin typeface="Book Antiqua"/>
                <a:cs typeface="Book Antiqua"/>
              </a:rPr>
              <a:t>.</a:t>
            </a:r>
            <a:endParaRPr sz="9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3404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pointer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78" y="628352"/>
            <a:ext cx="5126984" cy="138499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596900" y="900916"/>
            <a:ext cx="28829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2156953" y="1441688"/>
            <a:ext cx="2801259" cy="338688"/>
          </a:xfrm>
          <a:prstGeom prst="rect">
            <a:avLst/>
          </a:prstGeom>
        </p:spPr>
        <p:txBody>
          <a:bodyPr vert="horz" lIns="43244" tIns="21622" rIns="43244" bIns="21622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324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sz="1324" dirty="0"/>
              <a:t>A copy of the address</a:t>
            </a:r>
            <a:endParaRPr kumimoji="1" lang="zh-CN" altLang="en-US" sz="1324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2205703" y="1783781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782582" y="2993797"/>
            <a:ext cx="1111202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564209" y="631825"/>
            <a:ext cx="3676236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sz="9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67289"/>
              </p:ext>
            </p:extLst>
          </p:nvPr>
        </p:nvGraphicFramePr>
        <p:xfrm>
          <a:off x="3273950" y="519986"/>
          <a:ext cx="1131732" cy="1258274"/>
        </p:xfrm>
        <a:graphic>
          <a:graphicData uri="http://schemas.openxmlformats.org/drawingml/2006/table">
            <a:tbl>
              <a:tblPr/>
              <a:tblGrid>
                <a:gridCol w="558093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503037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70602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66649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11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11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51582"/>
              </p:ext>
            </p:extLst>
          </p:nvPr>
        </p:nvGraphicFramePr>
        <p:xfrm>
          <a:off x="3216367" y="1995695"/>
          <a:ext cx="1131732" cy="1258274"/>
        </p:xfrm>
        <a:graphic>
          <a:graphicData uri="http://schemas.openxmlformats.org/drawingml/2006/table">
            <a:tbl>
              <a:tblPr/>
              <a:tblGrid>
                <a:gridCol w="558093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503037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70602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66649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666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90992"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4505" marR="4505" marT="45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06317"/>
              </p:ext>
            </p:extLst>
          </p:nvPr>
        </p:nvGraphicFramePr>
        <p:xfrm>
          <a:off x="4884013" y="31635"/>
          <a:ext cx="437287" cy="2057820"/>
        </p:xfrm>
        <a:graphic>
          <a:graphicData uri="http://schemas.openxmlformats.org/drawingml/2006/table">
            <a:tbl>
              <a:tblPr/>
              <a:tblGrid>
                <a:gridCol w="354281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83006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685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685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68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685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215" marR="3215" marT="3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178887" y="-1100509"/>
              <a:ext cx="170" cy="17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387" y="-1109009"/>
                <a:ext cx="17000" cy="17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4209310" y="926475"/>
            <a:ext cx="674704" cy="106922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4209310" y="2006944"/>
            <a:ext cx="674704" cy="314315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346285" y="555625"/>
            <a:ext cx="1866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370559" y="1470025"/>
            <a:ext cx="2740941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1613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Pass by value: 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76999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2458219" y="1261451"/>
            <a:ext cx="628698" cy="965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675" b="1" dirty="0">
                <a:solidFill>
                  <a:srgbClr val="C00000"/>
                </a:solidFill>
              </a:rPr>
              <a:t>?</a:t>
            </a:r>
            <a:endParaRPr lang="zh-CN" altLang="en-US" sz="5675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561553"/>
            <a:ext cx="5227564" cy="276999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520700" y="1186241"/>
            <a:ext cx="31198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int n = 0;   </a:t>
            </a:r>
          </a:p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int &amp;r = n;     //r is a reference to n</a:t>
            </a:r>
          </a:p>
          <a:p>
            <a:r>
              <a:rPr lang="en" altLang="zh-CN" sz="1200" dirty="0">
                <a:solidFill>
                  <a:srgbClr val="7030A0"/>
                </a:solidFill>
                <a:latin typeface="Menlo" panose="020B0609030804020204" pitchFamily="49" charset="0"/>
              </a:rPr>
              <a:t>r = 10;         // what is the value of n?</a:t>
            </a:r>
          </a:p>
          <a:p>
            <a:r>
              <a:rPr lang="en-US" sz="1200" dirty="0">
                <a:solidFill>
                  <a:srgbClr val="7030A0"/>
                </a:solidFill>
              </a:rPr>
              <a:t>int </a:t>
            </a:r>
            <a:r>
              <a:rPr lang="en-US" sz="1200" dirty="0" err="1">
                <a:solidFill>
                  <a:srgbClr val="7030A0"/>
                </a:solidFill>
              </a:rPr>
              <a:t>i</a:t>
            </a:r>
            <a:r>
              <a:rPr lang="en-US" sz="1200" dirty="0">
                <a:solidFill>
                  <a:srgbClr val="7030A0"/>
                </a:solidFill>
              </a:rPr>
              <a:t> = 42; 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r = </a:t>
            </a:r>
            <a:r>
              <a:rPr lang="en-US" sz="1200" dirty="0" err="1">
                <a:solidFill>
                  <a:srgbClr val="7030A0"/>
                </a:solidFill>
              </a:rPr>
              <a:t>i</a:t>
            </a:r>
            <a:r>
              <a:rPr lang="en-US" sz="1200" dirty="0">
                <a:solidFill>
                  <a:srgbClr val="7030A0"/>
                </a:solidFill>
              </a:rPr>
              <a:t>;         //What is the value of n?</a:t>
            </a:r>
          </a:p>
          <a:p>
            <a:endParaRPr lang="en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789743" y="2689225"/>
            <a:ext cx="87395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1860372" cy="138499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292100" y="914488"/>
            <a:ext cx="1441450" cy="106182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215900" y="2084596"/>
            <a:ext cx="46207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Matrix&amp;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matA_ref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matA;</a:t>
            </a:r>
          </a:p>
          <a:p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in C++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4" y="532396"/>
            <a:ext cx="5045811" cy="553998"/>
          </a:xfrm>
        </p:spPr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650960" y="1357094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-53975"/>
            <a:ext cx="3542029" cy="369332"/>
          </a:xfrm>
        </p:spPr>
        <p:txBody>
          <a:bodyPr/>
          <a:lstStyle/>
          <a:p>
            <a:r>
              <a:rPr kumimoji="1" lang="en-US" altLang="zh-CN" dirty="0"/>
              <a:t>Function parameters with a huge </a:t>
            </a:r>
            <a:r>
              <a:rPr kumimoji="1" lang="en-US" altLang="zh-CN" dirty="0">
                <a:solidFill>
                  <a:srgbClr val="7030A0"/>
                </a:solidFill>
              </a:rPr>
              <a:t>structure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715838" y="631825"/>
            <a:ext cx="28829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396398" y="2781843"/>
            <a:ext cx="5227564" cy="332594"/>
          </a:xfrm>
          <a:prstGeom prst="rect">
            <a:avLst/>
          </a:prstGeom>
        </p:spPr>
        <p:txBody>
          <a:bodyPr vert="horz" lIns="43244" tIns="21622" rIns="43244" bIns="2162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324" dirty="0"/>
              <a:t>The data will be copied. Not a good choice!</a:t>
            </a:r>
            <a:endParaRPr kumimoji="1" lang="zh-CN" altLang="en-US" sz="1324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75054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The problem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2501900" y="449649"/>
            <a:ext cx="28829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0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98425"/>
            <a:ext cx="3542029" cy="153888"/>
          </a:xfrm>
        </p:spPr>
        <p:txBody>
          <a:bodyPr/>
          <a:lstStyle/>
          <a:p>
            <a:r>
              <a:rPr kumimoji="1" lang="en-US" altLang="zh-CN" sz="1000" dirty="0">
                <a:solidFill>
                  <a:srgbClr val="7030A0"/>
                </a:solidFill>
              </a:rPr>
              <a:t>References as function parameters</a:t>
            </a:r>
            <a:endParaRPr kumimoji="1"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21" y="517388"/>
            <a:ext cx="5227564" cy="5680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6048FC-0D78-CE46-A0F8-F47DF946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444"/>
            <a:ext cx="2810828" cy="248049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BC4B0-EEFD-FD44-9F20-67D92349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77" y="962023"/>
            <a:ext cx="2820922" cy="249191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4676846" y="1351284"/>
            <a:ext cx="476189" cy="533564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Operations</a:t>
            </a:r>
            <a:endParaRPr sz="1600" dirty="0">
              <a:latin typeface="Book Antiqua"/>
              <a:cs typeface="Book Antiqua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EAE9FBB-ABA9-D0D1-9A1E-5330A79FE504}"/>
              </a:ext>
            </a:extLst>
          </p:cNvPr>
          <p:cNvGraphicFramePr>
            <a:graphicFrameLocks noGrp="1"/>
          </p:cNvGraphicFramePr>
          <p:nvPr/>
        </p:nvGraphicFramePr>
        <p:xfrm>
          <a:off x="469239" y="845400"/>
          <a:ext cx="4919345" cy="212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Table</a:t>
                      </a:r>
                      <a:r>
                        <a:rPr sz="1000" b="1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3.2:</a:t>
                      </a:r>
                      <a:r>
                        <a:rPr sz="1000" b="1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000" b="1" spc="-3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Operations</a:t>
                      </a:r>
                      <a:endParaRPr sz="1000" dirty="0">
                        <a:latin typeface="Book Antiqua"/>
                        <a:cs typeface="Book Antiqua"/>
                      </a:endParaRPr>
                    </a:p>
                  </a:txBody>
                  <a:tcPr marL="0" marR="0" marT="15875" marB="0">
                    <a:lnL w="6350">
                      <a:solidFill>
                        <a:srgbClr val="221E1F"/>
                      </a:solidFill>
                      <a:prstDash val="solid"/>
                    </a:lnL>
                    <a:lnR w="6350">
                      <a:solidFill>
                        <a:srgbClr val="221E1F"/>
                      </a:solidFill>
                      <a:prstDash val="solid"/>
                    </a:lnR>
                    <a:lnT w="6350">
                      <a:solidFill>
                        <a:srgbClr val="221E1F"/>
                      </a:solidFill>
                      <a:prstDash val="solid"/>
                    </a:lnT>
                    <a:lnB w="9525">
                      <a:solidFill>
                        <a:srgbClr val="221E1F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2550" marB="0">
                    <a:lnL w="6350">
                      <a:solidFill>
                        <a:srgbClr val="221E1F"/>
                      </a:solidFill>
                      <a:prstDash val="solid"/>
                    </a:lnL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Writes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onto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output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stream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os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82550" marB="0">
                    <a:lnR w="6350">
                      <a:solidFill>
                        <a:srgbClr val="221E1F"/>
                      </a:solidFill>
                      <a:prstDash val="solid"/>
                    </a:lnR>
                    <a:lnT w="9525">
                      <a:solidFill>
                        <a:srgbClr val="221E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0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sz="900" spc="-3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6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whitespace-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separated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string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getline(is,</a:t>
                      </a:r>
                      <a:r>
                        <a:rPr sz="900" spc="-28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Reads</a:t>
                      </a:r>
                      <a:r>
                        <a:rPr sz="900" spc="-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line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input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from</a:t>
                      </a:r>
                      <a:r>
                        <a:rPr sz="900" spc="-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into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s.empty()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empty;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otherwise 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381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s.size()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number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s[n]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reference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to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position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;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positions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start 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0.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Returns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that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concatenation</a:t>
                      </a:r>
                      <a:r>
                        <a:rPr sz="900" spc="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900" spc="-32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Replaces</a:t>
                      </a:r>
                      <a:r>
                        <a:rPr sz="900" spc="-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with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copy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r>
                        <a:rPr sz="900" spc="-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11557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5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24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r>
                        <a:rPr sz="900" spc="-25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if</a:t>
                      </a:r>
                      <a:r>
                        <a:rPr sz="900" spc="4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they</a:t>
                      </a:r>
                      <a:r>
                        <a:rPr sz="900" spc="5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contain</a:t>
                      </a:r>
                      <a:r>
                        <a:rPr sz="900" spc="6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the</a:t>
                      </a:r>
                      <a:r>
                        <a:rPr sz="900" spc="5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same</a:t>
                      </a:r>
                      <a:r>
                        <a:rPr sz="900" spc="4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characters.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4445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L="115570">
                        <a:lnSpc>
                          <a:spcPts val="1015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r>
                        <a:rPr sz="900" spc="-3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900" spc="-31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3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15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Equality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is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115570">
                        <a:lnSpc>
                          <a:spcPts val="1070"/>
                        </a:lnSpc>
                      </a:pP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2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1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,</a:t>
                      </a:r>
                      <a:r>
                        <a:rPr sz="900" spc="-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25" dirty="0">
                          <a:solidFill>
                            <a:srgbClr val="231F20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221E1F"/>
                      </a:solidFill>
                      <a:prstDash val="solid"/>
                    </a:lnL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70"/>
                        </a:lnSpc>
                      </a:pP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Comparisons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are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case-sensitive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and</a:t>
                      </a:r>
                      <a:r>
                        <a:rPr sz="900" spc="3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use</a:t>
                      </a:r>
                      <a:r>
                        <a:rPr sz="900" spc="5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dictionary</a:t>
                      </a:r>
                      <a:r>
                        <a:rPr sz="900" spc="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900" spc="-10" dirty="0">
                          <a:solidFill>
                            <a:srgbClr val="231F20"/>
                          </a:solidFill>
                          <a:latin typeface="Book Antiqua"/>
                          <a:cs typeface="Book Antiqua"/>
                        </a:rPr>
                        <a:t>ordering.</a:t>
                      </a:r>
                      <a:endParaRPr sz="900" dirty="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221E1F"/>
                      </a:solidFill>
                      <a:prstDash val="solid"/>
                    </a:lnR>
                    <a:lnB w="6350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43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References as function parameters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38499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546248" y="1038735"/>
            <a:ext cx="28829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3038482" y="1465989"/>
            <a:ext cx="946760" cy="553823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Return statement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4783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497123" y="1106693"/>
            <a:ext cx="2285053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2882900" y="1106693"/>
            <a:ext cx="2285053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Return statement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4" y="532396"/>
            <a:ext cx="5045811" cy="861774"/>
          </a:xfrm>
        </p:spPr>
        <p:txBody>
          <a:bodyPr/>
          <a:lstStyle/>
          <a:p>
            <a:r>
              <a:rPr kumimoji="1" lang="en-US" altLang="zh-CN" sz="700" dirty="0"/>
              <a:t>The return type can be a fundamental type or a compound type.</a:t>
            </a:r>
          </a:p>
          <a:p>
            <a:r>
              <a:rPr kumimoji="1" lang="en-US" altLang="zh-CN" sz="700" dirty="0"/>
              <a:t>Pass by value:</a:t>
            </a:r>
          </a:p>
          <a:p>
            <a:pPr lvl="1"/>
            <a:r>
              <a:rPr kumimoji="1" lang="en-US" altLang="zh-CN" sz="1400" dirty="0"/>
              <a:t>Fundamental types: the value of a constant/variable is copied</a:t>
            </a:r>
          </a:p>
          <a:p>
            <a:pPr lvl="1"/>
            <a:r>
              <a:rPr kumimoji="1" lang="en-US" altLang="zh-CN" sz="1400" dirty="0"/>
              <a:t>Pointers: the address is copied</a:t>
            </a:r>
          </a:p>
          <a:p>
            <a:pPr lvl="1"/>
            <a:r>
              <a:rPr kumimoji="1" lang="en-US" altLang="zh-CN" sz="1400" dirty="0"/>
              <a:t>Structures: the whole structure is copied</a:t>
            </a:r>
            <a:endParaRPr kumimoji="1"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749300" y="1394170"/>
            <a:ext cx="2436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66846" y="2121808"/>
            <a:ext cx="3750077" cy="102438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757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757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757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757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757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757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757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If we have a lot to return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479425"/>
            <a:ext cx="5227564" cy="13006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 (A+B-&gt;C)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sz="1400" dirty="0"/>
              <a:t>To use references to avoid data copying</a:t>
            </a:r>
          </a:p>
          <a:p>
            <a:pPr lvl="1"/>
            <a:r>
              <a:rPr kumimoji="1" lang="en-US" altLang="zh-CN" sz="1400" dirty="0"/>
              <a:t>To use const parameters to avoid the input data is modified</a:t>
            </a:r>
          </a:p>
          <a:p>
            <a:pPr lvl="1"/>
            <a:r>
              <a:rPr kumimoji="1" lang="en-US" altLang="zh-CN" sz="1400" dirty="0"/>
              <a:t>To use non-const reference parameters to receive the output</a:t>
            </a:r>
            <a:endParaRPr kumimoji="1" lang="zh-CN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402897" y="1669857"/>
            <a:ext cx="49600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2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Similar</a:t>
            </a:r>
            <a:r>
              <a:rPr kumimoji="1" lang="en-US" altLang="zh-CN" dirty="0"/>
              <a:t>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4641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r>
              <a:rPr kumimoji="1" lang="en" altLang="zh-CN" sz="946" dirty="0">
                <a:hlinkClick r:id="rId2"/>
              </a:rPr>
              <a:t>https://github.com/opencv/opencv/blob/master/modules/core/src/arithm.cpp</a:t>
            </a:r>
            <a:r>
              <a:rPr kumimoji="1" lang="en" altLang="zh-CN" sz="946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165225"/>
            <a:ext cx="5562600" cy="15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631825"/>
            <a:ext cx="5227564" cy="12510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i="0" u="none" strike="noStrike" baseline="0" dirty="0">
                <a:latin typeface="Courier-Bold"/>
              </a:rPr>
              <a:t>inline </a:t>
            </a:r>
            <a:r>
              <a:rPr lang="en-US" sz="1800" b="1" i="0" u="none" strike="noStrike" baseline="0" dirty="0">
                <a:latin typeface="Palatino-Bold"/>
              </a:rPr>
              <a:t>Functions Avoid Function Call Overhead</a:t>
            </a:r>
          </a:p>
          <a:p>
            <a:pPr algn="l"/>
            <a:endParaRPr lang="en-US" sz="1800" b="1" i="0" u="none" strike="noStrike" baseline="0" dirty="0">
              <a:latin typeface="Palatino-Bold"/>
            </a:endParaRP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A function specified as </a:t>
            </a:r>
            <a:r>
              <a:rPr lang="en-US" sz="1800" b="1" i="0" u="none" strike="noStrike" baseline="0" dirty="0">
                <a:latin typeface="Courier-Bold"/>
              </a:rPr>
              <a:t>inline </a:t>
            </a:r>
            <a:r>
              <a:rPr lang="en-US" sz="1800" b="0" i="0" u="none" strike="noStrike" baseline="0" dirty="0">
                <a:latin typeface="Palatino-Roman"/>
              </a:rPr>
              <a:t>(usually) is expanded “in line” at each call.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2510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3111500" y="860425"/>
            <a:ext cx="2507178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70835" y="1317625"/>
            <a:ext cx="272227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1481622" y="1463177"/>
            <a:ext cx="2151246" cy="1045833"/>
          </a:xfrm>
          <a:custGeom>
            <a:avLst/>
            <a:gdLst>
              <a:gd name="connsiteX0" fmla="*/ 2335 w 2151246"/>
              <a:gd name="connsiteY0" fmla="*/ 557352 h 1045833"/>
              <a:gd name="connsiteX1" fmla="*/ 888695 w 2151246"/>
              <a:gd name="connsiteY1" fmla="*/ 7957 h 1045833"/>
              <a:gd name="connsiteX2" fmla="*/ 1642955 w 2151246"/>
              <a:gd name="connsiteY2" fmla="*/ 78653 h 1045833"/>
              <a:gd name="connsiteX3" fmla="*/ 1347942 w 2151246"/>
              <a:gd name="connsiteY3" fmla="*/ 309670 h 1045833"/>
              <a:gd name="connsiteX4" fmla="*/ 1075623 w 2151246"/>
              <a:gd name="connsiteY4" fmla="*/ 522917 h 1045833"/>
              <a:gd name="connsiteX5" fmla="*/ 560445 w 2151246"/>
              <a:gd name="connsiteY5" fmla="*/ 539446 h 1045833"/>
              <a:gd name="connsiteX6" fmla="*/ 2335 w 2151246"/>
              <a:gd name="connsiteY6" fmla="*/ 557352 h 1045833"/>
              <a:gd name="connsiteX0" fmla="*/ 2335 w 2151246"/>
              <a:gd name="connsiteY0" fmla="*/ 557352 h 1045833"/>
              <a:gd name="connsiteX1" fmla="*/ 888695 w 2151246"/>
              <a:gd name="connsiteY1" fmla="*/ 7957 h 1045833"/>
              <a:gd name="connsiteX2" fmla="*/ 1642955 w 2151246"/>
              <a:gd name="connsiteY2" fmla="*/ 78653 h 10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246" h="1045833" stroke="0" extrusionOk="0">
                <a:moveTo>
                  <a:pt x="2335" y="557352"/>
                </a:moveTo>
                <a:cubicBezTo>
                  <a:pt x="-115704" y="240588"/>
                  <a:pt x="253649" y="89810"/>
                  <a:pt x="888695" y="7957"/>
                </a:cubicBezTo>
                <a:cubicBezTo>
                  <a:pt x="1188100" y="-6275"/>
                  <a:pt x="1376451" y="12080"/>
                  <a:pt x="1642955" y="78653"/>
                </a:cubicBezTo>
                <a:cubicBezTo>
                  <a:pt x="1583093" y="135102"/>
                  <a:pt x="1446661" y="240137"/>
                  <a:pt x="1347942" y="309670"/>
                </a:cubicBezTo>
                <a:cubicBezTo>
                  <a:pt x="1249224" y="379203"/>
                  <a:pt x="1147062" y="447070"/>
                  <a:pt x="1075623" y="522917"/>
                </a:cubicBezTo>
                <a:cubicBezTo>
                  <a:pt x="860705" y="509545"/>
                  <a:pt x="792046" y="522065"/>
                  <a:pt x="560445" y="539446"/>
                </a:cubicBezTo>
                <a:cubicBezTo>
                  <a:pt x="328844" y="556827"/>
                  <a:pt x="152165" y="567131"/>
                  <a:pt x="2335" y="557352"/>
                </a:cubicBezTo>
                <a:close/>
              </a:path>
              <a:path w="2151246" h="1045833" fill="none" extrusionOk="0">
                <a:moveTo>
                  <a:pt x="2335" y="557352"/>
                </a:moveTo>
                <a:cubicBezTo>
                  <a:pt x="-47067" y="288959"/>
                  <a:pt x="419307" y="112490"/>
                  <a:pt x="888695" y="7957"/>
                </a:cubicBezTo>
                <a:cubicBezTo>
                  <a:pt x="1181023" y="32596"/>
                  <a:pt x="1421686" y="48900"/>
                  <a:pt x="1642955" y="78653"/>
                </a:cubicBezTo>
              </a:path>
              <a:path w="2151246" h="1045833" fill="none" stroke="0" extrusionOk="0">
                <a:moveTo>
                  <a:pt x="2335" y="557352"/>
                </a:moveTo>
                <a:cubicBezTo>
                  <a:pt x="-37460" y="256288"/>
                  <a:pt x="331841" y="77048"/>
                  <a:pt x="888695" y="7957"/>
                </a:cubicBezTo>
                <a:cubicBezTo>
                  <a:pt x="1169515" y="-3176"/>
                  <a:pt x="1463432" y="21682"/>
                  <a:pt x="1642955" y="7865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1552716" y="1253400"/>
            <a:ext cx="2151246" cy="1045833"/>
          </a:xfrm>
          <a:custGeom>
            <a:avLst/>
            <a:gdLst>
              <a:gd name="connsiteX0" fmla="*/ 2062567 w 2151246"/>
              <a:gd name="connsiteY0" fmla="*/ 730832 h 1045833"/>
              <a:gd name="connsiteX1" fmla="*/ 1187233 w 2151246"/>
              <a:gd name="connsiteY1" fmla="*/ 1043011 h 1045833"/>
              <a:gd name="connsiteX2" fmla="*/ 479266 w 2151246"/>
              <a:gd name="connsiteY2" fmla="*/ 958104 h 1045833"/>
              <a:gd name="connsiteX3" fmla="*/ 789372 w 2151246"/>
              <a:gd name="connsiteY3" fmla="*/ 731807 h 1045833"/>
              <a:gd name="connsiteX4" fmla="*/ 1075623 w 2151246"/>
              <a:gd name="connsiteY4" fmla="*/ 522917 h 1045833"/>
              <a:gd name="connsiteX5" fmla="*/ 1549356 w 2151246"/>
              <a:gd name="connsiteY5" fmla="*/ 622716 h 1045833"/>
              <a:gd name="connsiteX6" fmla="*/ 2062567 w 2151246"/>
              <a:gd name="connsiteY6" fmla="*/ 730832 h 1045833"/>
              <a:gd name="connsiteX0" fmla="*/ 2062567 w 2151246"/>
              <a:gd name="connsiteY0" fmla="*/ 730832 h 1045833"/>
              <a:gd name="connsiteX1" fmla="*/ 1187233 w 2151246"/>
              <a:gd name="connsiteY1" fmla="*/ 1043011 h 1045833"/>
              <a:gd name="connsiteX2" fmla="*/ 479266 w 2151246"/>
              <a:gd name="connsiteY2" fmla="*/ 958104 h 10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246" h="1045833" stroke="0" extrusionOk="0">
                <a:moveTo>
                  <a:pt x="2062567" y="730832"/>
                </a:moveTo>
                <a:cubicBezTo>
                  <a:pt x="1899837" y="898976"/>
                  <a:pt x="1515513" y="1045199"/>
                  <a:pt x="1187233" y="1043011"/>
                </a:cubicBezTo>
                <a:cubicBezTo>
                  <a:pt x="956926" y="1059608"/>
                  <a:pt x="668441" y="1026231"/>
                  <a:pt x="479266" y="958104"/>
                </a:cubicBezTo>
                <a:cubicBezTo>
                  <a:pt x="627221" y="845441"/>
                  <a:pt x="680669" y="821410"/>
                  <a:pt x="789372" y="731807"/>
                </a:cubicBezTo>
                <a:cubicBezTo>
                  <a:pt x="898075" y="642204"/>
                  <a:pt x="955122" y="621419"/>
                  <a:pt x="1075623" y="522917"/>
                </a:cubicBezTo>
                <a:cubicBezTo>
                  <a:pt x="1227613" y="544124"/>
                  <a:pt x="1399411" y="605969"/>
                  <a:pt x="1549356" y="622716"/>
                </a:cubicBezTo>
                <a:cubicBezTo>
                  <a:pt x="1699301" y="639463"/>
                  <a:pt x="1810045" y="680311"/>
                  <a:pt x="2062567" y="730832"/>
                </a:cubicBezTo>
                <a:close/>
              </a:path>
              <a:path w="2151246" h="1045833" fill="none" extrusionOk="0">
                <a:moveTo>
                  <a:pt x="2062567" y="730832"/>
                </a:moveTo>
                <a:cubicBezTo>
                  <a:pt x="1863355" y="896850"/>
                  <a:pt x="1601065" y="1045919"/>
                  <a:pt x="1187233" y="1043011"/>
                </a:cubicBezTo>
                <a:cubicBezTo>
                  <a:pt x="945254" y="1066284"/>
                  <a:pt x="690736" y="1056848"/>
                  <a:pt x="479266" y="958104"/>
                </a:cubicBezTo>
              </a:path>
              <a:path w="2151246" h="1045833" fill="none" stroke="0" extrusionOk="0">
                <a:moveTo>
                  <a:pt x="2062567" y="730832"/>
                </a:moveTo>
                <a:cubicBezTo>
                  <a:pt x="1900275" y="829173"/>
                  <a:pt x="1542937" y="1065960"/>
                  <a:pt x="1187233" y="1043011"/>
                </a:cubicBezTo>
                <a:cubicBezTo>
                  <a:pt x="942916" y="1058338"/>
                  <a:pt x="717821" y="1032855"/>
                  <a:pt x="479266" y="958104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1481622" y="1680911"/>
            <a:ext cx="2222341" cy="1501112"/>
          </a:xfrm>
          <a:custGeom>
            <a:avLst/>
            <a:gdLst>
              <a:gd name="connsiteX0" fmla="*/ 1251 w 2222341"/>
              <a:gd name="connsiteY0" fmla="*/ 786167 h 1501112"/>
              <a:gd name="connsiteX1" fmla="*/ 761020 w 2222341"/>
              <a:gd name="connsiteY1" fmla="*/ 38239 h 1501112"/>
              <a:gd name="connsiteX2" fmla="*/ 1651488 w 2222341"/>
              <a:gd name="connsiteY2" fmla="*/ 94709 h 1501112"/>
              <a:gd name="connsiteX3" fmla="*/ 1370523 w 2222341"/>
              <a:gd name="connsiteY3" fmla="*/ 435749 h 1501112"/>
              <a:gd name="connsiteX4" fmla="*/ 1111171 w 2222341"/>
              <a:gd name="connsiteY4" fmla="*/ 750556 h 1501112"/>
              <a:gd name="connsiteX5" fmla="*/ 578409 w 2222341"/>
              <a:gd name="connsiteY5" fmla="*/ 767649 h 1501112"/>
              <a:gd name="connsiteX6" fmla="*/ 1251 w 2222341"/>
              <a:gd name="connsiteY6" fmla="*/ 786167 h 1501112"/>
              <a:gd name="connsiteX0" fmla="*/ 1251 w 2222341"/>
              <a:gd name="connsiteY0" fmla="*/ 786167 h 1501112"/>
              <a:gd name="connsiteX1" fmla="*/ 761020 w 2222341"/>
              <a:gd name="connsiteY1" fmla="*/ 38239 h 1501112"/>
              <a:gd name="connsiteX2" fmla="*/ 1651488 w 2222341"/>
              <a:gd name="connsiteY2" fmla="*/ 94709 h 150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341" h="1501112" stroke="0" extrusionOk="0">
                <a:moveTo>
                  <a:pt x="1251" y="786167"/>
                </a:moveTo>
                <a:cubicBezTo>
                  <a:pt x="-56051" y="429231"/>
                  <a:pt x="241410" y="161836"/>
                  <a:pt x="761020" y="38239"/>
                </a:cubicBezTo>
                <a:cubicBezTo>
                  <a:pt x="1118726" y="-14908"/>
                  <a:pt x="1363415" y="-7023"/>
                  <a:pt x="1651488" y="94709"/>
                </a:cubicBezTo>
                <a:cubicBezTo>
                  <a:pt x="1580714" y="176770"/>
                  <a:pt x="1493761" y="318882"/>
                  <a:pt x="1370523" y="435749"/>
                </a:cubicBezTo>
                <a:cubicBezTo>
                  <a:pt x="1247285" y="552616"/>
                  <a:pt x="1211010" y="657170"/>
                  <a:pt x="1111171" y="750556"/>
                </a:cubicBezTo>
                <a:cubicBezTo>
                  <a:pt x="899070" y="737945"/>
                  <a:pt x="795547" y="756579"/>
                  <a:pt x="578409" y="767649"/>
                </a:cubicBezTo>
                <a:cubicBezTo>
                  <a:pt x="361271" y="778720"/>
                  <a:pt x="215838" y="783277"/>
                  <a:pt x="1251" y="786167"/>
                </a:cubicBezTo>
                <a:close/>
              </a:path>
              <a:path w="2222341" h="1501112" fill="none" extrusionOk="0">
                <a:moveTo>
                  <a:pt x="1251" y="786167"/>
                </a:moveTo>
                <a:cubicBezTo>
                  <a:pt x="-42313" y="446772"/>
                  <a:pt x="351431" y="196043"/>
                  <a:pt x="761020" y="38239"/>
                </a:cubicBezTo>
                <a:cubicBezTo>
                  <a:pt x="1064197" y="-16486"/>
                  <a:pt x="1384843" y="48018"/>
                  <a:pt x="1651488" y="94709"/>
                </a:cubicBezTo>
              </a:path>
              <a:path w="2222341" h="1501112" fill="none" stroke="0" extrusionOk="0">
                <a:moveTo>
                  <a:pt x="1251" y="786167"/>
                </a:moveTo>
                <a:cubicBezTo>
                  <a:pt x="-28008" y="396414"/>
                  <a:pt x="262477" y="179975"/>
                  <a:pt x="761020" y="38239"/>
                </a:cubicBezTo>
                <a:cubicBezTo>
                  <a:pt x="1104740" y="-984"/>
                  <a:pt x="1421551" y="2582"/>
                  <a:pt x="1651488" y="94709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1552716" y="1402720"/>
            <a:ext cx="2651176" cy="1316066"/>
          </a:xfrm>
          <a:custGeom>
            <a:avLst/>
            <a:gdLst>
              <a:gd name="connsiteX0" fmla="*/ 2649793 w 2651176"/>
              <a:gd name="connsiteY0" fmla="*/ 627982 h 1316066"/>
              <a:gd name="connsiteX1" fmla="*/ 1545363 w 2651176"/>
              <a:gd name="connsiteY1" fmla="*/ 1306959 h 1316066"/>
              <a:gd name="connsiteX2" fmla="*/ 580009 w 2651176"/>
              <a:gd name="connsiteY2" fmla="*/ 1202115 h 1316066"/>
              <a:gd name="connsiteX3" fmla="*/ 967710 w 2651176"/>
              <a:gd name="connsiteY3" fmla="*/ 919192 h 1316066"/>
              <a:gd name="connsiteX4" fmla="*/ 1325588 w 2651176"/>
              <a:gd name="connsiteY4" fmla="*/ 658033 h 1316066"/>
              <a:gd name="connsiteX5" fmla="*/ 1961206 w 2651176"/>
              <a:gd name="connsiteY5" fmla="*/ 643609 h 1316066"/>
              <a:gd name="connsiteX6" fmla="*/ 2649793 w 2651176"/>
              <a:gd name="connsiteY6" fmla="*/ 627982 h 1316066"/>
              <a:gd name="connsiteX0" fmla="*/ 2649793 w 2651176"/>
              <a:gd name="connsiteY0" fmla="*/ 627982 h 1316066"/>
              <a:gd name="connsiteX1" fmla="*/ 1545363 w 2651176"/>
              <a:gd name="connsiteY1" fmla="*/ 1306959 h 1316066"/>
              <a:gd name="connsiteX2" fmla="*/ 580009 w 2651176"/>
              <a:gd name="connsiteY2" fmla="*/ 1202115 h 1316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176" h="1316066" stroke="0" extrusionOk="0">
                <a:moveTo>
                  <a:pt x="2649793" y="627982"/>
                </a:moveTo>
                <a:cubicBezTo>
                  <a:pt x="2634933" y="932320"/>
                  <a:pt x="2078125" y="1299925"/>
                  <a:pt x="1545363" y="1306959"/>
                </a:cubicBezTo>
                <a:cubicBezTo>
                  <a:pt x="1233722" y="1340416"/>
                  <a:pt x="841648" y="1298185"/>
                  <a:pt x="580009" y="1202115"/>
                </a:cubicBezTo>
                <a:cubicBezTo>
                  <a:pt x="769734" y="1085528"/>
                  <a:pt x="798934" y="1061501"/>
                  <a:pt x="967710" y="919192"/>
                </a:cubicBezTo>
                <a:cubicBezTo>
                  <a:pt x="1136486" y="776883"/>
                  <a:pt x="1237126" y="698723"/>
                  <a:pt x="1325588" y="658033"/>
                </a:cubicBezTo>
                <a:cubicBezTo>
                  <a:pt x="1534256" y="628700"/>
                  <a:pt x="1790439" y="657153"/>
                  <a:pt x="1961206" y="643609"/>
                </a:cubicBezTo>
                <a:cubicBezTo>
                  <a:pt x="2131973" y="630064"/>
                  <a:pt x="2464849" y="654729"/>
                  <a:pt x="2649793" y="627982"/>
                </a:cubicBezTo>
                <a:close/>
              </a:path>
              <a:path w="2651176" h="1316066" fill="none" extrusionOk="0">
                <a:moveTo>
                  <a:pt x="2649793" y="627982"/>
                </a:moveTo>
                <a:cubicBezTo>
                  <a:pt x="2639324" y="953724"/>
                  <a:pt x="2234159" y="1274523"/>
                  <a:pt x="1545363" y="1306959"/>
                </a:cubicBezTo>
                <a:cubicBezTo>
                  <a:pt x="1217046" y="1347976"/>
                  <a:pt x="867637" y="1350265"/>
                  <a:pt x="580009" y="1202115"/>
                </a:cubicBezTo>
              </a:path>
              <a:path w="2651176" h="1316066" fill="none" stroke="0" extrusionOk="0">
                <a:moveTo>
                  <a:pt x="2649793" y="627982"/>
                </a:moveTo>
                <a:cubicBezTo>
                  <a:pt x="2672623" y="886166"/>
                  <a:pt x="2157070" y="1320302"/>
                  <a:pt x="1545363" y="1306959"/>
                </a:cubicBezTo>
                <a:cubicBezTo>
                  <a:pt x="1248388" y="1357478"/>
                  <a:pt x="927380" y="1313110"/>
                  <a:pt x="580009" y="1202115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30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8348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629693" y="865722"/>
            <a:ext cx="265256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1494174" y="1470025"/>
            <a:ext cx="2303126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1282700" y="2232025"/>
            <a:ext cx="2303126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Inline functions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123449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520700" y="1291074"/>
            <a:ext cx="28829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3542029" cy="18466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 Preprocessor macro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1106693"/>
            <a:ext cx="5227564" cy="415498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292100" y="708025"/>
            <a:ext cx="2347117" cy="23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946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946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485277" y="2014337"/>
            <a:ext cx="66556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0B24-6D0E-6AEE-6407-E755BD03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369332"/>
          </a:xfrm>
        </p:spPr>
        <p:txBody>
          <a:bodyPr/>
          <a:lstStyle/>
          <a:p>
            <a:br>
              <a:rPr lang="en-US" sz="1200" dirty="0">
                <a:solidFill>
                  <a:schemeClr val="bg1"/>
                </a:solidFill>
                <a:latin typeface="Book Antiqua"/>
                <a:cs typeface="Book Antiqu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5D61849-79AD-330E-4D3B-38D198E95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" y="-53975"/>
            <a:ext cx="4905375" cy="357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484"/>
              </a:spcBef>
            </a:pPr>
            <a:r>
              <a:rPr lang="en-US" sz="1600" b="1" spc="-10" dirty="0">
                <a:solidFill>
                  <a:srgbClr val="231F20"/>
                </a:solidFill>
                <a:latin typeface="Courier New"/>
                <a:cs typeface="Courier New"/>
              </a:rPr>
              <a:t>string</a:t>
            </a:r>
            <a:r>
              <a:rPr lang="en-US" sz="1600" b="1" spc="-360" dirty="0">
                <a:solidFill>
                  <a:srgbClr val="231F2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 err="1">
                <a:solidFill>
                  <a:srgbClr val="231F20"/>
                </a:solidFill>
                <a:latin typeface="Book Antiqua"/>
                <a:cs typeface="Book Antiqua"/>
              </a:rPr>
              <a:t>cctype</a:t>
            </a:r>
            <a:r>
              <a:rPr lang="en-US" sz="1600" b="1" spc="-10" dirty="0">
                <a:solidFill>
                  <a:srgbClr val="231F20"/>
                </a:solidFill>
                <a:latin typeface="Book Antiqua"/>
                <a:cs typeface="Book Antiqua"/>
              </a:rPr>
              <a:t> functions</a:t>
            </a:r>
            <a:endParaRPr sz="1600" dirty="0">
              <a:latin typeface="Book Antiqua"/>
              <a:cs typeface="Book Antiqu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6E88-E00A-CEFD-BE4D-D195A1E1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2" y="445707"/>
            <a:ext cx="4218115" cy="27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1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54590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935" algn="l"/>
              </a:tabLst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30" dirty="0">
                <a:solidFill>
                  <a:srgbClr val="7030A0"/>
                </a:solidFill>
              </a:rPr>
              <a:t>Signature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0" dirty="0">
                <a:solidFill>
                  <a:srgbClr val="7030A0"/>
                </a:solidFill>
              </a:rPr>
              <a:t>Overloading</a:t>
            </a:r>
            <a:r>
              <a:rPr dirty="0">
                <a:solidFill>
                  <a:srgbClr val="7030A0"/>
                </a:solidFill>
              </a:rPr>
              <a:t>	</a:t>
            </a:r>
            <a:r>
              <a:rPr spc="-25" dirty="0">
                <a:solidFill>
                  <a:srgbClr val="7030A0"/>
                </a:solidFill>
              </a:rPr>
              <a:t>1/2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68261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20" dirty="0">
                <a:solidFill>
                  <a:srgbClr val="F9F9F9"/>
                </a:solidFill>
                <a:latin typeface="Arial Black"/>
                <a:cs typeface="Arial Black"/>
              </a:rPr>
              <a:t>Signature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66508"/>
            <a:ext cx="5039995" cy="88074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01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signature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defines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input</a:t>
            </a:r>
            <a:r>
              <a:rPr sz="11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(specialized)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  <a:spcBef>
                <a:spcPts val="240"/>
              </a:spcBef>
            </a:pP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inputs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204" dirty="0">
                <a:solidFill>
                  <a:srgbClr val="22373A"/>
                </a:solidFill>
                <a:latin typeface="Arial"/>
                <a:cs typeface="Arial"/>
              </a:rPr>
              <a:t>+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Arial"/>
                <a:cs typeface="Arial"/>
              </a:rPr>
              <a:t>outputs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template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  <a:p>
            <a:pPr marL="45720" marR="78740">
              <a:lnSpc>
                <a:spcPct val="118000"/>
              </a:lnSpc>
              <a:spcBef>
                <a:spcPts val="395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function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signature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includes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number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arguments,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types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arguments,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and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arguments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611716"/>
            <a:ext cx="490728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8000"/>
              </a:lnSpc>
              <a:spcBef>
                <a:spcPts val="100"/>
              </a:spcBef>
              <a:buChar char="•"/>
              <a:tabLst>
                <a:tab pos="189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prohibits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only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  <a:p>
            <a:pPr marL="189230" indent="-176530">
              <a:lnSpc>
                <a:spcPct val="100000"/>
              </a:lnSpc>
              <a:spcBef>
                <a:spcPts val="240"/>
              </a:spcBef>
              <a:buChar char="•"/>
              <a:tabLst>
                <a:tab pos="189230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declarations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different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signatures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distinct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return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413406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40" dirty="0">
                <a:solidFill>
                  <a:srgbClr val="F9F9F9"/>
                </a:solidFill>
                <a:latin typeface="Arial Black"/>
                <a:cs typeface="Arial Black"/>
              </a:rPr>
              <a:t>Overloading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611665"/>
            <a:ext cx="5039995" cy="414020"/>
          </a:xfrm>
          <a:custGeom>
            <a:avLst/>
            <a:gdLst/>
            <a:ahLst/>
            <a:cxnLst/>
            <a:rect l="l" t="t" r="r" b="b"/>
            <a:pathLst>
              <a:path w="5039995" h="414019">
                <a:moveTo>
                  <a:pt x="5039995" y="0"/>
                </a:moveTo>
                <a:lnTo>
                  <a:pt x="0" y="0"/>
                </a:lnTo>
                <a:lnTo>
                  <a:pt x="0" y="413397"/>
                </a:lnTo>
                <a:lnTo>
                  <a:pt x="5039995" y="41339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484" y="2571188"/>
            <a:ext cx="5188381" cy="39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960">
              <a:lnSpc>
                <a:spcPct val="118000"/>
              </a:lnSpc>
              <a:spcBef>
                <a:spcPts val="100"/>
              </a:spcBef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Function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overloading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distinct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name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but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signatures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313815" cy="5080"/>
            </a:xfrm>
            <a:custGeom>
              <a:avLst/>
              <a:gdLst/>
              <a:ahLst/>
              <a:cxnLst/>
              <a:rect l="l" t="t" r="r" b="b"/>
              <a:pathLst>
                <a:path w="1313815" h="5080">
                  <a:moveTo>
                    <a:pt x="0" y="5060"/>
                  </a:moveTo>
                  <a:lnTo>
                    <a:pt x="0" y="0"/>
                  </a:lnTo>
                  <a:lnTo>
                    <a:pt x="1313717" y="0"/>
                  </a:lnTo>
                  <a:lnTo>
                    <a:pt x="131371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7910629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1" i="0" u="none" strike="noStrike" baseline="0" dirty="0">
                <a:solidFill>
                  <a:srgbClr val="7030A0"/>
                </a:solidFill>
                <a:latin typeface="Palatino-Bold"/>
              </a:rPr>
              <a:t>Overloaded Functions</a:t>
            </a:r>
            <a:endParaRPr spc="-135" dirty="0">
              <a:solidFill>
                <a:srgbClr val="7030A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600991"/>
            <a:ext cx="5317046" cy="22583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Palatino-Roman"/>
              </a:rPr>
              <a:t>Functions that have the same name but different parameter lists and that appear in</a:t>
            </a:r>
          </a:p>
          <a:p>
            <a:pPr algn="l"/>
            <a:r>
              <a:rPr lang="en-US" sz="1800" b="0" i="0" u="none" strike="noStrike" baseline="0" dirty="0">
                <a:latin typeface="Palatino-Roman"/>
              </a:rPr>
              <a:t>the same scope are </a:t>
            </a:r>
            <a:r>
              <a:rPr lang="en-US" sz="1800" b="1" i="0" u="none" strike="noStrike" baseline="0" dirty="0">
                <a:latin typeface="Palatino-Bold"/>
              </a:rPr>
              <a:t>overloaded</a:t>
            </a:r>
            <a:r>
              <a:rPr lang="en-US" sz="1800" b="0" i="0" u="none" strike="noStrike" baseline="0" dirty="0">
                <a:latin typeface="Palatino-Roman"/>
              </a:rPr>
              <a:t>. For example, functions named </a:t>
            </a:r>
            <a:r>
              <a:rPr lang="en-US" sz="1800" b="0" i="0" u="none" strike="noStrike" baseline="0" dirty="0">
                <a:latin typeface="Courier"/>
              </a:rPr>
              <a:t>print</a:t>
            </a:r>
            <a:r>
              <a:rPr lang="en-US" sz="1800" b="0" i="0" u="none" strike="noStrike" baseline="0" dirty="0">
                <a:latin typeface="Palatino-Roman"/>
              </a:rPr>
              <a:t>:</a:t>
            </a:r>
          </a:p>
          <a:p>
            <a:pPr algn="l"/>
            <a:endParaRPr lang="en-US" sz="1800" b="0" i="0" u="none" strike="noStrike" baseline="0" dirty="0">
              <a:latin typeface="Palatino-Roman"/>
            </a:endParaRP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char *cp);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print(string s);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int *beg, const int *end);</a:t>
            </a:r>
          </a:p>
          <a:p>
            <a:pPr algn="l"/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void print(const int </a:t>
            </a:r>
            <a:r>
              <a:rPr lang="en-US" sz="1400" b="0" i="0" u="none" strike="noStrike" baseline="0" dirty="0" err="1">
                <a:solidFill>
                  <a:srgbClr val="7030A0"/>
                </a:solidFill>
                <a:latin typeface="Courier"/>
              </a:rPr>
              <a:t>ia</a:t>
            </a:r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[], </a:t>
            </a:r>
            <a:r>
              <a:rPr lang="en-US" sz="1400" b="0" i="0" u="none" strike="noStrike" baseline="0" dirty="0" err="1">
                <a:solidFill>
                  <a:srgbClr val="7030A0"/>
                </a:solidFill>
                <a:latin typeface="Courier"/>
              </a:rPr>
              <a:t>size_t</a:t>
            </a:r>
            <a:r>
              <a:rPr lang="en-US" sz="1400" b="0" i="0" u="none" strike="noStrike" baseline="0" dirty="0">
                <a:solidFill>
                  <a:srgbClr val="7030A0"/>
                </a:solidFill>
                <a:latin typeface="Courier"/>
              </a:rPr>
              <a:t> size);</a:t>
            </a:r>
            <a:endParaRPr sz="700" dirty="0">
              <a:solidFill>
                <a:srgbClr val="7030A0"/>
              </a:solidFill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80" h="5080">
                  <a:moveTo>
                    <a:pt x="0" y="5060"/>
                  </a:moveTo>
                  <a:lnTo>
                    <a:pt x="0" y="0"/>
                  </a:lnTo>
                  <a:lnTo>
                    <a:pt x="1515781" y="0"/>
                  </a:lnTo>
                  <a:lnTo>
                    <a:pt x="15157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2768862"/>
      </p:ext>
    </p:extLst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30" dirty="0">
                <a:solidFill>
                  <a:srgbClr val="7030A0"/>
                </a:solidFill>
              </a:rPr>
              <a:t>Signature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50" dirty="0">
                <a:solidFill>
                  <a:srgbClr val="7030A0"/>
                </a:solidFill>
              </a:rPr>
              <a:t>and</a:t>
            </a:r>
            <a:r>
              <a:rPr spc="60" dirty="0">
                <a:solidFill>
                  <a:srgbClr val="7030A0"/>
                </a:solidFill>
              </a:rPr>
              <a:t> </a:t>
            </a:r>
            <a:r>
              <a:rPr spc="-120" dirty="0">
                <a:solidFill>
                  <a:srgbClr val="7030A0"/>
                </a:solidFill>
              </a:rPr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47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631316"/>
            <a:ext cx="5039995" cy="1941195"/>
          </a:xfrm>
          <a:custGeom>
            <a:avLst/>
            <a:gdLst/>
            <a:ahLst/>
            <a:cxnLst/>
            <a:rect l="l" t="t" r="r" b="b"/>
            <a:pathLst>
              <a:path w="5039995" h="1941195">
                <a:moveTo>
                  <a:pt x="5039995" y="0"/>
                </a:moveTo>
                <a:lnTo>
                  <a:pt x="0" y="0"/>
                </a:lnTo>
                <a:lnTo>
                  <a:pt x="0" y="1940890"/>
                </a:lnTo>
                <a:lnTo>
                  <a:pt x="5039995" y="194089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954" y="621786"/>
            <a:ext cx="4526915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52930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(int,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char*)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951230" algn="r">
              <a:lnSpc>
                <a:spcPct val="100000"/>
              </a:lnSpc>
              <a:tabLst>
                <a:tab pos="1852930" algn="l"/>
              </a:tabLst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f(int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char*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b);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1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280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signature</a:t>
            </a:r>
            <a:endParaRPr sz="900" dirty="0">
              <a:latin typeface="Palatino Linotype"/>
              <a:cs typeface="Palatino Linotype"/>
            </a:endParaRPr>
          </a:p>
          <a:p>
            <a:pPr marR="932180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types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R="1519555" algn="r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75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same</a:t>
            </a:r>
            <a:r>
              <a:rPr sz="900" i="1" u="sng" spc="135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 dirty="0">
              <a:latin typeface="Palatino Linotype"/>
              <a:cs typeface="Palatino Linotype"/>
            </a:endParaRPr>
          </a:p>
          <a:p>
            <a:pPr marR="1529715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30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4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const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overloading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with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(int,</a:t>
            </a:r>
            <a:r>
              <a:rPr sz="900" i="1" spc="3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const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char*)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954" y="2222317"/>
            <a:ext cx="789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2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1240" y="2198906"/>
            <a:ext cx="20161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overloading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with</a:t>
            </a:r>
            <a:r>
              <a:rPr sz="900" i="1" u="sng" spc="15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signature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:</a:t>
            </a:r>
            <a:r>
              <a:rPr sz="900" i="1" spc="3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(float)</a:t>
            </a:r>
            <a:endParaRPr sz="9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return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different</a:t>
            </a:r>
            <a:endParaRPr sz="900" dirty="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415415" cy="5080"/>
            </a:xfrm>
            <a:custGeom>
              <a:avLst/>
              <a:gdLst/>
              <a:ahLst/>
              <a:cxnLst/>
              <a:rect l="l" t="t" r="r" b="b"/>
              <a:pathLst>
                <a:path w="1415415" h="5080">
                  <a:moveTo>
                    <a:pt x="0" y="5060"/>
                  </a:moveTo>
                  <a:lnTo>
                    <a:pt x="0" y="0"/>
                  </a:lnTo>
                  <a:lnTo>
                    <a:pt x="1414793" y="0"/>
                  </a:lnTo>
                  <a:lnTo>
                    <a:pt x="14147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5779286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Overloading</a:t>
            </a:r>
            <a:r>
              <a:rPr spc="100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Resolution</a:t>
            </a:r>
            <a:r>
              <a:rPr spc="105" dirty="0">
                <a:solidFill>
                  <a:srgbClr val="7030A0"/>
                </a:solidFill>
              </a:rPr>
              <a:t> </a:t>
            </a:r>
            <a:r>
              <a:rPr spc="-135" dirty="0">
                <a:solidFill>
                  <a:srgbClr val="7030A0"/>
                </a:solidFill>
              </a:rPr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15655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63967"/>
            <a:ext cx="3851910" cy="1784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825" indent="-176530">
              <a:lnSpc>
                <a:spcPct val="100000"/>
              </a:lnSpc>
              <a:spcBef>
                <a:spcPts val="90"/>
              </a:spcBef>
              <a:buChar char="•"/>
              <a:tabLst>
                <a:tab pos="25082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exact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match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promotion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11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type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(e.g.</a:t>
            </a:r>
            <a:r>
              <a:rPr sz="11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float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50825" indent="-176530">
              <a:lnSpc>
                <a:spcPct val="100000"/>
              </a:lnSpc>
              <a:spcBef>
                <a:spcPts val="935"/>
              </a:spcBef>
              <a:buChar char="•"/>
              <a:tabLst>
                <a:tab pos="250825" algn="l"/>
              </a:tabLst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constructor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or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user-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defined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conversion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78930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a);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50685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overload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10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b,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c);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overload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2222935"/>
            <a:ext cx="68326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52069" algn="ct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f(</a:t>
            </a:r>
            <a:r>
              <a:rPr sz="900" i="1" spc="9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9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2.3f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R="64769" algn="r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f(2.3);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790" y="2222935"/>
            <a:ext cx="1799589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32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ambiguous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match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40" dirty="0">
                <a:solidFill>
                  <a:srgbClr val="3D7A7A"/>
                </a:solidFill>
                <a:latin typeface="Palatino Linotype"/>
                <a:cs typeface="Palatino Linotype"/>
              </a:rPr>
              <a:t>ok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900" i="1" u="sng" spc="14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9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900" i="1" spc="325" dirty="0">
                <a:solidFill>
                  <a:srgbClr val="3D7A7A"/>
                </a:solidFill>
                <a:latin typeface="Calibri"/>
                <a:cs typeface="Calibri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ambiguous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match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603" y="2886539"/>
            <a:ext cx="26562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2.3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55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spc="55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ok,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standard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conversion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80" h="5080">
                  <a:moveTo>
                    <a:pt x="0" y="5060"/>
                  </a:moveTo>
                  <a:lnTo>
                    <a:pt x="0" y="0"/>
                  </a:lnTo>
                  <a:lnTo>
                    <a:pt x="1515781" y="0"/>
                  </a:lnTo>
                  <a:lnTo>
                    <a:pt x="15157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9554072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00" dirty="0">
                <a:solidFill>
                  <a:srgbClr val="7030A0"/>
                </a:solidFill>
              </a:rPr>
              <a:t>Default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405002"/>
            <a:ext cx="5039995" cy="198755"/>
          </a:xfrm>
          <a:prstGeom prst="rect">
            <a:avLst/>
          </a:prstGeom>
          <a:solidFill>
            <a:srgbClr val="22373A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spc="-80" dirty="0">
                <a:solidFill>
                  <a:srgbClr val="F9F9F9"/>
                </a:solidFill>
                <a:latin typeface="Arial Black"/>
                <a:cs typeface="Arial Black"/>
              </a:rPr>
              <a:t>Default/Optional</a:t>
            </a:r>
            <a:r>
              <a:rPr sz="1100" spc="65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F9F9F9"/>
                </a:solidFill>
                <a:latin typeface="Arial Black"/>
                <a:cs typeface="Arial Black"/>
              </a:rPr>
              <a:t>parameter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03237"/>
            <a:ext cx="5039995" cy="2159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0"/>
              </a:spcBef>
            </a:pP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default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parameter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parameter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114041"/>
            <a:ext cx="5039995" cy="989965"/>
          </a:xfrm>
          <a:custGeom>
            <a:avLst/>
            <a:gdLst/>
            <a:ahLst/>
            <a:cxnLst/>
            <a:rect l="l" t="t" r="r" b="b"/>
            <a:pathLst>
              <a:path w="5039995" h="989964">
                <a:moveTo>
                  <a:pt x="5039995" y="0"/>
                </a:moveTo>
                <a:lnTo>
                  <a:pt x="0" y="0"/>
                </a:lnTo>
                <a:lnTo>
                  <a:pt x="0" y="989647"/>
                </a:lnTo>
                <a:lnTo>
                  <a:pt x="5039995" y="98964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818051"/>
            <a:ext cx="4798060" cy="22669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8760" indent="-167640">
              <a:lnSpc>
                <a:spcPct val="100000"/>
              </a:lnSpc>
              <a:spcBef>
                <a:spcPts val="770"/>
              </a:spcBef>
              <a:buChar char="•"/>
              <a:tabLst>
                <a:tab pos="238760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does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supply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parameter,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endParaRPr sz="1000">
              <a:latin typeface="Tahoma"/>
              <a:cs typeface="Tahoma"/>
            </a:endParaRPr>
          </a:p>
          <a:p>
            <a:pPr marL="238760" indent="-16764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All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be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rightmost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endParaRPr sz="1000">
              <a:latin typeface="Tahoma"/>
              <a:cs typeface="Tahoma"/>
            </a:endParaRPr>
          </a:p>
          <a:p>
            <a:pPr marL="238760" indent="-167640">
              <a:lnSpc>
                <a:spcPct val="100000"/>
              </a:lnSpc>
              <a:spcBef>
                <a:spcPts val="675"/>
              </a:spcBef>
              <a:buChar char="•"/>
              <a:tabLst>
                <a:tab pos="2387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must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declared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once</a:t>
            </a:r>
            <a:endParaRPr sz="1000">
              <a:latin typeface="Tahoma"/>
              <a:cs typeface="Tahoma"/>
            </a:endParaRPr>
          </a:p>
          <a:p>
            <a:pPr marL="238760" marR="5080" indent="-168275">
              <a:lnSpc>
                <a:spcPct val="114599"/>
              </a:lnSpc>
              <a:spcBef>
                <a:spcPts val="495"/>
              </a:spcBef>
              <a:buChar char="•"/>
              <a:tabLst>
                <a:tab pos="238760" algn="l"/>
              </a:tabLst>
            </a:pP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parameters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improve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compile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time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redundant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they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avoid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defining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overloaded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functions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929130" algn="l"/>
              </a:tabLst>
            </a:pP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20</a:t>
            </a:r>
            <a:r>
              <a:rPr sz="8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endParaRPr sz="800">
              <a:latin typeface="Palatino Linotype"/>
              <a:cs typeface="Palatino Linotype"/>
            </a:endParaRPr>
          </a:p>
          <a:p>
            <a:pPr marR="203200">
              <a:lnSpc>
                <a:spcPct val="226799"/>
              </a:lnSpc>
              <a:tabLst>
                <a:tab pos="1929130" algn="l"/>
              </a:tabLst>
            </a:pP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//void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f(int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a,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10)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{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...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}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compile</a:t>
            </a:r>
            <a:r>
              <a:rPr sz="800" i="1" u="sng" spc="120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dirty="0">
                <a:solidFill>
                  <a:srgbClr val="3D7A7A"/>
                </a:solidFill>
                <a:uFill>
                  <a:solidFill>
                    <a:srgbClr val="3D7A7A"/>
                  </a:solidFill>
                </a:uFill>
                <a:latin typeface="Calibri"/>
                <a:cs typeface="Calibri"/>
              </a:rPr>
              <a:t>error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8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already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set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8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declaration</a:t>
            </a:r>
            <a:r>
              <a:rPr sz="8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solidFill>
                  <a:srgbClr val="0000FF"/>
                </a:solidFill>
                <a:latin typeface="Palatino Linotype"/>
                <a:cs typeface="Palatino Linotype"/>
              </a:rPr>
              <a:t>f</a:t>
            </a:r>
            <a:r>
              <a:rPr sz="8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8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definition,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default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"b"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already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set 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8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20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617345" cy="5080"/>
            </a:xfrm>
            <a:custGeom>
              <a:avLst/>
              <a:gdLst/>
              <a:ahLst/>
              <a:cxnLst/>
              <a:rect l="l" t="t" r="r" b="b"/>
              <a:pathLst>
                <a:path w="1617345" h="5080">
                  <a:moveTo>
                    <a:pt x="0" y="5060"/>
                  </a:moveTo>
                  <a:lnTo>
                    <a:pt x="0" y="0"/>
                  </a:lnTo>
                  <a:lnTo>
                    <a:pt x="1616856" y="0"/>
                  </a:lnTo>
                  <a:lnTo>
                    <a:pt x="1616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4318647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5420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7030A0"/>
                </a:solidFill>
              </a:rPr>
              <a:t>Function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00" dirty="0">
                <a:solidFill>
                  <a:srgbClr val="7030A0"/>
                </a:solidFill>
              </a:rPr>
              <a:t>Default</a:t>
            </a:r>
            <a:r>
              <a:rPr spc="45" dirty="0">
                <a:solidFill>
                  <a:srgbClr val="7030A0"/>
                </a:solidFill>
              </a:rPr>
              <a:t> </a:t>
            </a:r>
            <a:r>
              <a:rPr spc="-140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8300" y="877182"/>
            <a:ext cx="5257800" cy="13914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typedef string::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size_type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; // typedef 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string screen(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ht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24,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sz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wid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80, char </a:t>
            </a:r>
            <a:r>
              <a:rPr lang="en-US" sz="1100" b="0" i="0" u="none" strike="noStrike" baseline="0" dirty="0" err="1">
                <a:solidFill>
                  <a:srgbClr val="7030A0"/>
                </a:solidFill>
                <a:latin typeface="Courier"/>
              </a:rPr>
              <a:t>backgrnd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 = ’ ’);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string window;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screen(); // </a:t>
            </a:r>
            <a:r>
              <a:rPr lang="en-US" sz="1100" b="0" i="1" u="none" strike="noStrike" baseline="0" dirty="0">
                <a:solidFill>
                  <a:srgbClr val="7030A0"/>
                </a:solidFill>
                <a:latin typeface="Palatino-Italic"/>
              </a:rPr>
              <a:t>equivalent to 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screen(24,80,’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screen(66);// </a:t>
            </a:r>
            <a:r>
              <a:rPr lang="en-US" sz="1100" b="0" i="1" u="none" strike="noStrike" baseline="0" dirty="0">
                <a:solidFill>
                  <a:srgbClr val="7030A0"/>
                </a:solidFill>
                <a:latin typeface="Palatino-Italic"/>
              </a:rPr>
              <a:t>equivalent to </a:t>
            </a:r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screen(66,80,’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screen(66, 256); // screen(66,256,’ ’)</a:t>
            </a:r>
          </a:p>
          <a:p>
            <a:pPr algn="l"/>
            <a:r>
              <a:rPr lang="en-US" sz="1100" b="0" i="0" u="none" strike="noStrike" baseline="0" dirty="0">
                <a:solidFill>
                  <a:srgbClr val="7030A0"/>
                </a:solidFill>
                <a:latin typeface="Courier"/>
              </a:rPr>
              <a:t>window = screen(66, 256, ’#’); // screen(66,256,’#’)</a:t>
            </a:r>
          </a:p>
          <a:p>
            <a:pPr algn="l"/>
            <a:endParaRPr sz="700" dirty="0">
              <a:solidFill>
                <a:srgbClr val="7030A0"/>
              </a:solidFill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617345" cy="5080"/>
            </a:xfrm>
            <a:custGeom>
              <a:avLst/>
              <a:gdLst/>
              <a:ahLst/>
              <a:cxnLst/>
              <a:rect l="l" t="t" r="r" b="b"/>
              <a:pathLst>
                <a:path w="1617345" h="5080">
                  <a:moveTo>
                    <a:pt x="0" y="5060"/>
                  </a:moveTo>
                  <a:lnTo>
                    <a:pt x="0" y="0"/>
                  </a:lnTo>
                  <a:lnTo>
                    <a:pt x="1616856" y="0"/>
                  </a:lnTo>
                  <a:lnTo>
                    <a:pt x="1616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83539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Arrays  -  C-style arrays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31079"/>
            <a:ext cx="4906010" cy="276999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Type  </a:t>
            </a:r>
            <a:r>
              <a:rPr kumimoji="1" lang="en-US" altLang="zh-CN" i="1" dirty="0">
                <a:solidFill>
                  <a:srgbClr val="002060"/>
                </a:solidFill>
              </a:rPr>
              <a:t>array name</a:t>
            </a:r>
            <a:r>
              <a:rPr kumimoji="1" lang="en-US" altLang="zh-CN" dirty="0">
                <a:solidFill>
                  <a:srgbClr val="002060"/>
                </a:solidFill>
              </a:rPr>
              <a:t>[size] {…};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122770" y="1012825"/>
            <a:ext cx="5643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int array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int array</a:t>
            </a: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float </a:t>
            </a:r>
            <a:r>
              <a:rPr lang="en-US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float array</a:t>
            </a:r>
          </a:p>
          <a:p>
            <a:r>
              <a:rPr lang="en-US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string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s_array1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]{</a:t>
            </a:r>
            <a:r>
              <a:rPr lang="en-US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“w1”, “w2”, “w3”,”w4”, “w5”</a:t>
            </a:r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string array </a:t>
            </a:r>
            <a:endParaRPr lang="en-US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Arrays  -  C++ STL arrays  since C++11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531079"/>
            <a:ext cx="4906010" cy="553998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#include &lt;array&gt;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>
                <a:solidFill>
                  <a:srgbClr val="002060"/>
                </a:solidFill>
              </a:rPr>
              <a:t>Array&lt;T, size&gt; </a:t>
            </a:r>
            <a:r>
              <a:rPr kumimoji="1" lang="en-US" altLang="zh-CN" i="1" dirty="0" err="1">
                <a:solidFill>
                  <a:srgbClr val="002060"/>
                </a:solidFill>
              </a:rPr>
              <a:t>array_name</a:t>
            </a:r>
            <a:r>
              <a:rPr kumimoji="1" lang="en-US" altLang="zh-CN" i="1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</a:rPr>
              <a:t>{…};  </a:t>
            </a:r>
          </a:p>
          <a:p>
            <a:pPr marL="171450" indent="-171450">
              <a:buFontTx/>
              <a:buChar char="-"/>
            </a:pP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444500" y="1212949"/>
            <a:ext cx="518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900" b="1" dirty="0">
                <a:solidFill>
                  <a:srgbClr val="CE9178"/>
                </a:solidFill>
                <a:latin typeface="Consolas" panose="020B0609020204030204" pitchFamily="49" charset="0"/>
              </a:rPr>
              <a:t>#include &lt;array&gt;</a:t>
            </a:r>
          </a:p>
          <a:p>
            <a:r>
              <a:rPr lang="en-US" sz="9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#include &lt;string&gt;</a:t>
            </a: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//initialized int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num_array2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//initialized int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float_array3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//float array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_array5{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“”, “”, “”, “”, “”, “”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//string array</a:t>
            </a:r>
            <a:b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9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2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4B07-57D4-23DB-7BBF-197C198A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1368-8B60-0792-2197-6C94B1D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631825"/>
            <a:ext cx="5181600" cy="177741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Courier-Bold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collection of objects, all of which have the same type. </a:t>
            </a:r>
            <a:r>
              <a:rPr lang="en-US" sz="1050" b="0" i="0" u="none" strike="noStrike" baseline="0" dirty="0" err="1">
                <a:solidFill>
                  <a:schemeClr val="tx1"/>
                </a:solidFill>
                <a:latin typeface="Palatino-Roman"/>
              </a:rPr>
              <a:t>Everyobject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 in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the collection has an associated index, which gives access to that object.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often referred to as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container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because it “contains” other objects. </a:t>
            </a:r>
          </a:p>
          <a:p>
            <a:pPr algn="l"/>
            <a:endParaRPr lang="en-US" sz="1050" dirty="0">
              <a:solidFill>
                <a:schemeClr val="tx1"/>
              </a:solidFill>
              <a:latin typeface="Palatino-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To use 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, we must include the appropriate header. In our examples,</a:t>
            </a:r>
          </a:p>
          <a:p>
            <a:pPr algn="l"/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we also assume that an appropriate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using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declaration is made:</a:t>
            </a:r>
          </a:p>
          <a:p>
            <a:pPr algn="l"/>
            <a:endParaRPr lang="en-US" sz="1050" b="0" i="0" u="none" strike="noStrike" baseline="0" dirty="0">
              <a:solidFill>
                <a:srgbClr val="0070C0"/>
              </a:solidFill>
              <a:latin typeface="Courier"/>
            </a:endParaRP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#include &lt;vector&gt;</a:t>
            </a:r>
          </a:p>
          <a:p>
            <a:pPr algn="l"/>
            <a:r>
              <a:rPr lang="en-US" sz="1050" b="0" i="0" u="none" strike="noStrike" baseline="0" dirty="0">
                <a:solidFill>
                  <a:srgbClr val="0070C0"/>
                </a:solidFill>
                <a:latin typeface="Courier"/>
              </a:rPr>
              <a:t>using std::vector;</a:t>
            </a:r>
          </a:p>
          <a:p>
            <a:pPr algn="l"/>
            <a:endParaRPr lang="en-US" sz="1050" b="0" i="0" u="none" strike="noStrike" baseline="0" dirty="0">
              <a:solidFill>
                <a:schemeClr val="tx1"/>
              </a:solidFill>
              <a:latin typeface="Couri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A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Courier"/>
              </a:rPr>
              <a:t>vector 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is a </a:t>
            </a:r>
            <a:r>
              <a:rPr lang="en-US" sz="1050" b="1" i="0" u="none" strike="noStrike" baseline="0" dirty="0">
                <a:solidFill>
                  <a:schemeClr val="tx1"/>
                </a:solidFill>
                <a:latin typeface="Palatino-Bold"/>
              </a:rPr>
              <a:t>class template</a:t>
            </a:r>
            <a:r>
              <a:rPr lang="en-US" sz="1050" b="0" i="0" u="none" strike="noStrike" baseline="0" dirty="0">
                <a:solidFill>
                  <a:schemeClr val="tx1"/>
                </a:solidFill>
                <a:latin typeface="Palatino-Roman"/>
              </a:rPr>
              <a:t>. C++ has both class and function templates. 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7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5505</Words>
  <Application>Microsoft Office PowerPoint</Application>
  <PresentationFormat>Custom</PresentationFormat>
  <Paragraphs>840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8" baseType="lpstr">
      <vt:lpstr>-apple-system</vt:lpstr>
      <vt:lpstr>Courier</vt:lpstr>
      <vt:lpstr>Courier-Bold</vt:lpstr>
      <vt:lpstr>等线</vt:lpstr>
      <vt:lpstr>Menlo</vt:lpstr>
      <vt:lpstr>Palatino-Bold</vt:lpstr>
      <vt:lpstr>Palatino-BoldItalic</vt:lpstr>
      <vt:lpstr>Palatino-Italic</vt:lpstr>
      <vt:lpstr>Palatino-Roman</vt:lpstr>
      <vt:lpstr>Arial</vt:lpstr>
      <vt:lpstr>Arial Black</vt:lpstr>
      <vt:lpstr>Book Antiqua</vt:lpstr>
      <vt:lpstr>Calibri</vt:lpstr>
      <vt:lpstr>Consolas</vt:lpstr>
      <vt:lpstr>Courier New</vt:lpstr>
      <vt:lpstr>Gill Sans MT</vt:lpstr>
      <vt:lpstr>Lato</vt:lpstr>
      <vt:lpstr>Palatino Linotype</vt:lpstr>
      <vt:lpstr>Tahoma</vt:lpstr>
      <vt:lpstr>Trebuchet MS</vt:lpstr>
      <vt:lpstr>Verdana</vt:lpstr>
      <vt:lpstr>Wingdings</vt:lpstr>
      <vt:lpstr>Office Theme</vt:lpstr>
      <vt:lpstr>C++Programming </vt:lpstr>
      <vt:lpstr>Week 5: Agenda </vt:lpstr>
      <vt:lpstr>Two types of strings in C++</vt:lpstr>
      <vt:lpstr>Defining and Initializing strings </vt:lpstr>
      <vt:lpstr> </vt:lpstr>
      <vt:lpstr> </vt:lpstr>
      <vt:lpstr>Arrays  -  C-style arrays</vt:lpstr>
      <vt:lpstr>Arrays  -  C++ STL arrays  since C++11</vt:lpstr>
      <vt:lpstr>Vector</vt:lpstr>
      <vt:lpstr>Vector Initialization </vt:lpstr>
      <vt:lpstr>Vector Operations</vt:lpstr>
      <vt:lpstr>Range-based for Loop</vt:lpstr>
      <vt:lpstr>Functions</vt:lpstr>
      <vt:lpstr>Function Overview</vt:lpstr>
      <vt:lpstr>Function Overview</vt:lpstr>
      <vt:lpstr>Declaration/Definition</vt:lpstr>
      <vt:lpstr>Declaration/Definition Function Example</vt:lpstr>
      <vt:lpstr>Examples: Declare a function</vt:lpstr>
      <vt:lpstr>Examples: define a function: LocalMath.cpp</vt:lpstr>
      <vt:lpstr>Examples: call a function from main(): fact.cpp</vt:lpstr>
      <vt:lpstr>Recursion</vt:lpstr>
      <vt:lpstr>Examples:  Recursive Function</vt:lpstr>
      <vt:lpstr>Recursion</vt:lpstr>
      <vt:lpstr>Examples:  Compare both factorial functions</vt:lpstr>
      <vt:lpstr>Examples:  Compile multiple C++ programs into one executable</vt:lpstr>
      <vt:lpstr>Examples:  Compare both factorial functions</vt:lpstr>
      <vt:lpstr>Exercise: Generate Fibonacci numbers using a recursive function</vt:lpstr>
      <vt:lpstr>Exercise: Generate Fibonacci numbers using a recursive function</vt:lpstr>
      <vt:lpstr>Function Parameter and Argument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</vt:lpstr>
      <vt:lpstr>Pass by-Value</vt:lpstr>
      <vt:lpstr>Pass by-Pointer</vt:lpstr>
      <vt:lpstr>Pass by-Reference</vt:lpstr>
      <vt:lpstr>Examples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 Preprocessor macro</vt:lpstr>
      <vt:lpstr>Function Signature and Overloading 1/2</vt:lpstr>
      <vt:lpstr>Overloaded Functions</vt:lpstr>
      <vt:lpstr>Function Signature and Overloading</vt:lpstr>
      <vt:lpstr>Overloading Resolution Rules</vt:lpstr>
      <vt:lpstr>Function Default Parameters</vt:lpstr>
      <vt:lpstr>Function Default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to5. Basic Concepts IV6pt toFunctions and Preprocessing</dc:title>
  <dc:creator>Federico Busato</dc:creator>
  <cp:lastModifiedBy>Owen Chen</cp:lastModifiedBy>
  <cp:revision>10</cp:revision>
  <dcterms:created xsi:type="dcterms:W3CDTF">2023-07-16T16:44:42Z</dcterms:created>
  <dcterms:modified xsi:type="dcterms:W3CDTF">2023-07-17T05:38:46Z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2023-07-16T00:00:00Z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