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0"/>
  </p:notesMasterIdLst>
  <p:sldIdLst>
    <p:sldId id="462" r:id="rId2"/>
    <p:sldId id="371" r:id="rId3"/>
    <p:sldId id="461" r:id="rId4"/>
    <p:sldId id="471" r:id="rId5"/>
    <p:sldId id="472" r:id="rId6"/>
    <p:sldId id="473" r:id="rId7"/>
    <p:sldId id="474" r:id="rId8"/>
    <p:sldId id="475" r:id="rId9"/>
    <p:sldId id="313" r:id="rId10"/>
    <p:sldId id="318" r:id="rId11"/>
    <p:sldId id="577" r:id="rId12"/>
    <p:sldId id="578" r:id="rId13"/>
    <p:sldId id="282" r:id="rId14"/>
    <p:sldId id="283" r:id="rId15"/>
    <p:sldId id="284" r:id="rId16"/>
    <p:sldId id="285" r:id="rId17"/>
    <p:sldId id="286" r:id="rId18"/>
    <p:sldId id="287" r:id="rId19"/>
    <p:sldId id="288" r:id="rId20"/>
    <p:sldId id="289" r:id="rId21"/>
    <p:sldId id="290" r:id="rId22"/>
    <p:sldId id="291" r:id="rId23"/>
    <p:sldId id="292" r:id="rId24"/>
    <p:sldId id="293" r:id="rId25"/>
    <p:sldId id="294" r:id="rId26"/>
    <p:sldId id="295" r:id="rId27"/>
    <p:sldId id="296" r:id="rId28"/>
    <p:sldId id="297" r:id="rId29"/>
    <p:sldId id="298" r:id="rId30"/>
    <p:sldId id="299" r:id="rId31"/>
    <p:sldId id="300" r:id="rId32"/>
    <p:sldId id="301" r:id="rId33"/>
    <p:sldId id="302" r:id="rId34"/>
    <p:sldId id="303" r:id="rId35"/>
    <p:sldId id="304" r:id="rId36"/>
    <p:sldId id="305" r:id="rId37"/>
    <p:sldId id="306" r:id="rId38"/>
    <p:sldId id="307" r:id="rId39"/>
    <p:sldId id="308" r:id="rId40"/>
    <p:sldId id="463" r:id="rId41"/>
    <p:sldId id="465" r:id="rId42"/>
    <p:sldId id="466" r:id="rId43"/>
    <p:sldId id="467" r:id="rId44"/>
    <p:sldId id="469" r:id="rId45"/>
    <p:sldId id="470" r:id="rId46"/>
    <p:sldId id="468" r:id="rId47"/>
    <p:sldId id="579" r:id="rId48"/>
    <p:sldId id="262" r:id="rId49"/>
    <p:sldId id="263" r:id="rId50"/>
    <p:sldId id="264" r:id="rId51"/>
    <p:sldId id="265" r:id="rId52"/>
    <p:sldId id="266" r:id="rId53"/>
    <p:sldId id="267" r:id="rId54"/>
    <p:sldId id="268" r:id="rId55"/>
    <p:sldId id="270" r:id="rId56"/>
    <p:sldId id="272" r:id="rId57"/>
    <p:sldId id="273" r:id="rId58"/>
    <p:sldId id="274" r:id="rId59"/>
  </p:sldIdLst>
  <p:sldSz cx="5765800" cy="3244850"/>
  <p:notesSz cx="5765800" cy="32448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4838" autoAdjust="0"/>
    <p:restoredTop sz="94609" autoAdjust="0"/>
  </p:normalViewPr>
  <p:slideViewPr>
    <p:cSldViewPr>
      <p:cViewPr varScale="1">
        <p:scale>
          <a:sx n="213" d="100"/>
          <a:sy n="213" d="100"/>
        </p:scale>
        <p:origin x="984" y="174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-962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498725" cy="1619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265488" y="0"/>
            <a:ext cx="2498725" cy="1619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23E7ED-37B1-4E95-B2EC-4D3D8B583007}" type="datetimeFigureOut">
              <a:rPr lang="en-US" smtClean="0"/>
              <a:t>8/6/2023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911350" y="406400"/>
            <a:ext cx="1943100" cy="10937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576263" y="1562100"/>
            <a:ext cx="4613275" cy="12779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3082925"/>
            <a:ext cx="2498725" cy="161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265488" y="3082925"/>
            <a:ext cx="2498725" cy="161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C02DE3-8FCC-4A6C-98CC-D4C1F17973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897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22770" y="76375"/>
            <a:ext cx="1854200" cy="2076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1" i="0">
                <a:solidFill>
                  <a:srgbClr val="F9F9F9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864870" y="1817116"/>
            <a:ext cx="4036060" cy="8112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 u="sng">
                <a:solidFill>
                  <a:srgbClr val="22373A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22373A"/>
                </a:solidFill>
                <a:latin typeface="Trebuchet MS"/>
                <a:cs typeface="Trebuchet MS"/>
              </a:defRPr>
            </a:lvl1pPr>
          </a:lstStyle>
          <a:p>
            <a:pPr marL="91440">
              <a:lnSpc>
                <a:spcPct val="100000"/>
              </a:lnSpc>
              <a:spcBef>
                <a:spcPts val="219"/>
              </a:spcBef>
            </a:pPr>
            <a:fld id="{81D60167-4931-47E6-BA6A-407CBD079E47}" type="slidenum">
              <a:rPr spc="-20" dirty="0"/>
              <a:t>‹#›</a:t>
            </a:fld>
            <a:r>
              <a:rPr spc="-20" dirty="0"/>
              <a:t>/75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F9F9F9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100" b="0" i="0" u="sng">
                <a:solidFill>
                  <a:srgbClr val="22373A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22373A"/>
                </a:solidFill>
                <a:latin typeface="Trebuchet MS"/>
                <a:cs typeface="Trebuchet MS"/>
              </a:defRPr>
            </a:lvl1pPr>
          </a:lstStyle>
          <a:p>
            <a:pPr marL="91440">
              <a:lnSpc>
                <a:spcPct val="100000"/>
              </a:lnSpc>
              <a:spcBef>
                <a:spcPts val="219"/>
              </a:spcBef>
            </a:pPr>
            <a:fld id="{81D60167-4931-47E6-BA6A-407CBD079E47}" type="slidenum">
              <a:rPr spc="-20" dirty="0"/>
              <a:t>‹#›</a:t>
            </a:fld>
            <a:r>
              <a:rPr spc="-20" dirty="0"/>
              <a:t>/75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F9F9F9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88290" y="746315"/>
            <a:ext cx="2508123" cy="21416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969387" y="746315"/>
            <a:ext cx="2508123" cy="21416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8/6/2023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22373A"/>
                </a:solidFill>
                <a:latin typeface="Trebuchet MS"/>
                <a:cs typeface="Trebuchet MS"/>
              </a:defRPr>
            </a:lvl1pPr>
          </a:lstStyle>
          <a:p>
            <a:pPr marL="91440">
              <a:lnSpc>
                <a:spcPct val="100000"/>
              </a:lnSpc>
              <a:spcBef>
                <a:spcPts val="219"/>
              </a:spcBef>
            </a:pPr>
            <a:fld id="{81D60167-4931-47E6-BA6A-407CBD079E47}" type="slidenum">
              <a:rPr spc="-20" dirty="0"/>
              <a:t>‹#›</a:t>
            </a:fld>
            <a:r>
              <a:rPr spc="-20" dirty="0"/>
              <a:t>/75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5760085" cy="3240405"/>
          </a:xfrm>
          <a:custGeom>
            <a:avLst/>
            <a:gdLst/>
            <a:ahLst/>
            <a:cxnLst/>
            <a:rect l="l" t="t" r="r" b="b"/>
            <a:pathLst>
              <a:path w="5760085" h="3240405">
                <a:moveTo>
                  <a:pt x="5759996" y="0"/>
                </a:moveTo>
                <a:lnTo>
                  <a:pt x="0" y="0"/>
                </a:lnTo>
                <a:lnTo>
                  <a:pt x="0" y="3239998"/>
                </a:lnTo>
                <a:lnTo>
                  <a:pt x="5759996" y="3239998"/>
                </a:lnTo>
                <a:lnTo>
                  <a:pt x="5759996" y="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F9F9F9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8/6/2023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22373A"/>
                </a:solidFill>
                <a:latin typeface="Trebuchet MS"/>
                <a:cs typeface="Trebuchet MS"/>
              </a:defRPr>
            </a:lvl1pPr>
          </a:lstStyle>
          <a:p>
            <a:pPr marL="91440">
              <a:lnSpc>
                <a:spcPct val="100000"/>
              </a:lnSpc>
              <a:spcBef>
                <a:spcPts val="219"/>
              </a:spcBef>
            </a:pPr>
            <a:fld id="{81D60167-4931-47E6-BA6A-407CBD079E47}" type="slidenum">
              <a:rPr spc="-20" dirty="0"/>
              <a:t>‹#›</a:t>
            </a:fld>
            <a:r>
              <a:rPr spc="-20" dirty="0"/>
              <a:t>/75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8/6/2023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22373A"/>
                </a:solidFill>
                <a:latin typeface="Trebuchet MS"/>
                <a:cs typeface="Trebuchet MS"/>
              </a:defRPr>
            </a:lvl1pPr>
          </a:lstStyle>
          <a:p>
            <a:pPr marL="91440">
              <a:lnSpc>
                <a:spcPct val="100000"/>
              </a:lnSpc>
              <a:spcBef>
                <a:spcPts val="219"/>
              </a:spcBef>
            </a:pPr>
            <a:fld id="{81D60167-4931-47E6-BA6A-407CBD079E47}" type="slidenum">
              <a:rPr spc="-20" dirty="0"/>
              <a:t>‹#›</a:t>
            </a:fld>
            <a:r>
              <a:rPr spc="-20" dirty="0"/>
              <a:t>/75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5760085" cy="3240405"/>
          </a:xfrm>
          <a:custGeom>
            <a:avLst/>
            <a:gdLst/>
            <a:ahLst/>
            <a:cxnLst/>
            <a:rect l="l" t="t" r="r" b="b"/>
            <a:pathLst>
              <a:path w="5760085" h="3240405">
                <a:moveTo>
                  <a:pt x="5759996" y="0"/>
                </a:moveTo>
                <a:lnTo>
                  <a:pt x="0" y="0"/>
                </a:lnTo>
                <a:lnTo>
                  <a:pt x="0" y="3239998"/>
                </a:lnTo>
                <a:lnTo>
                  <a:pt x="5759996" y="3239998"/>
                </a:lnTo>
                <a:lnTo>
                  <a:pt x="5759996" y="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-12"/>
            <a:ext cx="5760085" cy="376555"/>
          </a:xfrm>
          <a:custGeom>
            <a:avLst/>
            <a:gdLst/>
            <a:ahLst/>
            <a:cxnLst/>
            <a:rect l="l" t="t" r="r" b="b"/>
            <a:pathLst>
              <a:path w="5760085" h="376555">
                <a:moveTo>
                  <a:pt x="5759996" y="0"/>
                </a:moveTo>
                <a:lnTo>
                  <a:pt x="0" y="0"/>
                </a:lnTo>
                <a:lnTo>
                  <a:pt x="0" y="376377"/>
                </a:lnTo>
                <a:lnTo>
                  <a:pt x="5759996" y="376377"/>
                </a:lnTo>
                <a:lnTo>
                  <a:pt x="5759996" y="0"/>
                </a:lnTo>
                <a:close/>
              </a:path>
            </a:pathLst>
          </a:custGeom>
          <a:solidFill>
            <a:srgbClr val="2237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2770" y="76375"/>
            <a:ext cx="3528695" cy="2076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1" i="0">
                <a:solidFill>
                  <a:srgbClr val="F9F9F9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03961" y="508379"/>
            <a:ext cx="5109997" cy="251325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 u="sng">
                <a:solidFill>
                  <a:srgbClr val="22373A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960372" y="3017710"/>
            <a:ext cx="1845056" cy="1622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88290" y="3017710"/>
            <a:ext cx="1326134" cy="1622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351818" y="2945161"/>
            <a:ext cx="320039" cy="1739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22373A"/>
                </a:solidFill>
                <a:latin typeface="Trebuchet MS"/>
                <a:cs typeface="Trebuchet MS"/>
              </a:defRPr>
            </a:lvl1pPr>
          </a:lstStyle>
          <a:p>
            <a:pPr marL="91440">
              <a:lnSpc>
                <a:spcPct val="100000"/>
              </a:lnSpc>
              <a:spcBef>
                <a:spcPts val="219"/>
              </a:spcBef>
            </a:pPr>
            <a:fld id="{81D60167-4931-47E6-BA6A-407CBD079E47}" type="slidenum">
              <a:rPr spc="-20" dirty="0"/>
              <a:t>‹#›</a:t>
            </a:fld>
            <a:r>
              <a:rPr spc="-20" dirty="0"/>
              <a:t>/75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owenjchen/cpp/tree/main/week7/homework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" Target="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" Target="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" Target="slide29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" Target="slide48.xml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https://twitter.com/lefticus/status/1466518147700199430?t=0A8agYBM8b2oAufm1yptpA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45156"/>
            <a:ext cx="5760085" cy="3240405"/>
          </a:xfrm>
          <a:custGeom>
            <a:avLst/>
            <a:gdLst/>
            <a:ahLst/>
            <a:cxnLst/>
            <a:rect l="l" t="t" r="r" b="b"/>
            <a:pathLst>
              <a:path w="5760085" h="3240405">
                <a:moveTo>
                  <a:pt x="5759996" y="0"/>
                </a:moveTo>
                <a:lnTo>
                  <a:pt x="0" y="0"/>
                </a:lnTo>
                <a:lnTo>
                  <a:pt x="0" y="3239998"/>
                </a:lnTo>
                <a:lnTo>
                  <a:pt x="5759996" y="3239998"/>
                </a:lnTo>
                <a:lnTo>
                  <a:pt x="5759996" y="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7294" y="400570"/>
            <a:ext cx="4364406" cy="770083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</a:pPr>
            <a:r>
              <a:rPr sz="2450" spc="240" dirty="0">
                <a:solidFill>
                  <a:srgbClr val="22373A"/>
                </a:solidFill>
              </a:rPr>
              <a:t>C++</a:t>
            </a:r>
            <a:r>
              <a:rPr lang="en-US" sz="2450" spc="-155" dirty="0">
                <a:solidFill>
                  <a:srgbClr val="22373A"/>
                </a:solidFill>
                <a:latin typeface="Arial Black"/>
                <a:cs typeface="Arial Black"/>
              </a:rPr>
              <a:t>Programming</a:t>
            </a:r>
            <a:br>
              <a:rPr lang="en-US" sz="2450" dirty="0">
                <a:latin typeface="Arial Black"/>
                <a:cs typeface="Arial Black"/>
              </a:rPr>
            </a:br>
            <a:endParaRPr sz="2450" dirty="0"/>
          </a:p>
        </p:txBody>
      </p:sp>
      <p:sp>
        <p:nvSpPr>
          <p:cNvPr id="4" name="object 4"/>
          <p:cNvSpPr txBox="1"/>
          <p:nvPr/>
        </p:nvSpPr>
        <p:spPr>
          <a:xfrm>
            <a:off x="359994" y="1136169"/>
            <a:ext cx="5040630" cy="385362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371475" algn="l"/>
              </a:tabLst>
            </a:pPr>
            <a:r>
              <a:rPr lang="en-US" sz="2400" spc="105" dirty="0">
                <a:solidFill>
                  <a:srgbClr val="22373A"/>
                </a:solidFill>
                <a:latin typeface="Palatino Linotype"/>
                <a:cs typeface="Palatino Linotype"/>
              </a:rPr>
              <a:t>Week 8: Advanced Topics</a:t>
            </a:r>
            <a:endParaRPr lang="en-US" sz="2400" dirty="0">
              <a:latin typeface="Palatino Linotype"/>
              <a:cs typeface="Palatino Linotype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59994" y="2020950"/>
            <a:ext cx="5040630" cy="5080"/>
          </a:xfrm>
          <a:custGeom>
            <a:avLst/>
            <a:gdLst/>
            <a:ahLst/>
            <a:cxnLst/>
            <a:rect l="l" t="t" r="r" b="b"/>
            <a:pathLst>
              <a:path w="5040630" h="5080">
                <a:moveTo>
                  <a:pt x="5040058" y="0"/>
                </a:moveTo>
                <a:lnTo>
                  <a:pt x="0" y="0"/>
                </a:lnTo>
                <a:lnTo>
                  <a:pt x="0" y="5054"/>
                </a:lnTo>
                <a:lnTo>
                  <a:pt x="5040058" y="5054"/>
                </a:lnTo>
                <a:lnTo>
                  <a:pt x="5040058" y="0"/>
                </a:lnTo>
                <a:close/>
              </a:path>
            </a:pathLst>
          </a:custGeom>
          <a:solidFill>
            <a:srgbClr val="EB811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47294" y="2308771"/>
            <a:ext cx="2408555" cy="5721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168400">
              <a:lnSpc>
                <a:spcPct val="100000"/>
              </a:lnSpc>
              <a:spcBef>
                <a:spcPts val="95"/>
              </a:spcBef>
            </a:pPr>
            <a:r>
              <a:rPr sz="1200" i="1" spc="-50" dirty="0">
                <a:solidFill>
                  <a:srgbClr val="22373A"/>
                </a:solidFill>
                <a:latin typeface="Palatino Linotype"/>
                <a:cs typeface="Palatino Linotype"/>
              </a:rPr>
              <a:t>Dr.</a:t>
            </a:r>
            <a:r>
              <a:rPr sz="1200" i="1" spc="-1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1200" i="1" spc="-50" dirty="0">
                <a:solidFill>
                  <a:srgbClr val="22373A"/>
                </a:solidFill>
                <a:latin typeface="Palatino Linotype"/>
                <a:cs typeface="Palatino Linotype"/>
              </a:rPr>
              <a:t>Owen</a:t>
            </a:r>
            <a:r>
              <a:rPr sz="1200" i="1" spc="-1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1200" i="1" spc="-20" dirty="0">
                <a:solidFill>
                  <a:srgbClr val="22373A"/>
                </a:solidFill>
                <a:latin typeface="Palatino Linotype"/>
                <a:cs typeface="Palatino Linotype"/>
              </a:rPr>
              <a:t>Chen Cary</a:t>
            </a:r>
            <a:r>
              <a:rPr sz="1200" i="1" spc="-2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1200" i="1" spc="-20" dirty="0">
                <a:solidFill>
                  <a:srgbClr val="22373A"/>
                </a:solidFill>
                <a:latin typeface="Palatino Linotype"/>
                <a:cs typeface="Palatino Linotype"/>
              </a:rPr>
              <a:t>Chinese</a:t>
            </a:r>
            <a:r>
              <a:rPr sz="1200" i="1" spc="-30" dirty="0">
                <a:solidFill>
                  <a:srgbClr val="22373A"/>
                </a:solidFill>
                <a:latin typeface="Palatino Linotype"/>
                <a:cs typeface="Palatino Linotype"/>
              </a:rPr>
              <a:t> School</a:t>
            </a:r>
            <a:endParaRPr sz="1200" dirty="0">
              <a:latin typeface="Palatino Linotype"/>
              <a:cs typeface="Palatino Linotype"/>
            </a:endParaRPr>
          </a:p>
          <a:p>
            <a:pPr marL="12700">
              <a:lnSpc>
                <a:spcPts val="1430"/>
              </a:lnSpc>
            </a:pPr>
            <a:r>
              <a:rPr sz="1200" i="1" spc="-25" dirty="0">
                <a:solidFill>
                  <a:srgbClr val="22373A"/>
                </a:solidFill>
                <a:latin typeface="Palatino Linotype"/>
                <a:cs typeface="Palatino Linotype"/>
              </a:rPr>
              <a:t>Director </a:t>
            </a:r>
            <a:r>
              <a:rPr sz="1200" i="1" dirty="0">
                <a:solidFill>
                  <a:srgbClr val="22373A"/>
                </a:solidFill>
                <a:latin typeface="Palatino Linotype"/>
                <a:cs typeface="Palatino Linotype"/>
              </a:rPr>
              <a:t>of</a:t>
            </a:r>
            <a:r>
              <a:rPr sz="1200" i="1" spc="-20" dirty="0">
                <a:solidFill>
                  <a:srgbClr val="22373A"/>
                </a:solidFill>
                <a:latin typeface="Palatino Linotype"/>
                <a:cs typeface="Palatino Linotype"/>
              </a:rPr>
              <a:t> Math </a:t>
            </a:r>
            <a:r>
              <a:rPr sz="1200" i="1" dirty="0">
                <a:solidFill>
                  <a:srgbClr val="22373A"/>
                </a:solidFill>
                <a:latin typeface="Palatino Linotype"/>
                <a:cs typeface="Palatino Linotype"/>
              </a:rPr>
              <a:t>and</a:t>
            </a:r>
            <a:r>
              <a:rPr sz="1200" i="1" spc="-20" dirty="0">
                <a:solidFill>
                  <a:srgbClr val="22373A"/>
                </a:solidFill>
                <a:latin typeface="Palatino Linotype"/>
                <a:cs typeface="Palatino Linotype"/>
              </a:rPr>
              <a:t> Computer</a:t>
            </a:r>
            <a:r>
              <a:rPr sz="1200" i="1" spc="-2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1200" i="1" spc="-10" dirty="0">
                <a:solidFill>
                  <a:srgbClr val="22373A"/>
                </a:solidFill>
                <a:latin typeface="Palatino Linotype"/>
                <a:cs typeface="Palatino Linotype"/>
              </a:rPr>
              <a:t>Science</a:t>
            </a:r>
            <a:endParaRPr sz="1200" dirty="0">
              <a:latin typeface="Palatino Linotype"/>
              <a:cs typeface="Palatino Linotyp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796853" y="2555303"/>
            <a:ext cx="74231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5" dirty="0">
                <a:solidFill>
                  <a:srgbClr val="22373A"/>
                </a:solidFill>
                <a:latin typeface="Tahoma"/>
                <a:cs typeface="Tahoma"/>
              </a:rPr>
              <a:t>2023</a:t>
            </a:r>
            <a:r>
              <a:rPr sz="1000" spc="-7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-55" dirty="0">
                <a:solidFill>
                  <a:srgbClr val="22373A"/>
                </a:solidFill>
                <a:latin typeface="Palatino Linotype"/>
                <a:cs typeface="Palatino Linotype"/>
              </a:rPr>
              <a:t>Summer</a:t>
            </a:r>
            <a:endParaRPr sz="1000">
              <a:latin typeface="Palatino Linotype"/>
              <a:cs typeface="Palatino Linotype"/>
            </a:endParaRPr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770" y="76375"/>
            <a:ext cx="545909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195570" algn="l"/>
              </a:tabLst>
            </a:pPr>
            <a:r>
              <a:rPr b="1" spc="55" dirty="0">
                <a:latin typeface="Palatino Linotype"/>
                <a:cs typeface="Palatino Linotype"/>
              </a:rPr>
              <a:t>friend</a:t>
            </a:r>
            <a:r>
              <a:rPr b="1" spc="135" dirty="0">
                <a:latin typeface="Palatino Linotype"/>
                <a:cs typeface="Palatino Linotype"/>
              </a:rPr>
              <a:t> </a:t>
            </a:r>
            <a:r>
              <a:rPr spc="-10" dirty="0"/>
              <a:t>Keyword</a:t>
            </a:r>
            <a:r>
              <a:rPr dirty="0"/>
              <a:t>	</a:t>
            </a:r>
            <a:r>
              <a:rPr spc="-25" dirty="0"/>
              <a:t>1/3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59994" y="405002"/>
            <a:ext cx="5039995" cy="198755"/>
          </a:xfrm>
          <a:prstGeom prst="rect">
            <a:avLst/>
          </a:prstGeom>
          <a:solidFill>
            <a:srgbClr val="22373A"/>
          </a:solidFill>
        </p:spPr>
        <p:txBody>
          <a:bodyPr vert="horz" wrap="square" lIns="0" tIns="0" rIns="0" bIns="0" rtlCol="0">
            <a:spAutoFit/>
          </a:bodyPr>
          <a:lstStyle/>
          <a:p>
            <a:pPr marL="45720">
              <a:lnSpc>
                <a:spcPts val="1265"/>
              </a:lnSpc>
            </a:pPr>
            <a:r>
              <a:rPr sz="1100" spc="-114" dirty="0">
                <a:solidFill>
                  <a:srgbClr val="F9F9F9"/>
                </a:solidFill>
                <a:latin typeface="Arial Black"/>
                <a:cs typeface="Arial Black"/>
              </a:rPr>
              <a:t>friend</a:t>
            </a:r>
            <a:r>
              <a:rPr sz="1100" spc="55" dirty="0">
                <a:solidFill>
                  <a:srgbClr val="F9F9F9"/>
                </a:solidFill>
                <a:latin typeface="Arial Black"/>
                <a:cs typeface="Arial Black"/>
              </a:rPr>
              <a:t> </a:t>
            </a:r>
            <a:r>
              <a:rPr sz="1100" spc="-10" dirty="0">
                <a:solidFill>
                  <a:srgbClr val="F9F9F9"/>
                </a:solidFill>
                <a:latin typeface="Arial Black"/>
                <a:cs typeface="Arial Black"/>
              </a:rPr>
              <a:t>Class</a:t>
            </a:r>
            <a:endParaRPr sz="1100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9994" y="603249"/>
            <a:ext cx="5039995" cy="411480"/>
          </a:xfrm>
          <a:prstGeom prst="rect">
            <a:avLst/>
          </a:prstGeom>
          <a:solidFill>
            <a:srgbClr val="EDEDED"/>
          </a:solidFill>
        </p:spPr>
        <p:txBody>
          <a:bodyPr vert="horz" wrap="square" lIns="0" tIns="8255" rIns="0" bIns="0" rtlCol="0">
            <a:spAutoFit/>
          </a:bodyPr>
          <a:lstStyle/>
          <a:p>
            <a:pPr marL="45720" marR="213360">
              <a:lnSpc>
                <a:spcPts val="1560"/>
              </a:lnSpc>
              <a:spcBef>
                <a:spcPts val="65"/>
              </a:spcBef>
            </a:pPr>
            <a:r>
              <a:rPr sz="1100" spc="65" dirty="0">
                <a:solidFill>
                  <a:srgbClr val="22373A"/>
                </a:solidFill>
                <a:latin typeface="Tahoma"/>
                <a:cs typeface="Tahoma"/>
              </a:rPr>
              <a:t>A</a:t>
            </a:r>
            <a:r>
              <a:rPr sz="1100" spc="254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75" dirty="0">
                <a:solidFill>
                  <a:srgbClr val="0000FF"/>
                </a:solidFill>
                <a:latin typeface="Palatino Linotype"/>
                <a:cs typeface="Palatino Linotype"/>
              </a:rPr>
              <a:t>friend</a:t>
            </a:r>
            <a:r>
              <a:rPr sz="1100" spc="325" dirty="0">
                <a:solidFill>
                  <a:srgbClr val="0000FF"/>
                </a:solidFill>
                <a:latin typeface="Palatino Linotype"/>
                <a:cs typeface="Palatino Linotype"/>
              </a:rPr>
              <a:t> 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class</a:t>
            </a:r>
            <a:r>
              <a:rPr sz="1100" spc="-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can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access</a:t>
            </a:r>
            <a:r>
              <a:rPr sz="1100" spc="-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the</a:t>
            </a:r>
            <a:r>
              <a:rPr sz="1100" spc="-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70" dirty="0">
                <a:solidFill>
                  <a:srgbClr val="22373A"/>
                </a:solidFill>
                <a:latin typeface="Palatino Linotype"/>
                <a:cs typeface="Palatino Linotype"/>
              </a:rPr>
              <a:t>private</a:t>
            </a:r>
            <a:r>
              <a:rPr sz="1100" spc="5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and</a:t>
            </a:r>
            <a:r>
              <a:rPr sz="1100" spc="-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55" dirty="0">
                <a:solidFill>
                  <a:srgbClr val="22373A"/>
                </a:solidFill>
                <a:latin typeface="Palatino Linotype"/>
                <a:cs typeface="Palatino Linotype"/>
              </a:rPr>
              <a:t>protected </a:t>
            </a:r>
            <a:r>
              <a:rPr sz="1100" spc="-70" dirty="0">
                <a:solidFill>
                  <a:srgbClr val="22373A"/>
                </a:solidFill>
                <a:latin typeface="Tahoma"/>
                <a:cs typeface="Tahoma"/>
              </a:rPr>
              <a:t>members</a:t>
            </a:r>
            <a:r>
              <a:rPr sz="1100" spc="-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of</a:t>
            </a:r>
            <a:r>
              <a:rPr sz="1100" spc="-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the 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class</a:t>
            </a:r>
            <a:r>
              <a:rPr sz="1100" spc="-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in 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which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it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is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declared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as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a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65" dirty="0">
                <a:solidFill>
                  <a:srgbClr val="22373A"/>
                </a:solidFill>
                <a:latin typeface="Palatino Linotype"/>
                <a:cs typeface="Palatino Linotype"/>
              </a:rPr>
              <a:t>friend</a:t>
            </a:r>
            <a:endParaRPr sz="1100">
              <a:latin typeface="Palatino Linotype"/>
              <a:cs typeface="Palatino Linotyp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7294" y="1142668"/>
            <a:ext cx="5036820" cy="18300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Friendship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 properties:</a:t>
            </a:r>
            <a:endParaRPr sz="1100">
              <a:latin typeface="Tahoma"/>
              <a:cs typeface="Tahoma"/>
            </a:endParaRPr>
          </a:p>
          <a:p>
            <a:pPr marL="289560" marR="175895" indent="-177165">
              <a:lnSpc>
                <a:spcPct val="118000"/>
              </a:lnSpc>
              <a:spcBef>
                <a:spcPts val="595"/>
              </a:spcBef>
              <a:buFont typeface="Tahoma"/>
              <a:buChar char="•"/>
              <a:tabLst>
                <a:tab pos="289560" algn="l"/>
              </a:tabLst>
            </a:pPr>
            <a:r>
              <a:rPr sz="1100" spc="-65" dirty="0">
                <a:solidFill>
                  <a:srgbClr val="22373A"/>
                </a:solidFill>
                <a:latin typeface="Arial Black"/>
                <a:cs typeface="Arial Black"/>
              </a:rPr>
              <a:t>Not</a:t>
            </a:r>
            <a:r>
              <a:rPr sz="1100" spc="-30" dirty="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sz="1100" spc="-120" dirty="0">
                <a:solidFill>
                  <a:srgbClr val="22373A"/>
                </a:solidFill>
                <a:latin typeface="Arial Black"/>
                <a:cs typeface="Arial Black"/>
              </a:rPr>
              <a:t>Symmetric</a:t>
            </a:r>
            <a:r>
              <a:rPr sz="1100" spc="-120" dirty="0">
                <a:solidFill>
                  <a:srgbClr val="22373A"/>
                </a:solidFill>
                <a:latin typeface="Tahoma"/>
                <a:cs typeface="Tahoma"/>
              </a:rPr>
              <a:t>:</a:t>
            </a:r>
            <a:r>
              <a:rPr sz="1100" spc="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if</a:t>
            </a:r>
            <a:r>
              <a:rPr sz="1100" spc="-8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class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b="1" spc="-295" dirty="0">
                <a:solidFill>
                  <a:srgbClr val="22373A"/>
                </a:solidFill>
                <a:latin typeface="Palatino Linotype"/>
                <a:cs typeface="Palatino Linotype"/>
              </a:rPr>
              <a:t>A</a:t>
            </a:r>
            <a:r>
              <a:rPr sz="1100" b="1" spc="8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is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a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friend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of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class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b="1" spc="-90" dirty="0">
                <a:solidFill>
                  <a:srgbClr val="22373A"/>
                </a:solidFill>
                <a:latin typeface="Palatino Linotype"/>
                <a:cs typeface="Palatino Linotype"/>
              </a:rPr>
              <a:t>B</a:t>
            </a:r>
            <a:r>
              <a:rPr sz="1100" spc="-90" dirty="0">
                <a:solidFill>
                  <a:srgbClr val="22373A"/>
                </a:solidFill>
                <a:latin typeface="Tahoma"/>
                <a:cs typeface="Tahoma"/>
              </a:rPr>
              <a:t>,</a:t>
            </a:r>
            <a:r>
              <a:rPr sz="1100" spc="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class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b="1" spc="-160" dirty="0">
                <a:solidFill>
                  <a:srgbClr val="22373A"/>
                </a:solidFill>
                <a:latin typeface="Palatino Linotype"/>
                <a:cs typeface="Palatino Linotype"/>
              </a:rPr>
              <a:t>B</a:t>
            </a:r>
            <a:r>
              <a:rPr sz="1100" b="1" spc="8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is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not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automatically 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a 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friend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of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class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b="1" spc="-345" dirty="0">
                <a:solidFill>
                  <a:srgbClr val="22373A"/>
                </a:solidFill>
                <a:latin typeface="Palatino Linotype"/>
                <a:cs typeface="Palatino Linotype"/>
              </a:rPr>
              <a:t>A</a:t>
            </a:r>
            <a:endParaRPr sz="1100">
              <a:latin typeface="Palatino Linotype"/>
              <a:cs typeface="Palatino Linotype"/>
            </a:endParaRPr>
          </a:p>
          <a:p>
            <a:pPr marL="289560" marR="35560" indent="-177165">
              <a:lnSpc>
                <a:spcPct val="118000"/>
              </a:lnSpc>
              <a:spcBef>
                <a:spcPts val="700"/>
              </a:spcBef>
              <a:buFont typeface="Tahoma"/>
              <a:buChar char="•"/>
              <a:tabLst>
                <a:tab pos="289560" algn="l"/>
              </a:tabLst>
            </a:pPr>
            <a:r>
              <a:rPr sz="1100" spc="-65" dirty="0">
                <a:solidFill>
                  <a:srgbClr val="22373A"/>
                </a:solidFill>
                <a:latin typeface="Arial Black"/>
                <a:cs typeface="Arial Black"/>
              </a:rPr>
              <a:t>Not</a:t>
            </a:r>
            <a:r>
              <a:rPr sz="1100" spc="-30" dirty="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sz="1100" spc="-110" dirty="0">
                <a:solidFill>
                  <a:srgbClr val="22373A"/>
                </a:solidFill>
                <a:latin typeface="Arial Black"/>
                <a:cs typeface="Arial Black"/>
              </a:rPr>
              <a:t>Transitive</a:t>
            </a:r>
            <a:r>
              <a:rPr sz="1100" spc="-110" dirty="0">
                <a:solidFill>
                  <a:srgbClr val="22373A"/>
                </a:solidFill>
                <a:latin typeface="Tahoma"/>
                <a:cs typeface="Tahoma"/>
              </a:rPr>
              <a:t>:</a:t>
            </a:r>
            <a:r>
              <a:rPr sz="1100" spc="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if</a:t>
            </a:r>
            <a:r>
              <a:rPr sz="1100" spc="-8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class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b="1" spc="-295" dirty="0">
                <a:solidFill>
                  <a:srgbClr val="22373A"/>
                </a:solidFill>
                <a:latin typeface="Palatino Linotype"/>
                <a:cs typeface="Palatino Linotype"/>
              </a:rPr>
              <a:t>A</a:t>
            </a:r>
            <a:r>
              <a:rPr sz="1100" b="1" spc="8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is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a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friend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of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class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b="1" spc="-90" dirty="0">
                <a:solidFill>
                  <a:srgbClr val="22373A"/>
                </a:solidFill>
                <a:latin typeface="Palatino Linotype"/>
                <a:cs typeface="Palatino Linotype"/>
              </a:rPr>
              <a:t>B</a:t>
            </a:r>
            <a:r>
              <a:rPr sz="1100" spc="-90" dirty="0">
                <a:solidFill>
                  <a:srgbClr val="22373A"/>
                </a:solidFill>
                <a:latin typeface="Tahoma"/>
                <a:cs typeface="Tahoma"/>
              </a:rPr>
              <a:t>,</a:t>
            </a:r>
            <a:r>
              <a:rPr sz="1100" spc="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and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class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b="1" spc="-160" dirty="0">
                <a:solidFill>
                  <a:srgbClr val="22373A"/>
                </a:solidFill>
                <a:latin typeface="Palatino Linotype"/>
                <a:cs typeface="Palatino Linotype"/>
              </a:rPr>
              <a:t>B</a:t>
            </a:r>
            <a:r>
              <a:rPr sz="1100" b="1" spc="8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is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a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friend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of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class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b="1" spc="-25" dirty="0">
                <a:solidFill>
                  <a:srgbClr val="22373A"/>
                </a:solidFill>
                <a:latin typeface="Palatino Linotype"/>
                <a:cs typeface="Palatino Linotype"/>
              </a:rPr>
              <a:t>C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, 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class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b="1" spc="-295" dirty="0">
                <a:solidFill>
                  <a:srgbClr val="22373A"/>
                </a:solidFill>
                <a:latin typeface="Palatino Linotype"/>
                <a:cs typeface="Palatino Linotype"/>
              </a:rPr>
              <a:t>A</a:t>
            </a:r>
            <a:r>
              <a:rPr sz="1100" b="1" spc="8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is</a:t>
            </a:r>
            <a:r>
              <a:rPr sz="1100" spc="-6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not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automatically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a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friend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of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 class </a:t>
            </a:r>
            <a:r>
              <a:rPr sz="1100" b="1" spc="-50" dirty="0">
                <a:solidFill>
                  <a:srgbClr val="22373A"/>
                </a:solidFill>
                <a:latin typeface="Palatino Linotype"/>
                <a:cs typeface="Palatino Linotype"/>
              </a:rPr>
              <a:t>C</a:t>
            </a:r>
            <a:endParaRPr sz="1100">
              <a:latin typeface="Palatino Linotype"/>
              <a:cs typeface="Palatino Linotype"/>
            </a:endParaRPr>
          </a:p>
          <a:p>
            <a:pPr marL="289560" marR="5080" indent="-177165">
              <a:lnSpc>
                <a:spcPct val="118000"/>
              </a:lnSpc>
              <a:spcBef>
                <a:spcPts val="695"/>
              </a:spcBef>
              <a:buFont typeface="Tahoma"/>
              <a:buChar char="•"/>
              <a:tabLst>
                <a:tab pos="289560" algn="l"/>
              </a:tabLst>
            </a:pPr>
            <a:r>
              <a:rPr sz="1100" spc="-65" dirty="0">
                <a:solidFill>
                  <a:srgbClr val="22373A"/>
                </a:solidFill>
                <a:latin typeface="Arial Black"/>
                <a:cs typeface="Arial Black"/>
              </a:rPr>
              <a:t>Not</a:t>
            </a:r>
            <a:r>
              <a:rPr sz="1100" spc="-30" dirty="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sz="1100" spc="-105" dirty="0">
                <a:solidFill>
                  <a:srgbClr val="22373A"/>
                </a:solidFill>
                <a:latin typeface="Arial Black"/>
                <a:cs typeface="Arial Black"/>
              </a:rPr>
              <a:t>Inherited</a:t>
            </a:r>
            <a:r>
              <a:rPr sz="1100" spc="-105" dirty="0">
                <a:solidFill>
                  <a:srgbClr val="22373A"/>
                </a:solidFill>
                <a:latin typeface="Tahoma"/>
                <a:cs typeface="Tahoma"/>
              </a:rPr>
              <a:t>: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if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class </a:t>
            </a:r>
            <a:r>
              <a:rPr sz="1100" b="1" dirty="0">
                <a:solidFill>
                  <a:srgbClr val="22373A"/>
                </a:solidFill>
                <a:latin typeface="Palatino Linotype"/>
                <a:cs typeface="Palatino Linotype"/>
              </a:rPr>
              <a:t>Base</a:t>
            </a:r>
            <a:r>
              <a:rPr sz="1100" b="1" spc="3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is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a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friend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of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 class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b="1" spc="-95" dirty="0">
                <a:solidFill>
                  <a:srgbClr val="22373A"/>
                </a:solidFill>
                <a:latin typeface="Palatino Linotype"/>
                <a:cs typeface="Palatino Linotype"/>
              </a:rPr>
              <a:t>X</a:t>
            </a:r>
            <a:r>
              <a:rPr sz="1100" spc="-95" dirty="0">
                <a:solidFill>
                  <a:srgbClr val="22373A"/>
                </a:solidFill>
                <a:latin typeface="Tahoma"/>
                <a:cs typeface="Tahoma"/>
              </a:rPr>
              <a:t>,</a:t>
            </a:r>
            <a:r>
              <a:rPr sz="1100" spc="1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subclass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b="1" dirty="0">
                <a:solidFill>
                  <a:srgbClr val="22373A"/>
                </a:solidFill>
                <a:latin typeface="Palatino Linotype"/>
                <a:cs typeface="Palatino Linotype"/>
              </a:rPr>
              <a:t>Derived</a:t>
            </a:r>
            <a:r>
              <a:rPr sz="1100" b="1" spc="3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is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not automatically</a:t>
            </a:r>
            <a:r>
              <a:rPr sz="1100" spc="-6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a</a:t>
            </a:r>
            <a:r>
              <a:rPr sz="1100" spc="-8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friend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of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class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b="1" spc="-135" dirty="0">
                <a:solidFill>
                  <a:srgbClr val="22373A"/>
                </a:solidFill>
                <a:latin typeface="Palatino Linotype"/>
                <a:cs typeface="Palatino Linotype"/>
              </a:rPr>
              <a:t>X</a:t>
            </a:r>
            <a:r>
              <a:rPr sz="1100" spc="-135" dirty="0">
                <a:solidFill>
                  <a:srgbClr val="22373A"/>
                </a:solidFill>
                <a:latin typeface="Tahoma"/>
                <a:cs typeface="Tahoma"/>
              </a:rPr>
              <a:t>;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and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if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class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b="1" spc="-165" dirty="0">
                <a:solidFill>
                  <a:srgbClr val="22373A"/>
                </a:solidFill>
                <a:latin typeface="Palatino Linotype"/>
                <a:cs typeface="Palatino Linotype"/>
              </a:rPr>
              <a:t>X</a:t>
            </a:r>
            <a:r>
              <a:rPr sz="1100" b="1" spc="8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is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a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friend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of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class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b="1" dirty="0">
                <a:solidFill>
                  <a:srgbClr val="22373A"/>
                </a:solidFill>
                <a:latin typeface="Palatino Linotype"/>
                <a:cs typeface="Palatino Linotype"/>
              </a:rPr>
              <a:t>Base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,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class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b="1" spc="-165" dirty="0">
                <a:solidFill>
                  <a:srgbClr val="22373A"/>
                </a:solidFill>
                <a:latin typeface="Palatino Linotype"/>
                <a:cs typeface="Palatino Linotype"/>
              </a:rPr>
              <a:t>X</a:t>
            </a:r>
            <a:r>
              <a:rPr sz="1100" b="1" spc="8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is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not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automatically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a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friend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of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subclass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b="1" spc="-10" dirty="0">
                <a:solidFill>
                  <a:srgbClr val="22373A"/>
                </a:solidFill>
                <a:latin typeface="Palatino Linotype"/>
                <a:cs typeface="Palatino Linotype"/>
              </a:rPr>
              <a:t>Derived</a:t>
            </a:r>
            <a:endParaRPr sz="1100">
              <a:latin typeface="Palatino Linotype"/>
              <a:cs typeface="Palatino Linotype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0" y="3234937"/>
            <a:ext cx="5760085" cy="5080"/>
            <a:chOff x="0" y="3234937"/>
            <a:chExt cx="5760085" cy="5080"/>
          </a:xfrm>
        </p:grpSpPr>
        <p:sp>
          <p:nvSpPr>
            <p:cNvPr id="7" name="object 7"/>
            <p:cNvSpPr/>
            <p:nvPr/>
          </p:nvSpPr>
          <p:spPr>
            <a:xfrm>
              <a:off x="0" y="3237471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3234937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80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3234937"/>
              <a:ext cx="5462270" cy="5080"/>
            </a:xfrm>
            <a:custGeom>
              <a:avLst/>
              <a:gdLst/>
              <a:ahLst/>
              <a:cxnLst/>
              <a:rect l="l" t="t" r="r" b="b"/>
              <a:pathLst>
                <a:path w="5462270" h="5080">
                  <a:moveTo>
                    <a:pt x="0" y="5060"/>
                  </a:moveTo>
                  <a:lnTo>
                    <a:pt x="0" y="0"/>
                  </a:lnTo>
                  <a:lnTo>
                    <a:pt x="5462120" y="0"/>
                  </a:lnTo>
                  <a:lnTo>
                    <a:pt x="5462120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ECBE8-5B7D-8987-F28D-3CFA6DE3E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770" y="76375"/>
            <a:ext cx="3542029" cy="184666"/>
          </a:xfrm>
        </p:spPr>
        <p:txBody>
          <a:bodyPr/>
          <a:lstStyle/>
          <a:p>
            <a:r>
              <a:rPr lang="en-US" sz="1200" spc="-75" dirty="0">
                <a:solidFill>
                  <a:schemeClr val="bg1"/>
                </a:solidFill>
              </a:rPr>
              <a:t>Homework 7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0D5902-91DC-71DB-D2AB-7F67E99105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9700" y="479425"/>
            <a:ext cx="5562600" cy="1846659"/>
          </a:xfrm>
          <a:solidFill>
            <a:schemeClr val="tx2">
              <a:lumMod val="50000"/>
            </a:schemeClr>
          </a:solidFill>
        </p:spPr>
        <p:txBody>
          <a:bodyPr/>
          <a:lstStyle/>
          <a:p>
            <a:r>
              <a:rPr lang="en-US" sz="900" b="1" u="none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7) Derive a class called "PrimeFactor" from the base class of "Factor".  Add the following new attributes and new methods in this "PrimeFactor" derived class:</a:t>
            </a:r>
            <a:endParaRPr lang="en-US" sz="900" b="0" u="none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700" u="none" dirty="0">
                <a:solidFill>
                  <a:srgbClr val="CCCCCC"/>
                </a:solidFill>
                <a:latin typeface="Consolas" panose="020B0609020204030204" pitchFamily="49" charset="0"/>
                <a:cs typeface="+mn-cs"/>
              </a:rPr>
              <a:t>- private attributes: </a:t>
            </a:r>
          </a:p>
          <a:p>
            <a:r>
              <a:rPr lang="en-US" sz="700" u="none" dirty="0">
                <a:solidFill>
                  <a:srgbClr val="CCCCCC"/>
                </a:solidFill>
                <a:latin typeface="Consolas" panose="020B0609020204030204" pitchFamily="49" charset="0"/>
                <a:cs typeface="+mn-cs"/>
              </a:rPr>
              <a:t>    - vector&lt;int&gt; primeFactors: store a list of prime factors for n</a:t>
            </a:r>
          </a:p>
          <a:p>
            <a:r>
              <a:rPr lang="en-US" sz="700" u="none" dirty="0">
                <a:solidFill>
                  <a:srgbClr val="CCCCCC"/>
                </a:solidFill>
                <a:latin typeface="Consolas" panose="020B0609020204030204" pitchFamily="49" charset="0"/>
                <a:cs typeface="+mn-cs"/>
              </a:rPr>
              <a:t>    - vector&lt;int&gt; exponents: store a list of exponents corresponding to the prime factors  </a:t>
            </a:r>
          </a:p>
          <a:p>
            <a:r>
              <a:rPr lang="en-US" sz="700" u="none" dirty="0">
                <a:solidFill>
                  <a:srgbClr val="CCCCCC"/>
                </a:solidFill>
                <a:latin typeface="Consolas" panose="020B0609020204030204" pitchFamily="49" charset="0"/>
                <a:cs typeface="+mn-cs"/>
              </a:rPr>
              <a:t>- public methods: </a:t>
            </a:r>
          </a:p>
          <a:p>
            <a:r>
              <a:rPr lang="en-US" sz="700" u="none" dirty="0">
                <a:solidFill>
                  <a:srgbClr val="CCCCCC"/>
                </a:solidFill>
                <a:latin typeface="Consolas" panose="020B0609020204030204" pitchFamily="49" charset="0"/>
                <a:cs typeface="+mn-cs"/>
              </a:rPr>
              <a:t>    - getPrimeFactors() get all prime factors of n and store them in primeFactors and exponents.</a:t>
            </a:r>
          </a:p>
          <a:p>
            <a:r>
              <a:rPr lang="en-US" sz="700" u="none" dirty="0">
                <a:solidFill>
                  <a:srgbClr val="CCCCCC"/>
                </a:solidFill>
                <a:latin typeface="Consolas" panose="020B0609020204030204" pitchFamily="49" charset="0"/>
                <a:cs typeface="+mn-cs"/>
              </a:rPr>
              <a:t>    - printPrimeFactors() print all elements of prime Factors and its exponents.  If primeFactors is empty, call getPrimeFactors() to populate vector factors first.  Output in the format of </a:t>
            </a:r>
          </a:p>
          <a:p>
            <a:r>
              <a:rPr lang="en-US" sz="700" u="none" dirty="0">
                <a:solidFill>
                  <a:srgbClr val="CCCCCC"/>
                </a:solidFill>
                <a:latin typeface="Consolas" panose="020B0609020204030204" pitchFamily="49" charset="0"/>
                <a:cs typeface="+mn-cs"/>
              </a:rPr>
              <a:t>    </a:t>
            </a:r>
          </a:p>
          <a:p>
            <a:r>
              <a:rPr lang="en-US" sz="700" u="none" dirty="0">
                <a:solidFill>
                  <a:srgbClr val="CCCCCC"/>
                </a:solidFill>
                <a:latin typeface="Consolas" panose="020B0609020204030204" pitchFamily="49" charset="0"/>
                <a:cs typeface="+mn-cs"/>
              </a:rPr>
              <a:t>    prime1^exponent1*prime2^exponent2*...</a:t>
            </a:r>
          </a:p>
          <a:p>
            <a:br>
              <a:rPr lang="en-US" sz="700" u="none" dirty="0">
                <a:solidFill>
                  <a:srgbClr val="CCCCCC"/>
                </a:solidFill>
                <a:latin typeface="Consolas" panose="020B0609020204030204" pitchFamily="49" charset="0"/>
                <a:cs typeface="+mn-cs"/>
              </a:rPr>
            </a:br>
            <a:r>
              <a:rPr lang="en-US" sz="700" u="none" dirty="0">
                <a:solidFill>
                  <a:srgbClr val="CCCCCC"/>
                </a:solidFill>
                <a:latin typeface="Consolas" panose="020B0609020204030204" pitchFamily="49" charset="0"/>
                <a:cs typeface="+mn-cs"/>
              </a:rPr>
              <a:t>Test your PrimeFactor class in a main program.  Read an integer input, print all factors and all prime factorizations.</a:t>
            </a:r>
          </a:p>
        </p:txBody>
      </p:sp>
    </p:spTree>
    <p:extLst>
      <p:ext uri="{BB962C8B-B14F-4D97-AF65-F5344CB8AC3E}">
        <p14:creationId xmlns:p14="http://schemas.microsoft.com/office/powerpoint/2010/main" val="30668974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ECBE8-5B7D-8987-F28D-3CFA6DE3E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770" y="76375"/>
            <a:ext cx="3542029" cy="184666"/>
          </a:xfrm>
        </p:spPr>
        <p:txBody>
          <a:bodyPr/>
          <a:lstStyle/>
          <a:p>
            <a:r>
              <a:rPr lang="en-US" sz="1200" spc="-75" dirty="0">
                <a:solidFill>
                  <a:schemeClr val="bg1"/>
                </a:solidFill>
              </a:rPr>
              <a:t>Homework 7 - Solution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0D5902-91DC-71DB-D2AB-7F67E99105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9700" y="479425"/>
            <a:ext cx="5562600" cy="2139047"/>
          </a:xfrm>
          <a:noFill/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u="none" dirty="0">
                <a:solidFill>
                  <a:schemeClr val="tx1"/>
                </a:solidFill>
                <a:latin typeface="Consolas" panose="020B0609020204030204" pitchFamily="49" charset="0"/>
              </a:rPr>
              <a:t>Source Code: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u="none" dirty="0">
                <a:solidFill>
                  <a:schemeClr val="tx1"/>
                </a:solidFill>
                <a:effectLst/>
                <a:latin typeface="Consolas" panose="020B0609020204030204" pitchFamily="49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https://github.com/owenjchen/cpp/tree/main/week7/homework</a:t>
            </a:r>
            <a:endParaRPr lang="en-US" sz="1200" b="1" u="none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b="1" u="none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u="none" dirty="0" err="1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factor.h</a:t>
            </a:r>
            <a:endParaRPr lang="en-US" sz="1200" b="1" u="none" dirty="0">
              <a:solidFill>
                <a:srgbClr val="002060"/>
              </a:solidFill>
              <a:effectLst/>
              <a:latin typeface="Consolas" panose="020B0609020204030204" pitchFamily="49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u="none" dirty="0">
                <a:solidFill>
                  <a:srgbClr val="002060"/>
                </a:solidFill>
                <a:latin typeface="Consolas" panose="020B0609020204030204" pitchFamily="49" charset="0"/>
              </a:rPr>
              <a:t>factor.cpp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u="none" dirty="0" err="1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primeFactor.h</a:t>
            </a:r>
            <a:endParaRPr lang="en-US" sz="1200" b="1" u="none" dirty="0">
              <a:solidFill>
                <a:srgbClr val="002060"/>
              </a:solidFill>
              <a:effectLst/>
              <a:latin typeface="Consolas" panose="020B0609020204030204" pitchFamily="49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u="none" dirty="0">
                <a:solidFill>
                  <a:srgbClr val="002060"/>
                </a:solidFill>
                <a:latin typeface="Consolas" panose="020B0609020204030204" pitchFamily="49" charset="0"/>
              </a:rPr>
              <a:t>primeFactor.cpp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u="none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primeFactor_main.cpp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u="none" dirty="0" err="1">
                <a:solidFill>
                  <a:srgbClr val="002060"/>
                </a:solidFill>
                <a:latin typeface="Consolas" panose="020B0609020204030204" pitchFamily="49" charset="0"/>
              </a:rPr>
              <a:t>Makefile</a:t>
            </a:r>
            <a:endParaRPr lang="en-US" sz="1200" b="1" u="none" dirty="0">
              <a:solidFill>
                <a:srgbClr val="002060"/>
              </a:solidFill>
              <a:latin typeface="Consolas" panose="020B0609020204030204" pitchFamily="49" charset="0"/>
            </a:endParaRPr>
          </a:p>
          <a:p>
            <a:endParaRPr lang="en-US" sz="1200" b="1" u="none" dirty="0">
              <a:solidFill>
                <a:srgbClr val="569CD6"/>
              </a:solidFill>
              <a:effectLst/>
              <a:latin typeface="Consolas" panose="020B0609020204030204" pitchFamily="49" charset="0"/>
            </a:endParaRPr>
          </a:p>
          <a:p>
            <a:endParaRPr lang="en-US" sz="1200" b="1" u="none" dirty="0">
              <a:solidFill>
                <a:srgbClr val="569CD6"/>
              </a:solidFill>
              <a:effectLst/>
              <a:latin typeface="Consolas" panose="020B0609020204030204" pitchFamily="49" charset="0"/>
            </a:endParaRPr>
          </a:p>
          <a:p>
            <a:endParaRPr lang="en-US" sz="700" u="none" dirty="0">
              <a:solidFill>
                <a:srgbClr val="CCCCCC"/>
              </a:solidFill>
              <a:latin typeface="Consolas" panose="020B0609020204030204" pitchFamily="49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581660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43304" y="1156752"/>
            <a:ext cx="1794510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b="0" spc="-204" dirty="0">
                <a:solidFill>
                  <a:srgbClr val="22373A"/>
                </a:solidFill>
                <a:latin typeface="Arial Black"/>
                <a:cs typeface="Arial Black"/>
                <a:hlinkClick r:id="rId2" action="ppaction://hlinksldjump"/>
              </a:rPr>
              <a:t>Initialization</a:t>
            </a:r>
            <a:endParaRPr sz="2450">
              <a:latin typeface="Arial Black"/>
              <a:cs typeface="Arial Black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356004" y="1771414"/>
            <a:ext cx="3048635" cy="5080"/>
            <a:chOff x="1356004" y="1771414"/>
            <a:chExt cx="3048635" cy="5080"/>
          </a:xfrm>
        </p:grpSpPr>
        <p:sp>
          <p:nvSpPr>
            <p:cNvPr id="4" name="object 4"/>
            <p:cNvSpPr/>
            <p:nvPr/>
          </p:nvSpPr>
          <p:spPr>
            <a:xfrm>
              <a:off x="1356004" y="1771414"/>
              <a:ext cx="3048635" cy="5080"/>
            </a:xfrm>
            <a:custGeom>
              <a:avLst/>
              <a:gdLst/>
              <a:ahLst/>
              <a:cxnLst/>
              <a:rect l="l" t="t" r="r" b="b"/>
              <a:pathLst>
                <a:path w="3048635" h="5080">
                  <a:moveTo>
                    <a:pt x="0" y="5060"/>
                  </a:moveTo>
                  <a:lnTo>
                    <a:pt x="0" y="0"/>
                  </a:lnTo>
                  <a:lnTo>
                    <a:pt x="3048038" y="0"/>
                  </a:lnTo>
                  <a:lnTo>
                    <a:pt x="3048038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56004" y="1771414"/>
              <a:ext cx="975994" cy="5080"/>
            </a:xfrm>
            <a:custGeom>
              <a:avLst/>
              <a:gdLst/>
              <a:ahLst/>
              <a:cxnLst/>
              <a:rect l="l" t="t" r="r" b="b"/>
              <a:pathLst>
                <a:path w="975994" h="5080">
                  <a:moveTo>
                    <a:pt x="0" y="5060"/>
                  </a:moveTo>
                  <a:lnTo>
                    <a:pt x="0" y="0"/>
                  </a:lnTo>
                  <a:lnTo>
                    <a:pt x="975394" y="0"/>
                  </a:lnTo>
                  <a:lnTo>
                    <a:pt x="975394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0" spc="-145" dirty="0">
                <a:latin typeface="Arial Black"/>
                <a:cs typeface="Arial Black"/>
              </a:rPr>
              <a:t>Variable</a:t>
            </a:r>
            <a:r>
              <a:rPr b="0" spc="85" dirty="0">
                <a:latin typeface="Arial Black"/>
                <a:cs typeface="Arial Black"/>
              </a:rPr>
              <a:t> </a:t>
            </a:r>
            <a:r>
              <a:rPr b="0" spc="-105" dirty="0">
                <a:latin typeface="Arial Black"/>
                <a:cs typeface="Arial Black"/>
              </a:rPr>
              <a:t>Initialization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294" y="457643"/>
            <a:ext cx="50673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solidFill>
                  <a:srgbClr val="008A73"/>
                </a:solidFill>
                <a:latin typeface="Tahoma"/>
                <a:cs typeface="Tahoma"/>
              </a:rPr>
              <a:t>C++03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: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59994" y="743635"/>
            <a:ext cx="5039995" cy="2346325"/>
          </a:xfrm>
          <a:custGeom>
            <a:avLst/>
            <a:gdLst/>
            <a:ahLst/>
            <a:cxnLst/>
            <a:rect l="l" t="t" r="r" b="b"/>
            <a:pathLst>
              <a:path w="5039995" h="2346325">
                <a:moveTo>
                  <a:pt x="5039995" y="0"/>
                </a:moveTo>
                <a:lnTo>
                  <a:pt x="0" y="0"/>
                </a:lnTo>
                <a:lnTo>
                  <a:pt x="0" y="2345778"/>
                </a:lnTo>
                <a:lnTo>
                  <a:pt x="5039995" y="2345778"/>
                </a:lnTo>
                <a:lnTo>
                  <a:pt x="503999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85254" y="734105"/>
            <a:ext cx="44450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b="1" spc="80" dirty="0">
                <a:solidFill>
                  <a:srgbClr val="AF003F"/>
                </a:solidFill>
                <a:latin typeface="Palatino Linotype"/>
                <a:cs typeface="Palatino Linotype"/>
              </a:rPr>
              <a:t>int</a:t>
            </a:r>
            <a:r>
              <a:rPr sz="900" b="1" spc="254" dirty="0">
                <a:solidFill>
                  <a:srgbClr val="AF003F"/>
                </a:solidFill>
                <a:latin typeface="Palatino Linotype"/>
                <a:cs typeface="Palatino Linotype"/>
              </a:rPr>
              <a:t> </a:t>
            </a:r>
            <a:r>
              <a:rPr sz="900" spc="65" dirty="0">
                <a:solidFill>
                  <a:srgbClr val="22373A"/>
                </a:solidFill>
                <a:latin typeface="Palatino Linotype"/>
                <a:cs typeface="Palatino Linotype"/>
              </a:rPr>
              <a:t>a1;</a:t>
            </a:r>
            <a:endParaRPr sz="900">
              <a:latin typeface="Palatino Linotype"/>
              <a:cs typeface="Palatino Linotyp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01572" y="734105"/>
            <a:ext cx="251333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7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u="sng" dirty="0">
                <a:solidFill>
                  <a:srgbClr val="3D7A7A"/>
                </a:solidFill>
                <a:uFill>
                  <a:solidFill>
                    <a:srgbClr val="3D7A7A"/>
                  </a:solidFill>
                </a:uFill>
                <a:latin typeface="Calibri"/>
                <a:cs typeface="Calibri"/>
              </a:rPr>
              <a:t>default</a:t>
            </a:r>
            <a:r>
              <a:rPr sz="900" i="1" spc="290" dirty="0">
                <a:solidFill>
                  <a:srgbClr val="3D7A7A"/>
                </a:solidFill>
                <a:latin typeface="Calibri"/>
                <a:cs typeface="Calibri"/>
              </a:rPr>
              <a:t> </a:t>
            </a:r>
            <a:r>
              <a:rPr sz="900" i="1" spc="130" dirty="0">
                <a:solidFill>
                  <a:srgbClr val="3D7A7A"/>
                </a:solidFill>
                <a:latin typeface="Palatino Linotype"/>
                <a:cs typeface="Palatino Linotype"/>
              </a:rPr>
              <a:t>initialization</a:t>
            </a:r>
            <a:r>
              <a:rPr sz="900" i="1" spc="27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75" dirty="0">
                <a:solidFill>
                  <a:srgbClr val="3D7A7A"/>
                </a:solidFill>
                <a:latin typeface="Palatino Linotype"/>
                <a:cs typeface="Palatino Linotype"/>
              </a:rPr>
              <a:t>(undefined</a:t>
            </a:r>
            <a:r>
              <a:rPr sz="900" i="1" spc="27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80" dirty="0">
                <a:solidFill>
                  <a:srgbClr val="3D7A7A"/>
                </a:solidFill>
                <a:latin typeface="Palatino Linotype"/>
                <a:cs typeface="Palatino Linotype"/>
              </a:rPr>
              <a:t>value)</a:t>
            </a:r>
            <a:endParaRPr sz="900">
              <a:latin typeface="Palatino Linotype"/>
              <a:cs typeface="Palatino Linotyp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5254" y="1065609"/>
            <a:ext cx="742950" cy="610235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5"/>
              </a:spcBef>
            </a:pPr>
            <a:r>
              <a:rPr sz="900" b="1" spc="80" dirty="0">
                <a:solidFill>
                  <a:srgbClr val="AF003F"/>
                </a:solidFill>
                <a:latin typeface="Palatino Linotype"/>
                <a:cs typeface="Palatino Linotype"/>
              </a:rPr>
              <a:t>int</a:t>
            </a:r>
            <a:r>
              <a:rPr sz="900" b="1" spc="254" dirty="0">
                <a:solidFill>
                  <a:srgbClr val="AF003F"/>
                </a:solidFill>
                <a:latin typeface="Palatino Linotype"/>
                <a:cs typeface="Palatino Linotype"/>
              </a:rPr>
              <a:t> </a:t>
            </a:r>
            <a:r>
              <a:rPr sz="900" spc="95" dirty="0">
                <a:solidFill>
                  <a:srgbClr val="0000FF"/>
                </a:solidFill>
                <a:latin typeface="Palatino Linotype"/>
                <a:cs typeface="Palatino Linotype"/>
              </a:rPr>
              <a:t>a2</a:t>
            </a:r>
            <a:r>
              <a:rPr sz="900" spc="95" dirty="0">
                <a:solidFill>
                  <a:srgbClr val="22373A"/>
                </a:solidFill>
                <a:latin typeface="Palatino Linotype"/>
                <a:cs typeface="Palatino Linotype"/>
              </a:rPr>
              <a:t>(</a:t>
            </a:r>
            <a:r>
              <a:rPr sz="900" spc="95" dirty="0">
                <a:solidFill>
                  <a:srgbClr val="666666"/>
                </a:solidFill>
                <a:latin typeface="Palatino Linotype"/>
                <a:cs typeface="Palatino Linotype"/>
              </a:rPr>
              <a:t>2</a:t>
            </a:r>
            <a:r>
              <a:rPr sz="900" spc="95" dirty="0">
                <a:solidFill>
                  <a:srgbClr val="22373A"/>
                </a:solidFill>
                <a:latin typeface="Palatino Linotype"/>
                <a:cs typeface="Palatino Linotype"/>
              </a:rPr>
              <a:t>);</a:t>
            </a:r>
            <a:endParaRPr sz="90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455"/>
              </a:spcBef>
            </a:pPr>
            <a:r>
              <a:rPr sz="900" b="1" spc="80" dirty="0">
                <a:solidFill>
                  <a:srgbClr val="AF003F"/>
                </a:solidFill>
                <a:latin typeface="Palatino Linotype"/>
                <a:cs typeface="Palatino Linotype"/>
              </a:rPr>
              <a:t>int</a:t>
            </a:r>
            <a:r>
              <a:rPr sz="900" b="1" spc="254" dirty="0">
                <a:solidFill>
                  <a:srgbClr val="AF003F"/>
                </a:solidFill>
                <a:latin typeface="Palatino Linotype"/>
                <a:cs typeface="Palatino Linotype"/>
              </a:rPr>
              <a:t> </a:t>
            </a:r>
            <a:r>
              <a:rPr sz="900" spc="95" dirty="0">
                <a:solidFill>
                  <a:srgbClr val="0000FF"/>
                </a:solidFill>
                <a:latin typeface="Palatino Linotype"/>
                <a:cs typeface="Palatino Linotype"/>
              </a:rPr>
              <a:t>a3</a:t>
            </a:r>
            <a:r>
              <a:rPr sz="900" spc="95" dirty="0">
                <a:solidFill>
                  <a:srgbClr val="22373A"/>
                </a:solidFill>
                <a:latin typeface="Palatino Linotype"/>
                <a:cs typeface="Palatino Linotype"/>
              </a:rPr>
              <a:t>(</a:t>
            </a:r>
            <a:r>
              <a:rPr sz="900" spc="95" dirty="0">
                <a:solidFill>
                  <a:srgbClr val="666666"/>
                </a:solidFill>
                <a:latin typeface="Palatino Linotype"/>
                <a:cs typeface="Palatino Linotype"/>
              </a:rPr>
              <a:t>0</a:t>
            </a:r>
            <a:r>
              <a:rPr sz="900" spc="95" dirty="0">
                <a:solidFill>
                  <a:srgbClr val="22373A"/>
                </a:solidFill>
                <a:latin typeface="Palatino Linotype"/>
                <a:cs typeface="Palatino Linotype"/>
              </a:rPr>
              <a:t>);</a:t>
            </a:r>
            <a:endParaRPr sz="90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450"/>
              </a:spcBef>
            </a:pP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5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14" dirty="0">
                <a:solidFill>
                  <a:srgbClr val="3D7A7A"/>
                </a:solidFill>
                <a:latin typeface="Palatino Linotype"/>
                <a:cs typeface="Palatino Linotype"/>
              </a:rPr>
              <a:t>int</a:t>
            </a:r>
            <a:r>
              <a:rPr sz="900" i="1" spc="254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20" dirty="0">
                <a:solidFill>
                  <a:srgbClr val="3D7A7A"/>
                </a:solidFill>
                <a:latin typeface="Palatino Linotype"/>
                <a:cs typeface="Palatino Linotype"/>
              </a:rPr>
              <a:t>a4();</a:t>
            </a:r>
            <a:endParaRPr sz="900">
              <a:latin typeface="Palatino Linotype"/>
              <a:cs typeface="Palatino Linotyp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01572" y="1065609"/>
            <a:ext cx="3300729" cy="610235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5"/>
              </a:spcBef>
            </a:pP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30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u="sng" dirty="0">
                <a:solidFill>
                  <a:srgbClr val="3D7A7A"/>
                </a:solidFill>
                <a:uFill>
                  <a:solidFill>
                    <a:srgbClr val="3D7A7A"/>
                  </a:solidFill>
                </a:uFill>
                <a:latin typeface="Calibri"/>
                <a:cs typeface="Calibri"/>
              </a:rPr>
              <a:t>direct</a:t>
            </a:r>
            <a:r>
              <a:rPr sz="900" i="1" spc="315" dirty="0">
                <a:solidFill>
                  <a:srgbClr val="3D7A7A"/>
                </a:solidFill>
                <a:latin typeface="Calibri"/>
                <a:cs typeface="Calibri"/>
              </a:rPr>
              <a:t> </a:t>
            </a:r>
            <a:r>
              <a:rPr sz="900" i="1" spc="114" dirty="0">
                <a:solidFill>
                  <a:srgbClr val="3D7A7A"/>
                </a:solidFill>
                <a:latin typeface="Palatino Linotype"/>
                <a:cs typeface="Palatino Linotype"/>
              </a:rPr>
              <a:t>(or</a:t>
            </a:r>
            <a:r>
              <a:rPr sz="900" i="1" spc="30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u="sng" dirty="0">
                <a:solidFill>
                  <a:srgbClr val="3D7A7A"/>
                </a:solidFill>
                <a:uFill>
                  <a:solidFill>
                    <a:srgbClr val="3D7A7A"/>
                  </a:solidFill>
                </a:uFill>
                <a:latin typeface="Calibri"/>
                <a:cs typeface="Calibri"/>
              </a:rPr>
              <a:t>value</a:t>
            </a:r>
            <a:r>
              <a:rPr sz="900" i="1" dirty="0">
                <a:solidFill>
                  <a:srgbClr val="3D7A7A"/>
                </a:solidFill>
                <a:latin typeface="Palatino Linotype"/>
                <a:cs typeface="Palatino Linotype"/>
              </a:rPr>
              <a:t>)</a:t>
            </a:r>
            <a:r>
              <a:rPr sz="900" i="1" spc="30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20" dirty="0">
                <a:solidFill>
                  <a:srgbClr val="3D7A7A"/>
                </a:solidFill>
                <a:latin typeface="Palatino Linotype"/>
                <a:cs typeface="Palatino Linotype"/>
              </a:rPr>
              <a:t>initialization</a:t>
            </a:r>
            <a:endParaRPr sz="90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455"/>
              </a:spcBef>
            </a:pP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30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u="sng" dirty="0">
                <a:solidFill>
                  <a:srgbClr val="3D7A7A"/>
                </a:solidFill>
                <a:uFill>
                  <a:solidFill>
                    <a:srgbClr val="3D7A7A"/>
                  </a:solidFill>
                </a:uFill>
                <a:latin typeface="Calibri"/>
                <a:cs typeface="Calibri"/>
              </a:rPr>
              <a:t>direct</a:t>
            </a:r>
            <a:r>
              <a:rPr sz="900" i="1" spc="320" dirty="0">
                <a:solidFill>
                  <a:srgbClr val="3D7A7A"/>
                </a:solidFill>
                <a:latin typeface="Calibri"/>
                <a:cs typeface="Calibri"/>
              </a:rPr>
              <a:t> </a:t>
            </a:r>
            <a:r>
              <a:rPr sz="900" i="1" spc="114" dirty="0">
                <a:solidFill>
                  <a:srgbClr val="3D7A7A"/>
                </a:solidFill>
                <a:latin typeface="Palatino Linotype"/>
                <a:cs typeface="Palatino Linotype"/>
              </a:rPr>
              <a:t>(or</a:t>
            </a:r>
            <a:r>
              <a:rPr sz="900" i="1" spc="30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u="sng" dirty="0">
                <a:solidFill>
                  <a:srgbClr val="3D7A7A"/>
                </a:solidFill>
                <a:uFill>
                  <a:solidFill>
                    <a:srgbClr val="3D7A7A"/>
                  </a:solidFill>
                </a:uFill>
                <a:latin typeface="Calibri"/>
                <a:cs typeface="Calibri"/>
              </a:rPr>
              <a:t>value</a:t>
            </a:r>
            <a:r>
              <a:rPr sz="900" i="1" dirty="0">
                <a:solidFill>
                  <a:srgbClr val="3D7A7A"/>
                </a:solidFill>
                <a:latin typeface="Palatino Linotype"/>
                <a:cs typeface="Palatino Linotype"/>
              </a:rPr>
              <a:t>)</a:t>
            </a:r>
            <a:r>
              <a:rPr sz="900" i="1" spc="30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30" dirty="0">
                <a:solidFill>
                  <a:srgbClr val="3D7A7A"/>
                </a:solidFill>
                <a:latin typeface="Palatino Linotype"/>
                <a:cs typeface="Palatino Linotype"/>
              </a:rPr>
              <a:t>initialization</a:t>
            </a:r>
            <a:r>
              <a:rPr sz="900" i="1" spc="30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35" dirty="0">
                <a:solidFill>
                  <a:srgbClr val="3D7A7A"/>
                </a:solidFill>
                <a:latin typeface="Palatino Linotype"/>
                <a:cs typeface="Palatino Linotype"/>
              </a:rPr>
              <a:t>(zero-</a:t>
            </a:r>
            <a:r>
              <a:rPr sz="900" i="1" spc="120" dirty="0">
                <a:solidFill>
                  <a:srgbClr val="3D7A7A"/>
                </a:solidFill>
                <a:latin typeface="Palatino Linotype"/>
                <a:cs typeface="Palatino Linotype"/>
              </a:rPr>
              <a:t>initialization)</a:t>
            </a:r>
            <a:endParaRPr sz="90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450"/>
              </a:spcBef>
            </a:pP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6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dirty="0">
                <a:solidFill>
                  <a:srgbClr val="3D7A7A"/>
                </a:solidFill>
                <a:latin typeface="Palatino Linotype"/>
                <a:cs typeface="Palatino Linotype"/>
              </a:rPr>
              <a:t>a4</a:t>
            </a:r>
            <a:r>
              <a:rPr sz="900" i="1" spc="27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65" dirty="0">
                <a:solidFill>
                  <a:srgbClr val="3D7A7A"/>
                </a:solidFill>
                <a:latin typeface="Palatino Linotype"/>
                <a:cs typeface="Palatino Linotype"/>
              </a:rPr>
              <a:t>is</a:t>
            </a:r>
            <a:r>
              <a:rPr sz="900" i="1" spc="27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65" dirty="0">
                <a:solidFill>
                  <a:srgbClr val="3D7A7A"/>
                </a:solidFill>
                <a:latin typeface="Palatino Linotype"/>
                <a:cs typeface="Palatino Linotype"/>
              </a:rPr>
              <a:t>a</a:t>
            </a:r>
            <a:r>
              <a:rPr sz="900" i="1" spc="27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70" dirty="0">
                <a:solidFill>
                  <a:srgbClr val="3D7A7A"/>
                </a:solidFill>
                <a:latin typeface="Palatino Linotype"/>
                <a:cs typeface="Palatino Linotype"/>
              </a:rPr>
              <a:t>function</a:t>
            </a:r>
            <a:endParaRPr sz="900">
              <a:latin typeface="Palatino Linotype"/>
              <a:cs typeface="Palatino Linotyp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85254" y="1844983"/>
            <a:ext cx="742950" cy="415290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5"/>
              </a:spcBef>
            </a:pPr>
            <a:r>
              <a:rPr sz="900" b="1" spc="80" dirty="0">
                <a:solidFill>
                  <a:srgbClr val="AF003F"/>
                </a:solidFill>
                <a:latin typeface="Palatino Linotype"/>
                <a:cs typeface="Palatino Linotype"/>
              </a:rPr>
              <a:t>int</a:t>
            </a:r>
            <a:r>
              <a:rPr sz="900" b="1" spc="265" dirty="0">
                <a:solidFill>
                  <a:srgbClr val="AF003F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a5</a:t>
            </a:r>
            <a:r>
              <a:rPr sz="900" spc="26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666666"/>
                </a:solidFill>
                <a:latin typeface="Palatino Linotype"/>
                <a:cs typeface="Palatino Linotype"/>
              </a:rPr>
              <a:t>=</a:t>
            </a:r>
            <a:r>
              <a:rPr sz="900" spc="270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spc="105" dirty="0">
                <a:solidFill>
                  <a:srgbClr val="666666"/>
                </a:solidFill>
                <a:latin typeface="Palatino Linotype"/>
                <a:cs typeface="Palatino Linotype"/>
              </a:rPr>
              <a:t>2</a:t>
            </a:r>
            <a:r>
              <a:rPr sz="900" spc="105" dirty="0">
                <a:solidFill>
                  <a:srgbClr val="22373A"/>
                </a:solidFill>
                <a:latin typeface="Palatino Linotype"/>
                <a:cs typeface="Palatino Linotype"/>
              </a:rPr>
              <a:t>;</a:t>
            </a:r>
            <a:endParaRPr sz="90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455"/>
              </a:spcBef>
            </a:pPr>
            <a:r>
              <a:rPr sz="900" b="1" spc="80" dirty="0">
                <a:solidFill>
                  <a:srgbClr val="AF003F"/>
                </a:solidFill>
                <a:latin typeface="Palatino Linotype"/>
                <a:cs typeface="Palatino Linotype"/>
              </a:rPr>
              <a:t>int</a:t>
            </a:r>
            <a:r>
              <a:rPr sz="900" b="1" spc="265" dirty="0">
                <a:solidFill>
                  <a:srgbClr val="AF003F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a6</a:t>
            </a:r>
            <a:r>
              <a:rPr sz="900" spc="26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666666"/>
                </a:solidFill>
                <a:latin typeface="Palatino Linotype"/>
                <a:cs typeface="Palatino Linotype"/>
              </a:rPr>
              <a:t>=</a:t>
            </a:r>
            <a:r>
              <a:rPr sz="900" spc="270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spc="35" dirty="0">
                <a:solidFill>
                  <a:srgbClr val="666666"/>
                </a:solidFill>
                <a:latin typeface="Palatino Linotype"/>
                <a:cs typeface="Palatino Linotype"/>
              </a:rPr>
              <a:t>2u</a:t>
            </a:r>
            <a:r>
              <a:rPr sz="900" spc="35" dirty="0">
                <a:solidFill>
                  <a:srgbClr val="22373A"/>
                </a:solidFill>
                <a:latin typeface="Palatino Linotype"/>
                <a:cs typeface="Palatino Linotype"/>
              </a:rPr>
              <a:t>;</a:t>
            </a:r>
            <a:endParaRPr sz="900">
              <a:latin typeface="Palatino Linotype"/>
              <a:cs typeface="Palatino Linotype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01572" y="1844983"/>
            <a:ext cx="2758440" cy="415290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5"/>
              </a:spcBef>
            </a:pP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54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u="sng" dirty="0">
                <a:solidFill>
                  <a:srgbClr val="3D7A7A"/>
                </a:solidFill>
                <a:uFill>
                  <a:solidFill>
                    <a:srgbClr val="3D7A7A"/>
                  </a:solidFill>
                </a:uFill>
                <a:latin typeface="Calibri"/>
                <a:cs typeface="Calibri"/>
              </a:rPr>
              <a:t>copy</a:t>
            </a:r>
            <a:r>
              <a:rPr sz="900" i="1" spc="270" dirty="0">
                <a:solidFill>
                  <a:srgbClr val="3D7A7A"/>
                </a:solidFill>
                <a:latin typeface="Calibri"/>
                <a:cs typeface="Calibri"/>
              </a:rPr>
              <a:t> </a:t>
            </a:r>
            <a:r>
              <a:rPr sz="900" i="1" spc="120" dirty="0">
                <a:solidFill>
                  <a:srgbClr val="3D7A7A"/>
                </a:solidFill>
                <a:latin typeface="Palatino Linotype"/>
                <a:cs typeface="Palatino Linotype"/>
              </a:rPr>
              <a:t>initialization</a:t>
            </a:r>
            <a:endParaRPr sz="90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455"/>
              </a:spcBef>
            </a:pP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6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u="sng" dirty="0">
                <a:solidFill>
                  <a:srgbClr val="3D7A7A"/>
                </a:solidFill>
                <a:uFill>
                  <a:solidFill>
                    <a:srgbClr val="3D7A7A"/>
                  </a:solidFill>
                </a:uFill>
                <a:latin typeface="Calibri"/>
                <a:cs typeface="Calibri"/>
              </a:rPr>
              <a:t>copy</a:t>
            </a:r>
            <a:r>
              <a:rPr sz="900" i="1" spc="280" dirty="0">
                <a:solidFill>
                  <a:srgbClr val="3D7A7A"/>
                </a:solidFill>
                <a:latin typeface="Calibri"/>
                <a:cs typeface="Calibri"/>
              </a:rPr>
              <a:t> </a:t>
            </a:r>
            <a:r>
              <a:rPr sz="900" i="1" spc="130" dirty="0">
                <a:solidFill>
                  <a:srgbClr val="3D7A7A"/>
                </a:solidFill>
                <a:latin typeface="Palatino Linotype"/>
                <a:cs typeface="Palatino Linotype"/>
              </a:rPr>
              <a:t>initialization</a:t>
            </a:r>
            <a:r>
              <a:rPr sz="900" i="1" spc="26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90" dirty="0">
                <a:solidFill>
                  <a:srgbClr val="3D7A7A"/>
                </a:solidFill>
                <a:latin typeface="Palatino Linotype"/>
                <a:cs typeface="Palatino Linotype"/>
              </a:rPr>
              <a:t>(+</a:t>
            </a:r>
            <a:r>
              <a:rPr sz="900" i="1" spc="26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14" dirty="0">
                <a:solidFill>
                  <a:srgbClr val="3D7A7A"/>
                </a:solidFill>
                <a:latin typeface="Palatino Linotype"/>
                <a:cs typeface="Palatino Linotype"/>
              </a:rPr>
              <a:t>implicit</a:t>
            </a:r>
            <a:r>
              <a:rPr sz="900" i="1" spc="26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70" dirty="0">
                <a:solidFill>
                  <a:srgbClr val="3D7A7A"/>
                </a:solidFill>
                <a:latin typeface="Palatino Linotype"/>
                <a:cs typeface="Palatino Linotype"/>
              </a:rPr>
              <a:t>conversion)</a:t>
            </a:r>
            <a:endParaRPr sz="900">
              <a:latin typeface="Palatino Linotype"/>
              <a:cs typeface="Palatino Linotype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85254" y="2234695"/>
            <a:ext cx="3655060" cy="415290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5"/>
              </a:spcBef>
            </a:pPr>
            <a:r>
              <a:rPr sz="900" b="1" spc="80" dirty="0">
                <a:solidFill>
                  <a:srgbClr val="AF003F"/>
                </a:solidFill>
                <a:latin typeface="Palatino Linotype"/>
                <a:cs typeface="Palatino Linotype"/>
              </a:rPr>
              <a:t>int</a:t>
            </a:r>
            <a:r>
              <a:rPr sz="900" b="1" spc="260" dirty="0">
                <a:solidFill>
                  <a:srgbClr val="AF003F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a7</a:t>
            </a:r>
            <a:r>
              <a:rPr sz="900" spc="26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666666"/>
                </a:solidFill>
                <a:latin typeface="Palatino Linotype"/>
                <a:cs typeface="Palatino Linotype"/>
              </a:rPr>
              <a:t>=</a:t>
            </a:r>
            <a:r>
              <a:rPr sz="900" spc="260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b="1" spc="120" dirty="0">
                <a:solidFill>
                  <a:srgbClr val="AF003F"/>
                </a:solidFill>
                <a:latin typeface="Palatino Linotype"/>
                <a:cs typeface="Palatino Linotype"/>
              </a:rPr>
              <a:t>int</a:t>
            </a:r>
            <a:r>
              <a:rPr sz="900" spc="120" dirty="0">
                <a:solidFill>
                  <a:srgbClr val="22373A"/>
                </a:solidFill>
                <a:latin typeface="Palatino Linotype"/>
                <a:cs typeface="Palatino Linotype"/>
              </a:rPr>
              <a:t>(</a:t>
            </a:r>
            <a:r>
              <a:rPr sz="900" spc="120" dirty="0">
                <a:solidFill>
                  <a:srgbClr val="666666"/>
                </a:solidFill>
                <a:latin typeface="Palatino Linotype"/>
                <a:cs typeface="Palatino Linotype"/>
              </a:rPr>
              <a:t>2</a:t>
            </a:r>
            <a:r>
              <a:rPr sz="900" spc="120" dirty="0">
                <a:solidFill>
                  <a:srgbClr val="22373A"/>
                </a:solidFill>
                <a:latin typeface="Palatino Linotype"/>
                <a:cs typeface="Palatino Linotype"/>
              </a:rPr>
              <a:t>);</a:t>
            </a:r>
            <a:r>
              <a:rPr sz="900" spc="26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6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u="sng" dirty="0">
                <a:solidFill>
                  <a:srgbClr val="3D7A7A"/>
                </a:solidFill>
                <a:uFill>
                  <a:solidFill>
                    <a:srgbClr val="3D7A7A"/>
                  </a:solidFill>
                </a:uFill>
                <a:latin typeface="Calibri"/>
                <a:cs typeface="Calibri"/>
              </a:rPr>
              <a:t>copy</a:t>
            </a:r>
            <a:r>
              <a:rPr sz="900" i="1" spc="280" dirty="0">
                <a:solidFill>
                  <a:srgbClr val="3D7A7A"/>
                </a:solidFill>
                <a:latin typeface="Calibri"/>
                <a:cs typeface="Calibri"/>
              </a:rPr>
              <a:t> </a:t>
            </a:r>
            <a:r>
              <a:rPr sz="900" i="1" spc="120" dirty="0">
                <a:solidFill>
                  <a:srgbClr val="3D7A7A"/>
                </a:solidFill>
                <a:latin typeface="Palatino Linotype"/>
                <a:cs typeface="Palatino Linotype"/>
              </a:rPr>
              <a:t>initialization</a:t>
            </a:r>
            <a:endParaRPr sz="90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455"/>
              </a:spcBef>
            </a:pPr>
            <a:r>
              <a:rPr sz="900" b="1" spc="80" dirty="0">
                <a:solidFill>
                  <a:srgbClr val="AF003F"/>
                </a:solidFill>
                <a:latin typeface="Palatino Linotype"/>
                <a:cs typeface="Palatino Linotype"/>
              </a:rPr>
              <a:t>int</a:t>
            </a:r>
            <a:r>
              <a:rPr sz="900" b="1" spc="265" dirty="0">
                <a:solidFill>
                  <a:srgbClr val="AF003F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a8</a:t>
            </a:r>
            <a:r>
              <a:rPr sz="900" spc="27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666666"/>
                </a:solidFill>
                <a:latin typeface="Palatino Linotype"/>
                <a:cs typeface="Palatino Linotype"/>
              </a:rPr>
              <a:t>=</a:t>
            </a:r>
            <a:r>
              <a:rPr sz="900" spc="270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b="1" spc="135" dirty="0">
                <a:solidFill>
                  <a:srgbClr val="AF003F"/>
                </a:solidFill>
                <a:latin typeface="Palatino Linotype"/>
                <a:cs typeface="Palatino Linotype"/>
              </a:rPr>
              <a:t>int</a:t>
            </a:r>
            <a:r>
              <a:rPr sz="900" spc="135" dirty="0">
                <a:solidFill>
                  <a:srgbClr val="22373A"/>
                </a:solidFill>
                <a:latin typeface="Palatino Linotype"/>
                <a:cs typeface="Palatino Linotype"/>
              </a:rPr>
              <a:t>();</a:t>
            </a:r>
            <a:r>
              <a:rPr sz="900" spc="265" dirty="0">
                <a:solidFill>
                  <a:srgbClr val="22373A"/>
                </a:solidFill>
                <a:latin typeface="Palatino Linotype"/>
                <a:cs typeface="Palatino Linotype"/>
              </a:rPr>
              <a:t>  </a:t>
            </a: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7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u="sng" dirty="0">
                <a:solidFill>
                  <a:srgbClr val="3D7A7A"/>
                </a:solidFill>
                <a:uFill>
                  <a:solidFill>
                    <a:srgbClr val="3D7A7A"/>
                  </a:solidFill>
                </a:uFill>
                <a:latin typeface="Calibri"/>
                <a:cs typeface="Calibri"/>
              </a:rPr>
              <a:t>copy</a:t>
            </a:r>
            <a:r>
              <a:rPr sz="900" i="1" spc="280" dirty="0">
                <a:solidFill>
                  <a:srgbClr val="3D7A7A"/>
                </a:solidFill>
                <a:latin typeface="Calibri"/>
                <a:cs typeface="Calibri"/>
              </a:rPr>
              <a:t> </a:t>
            </a:r>
            <a:r>
              <a:rPr sz="900" i="1" spc="130" dirty="0">
                <a:solidFill>
                  <a:srgbClr val="3D7A7A"/>
                </a:solidFill>
                <a:latin typeface="Palatino Linotype"/>
                <a:cs typeface="Palatino Linotype"/>
              </a:rPr>
              <a:t>initialization</a:t>
            </a:r>
            <a:r>
              <a:rPr sz="900" i="1" spc="27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35" dirty="0">
                <a:solidFill>
                  <a:srgbClr val="3D7A7A"/>
                </a:solidFill>
                <a:latin typeface="Palatino Linotype"/>
                <a:cs typeface="Palatino Linotype"/>
              </a:rPr>
              <a:t>(zero-</a:t>
            </a:r>
            <a:r>
              <a:rPr sz="900" i="1" spc="120" dirty="0">
                <a:solidFill>
                  <a:srgbClr val="3D7A7A"/>
                </a:solidFill>
                <a:latin typeface="Palatino Linotype"/>
                <a:cs typeface="Palatino Linotype"/>
              </a:rPr>
              <a:t>initialization)</a:t>
            </a:r>
            <a:endParaRPr sz="900">
              <a:latin typeface="Palatino Linotype"/>
              <a:cs typeface="Palatino Linotype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85254" y="2877433"/>
            <a:ext cx="252158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028700" algn="l"/>
              </a:tabLst>
            </a:pPr>
            <a:r>
              <a:rPr sz="900" b="1" spc="80" dirty="0">
                <a:solidFill>
                  <a:srgbClr val="AF003F"/>
                </a:solidFill>
                <a:latin typeface="Palatino Linotype"/>
                <a:cs typeface="Palatino Linotype"/>
              </a:rPr>
              <a:t>int</a:t>
            </a:r>
            <a:r>
              <a:rPr sz="900" b="1" spc="265" dirty="0">
                <a:solidFill>
                  <a:srgbClr val="AF003F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a9</a:t>
            </a:r>
            <a:r>
              <a:rPr sz="900" spc="26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666666"/>
                </a:solidFill>
                <a:latin typeface="Palatino Linotype"/>
                <a:cs typeface="Palatino Linotype"/>
              </a:rPr>
              <a:t>=</a:t>
            </a:r>
            <a:r>
              <a:rPr sz="900" spc="270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spc="130" dirty="0">
                <a:solidFill>
                  <a:srgbClr val="22373A"/>
                </a:solidFill>
                <a:latin typeface="Palatino Linotype"/>
                <a:cs typeface="Palatino Linotype"/>
              </a:rPr>
              <a:t>{</a:t>
            </a:r>
            <a:r>
              <a:rPr sz="900" spc="130" dirty="0">
                <a:solidFill>
                  <a:srgbClr val="666666"/>
                </a:solidFill>
                <a:latin typeface="Palatino Linotype"/>
                <a:cs typeface="Palatino Linotype"/>
              </a:rPr>
              <a:t>2</a:t>
            </a:r>
            <a:r>
              <a:rPr sz="900" spc="130" dirty="0">
                <a:solidFill>
                  <a:srgbClr val="22373A"/>
                </a:solidFill>
                <a:latin typeface="Palatino Linotype"/>
                <a:cs typeface="Palatino Linotype"/>
              </a:rPr>
              <a:t>};</a:t>
            </a: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	</a:t>
            </a: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7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u="sng" dirty="0">
                <a:solidFill>
                  <a:srgbClr val="3D7A7A"/>
                </a:solidFill>
                <a:uFill>
                  <a:solidFill>
                    <a:srgbClr val="3D7A7A"/>
                  </a:solidFill>
                </a:uFill>
                <a:latin typeface="Calibri"/>
                <a:cs typeface="Calibri"/>
              </a:rPr>
              <a:t>copy</a:t>
            </a:r>
            <a:r>
              <a:rPr sz="900" i="1" u="sng" spc="120" dirty="0">
                <a:solidFill>
                  <a:srgbClr val="3D7A7A"/>
                </a:solidFill>
                <a:uFill>
                  <a:solidFill>
                    <a:srgbClr val="3D7A7A"/>
                  </a:solidFill>
                </a:uFill>
                <a:latin typeface="Calibri"/>
                <a:cs typeface="Calibri"/>
              </a:rPr>
              <a:t> </a:t>
            </a:r>
            <a:r>
              <a:rPr sz="900" i="1" u="sng" dirty="0">
                <a:solidFill>
                  <a:srgbClr val="3D7A7A"/>
                </a:solidFill>
                <a:uFill>
                  <a:solidFill>
                    <a:srgbClr val="3D7A7A"/>
                  </a:solidFill>
                </a:uFill>
                <a:latin typeface="Calibri"/>
                <a:cs typeface="Calibri"/>
              </a:rPr>
              <a:t>list</a:t>
            </a:r>
            <a:r>
              <a:rPr sz="900" i="1" spc="290" dirty="0">
                <a:solidFill>
                  <a:srgbClr val="3D7A7A"/>
                </a:solidFill>
                <a:latin typeface="Calibri"/>
                <a:cs typeface="Calibri"/>
              </a:rPr>
              <a:t> </a:t>
            </a:r>
            <a:r>
              <a:rPr sz="900" i="1" spc="120" dirty="0">
                <a:solidFill>
                  <a:srgbClr val="3D7A7A"/>
                </a:solidFill>
                <a:latin typeface="Palatino Linotype"/>
                <a:cs typeface="Palatino Linotype"/>
              </a:rPr>
              <a:t>initialization</a:t>
            </a:r>
            <a:endParaRPr sz="900">
              <a:latin typeface="Palatino Linotype"/>
              <a:cs typeface="Palatino Linotype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377218" y="2960749"/>
            <a:ext cx="29464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10" dirty="0">
                <a:solidFill>
                  <a:srgbClr val="22373A"/>
                </a:solidFill>
                <a:latin typeface="Trebuchet MS"/>
                <a:cs typeface="Trebuchet MS"/>
              </a:rPr>
              <a:t>25/75</a:t>
            </a:r>
            <a:endParaRPr sz="800">
              <a:latin typeface="Trebuchet MS"/>
              <a:cs typeface="Trebuchet MS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0" y="3234937"/>
            <a:ext cx="5760085" cy="5080"/>
            <a:chOff x="0" y="3234937"/>
            <a:chExt cx="5760085" cy="5080"/>
          </a:xfrm>
        </p:grpSpPr>
        <p:sp>
          <p:nvSpPr>
            <p:cNvPr id="15" name="object 15"/>
            <p:cNvSpPr/>
            <p:nvPr/>
          </p:nvSpPr>
          <p:spPr>
            <a:xfrm>
              <a:off x="0" y="3237471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0" y="3234937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80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0" y="3234937"/>
              <a:ext cx="1920239" cy="5080"/>
            </a:xfrm>
            <a:custGeom>
              <a:avLst/>
              <a:gdLst/>
              <a:ahLst/>
              <a:cxnLst/>
              <a:rect l="l" t="t" r="r" b="b"/>
              <a:pathLst>
                <a:path w="1920239" h="5080">
                  <a:moveTo>
                    <a:pt x="0" y="5060"/>
                  </a:moveTo>
                  <a:lnTo>
                    <a:pt x="0" y="0"/>
                  </a:lnTo>
                  <a:lnTo>
                    <a:pt x="1919995" y="0"/>
                  </a:lnTo>
                  <a:lnTo>
                    <a:pt x="1919995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ransition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0" spc="-120" dirty="0">
                <a:latin typeface="Arial Black"/>
                <a:cs typeface="Arial Black"/>
              </a:rPr>
              <a:t>Uniform</a:t>
            </a:r>
            <a:r>
              <a:rPr b="0" spc="50" dirty="0">
                <a:latin typeface="Arial Black"/>
                <a:cs typeface="Arial Black"/>
              </a:rPr>
              <a:t> </a:t>
            </a:r>
            <a:r>
              <a:rPr b="0" spc="-110" dirty="0">
                <a:latin typeface="Arial Black"/>
                <a:cs typeface="Arial Black"/>
              </a:rPr>
              <a:t>Initialization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294" y="508772"/>
            <a:ext cx="5038725" cy="619125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1100" dirty="0">
                <a:solidFill>
                  <a:srgbClr val="008A73"/>
                </a:solidFill>
                <a:latin typeface="Tahoma"/>
                <a:cs typeface="Tahoma"/>
              </a:rPr>
              <a:t>C++11</a:t>
            </a:r>
            <a:r>
              <a:rPr sz="1100" spc="-50" dirty="0">
                <a:solidFill>
                  <a:srgbClr val="008A73"/>
                </a:solidFill>
                <a:latin typeface="Tahoma"/>
                <a:cs typeface="Tahoma"/>
              </a:rPr>
              <a:t> </a:t>
            </a:r>
            <a:r>
              <a:rPr sz="1100" spc="-114" dirty="0">
                <a:solidFill>
                  <a:srgbClr val="22373A"/>
                </a:solidFill>
                <a:latin typeface="Arial Black"/>
                <a:cs typeface="Arial Black"/>
              </a:rPr>
              <a:t>Uniform</a:t>
            </a:r>
            <a:r>
              <a:rPr sz="1100" spc="20" dirty="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sz="1100" spc="-105" dirty="0">
                <a:solidFill>
                  <a:srgbClr val="22373A"/>
                </a:solidFill>
                <a:latin typeface="Arial Black"/>
                <a:cs typeface="Arial Black"/>
              </a:rPr>
              <a:t>Initialization</a:t>
            </a:r>
            <a:r>
              <a:rPr sz="1100" spc="-10" dirty="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syntax,</a:t>
            </a:r>
            <a:r>
              <a:rPr sz="1100" spc="-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also</a:t>
            </a:r>
            <a:r>
              <a:rPr sz="1100" spc="-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called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i="1" spc="-50" dirty="0">
                <a:solidFill>
                  <a:srgbClr val="22373A"/>
                </a:solidFill>
                <a:latin typeface="Arial"/>
                <a:cs typeface="Arial"/>
              </a:rPr>
              <a:t>brace-</a:t>
            </a:r>
            <a:r>
              <a:rPr sz="1100" i="1" spc="-25" dirty="0">
                <a:solidFill>
                  <a:srgbClr val="22373A"/>
                </a:solidFill>
                <a:latin typeface="Arial"/>
                <a:cs typeface="Arial"/>
              </a:rPr>
              <a:t>initialization</a:t>
            </a:r>
            <a:r>
              <a:rPr sz="1100" i="1" spc="5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or</a:t>
            </a:r>
            <a:endParaRPr sz="1100">
              <a:latin typeface="Tahoma"/>
              <a:cs typeface="Tahoma"/>
            </a:endParaRPr>
          </a:p>
          <a:p>
            <a:pPr marL="12700" marR="5080">
              <a:lnSpc>
                <a:spcPct val="118000"/>
              </a:lnSpc>
            </a:pPr>
            <a:r>
              <a:rPr sz="1100" i="1" spc="-40" dirty="0">
                <a:solidFill>
                  <a:srgbClr val="22373A"/>
                </a:solidFill>
                <a:latin typeface="Arial"/>
                <a:cs typeface="Arial"/>
              </a:rPr>
              <a:t>braced-</a:t>
            </a:r>
            <a:r>
              <a:rPr sz="1100" i="1" spc="-25" dirty="0">
                <a:solidFill>
                  <a:srgbClr val="22373A"/>
                </a:solidFill>
                <a:latin typeface="Arial"/>
                <a:cs typeface="Arial"/>
              </a:rPr>
              <a:t>init-</a:t>
            </a:r>
            <a:r>
              <a:rPr sz="1100" i="1" spc="-10" dirty="0">
                <a:solidFill>
                  <a:srgbClr val="22373A"/>
                </a:solidFill>
                <a:latin typeface="Arial"/>
                <a:cs typeface="Arial"/>
              </a:rPr>
              <a:t>list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,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allows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to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initialize</a:t>
            </a:r>
            <a:r>
              <a:rPr sz="1100" spc="-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different</a:t>
            </a:r>
            <a:r>
              <a:rPr sz="1100" spc="-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entities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(variables,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objects,</a:t>
            </a:r>
            <a:r>
              <a:rPr sz="1100" spc="-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structures,</a:t>
            </a:r>
            <a:r>
              <a:rPr sz="1100" spc="-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etc.)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in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a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u="sng" spc="-35" dirty="0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Tahoma"/>
                <a:cs typeface="Tahoma"/>
              </a:rPr>
              <a:t>consistent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way: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59994" y="1247457"/>
            <a:ext cx="5039995" cy="1371600"/>
          </a:xfrm>
          <a:custGeom>
            <a:avLst/>
            <a:gdLst/>
            <a:ahLst/>
            <a:cxnLst/>
            <a:rect l="l" t="t" r="r" b="b"/>
            <a:pathLst>
              <a:path w="5039995" h="1371600">
                <a:moveTo>
                  <a:pt x="5039995" y="0"/>
                </a:moveTo>
                <a:lnTo>
                  <a:pt x="0" y="0"/>
                </a:lnTo>
                <a:lnTo>
                  <a:pt x="0" y="1371536"/>
                </a:lnTo>
                <a:lnTo>
                  <a:pt x="5039995" y="1371536"/>
                </a:lnTo>
                <a:lnTo>
                  <a:pt x="503999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85254" y="1179731"/>
            <a:ext cx="623570" cy="415290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5"/>
              </a:spcBef>
            </a:pPr>
            <a:r>
              <a:rPr sz="900" b="1" spc="80" dirty="0">
                <a:solidFill>
                  <a:srgbClr val="AF003F"/>
                </a:solidFill>
                <a:latin typeface="Palatino Linotype"/>
                <a:cs typeface="Palatino Linotype"/>
              </a:rPr>
              <a:t>int</a:t>
            </a:r>
            <a:r>
              <a:rPr sz="900" b="1" spc="254" dirty="0">
                <a:solidFill>
                  <a:srgbClr val="AF003F"/>
                </a:solidFill>
                <a:latin typeface="Palatino Linotype"/>
                <a:cs typeface="Palatino Linotype"/>
              </a:rPr>
              <a:t> </a:t>
            </a:r>
            <a:r>
              <a:rPr sz="900" spc="85" dirty="0">
                <a:solidFill>
                  <a:srgbClr val="22373A"/>
                </a:solidFill>
                <a:latin typeface="Palatino Linotype"/>
                <a:cs typeface="Palatino Linotype"/>
              </a:rPr>
              <a:t>b1{</a:t>
            </a:r>
            <a:r>
              <a:rPr sz="900" spc="85" dirty="0">
                <a:solidFill>
                  <a:srgbClr val="666666"/>
                </a:solidFill>
                <a:latin typeface="Palatino Linotype"/>
                <a:cs typeface="Palatino Linotype"/>
              </a:rPr>
              <a:t>2</a:t>
            </a:r>
            <a:r>
              <a:rPr sz="900" spc="85" dirty="0">
                <a:solidFill>
                  <a:srgbClr val="22373A"/>
                </a:solidFill>
                <a:latin typeface="Palatino Linotype"/>
                <a:cs typeface="Palatino Linotype"/>
              </a:rPr>
              <a:t>};</a:t>
            </a:r>
            <a:endParaRPr sz="90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455"/>
              </a:spcBef>
            </a:pPr>
            <a:r>
              <a:rPr sz="900" b="1" spc="80" dirty="0">
                <a:solidFill>
                  <a:srgbClr val="AF003F"/>
                </a:solidFill>
                <a:latin typeface="Palatino Linotype"/>
                <a:cs typeface="Palatino Linotype"/>
              </a:rPr>
              <a:t>int</a:t>
            </a:r>
            <a:r>
              <a:rPr sz="900" b="1" spc="254" dirty="0">
                <a:solidFill>
                  <a:srgbClr val="AF003F"/>
                </a:solidFill>
                <a:latin typeface="Palatino Linotype"/>
                <a:cs typeface="Palatino Linotype"/>
              </a:rPr>
              <a:t> </a:t>
            </a:r>
            <a:r>
              <a:rPr sz="900" spc="100" dirty="0">
                <a:solidFill>
                  <a:srgbClr val="22373A"/>
                </a:solidFill>
                <a:latin typeface="Palatino Linotype"/>
                <a:cs typeface="Palatino Linotype"/>
              </a:rPr>
              <a:t>b2{};</a:t>
            </a:r>
            <a:endParaRPr sz="900">
              <a:latin typeface="Palatino Linotype"/>
              <a:cs typeface="Palatino Linotyp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01572" y="1179731"/>
            <a:ext cx="3482975" cy="415290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5"/>
              </a:spcBef>
            </a:pP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30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u="sng" dirty="0">
                <a:solidFill>
                  <a:srgbClr val="3D7A7A"/>
                </a:solidFill>
                <a:uFill>
                  <a:solidFill>
                    <a:srgbClr val="3D7A7A"/>
                  </a:solidFill>
                </a:uFill>
                <a:latin typeface="Calibri"/>
                <a:cs typeface="Calibri"/>
              </a:rPr>
              <a:t>direct</a:t>
            </a:r>
            <a:r>
              <a:rPr sz="900" i="1" u="sng" spc="140" dirty="0">
                <a:solidFill>
                  <a:srgbClr val="3D7A7A"/>
                </a:solidFill>
                <a:uFill>
                  <a:solidFill>
                    <a:srgbClr val="3D7A7A"/>
                  </a:solidFill>
                </a:uFill>
                <a:latin typeface="Calibri"/>
                <a:cs typeface="Calibri"/>
              </a:rPr>
              <a:t> </a:t>
            </a:r>
            <a:r>
              <a:rPr sz="900" i="1" u="sng" dirty="0">
                <a:solidFill>
                  <a:srgbClr val="3D7A7A"/>
                </a:solidFill>
                <a:uFill>
                  <a:solidFill>
                    <a:srgbClr val="3D7A7A"/>
                  </a:solidFill>
                </a:uFill>
                <a:latin typeface="Calibri"/>
                <a:cs typeface="Calibri"/>
              </a:rPr>
              <a:t>list</a:t>
            </a:r>
            <a:r>
              <a:rPr sz="900" i="1" spc="320" dirty="0">
                <a:solidFill>
                  <a:srgbClr val="3D7A7A"/>
                </a:solidFill>
                <a:latin typeface="Calibri"/>
                <a:cs typeface="Calibri"/>
              </a:rPr>
              <a:t> </a:t>
            </a:r>
            <a:r>
              <a:rPr sz="900" i="1" spc="114" dirty="0">
                <a:solidFill>
                  <a:srgbClr val="3D7A7A"/>
                </a:solidFill>
                <a:latin typeface="Palatino Linotype"/>
                <a:cs typeface="Palatino Linotype"/>
              </a:rPr>
              <a:t>(or</a:t>
            </a:r>
            <a:r>
              <a:rPr sz="900" i="1" spc="31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u="sng" dirty="0">
                <a:solidFill>
                  <a:srgbClr val="3D7A7A"/>
                </a:solidFill>
                <a:uFill>
                  <a:solidFill>
                    <a:srgbClr val="3D7A7A"/>
                  </a:solidFill>
                </a:uFill>
                <a:latin typeface="Calibri"/>
                <a:cs typeface="Calibri"/>
              </a:rPr>
              <a:t>value</a:t>
            </a:r>
            <a:r>
              <a:rPr sz="900" i="1" dirty="0">
                <a:solidFill>
                  <a:srgbClr val="3D7A7A"/>
                </a:solidFill>
                <a:latin typeface="Palatino Linotype"/>
                <a:cs typeface="Palatino Linotype"/>
              </a:rPr>
              <a:t>)</a:t>
            </a:r>
            <a:r>
              <a:rPr sz="900" i="1" spc="30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20" dirty="0">
                <a:solidFill>
                  <a:srgbClr val="3D7A7A"/>
                </a:solidFill>
                <a:latin typeface="Palatino Linotype"/>
                <a:cs typeface="Palatino Linotype"/>
              </a:rPr>
              <a:t>initialization</a:t>
            </a:r>
            <a:endParaRPr sz="90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455"/>
              </a:spcBef>
            </a:pP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30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u="sng" dirty="0">
                <a:solidFill>
                  <a:srgbClr val="3D7A7A"/>
                </a:solidFill>
                <a:uFill>
                  <a:solidFill>
                    <a:srgbClr val="3D7A7A"/>
                  </a:solidFill>
                </a:uFill>
                <a:latin typeface="Calibri"/>
                <a:cs typeface="Calibri"/>
              </a:rPr>
              <a:t>direct</a:t>
            </a:r>
            <a:r>
              <a:rPr sz="900" i="1" u="sng" spc="140" dirty="0">
                <a:solidFill>
                  <a:srgbClr val="3D7A7A"/>
                </a:solidFill>
                <a:uFill>
                  <a:solidFill>
                    <a:srgbClr val="3D7A7A"/>
                  </a:solidFill>
                </a:uFill>
                <a:latin typeface="Calibri"/>
                <a:cs typeface="Calibri"/>
              </a:rPr>
              <a:t> </a:t>
            </a:r>
            <a:r>
              <a:rPr sz="900" i="1" u="sng" dirty="0">
                <a:solidFill>
                  <a:srgbClr val="3D7A7A"/>
                </a:solidFill>
                <a:uFill>
                  <a:solidFill>
                    <a:srgbClr val="3D7A7A"/>
                  </a:solidFill>
                </a:uFill>
                <a:latin typeface="Calibri"/>
                <a:cs typeface="Calibri"/>
              </a:rPr>
              <a:t>list</a:t>
            </a:r>
            <a:r>
              <a:rPr sz="900" i="1" spc="325" dirty="0">
                <a:solidFill>
                  <a:srgbClr val="3D7A7A"/>
                </a:solidFill>
                <a:latin typeface="Calibri"/>
                <a:cs typeface="Calibri"/>
              </a:rPr>
              <a:t> </a:t>
            </a:r>
            <a:r>
              <a:rPr sz="900" i="1" spc="114" dirty="0">
                <a:solidFill>
                  <a:srgbClr val="3D7A7A"/>
                </a:solidFill>
                <a:latin typeface="Palatino Linotype"/>
                <a:cs typeface="Palatino Linotype"/>
              </a:rPr>
              <a:t>(or</a:t>
            </a:r>
            <a:r>
              <a:rPr sz="900" i="1" spc="30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u="sng" dirty="0">
                <a:solidFill>
                  <a:srgbClr val="3D7A7A"/>
                </a:solidFill>
                <a:uFill>
                  <a:solidFill>
                    <a:srgbClr val="3D7A7A"/>
                  </a:solidFill>
                </a:uFill>
                <a:latin typeface="Calibri"/>
                <a:cs typeface="Calibri"/>
              </a:rPr>
              <a:t>value</a:t>
            </a:r>
            <a:r>
              <a:rPr sz="900" i="1" dirty="0">
                <a:solidFill>
                  <a:srgbClr val="3D7A7A"/>
                </a:solidFill>
                <a:latin typeface="Palatino Linotype"/>
                <a:cs typeface="Palatino Linotype"/>
              </a:rPr>
              <a:t>)</a:t>
            </a:r>
            <a:r>
              <a:rPr sz="900" i="1" spc="31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30" dirty="0">
                <a:solidFill>
                  <a:srgbClr val="3D7A7A"/>
                </a:solidFill>
                <a:latin typeface="Palatino Linotype"/>
                <a:cs typeface="Palatino Linotype"/>
              </a:rPr>
              <a:t>initialization</a:t>
            </a:r>
            <a:r>
              <a:rPr sz="900" i="1" spc="31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35" dirty="0">
                <a:solidFill>
                  <a:srgbClr val="3D7A7A"/>
                </a:solidFill>
                <a:latin typeface="Palatino Linotype"/>
                <a:cs typeface="Palatino Linotype"/>
              </a:rPr>
              <a:t>(zero-</a:t>
            </a:r>
            <a:r>
              <a:rPr sz="900" i="1" spc="120" dirty="0">
                <a:solidFill>
                  <a:srgbClr val="3D7A7A"/>
                </a:solidFill>
                <a:latin typeface="Palatino Linotype"/>
                <a:cs typeface="Palatino Linotype"/>
              </a:rPr>
              <a:t>initialization)</a:t>
            </a:r>
            <a:endParaRPr sz="900">
              <a:latin typeface="Palatino Linotype"/>
              <a:cs typeface="Palatino Linotyp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5254" y="1764262"/>
            <a:ext cx="3837304" cy="805180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5"/>
              </a:spcBef>
            </a:pPr>
            <a:r>
              <a:rPr sz="900" b="1" spc="80" dirty="0">
                <a:solidFill>
                  <a:srgbClr val="AF003F"/>
                </a:solidFill>
                <a:latin typeface="Palatino Linotype"/>
                <a:cs typeface="Palatino Linotype"/>
              </a:rPr>
              <a:t>int</a:t>
            </a:r>
            <a:r>
              <a:rPr sz="900" b="1" spc="260" dirty="0">
                <a:solidFill>
                  <a:srgbClr val="AF003F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b3</a:t>
            </a:r>
            <a:r>
              <a:rPr sz="900" spc="26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666666"/>
                </a:solidFill>
                <a:latin typeface="Palatino Linotype"/>
                <a:cs typeface="Palatino Linotype"/>
              </a:rPr>
              <a:t>=</a:t>
            </a:r>
            <a:r>
              <a:rPr sz="900" spc="260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b="1" spc="135" dirty="0">
                <a:solidFill>
                  <a:srgbClr val="AF003F"/>
                </a:solidFill>
                <a:latin typeface="Palatino Linotype"/>
                <a:cs typeface="Palatino Linotype"/>
              </a:rPr>
              <a:t>int</a:t>
            </a:r>
            <a:r>
              <a:rPr sz="900" spc="135" dirty="0">
                <a:solidFill>
                  <a:srgbClr val="22373A"/>
                </a:solidFill>
                <a:latin typeface="Palatino Linotype"/>
                <a:cs typeface="Palatino Linotype"/>
              </a:rPr>
              <a:t>{};</a:t>
            </a:r>
            <a:r>
              <a:rPr sz="900" spc="260" dirty="0">
                <a:solidFill>
                  <a:srgbClr val="22373A"/>
                </a:solidFill>
                <a:latin typeface="Palatino Linotype"/>
                <a:cs typeface="Palatino Linotype"/>
              </a:rPr>
              <a:t>  </a:t>
            </a: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7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u="sng" dirty="0">
                <a:solidFill>
                  <a:srgbClr val="3D7A7A"/>
                </a:solidFill>
                <a:uFill>
                  <a:solidFill>
                    <a:srgbClr val="3D7A7A"/>
                  </a:solidFill>
                </a:uFill>
                <a:latin typeface="Calibri"/>
                <a:cs typeface="Calibri"/>
              </a:rPr>
              <a:t>copy</a:t>
            </a:r>
            <a:r>
              <a:rPr sz="900" i="1" spc="275" dirty="0">
                <a:solidFill>
                  <a:srgbClr val="3D7A7A"/>
                </a:solidFill>
                <a:latin typeface="Calibri"/>
                <a:cs typeface="Calibri"/>
              </a:rPr>
              <a:t> </a:t>
            </a:r>
            <a:r>
              <a:rPr sz="900" i="1" spc="130" dirty="0">
                <a:solidFill>
                  <a:srgbClr val="3D7A7A"/>
                </a:solidFill>
                <a:latin typeface="Palatino Linotype"/>
                <a:cs typeface="Palatino Linotype"/>
              </a:rPr>
              <a:t>initialization</a:t>
            </a:r>
            <a:r>
              <a:rPr sz="900" i="1" spc="26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35" dirty="0">
                <a:solidFill>
                  <a:srgbClr val="3D7A7A"/>
                </a:solidFill>
                <a:latin typeface="Palatino Linotype"/>
                <a:cs typeface="Palatino Linotype"/>
              </a:rPr>
              <a:t>(zero-</a:t>
            </a:r>
            <a:r>
              <a:rPr sz="900" i="1" spc="120" dirty="0">
                <a:solidFill>
                  <a:srgbClr val="3D7A7A"/>
                </a:solidFill>
                <a:latin typeface="Palatino Linotype"/>
                <a:cs typeface="Palatino Linotype"/>
              </a:rPr>
              <a:t>initialization)</a:t>
            </a:r>
            <a:endParaRPr sz="90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455"/>
              </a:spcBef>
            </a:pPr>
            <a:r>
              <a:rPr sz="900" b="1" spc="80" dirty="0">
                <a:solidFill>
                  <a:srgbClr val="AF003F"/>
                </a:solidFill>
                <a:latin typeface="Palatino Linotype"/>
                <a:cs typeface="Palatino Linotype"/>
              </a:rPr>
              <a:t>int</a:t>
            </a:r>
            <a:r>
              <a:rPr sz="900" b="1" spc="254" dirty="0">
                <a:solidFill>
                  <a:srgbClr val="AF003F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b4</a:t>
            </a:r>
            <a:r>
              <a:rPr sz="900" spc="254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666666"/>
                </a:solidFill>
                <a:latin typeface="Palatino Linotype"/>
                <a:cs typeface="Palatino Linotype"/>
              </a:rPr>
              <a:t>=</a:t>
            </a:r>
            <a:r>
              <a:rPr sz="900" spc="254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b="1" spc="120" dirty="0">
                <a:solidFill>
                  <a:srgbClr val="AF003F"/>
                </a:solidFill>
                <a:latin typeface="Palatino Linotype"/>
                <a:cs typeface="Palatino Linotype"/>
              </a:rPr>
              <a:t>int</a:t>
            </a:r>
            <a:r>
              <a:rPr sz="900" spc="120" dirty="0">
                <a:solidFill>
                  <a:srgbClr val="22373A"/>
                </a:solidFill>
                <a:latin typeface="Palatino Linotype"/>
                <a:cs typeface="Palatino Linotype"/>
              </a:rPr>
              <a:t>{</a:t>
            </a:r>
            <a:r>
              <a:rPr sz="900" spc="120" dirty="0">
                <a:solidFill>
                  <a:srgbClr val="666666"/>
                </a:solidFill>
                <a:latin typeface="Palatino Linotype"/>
                <a:cs typeface="Palatino Linotype"/>
              </a:rPr>
              <a:t>4</a:t>
            </a:r>
            <a:r>
              <a:rPr sz="900" spc="120" dirty="0">
                <a:solidFill>
                  <a:srgbClr val="22373A"/>
                </a:solidFill>
                <a:latin typeface="Palatino Linotype"/>
                <a:cs typeface="Palatino Linotype"/>
              </a:rPr>
              <a:t>};</a:t>
            </a:r>
            <a:r>
              <a:rPr sz="900" spc="254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54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u="sng" dirty="0">
                <a:solidFill>
                  <a:srgbClr val="3D7A7A"/>
                </a:solidFill>
                <a:uFill>
                  <a:solidFill>
                    <a:srgbClr val="3D7A7A"/>
                  </a:solidFill>
                </a:uFill>
                <a:latin typeface="Calibri"/>
                <a:cs typeface="Calibri"/>
              </a:rPr>
              <a:t>copy</a:t>
            </a:r>
            <a:r>
              <a:rPr sz="900" i="1" spc="270" dirty="0">
                <a:solidFill>
                  <a:srgbClr val="3D7A7A"/>
                </a:solidFill>
                <a:latin typeface="Calibri"/>
                <a:cs typeface="Calibri"/>
              </a:rPr>
              <a:t> </a:t>
            </a:r>
            <a:r>
              <a:rPr sz="900" i="1" spc="120" dirty="0">
                <a:solidFill>
                  <a:srgbClr val="3D7A7A"/>
                </a:solidFill>
                <a:latin typeface="Palatino Linotype"/>
                <a:cs typeface="Palatino Linotype"/>
              </a:rPr>
              <a:t>initialization</a:t>
            </a:r>
            <a:endParaRPr sz="90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5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tabLst>
                <a:tab pos="1028700" algn="l"/>
              </a:tabLst>
            </a:pPr>
            <a:r>
              <a:rPr sz="900" b="1" spc="80" dirty="0">
                <a:solidFill>
                  <a:srgbClr val="AF003F"/>
                </a:solidFill>
                <a:latin typeface="Palatino Linotype"/>
                <a:cs typeface="Palatino Linotype"/>
              </a:rPr>
              <a:t>int</a:t>
            </a:r>
            <a:r>
              <a:rPr sz="900" b="1" spc="250" dirty="0">
                <a:solidFill>
                  <a:srgbClr val="AF003F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b5</a:t>
            </a:r>
            <a:r>
              <a:rPr sz="900" spc="25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666666"/>
                </a:solidFill>
                <a:latin typeface="Palatino Linotype"/>
                <a:cs typeface="Palatino Linotype"/>
              </a:rPr>
              <a:t>=</a:t>
            </a:r>
            <a:r>
              <a:rPr sz="900" spc="254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spc="170" dirty="0">
                <a:solidFill>
                  <a:srgbClr val="22373A"/>
                </a:solidFill>
                <a:latin typeface="Palatino Linotype"/>
                <a:cs typeface="Palatino Linotype"/>
              </a:rPr>
              <a:t>{};</a:t>
            </a: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	</a:t>
            </a: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8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u="sng" dirty="0">
                <a:solidFill>
                  <a:srgbClr val="3D7A7A"/>
                </a:solidFill>
                <a:uFill>
                  <a:solidFill>
                    <a:srgbClr val="3D7A7A"/>
                  </a:solidFill>
                </a:uFill>
                <a:latin typeface="Calibri"/>
                <a:cs typeface="Calibri"/>
              </a:rPr>
              <a:t>copy</a:t>
            </a:r>
            <a:r>
              <a:rPr sz="900" i="1" u="sng" spc="125" dirty="0">
                <a:solidFill>
                  <a:srgbClr val="3D7A7A"/>
                </a:solidFill>
                <a:uFill>
                  <a:solidFill>
                    <a:srgbClr val="3D7A7A"/>
                  </a:solidFill>
                </a:uFill>
                <a:latin typeface="Calibri"/>
                <a:cs typeface="Calibri"/>
              </a:rPr>
              <a:t> </a:t>
            </a:r>
            <a:r>
              <a:rPr sz="900" i="1" u="sng" dirty="0">
                <a:solidFill>
                  <a:srgbClr val="3D7A7A"/>
                </a:solidFill>
                <a:uFill>
                  <a:solidFill>
                    <a:srgbClr val="3D7A7A"/>
                  </a:solidFill>
                </a:uFill>
                <a:latin typeface="Calibri"/>
                <a:cs typeface="Calibri"/>
              </a:rPr>
              <a:t>list</a:t>
            </a:r>
            <a:r>
              <a:rPr sz="900" i="1" spc="300" dirty="0">
                <a:solidFill>
                  <a:srgbClr val="3D7A7A"/>
                </a:solidFill>
                <a:latin typeface="Calibri"/>
                <a:cs typeface="Calibri"/>
              </a:rPr>
              <a:t> </a:t>
            </a:r>
            <a:r>
              <a:rPr sz="900" i="1" spc="130" dirty="0">
                <a:solidFill>
                  <a:srgbClr val="3D7A7A"/>
                </a:solidFill>
                <a:latin typeface="Palatino Linotype"/>
                <a:cs typeface="Palatino Linotype"/>
              </a:rPr>
              <a:t>initialization</a:t>
            </a:r>
            <a:r>
              <a:rPr sz="900" i="1" spc="28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35" dirty="0">
                <a:solidFill>
                  <a:srgbClr val="3D7A7A"/>
                </a:solidFill>
                <a:latin typeface="Palatino Linotype"/>
                <a:cs typeface="Palatino Linotype"/>
              </a:rPr>
              <a:t>(zero-</a:t>
            </a:r>
            <a:r>
              <a:rPr sz="900" i="1" spc="120" dirty="0">
                <a:solidFill>
                  <a:srgbClr val="3D7A7A"/>
                </a:solidFill>
                <a:latin typeface="Palatino Linotype"/>
                <a:cs typeface="Palatino Linotype"/>
              </a:rPr>
              <a:t>initialization)</a:t>
            </a:r>
            <a:endParaRPr sz="900">
              <a:latin typeface="Palatino Linotype"/>
              <a:cs typeface="Palatino Linotype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0" y="3234937"/>
            <a:ext cx="5760085" cy="5080"/>
            <a:chOff x="0" y="3234937"/>
            <a:chExt cx="5760085" cy="5080"/>
          </a:xfrm>
        </p:grpSpPr>
        <p:sp>
          <p:nvSpPr>
            <p:cNvPr id="9" name="object 9"/>
            <p:cNvSpPr/>
            <p:nvPr/>
          </p:nvSpPr>
          <p:spPr>
            <a:xfrm>
              <a:off x="0" y="3237471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3234937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80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3234937"/>
              <a:ext cx="1997075" cy="5080"/>
            </a:xfrm>
            <a:custGeom>
              <a:avLst/>
              <a:gdLst/>
              <a:ahLst/>
              <a:cxnLst/>
              <a:rect l="l" t="t" r="r" b="b"/>
              <a:pathLst>
                <a:path w="1997075" h="5080">
                  <a:moveTo>
                    <a:pt x="0" y="5060"/>
                  </a:moveTo>
                  <a:lnTo>
                    <a:pt x="0" y="0"/>
                  </a:lnTo>
                  <a:lnTo>
                    <a:pt x="1996812" y="0"/>
                  </a:lnTo>
                  <a:lnTo>
                    <a:pt x="1996812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19"/>
              </a:spcBef>
            </a:pPr>
            <a:r>
              <a:rPr spc="-10" dirty="0"/>
              <a:t>26/75</a:t>
            </a:r>
          </a:p>
        </p:txBody>
      </p:sp>
    </p:spTree>
  </p:cSld>
  <p:clrMapOvr>
    <a:masterClrMapping/>
  </p:clrMapOvr>
  <p:transition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0" spc="-150" dirty="0">
                <a:latin typeface="Arial Black"/>
                <a:cs typeface="Arial Black"/>
              </a:rPr>
              <a:t>Brace</a:t>
            </a:r>
            <a:r>
              <a:rPr b="0" spc="35" dirty="0">
                <a:latin typeface="Arial Black"/>
                <a:cs typeface="Arial Black"/>
              </a:rPr>
              <a:t> </a:t>
            </a:r>
            <a:r>
              <a:rPr b="0" spc="-110" dirty="0">
                <a:latin typeface="Arial Black"/>
                <a:cs typeface="Arial Black"/>
              </a:rPr>
              <a:t>Initialization</a:t>
            </a:r>
            <a:r>
              <a:rPr b="0" spc="30" dirty="0">
                <a:latin typeface="Arial Black"/>
                <a:cs typeface="Arial Black"/>
              </a:rPr>
              <a:t> </a:t>
            </a:r>
            <a:r>
              <a:rPr b="0" spc="-135" dirty="0">
                <a:latin typeface="Arial Black"/>
                <a:cs typeface="Arial Black"/>
              </a:rPr>
              <a:t>Advantages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294" y="571065"/>
            <a:ext cx="5009515" cy="6191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8000"/>
              </a:lnSpc>
              <a:spcBef>
                <a:spcPts val="100"/>
              </a:spcBef>
            </a:pP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The</a:t>
            </a:r>
            <a:r>
              <a:rPr sz="1100" spc="-9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20" dirty="0">
                <a:solidFill>
                  <a:srgbClr val="22373A"/>
                </a:solidFill>
                <a:latin typeface="Arial Black"/>
                <a:cs typeface="Arial Black"/>
              </a:rPr>
              <a:t>uniform</a:t>
            </a:r>
            <a:r>
              <a:rPr sz="1100" spc="30" dirty="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sz="1100" spc="-105" dirty="0">
                <a:solidFill>
                  <a:srgbClr val="22373A"/>
                </a:solidFill>
                <a:latin typeface="Arial Black"/>
                <a:cs typeface="Arial Black"/>
              </a:rPr>
              <a:t>initialization</a:t>
            </a:r>
            <a:r>
              <a:rPr sz="1100" spc="-10" dirty="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can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be 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also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65" dirty="0">
                <a:solidFill>
                  <a:srgbClr val="22373A"/>
                </a:solidFill>
                <a:latin typeface="Tahoma"/>
                <a:cs typeface="Tahoma"/>
              </a:rPr>
              <a:t>used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to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i="1" spc="-40" dirty="0">
                <a:solidFill>
                  <a:srgbClr val="22373A"/>
                </a:solidFill>
                <a:latin typeface="Arial"/>
                <a:cs typeface="Arial"/>
              </a:rPr>
              <a:t>safely</a:t>
            </a:r>
            <a:r>
              <a:rPr sz="1100" i="1" spc="12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convert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arithmetic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types, 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preventing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implicit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i="1" spc="-45" dirty="0">
                <a:solidFill>
                  <a:srgbClr val="22373A"/>
                </a:solidFill>
                <a:latin typeface="Arial"/>
                <a:cs typeface="Arial"/>
              </a:rPr>
              <a:t>narrowing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,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i.e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potential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 value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loss.</a:t>
            </a:r>
            <a:r>
              <a:rPr sz="1100" spc="6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The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 syntax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is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also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60" dirty="0">
                <a:solidFill>
                  <a:srgbClr val="22373A"/>
                </a:solidFill>
                <a:latin typeface="Tahoma"/>
                <a:cs typeface="Tahoma"/>
              </a:rPr>
              <a:t>more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concise 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than 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modern</a:t>
            </a:r>
            <a:r>
              <a:rPr sz="1100" spc="-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casts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59994" y="1360385"/>
            <a:ext cx="5039995" cy="1323340"/>
          </a:xfrm>
          <a:custGeom>
            <a:avLst/>
            <a:gdLst/>
            <a:ahLst/>
            <a:cxnLst/>
            <a:rect l="l" t="t" r="r" b="b"/>
            <a:pathLst>
              <a:path w="5039995" h="1323339">
                <a:moveTo>
                  <a:pt x="5039995" y="0"/>
                </a:moveTo>
                <a:lnTo>
                  <a:pt x="0" y="0"/>
                </a:lnTo>
                <a:lnTo>
                  <a:pt x="0" y="1322819"/>
                </a:lnTo>
                <a:lnTo>
                  <a:pt x="5039995" y="1322819"/>
                </a:lnTo>
                <a:lnTo>
                  <a:pt x="503999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97954" y="1327458"/>
            <a:ext cx="192405" cy="346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>
              <a:lnSpc>
                <a:spcPct val="116700"/>
              </a:lnSpc>
              <a:spcBef>
                <a:spcPts val="100"/>
              </a:spcBef>
            </a:pPr>
            <a:r>
              <a:rPr sz="900" b="1" spc="55" dirty="0">
                <a:solidFill>
                  <a:srgbClr val="AF003F"/>
                </a:solidFill>
                <a:latin typeface="Palatino Linotype"/>
                <a:cs typeface="Palatino Linotype"/>
              </a:rPr>
              <a:t>int int</a:t>
            </a:r>
            <a:endParaRPr sz="900">
              <a:latin typeface="Palatino Linotype"/>
              <a:cs typeface="Palatino Linotyp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55573" y="1327458"/>
            <a:ext cx="850265" cy="34607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80"/>
              </a:spcBef>
            </a:pP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b4</a:t>
            </a:r>
            <a:r>
              <a:rPr sz="900" spc="25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666666"/>
                </a:solidFill>
                <a:latin typeface="Palatino Linotype"/>
                <a:cs typeface="Palatino Linotype"/>
              </a:rPr>
              <a:t>=</a:t>
            </a:r>
            <a:r>
              <a:rPr sz="900" spc="250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spc="70" dirty="0">
                <a:solidFill>
                  <a:srgbClr val="666666"/>
                </a:solidFill>
                <a:latin typeface="Palatino Linotype"/>
                <a:cs typeface="Palatino Linotype"/>
              </a:rPr>
              <a:t>-</a:t>
            </a:r>
            <a:r>
              <a:rPr sz="900" spc="175" dirty="0">
                <a:solidFill>
                  <a:srgbClr val="666666"/>
                </a:solidFill>
                <a:latin typeface="Palatino Linotype"/>
                <a:cs typeface="Palatino Linotype"/>
              </a:rPr>
              <a:t>1</a:t>
            </a:r>
            <a:r>
              <a:rPr sz="900" spc="175" dirty="0">
                <a:solidFill>
                  <a:srgbClr val="22373A"/>
                </a:solidFill>
                <a:latin typeface="Palatino Linotype"/>
                <a:cs typeface="Palatino Linotype"/>
              </a:rPr>
              <a:t>;</a:t>
            </a:r>
            <a:r>
              <a:rPr sz="900" spc="254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5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40" dirty="0">
                <a:solidFill>
                  <a:srgbClr val="3D7A7A"/>
                </a:solidFill>
                <a:latin typeface="Palatino Linotype"/>
                <a:cs typeface="Palatino Linotype"/>
              </a:rPr>
              <a:t>ok</a:t>
            </a:r>
            <a:endParaRPr sz="90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180"/>
              </a:spcBef>
            </a:pPr>
            <a:r>
              <a:rPr sz="900" spc="55" dirty="0">
                <a:solidFill>
                  <a:srgbClr val="22373A"/>
                </a:solidFill>
                <a:latin typeface="Palatino Linotype"/>
                <a:cs typeface="Palatino Linotype"/>
              </a:rPr>
              <a:t>b5{</a:t>
            </a:r>
            <a:r>
              <a:rPr sz="900" spc="55" dirty="0">
                <a:solidFill>
                  <a:srgbClr val="666666"/>
                </a:solidFill>
                <a:latin typeface="Palatino Linotype"/>
                <a:cs typeface="Palatino Linotype"/>
              </a:rPr>
              <a:t>-</a:t>
            </a:r>
            <a:r>
              <a:rPr sz="900" spc="175" dirty="0">
                <a:solidFill>
                  <a:srgbClr val="666666"/>
                </a:solidFill>
                <a:latin typeface="Palatino Linotype"/>
                <a:cs typeface="Palatino Linotype"/>
              </a:rPr>
              <a:t>1</a:t>
            </a:r>
            <a:r>
              <a:rPr sz="900" spc="175" dirty="0">
                <a:solidFill>
                  <a:srgbClr val="22373A"/>
                </a:solidFill>
                <a:latin typeface="Palatino Linotype"/>
                <a:cs typeface="Palatino Linotype"/>
              </a:rPr>
              <a:t>};</a:t>
            </a:r>
            <a:r>
              <a:rPr sz="900" spc="250" dirty="0">
                <a:solidFill>
                  <a:srgbClr val="22373A"/>
                </a:solidFill>
                <a:latin typeface="Palatino Linotype"/>
                <a:cs typeface="Palatino Linotype"/>
              </a:rPr>
              <a:t>  </a:t>
            </a: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54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40" dirty="0">
                <a:solidFill>
                  <a:srgbClr val="3D7A7A"/>
                </a:solidFill>
                <a:latin typeface="Palatino Linotype"/>
                <a:cs typeface="Palatino Linotype"/>
              </a:rPr>
              <a:t>ok</a:t>
            </a:r>
            <a:endParaRPr sz="900">
              <a:latin typeface="Palatino Linotype"/>
              <a:cs typeface="Palatino Linotyp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7954" y="1647549"/>
            <a:ext cx="2284730" cy="98615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80"/>
              </a:spcBef>
              <a:tabLst>
                <a:tab pos="657225" algn="l"/>
              </a:tabLst>
            </a:pPr>
            <a:r>
              <a:rPr sz="900" b="1" spc="-10" dirty="0">
                <a:solidFill>
                  <a:srgbClr val="AF003F"/>
                </a:solidFill>
                <a:latin typeface="Palatino Linotype"/>
                <a:cs typeface="Palatino Linotype"/>
              </a:rPr>
              <a:t>unsigned</a:t>
            </a:r>
            <a:r>
              <a:rPr sz="900" b="1" dirty="0">
                <a:solidFill>
                  <a:srgbClr val="AF003F"/>
                </a:solidFill>
                <a:latin typeface="Palatino Linotype"/>
                <a:cs typeface="Palatino Linotype"/>
              </a:rPr>
              <a:t>	</a:t>
            </a: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b6</a:t>
            </a:r>
            <a:r>
              <a:rPr sz="900" spc="25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666666"/>
                </a:solidFill>
                <a:latin typeface="Palatino Linotype"/>
                <a:cs typeface="Palatino Linotype"/>
              </a:rPr>
              <a:t>=</a:t>
            </a:r>
            <a:r>
              <a:rPr sz="900" spc="250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spc="70" dirty="0">
                <a:solidFill>
                  <a:srgbClr val="666666"/>
                </a:solidFill>
                <a:latin typeface="Palatino Linotype"/>
                <a:cs typeface="Palatino Linotype"/>
              </a:rPr>
              <a:t>-</a:t>
            </a:r>
            <a:r>
              <a:rPr sz="900" spc="175" dirty="0">
                <a:solidFill>
                  <a:srgbClr val="666666"/>
                </a:solidFill>
                <a:latin typeface="Palatino Linotype"/>
                <a:cs typeface="Palatino Linotype"/>
              </a:rPr>
              <a:t>1</a:t>
            </a:r>
            <a:r>
              <a:rPr sz="900" spc="175" dirty="0">
                <a:solidFill>
                  <a:srgbClr val="22373A"/>
                </a:solidFill>
                <a:latin typeface="Palatino Linotype"/>
                <a:cs typeface="Palatino Linotype"/>
              </a:rPr>
              <a:t>;</a:t>
            </a:r>
            <a:r>
              <a:rPr sz="900" spc="254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5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40" dirty="0">
                <a:solidFill>
                  <a:srgbClr val="3D7A7A"/>
                </a:solidFill>
                <a:latin typeface="Palatino Linotype"/>
                <a:cs typeface="Palatino Linotype"/>
              </a:rPr>
              <a:t>ok</a:t>
            </a:r>
            <a:endParaRPr sz="90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180"/>
              </a:spcBef>
            </a:pPr>
            <a:r>
              <a:rPr sz="900" i="1" spc="80" dirty="0">
                <a:solidFill>
                  <a:srgbClr val="3D7A7A"/>
                </a:solidFill>
                <a:latin typeface="Palatino Linotype"/>
                <a:cs typeface="Palatino Linotype"/>
              </a:rPr>
              <a:t>//unsigned</a:t>
            </a:r>
            <a:r>
              <a:rPr sz="900" i="1" spc="254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25" dirty="0">
                <a:solidFill>
                  <a:srgbClr val="3D7A7A"/>
                </a:solidFill>
                <a:latin typeface="Palatino Linotype"/>
                <a:cs typeface="Palatino Linotype"/>
              </a:rPr>
              <a:t>b7{-</a:t>
            </a:r>
            <a:r>
              <a:rPr sz="900" i="1" spc="110" dirty="0">
                <a:solidFill>
                  <a:srgbClr val="3D7A7A"/>
                </a:solidFill>
                <a:latin typeface="Palatino Linotype"/>
                <a:cs typeface="Palatino Linotype"/>
              </a:rPr>
              <a:t>1};</a:t>
            </a:r>
            <a:r>
              <a:rPr sz="900" i="1" spc="260" dirty="0">
                <a:solidFill>
                  <a:srgbClr val="3D7A7A"/>
                </a:solidFill>
                <a:latin typeface="Palatino Linotype"/>
                <a:cs typeface="Palatino Linotype"/>
              </a:rPr>
              <a:t>  </a:t>
            </a: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6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u="sng" dirty="0">
                <a:solidFill>
                  <a:srgbClr val="3D7A7A"/>
                </a:solidFill>
                <a:uFill>
                  <a:solidFill>
                    <a:srgbClr val="3D7A7A"/>
                  </a:solidFill>
                </a:uFill>
                <a:latin typeface="Calibri"/>
                <a:cs typeface="Calibri"/>
              </a:rPr>
              <a:t>compile</a:t>
            </a:r>
            <a:r>
              <a:rPr sz="900" i="1" u="sng" spc="110" dirty="0">
                <a:solidFill>
                  <a:srgbClr val="3D7A7A"/>
                </a:solidFill>
                <a:uFill>
                  <a:solidFill>
                    <a:srgbClr val="3D7A7A"/>
                  </a:solidFill>
                </a:uFill>
                <a:latin typeface="Calibri"/>
                <a:cs typeface="Calibri"/>
              </a:rPr>
              <a:t> </a:t>
            </a:r>
            <a:r>
              <a:rPr sz="900" i="1" u="sng" spc="-20" dirty="0">
                <a:solidFill>
                  <a:srgbClr val="3D7A7A"/>
                </a:solidFill>
                <a:uFill>
                  <a:solidFill>
                    <a:srgbClr val="3D7A7A"/>
                  </a:solidFill>
                </a:uFill>
                <a:latin typeface="Calibri"/>
                <a:cs typeface="Calibri"/>
              </a:rPr>
              <a:t>error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150">
              <a:latin typeface="Calibri"/>
              <a:cs typeface="Calibri"/>
            </a:endParaRPr>
          </a:p>
          <a:p>
            <a:pPr>
              <a:lnSpc>
                <a:spcPct val="100000"/>
              </a:lnSpc>
              <a:tabLst>
                <a:tab pos="478155" algn="l"/>
              </a:tabLst>
            </a:pPr>
            <a:r>
              <a:rPr sz="900" b="1" spc="75" dirty="0">
                <a:solidFill>
                  <a:srgbClr val="AF003F"/>
                </a:solidFill>
                <a:latin typeface="Palatino Linotype"/>
                <a:cs typeface="Palatino Linotype"/>
              </a:rPr>
              <a:t>float</a:t>
            </a:r>
            <a:r>
              <a:rPr sz="900" b="1" dirty="0">
                <a:solidFill>
                  <a:srgbClr val="AF003F"/>
                </a:solidFill>
                <a:latin typeface="Palatino Linotype"/>
                <a:cs typeface="Palatino Linotype"/>
              </a:rPr>
              <a:t>	</a:t>
            </a:r>
            <a:r>
              <a:rPr sz="900" spc="85" dirty="0">
                <a:solidFill>
                  <a:srgbClr val="22373A"/>
                </a:solidFill>
                <a:latin typeface="Palatino Linotype"/>
                <a:cs typeface="Palatino Linotype"/>
              </a:rPr>
              <a:t>f1{</a:t>
            </a:r>
            <a:r>
              <a:rPr sz="900" spc="85" dirty="0">
                <a:solidFill>
                  <a:srgbClr val="666666"/>
                </a:solidFill>
                <a:latin typeface="Palatino Linotype"/>
                <a:cs typeface="Palatino Linotype"/>
              </a:rPr>
              <a:t>10e30</a:t>
            </a:r>
            <a:r>
              <a:rPr sz="900" spc="85" dirty="0">
                <a:solidFill>
                  <a:srgbClr val="22373A"/>
                </a:solidFill>
                <a:latin typeface="Palatino Linotype"/>
                <a:cs typeface="Palatino Linotype"/>
              </a:rPr>
              <a:t>};</a:t>
            </a:r>
            <a:r>
              <a:rPr sz="900" spc="254" dirty="0">
                <a:solidFill>
                  <a:srgbClr val="22373A"/>
                </a:solidFill>
                <a:latin typeface="Palatino Linotype"/>
                <a:cs typeface="Palatino Linotype"/>
              </a:rPr>
              <a:t>  </a:t>
            </a: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6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40" dirty="0">
                <a:solidFill>
                  <a:srgbClr val="3D7A7A"/>
                </a:solidFill>
                <a:latin typeface="Palatino Linotype"/>
                <a:cs typeface="Palatino Linotype"/>
              </a:rPr>
              <a:t>ok</a:t>
            </a:r>
            <a:endParaRPr sz="90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180"/>
              </a:spcBef>
              <a:tabLst>
                <a:tab pos="478155" algn="l"/>
              </a:tabLst>
            </a:pPr>
            <a:r>
              <a:rPr sz="900" b="1" spc="75" dirty="0">
                <a:solidFill>
                  <a:srgbClr val="AF003F"/>
                </a:solidFill>
                <a:latin typeface="Palatino Linotype"/>
                <a:cs typeface="Palatino Linotype"/>
              </a:rPr>
              <a:t>float</a:t>
            </a:r>
            <a:r>
              <a:rPr sz="900" b="1" dirty="0">
                <a:solidFill>
                  <a:srgbClr val="AF003F"/>
                </a:solidFill>
                <a:latin typeface="Palatino Linotype"/>
                <a:cs typeface="Palatino Linotype"/>
              </a:rPr>
              <a:t>	</a:t>
            </a:r>
            <a:r>
              <a:rPr sz="900" spc="90" dirty="0">
                <a:solidFill>
                  <a:srgbClr val="22373A"/>
                </a:solidFill>
                <a:latin typeface="Palatino Linotype"/>
                <a:cs typeface="Palatino Linotype"/>
              </a:rPr>
              <a:t>f2</a:t>
            </a:r>
            <a:r>
              <a:rPr sz="900" spc="254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666666"/>
                </a:solidFill>
                <a:latin typeface="Palatino Linotype"/>
                <a:cs typeface="Palatino Linotype"/>
              </a:rPr>
              <a:t>=</a:t>
            </a:r>
            <a:r>
              <a:rPr sz="900" spc="254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spc="55" dirty="0">
                <a:solidFill>
                  <a:srgbClr val="666666"/>
                </a:solidFill>
                <a:latin typeface="Palatino Linotype"/>
                <a:cs typeface="Palatino Linotype"/>
              </a:rPr>
              <a:t>10e40</a:t>
            </a:r>
            <a:r>
              <a:rPr sz="900" spc="55" dirty="0">
                <a:solidFill>
                  <a:srgbClr val="22373A"/>
                </a:solidFill>
                <a:latin typeface="Palatino Linotype"/>
                <a:cs typeface="Palatino Linotype"/>
              </a:rPr>
              <a:t>;</a:t>
            </a:r>
            <a:r>
              <a:rPr sz="900" spc="26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54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25" dirty="0">
                <a:solidFill>
                  <a:srgbClr val="3D7A7A"/>
                </a:solidFill>
                <a:latin typeface="Palatino Linotype"/>
                <a:cs typeface="Palatino Linotype"/>
              </a:rPr>
              <a:t>ok,</a:t>
            </a:r>
            <a:r>
              <a:rPr sz="900" i="1" spc="26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85" dirty="0">
                <a:solidFill>
                  <a:srgbClr val="3D7A7A"/>
                </a:solidFill>
                <a:latin typeface="Palatino Linotype"/>
                <a:cs typeface="Palatino Linotype"/>
              </a:rPr>
              <a:t>"inf"</a:t>
            </a:r>
            <a:r>
              <a:rPr sz="900" i="1" spc="254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65" dirty="0">
                <a:solidFill>
                  <a:srgbClr val="3D7A7A"/>
                </a:solidFill>
                <a:latin typeface="Palatino Linotype"/>
                <a:cs typeface="Palatino Linotype"/>
              </a:rPr>
              <a:t>value</a:t>
            </a:r>
            <a:endParaRPr sz="90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180"/>
              </a:spcBef>
            </a:pPr>
            <a:r>
              <a:rPr sz="900" i="1" spc="160" dirty="0">
                <a:solidFill>
                  <a:srgbClr val="3D7A7A"/>
                </a:solidFill>
                <a:latin typeface="Palatino Linotype"/>
                <a:cs typeface="Palatino Linotype"/>
              </a:rPr>
              <a:t>//float</a:t>
            </a:r>
            <a:r>
              <a:rPr sz="900" i="1" spc="26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00" dirty="0">
                <a:solidFill>
                  <a:srgbClr val="3D7A7A"/>
                </a:solidFill>
                <a:latin typeface="Palatino Linotype"/>
                <a:cs typeface="Palatino Linotype"/>
              </a:rPr>
              <a:t>f3{10e40};</a:t>
            </a:r>
            <a:r>
              <a:rPr sz="900" i="1" spc="265" dirty="0">
                <a:solidFill>
                  <a:srgbClr val="3D7A7A"/>
                </a:solidFill>
                <a:latin typeface="Palatino Linotype"/>
                <a:cs typeface="Palatino Linotype"/>
              </a:rPr>
              <a:t>  </a:t>
            </a: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6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u="sng" dirty="0">
                <a:solidFill>
                  <a:srgbClr val="3D7A7A"/>
                </a:solidFill>
                <a:uFill>
                  <a:solidFill>
                    <a:srgbClr val="3D7A7A"/>
                  </a:solidFill>
                </a:uFill>
                <a:latin typeface="Calibri"/>
                <a:cs typeface="Calibri"/>
              </a:rPr>
              <a:t>compile</a:t>
            </a:r>
            <a:r>
              <a:rPr sz="900" i="1" u="sng" spc="114" dirty="0">
                <a:solidFill>
                  <a:srgbClr val="3D7A7A"/>
                </a:solidFill>
                <a:uFill>
                  <a:solidFill>
                    <a:srgbClr val="3D7A7A"/>
                  </a:solidFill>
                </a:uFill>
                <a:latin typeface="Calibri"/>
                <a:cs typeface="Calibri"/>
              </a:rPr>
              <a:t> </a:t>
            </a:r>
            <a:r>
              <a:rPr sz="900" i="1" u="sng" spc="-20" dirty="0">
                <a:solidFill>
                  <a:srgbClr val="3D7A7A"/>
                </a:solidFill>
                <a:uFill>
                  <a:solidFill>
                    <a:srgbClr val="3D7A7A"/>
                  </a:solidFill>
                </a:uFill>
                <a:latin typeface="Calibri"/>
                <a:cs typeface="Calibri"/>
              </a:rPr>
              <a:t>error</a:t>
            </a:r>
            <a:endParaRPr sz="9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0" y="3234937"/>
            <a:ext cx="5760085" cy="5080"/>
            <a:chOff x="0" y="3234937"/>
            <a:chExt cx="5760085" cy="5080"/>
          </a:xfrm>
        </p:grpSpPr>
        <p:sp>
          <p:nvSpPr>
            <p:cNvPr id="9" name="object 9"/>
            <p:cNvSpPr/>
            <p:nvPr/>
          </p:nvSpPr>
          <p:spPr>
            <a:xfrm>
              <a:off x="0" y="3237471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3234937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80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3234937"/>
              <a:ext cx="2073910" cy="5080"/>
            </a:xfrm>
            <a:custGeom>
              <a:avLst/>
              <a:gdLst/>
              <a:ahLst/>
              <a:cxnLst/>
              <a:rect l="l" t="t" r="r" b="b"/>
              <a:pathLst>
                <a:path w="2073910" h="5080">
                  <a:moveTo>
                    <a:pt x="0" y="5060"/>
                  </a:moveTo>
                  <a:lnTo>
                    <a:pt x="0" y="0"/>
                  </a:lnTo>
                  <a:lnTo>
                    <a:pt x="2073629" y="0"/>
                  </a:lnTo>
                  <a:lnTo>
                    <a:pt x="2073629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19"/>
              </a:spcBef>
            </a:pPr>
            <a:r>
              <a:rPr spc="-10" dirty="0"/>
              <a:t>27/75</a:t>
            </a:r>
          </a:p>
        </p:txBody>
      </p:sp>
    </p:spTree>
  </p:cSld>
  <p:clrMapOvr>
    <a:masterClrMapping/>
  </p:clrMapOvr>
  <p:transition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2770" y="76375"/>
            <a:ext cx="207327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130" dirty="0">
                <a:solidFill>
                  <a:srgbClr val="F9F9F9"/>
                </a:solidFill>
                <a:latin typeface="Arial Black"/>
                <a:cs typeface="Arial Black"/>
              </a:rPr>
              <a:t>Fixed-</a:t>
            </a:r>
            <a:r>
              <a:rPr sz="1200" spc="-120" dirty="0">
                <a:solidFill>
                  <a:srgbClr val="F9F9F9"/>
                </a:solidFill>
                <a:latin typeface="Arial Black"/>
                <a:cs typeface="Arial Black"/>
              </a:rPr>
              <a:t>Size</a:t>
            </a:r>
            <a:r>
              <a:rPr sz="1200" spc="55" dirty="0">
                <a:solidFill>
                  <a:srgbClr val="F9F9F9"/>
                </a:solidFill>
                <a:latin typeface="Arial Black"/>
                <a:cs typeface="Arial Black"/>
              </a:rPr>
              <a:t> </a:t>
            </a:r>
            <a:r>
              <a:rPr sz="1200" spc="-120" dirty="0">
                <a:solidFill>
                  <a:srgbClr val="F9F9F9"/>
                </a:solidFill>
                <a:latin typeface="Arial Black"/>
                <a:cs typeface="Arial Black"/>
              </a:rPr>
              <a:t>Array</a:t>
            </a:r>
            <a:r>
              <a:rPr sz="1200" spc="60" dirty="0">
                <a:solidFill>
                  <a:srgbClr val="F9F9F9"/>
                </a:solidFill>
                <a:latin typeface="Arial Black"/>
                <a:cs typeface="Arial Black"/>
              </a:rPr>
              <a:t> </a:t>
            </a:r>
            <a:r>
              <a:rPr sz="1200" spc="-105" dirty="0">
                <a:solidFill>
                  <a:srgbClr val="F9F9F9"/>
                </a:solidFill>
                <a:latin typeface="Arial Black"/>
                <a:cs typeface="Arial Black"/>
              </a:rPr>
              <a:t>Initialization</a:t>
            </a:r>
            <a:endParaRPr sz="1200">
              <a:latin typeface="Arial Black"/>
              <a:cs typeface="Arial Black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59994" y="449007"/>
          <a:ext cx="5412105" cy="278637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67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141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52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1140"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100" spc="-20" dirty="0">
                          <a:solidFill>
                            <a:srgbClr val="22373A"/>
                          </a:solidFill>
                          <a:latin typeface="Tahoma"/>
                          <a:cs typeface="Tahoma"/>
                        </a:rPr>
                        <a:t>One</a:t>
                      </a:r>
                      <a:r>
                        <a:rPr sz="1100" spc="-60" dirty="0">
                          <a:solidFill>
                            <a:srgbClr val="22373A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100" spc="-10" dirty="0">
                          <a:solidFill>
                            <a:srgbClr val="22373A"/>
                          </a:solidFill>
                          <a:latin typeface="Tahoma"/>
                          <a:cs typeface="Tahoma"/>
                        </a:rPr>
                        <a:t>dimension: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19685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5595">
                <a:tc gridSpan="3"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900" b="1" spc="80" dirty="0">
                          <a:solidFill>
                            <a:srgbClr val="AF003F"/>
                          </a:solidFill>
                          <a:latin typeface="Palatino Linotype"/>
                          <a:cs typeface="Palatino Linotype"/>
                        </a:rPr>
                        <a:t>int</a:t>
                      </a:r>
                      <a:r>
                        <a:rPr sz="900" b="1" spc="254" dirty="0">
                          <a:solidFill>
                            <a:srgbClr val="AF003F"/>
                          </a:solidFill>
                          <a:latin typeface="Palatino Linotype"/>
                          <a:cs typeface="Palatino Linotype"/>
                        </a:rPr>
                        <a:t>  </a:t>
                      </a:r>
                      <a:r>
                        <a:rPr sz="900" spc="90" dirty="0">
                          <a:solidFill>
                            <a:srgbClr val="22373A"/>
                          </a:solidFill>
                          <a:latin typeface="Palatino Linotype"/>
                          <a:cs typeface="Palatino Linotype"/>
                        </a:rPr>
                        <a:t>a[</a:t>
                      </a:r>
                      <a:r>
                        <a:rPr sz="900" spc="90" dirty="0">
                          <a:solidFill>
                            <a:srgbClr val="666666"/>
                          </a:solidFill>
                          <a:latin typeface="Palatino Linotype"/>
                          <a:cs typeface="Palatino Linotype"/>
                        </a:rPr>
                        <a:t>3</a:t>
                      </a:r>
                      <a:r>
                        <a:rPr sz="900" spc="90" dirty="0">
                          <a:solidFill>
                            <a:srgbClr val="22373A"/>
                          </a:solidFill>
                          <a:latin typeface="Palatino Linotype"/>
                          <a:cs typeface="Palatino Linotype"/>
                        </a:rPr>
                        <a:t>]</a:t>
                      </a:r>
                      <a:r>
                        <a:rPr sz="900" spc="254" dirty="0">
                          <a:solidFill>
                            <a:srgbClr val="22373A"/>
                          </a:solidFill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900" dirty="0">
                          <a:solidFill>
                            <a:srgbClr val="666666"/>
                          </a:solidFill>
                          <a:latin typeface="Palatino Linotype"/>
                          <a:cs typeface="Palatino Linotype"/>
                        </a:rPr>
                        <a:t>=</a:t>
                      </a:r>
                      <a:r>
                        <a:rPr sz="900" spc="254" dirty="0">
                          <a:solidFill>
                            <a:srgbClr val="666666"/>
                          </a:solidFill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900" spc="140" dirty="0">
                          <a:solidFill>
                            <a:srgbClr val="22373A"/>
                          </a:solidFill>
                          <a:latin typeface="Palatino Linotype"/>
                          <a:cs typeface="Palatino Linotype"/>
                        </a:rPr>
                        <a:t>{</a:t>
                      </a:r>
                      <a:r>
                        <a:rPr sz="900" spc="140" dirty="0">
                          <a:solidFill>
                            <a:srgbClr val="666666"/>
                          </a:solidFill>
                          <a:latin typeface="Palatino Linotype"/>
                          <a:cs typeface="Palatino Linotype"/>
                        </a:rPr>
                        <a:t>1</a:t>
                      </a:r>
                      <a:r>
                        <a:rPr sz="900" spc="140" dirty="0">
                          <a:solidFill>
                            <a:srgbClr val="22373A"/>
                          </a:solidFill>
                          <a:latin typeface="Palatino Linotype"/>
                          <a:cs typeface="Palatino Linotype"/>
                        </a:rPr>
                        <a:t>,</a:t>
                      </a:r>
                      <a:r>
                        <a:rPr sz="900" spc="254" dirty="0">
                          <a:solidFill>
                            <a:srgbClr val="22373A"/>
                          </a:solidFill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900" spc="130" dirty="0">
                          <a:solidFill>
                            <a:srgbClr val="666666"/>
                          </a:solidFill>
                          <a:latin typeface="Palatino Linotype"/>
                          <a:cs typeface="Palatino Linotype"/>
                        </a:rPr>
                        <a:t>2</a:t>
                      </a:r>
                      <a:r>
                        <a:rPr sz="900" spc="130" dirty="0">
                          <a:solidFill>
                            <a:srgbClr val="22373A"/>
                          </a:solidFill>
                          <a:latin typeface="Palatino Linotype"/>
                          <a:cs typeface="Palatino Linotype"/>
                        </a:rPr>
                        <a:t>,</a:t>
                      </a:r>
                      <a:r>
                        <a:rPr sz="900" spc="254" dirty="0">
                          <a:solidFill>
                            <a:srgbClr val="22373A"/>
                          </a:solidFill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900" spc="140" dirty="0">
                          <a:solidFill>
                            <a:srgbClr val="666666"/>
                          </a:solidFill>
                          <a:latin typeface="Palatino Linotype"/>
                          <a:cs typeface="Palatino Linotype"/>
                        </a:rPr>
                        <a:t>3</a:t>
                      </a:r>
                      <a:r>
                        <a:rPr sz="900" spc="140" dirty="0">
                          <a:solidFill>
                            <a:srgbClr val="22373A"/>
                          </a:solidFill>
                          <a:latin typeface="Palatino Linotype"/>
                          <a:cs typeface="Palatino Linotype"/>
                        </a:rPr>
                        <a:t>};</a:t>
                      </a:r>
                      <a:r>
                        <a:rPr sz="900" spc="254" dirty="0">
                          <a:solidFill>
                            <a:srgbClr val="22373A"/>
                          </a:solidFill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900" i="1" spc="200" dirty="0">
                          <a:solidFill>
                            <a:srgbClr val="3D7A7A"/>
                          </a:solidFill>
                          <a:latin typeface="Palatino Linotype"/>
                          <a:cs typeface="Palatino Linotype"/>
                        </a:rPr>
                        <a:t>//</a:t>
                      </a:r>
                      <a:r>
                        <a:rPr sz="900" i="1" spc="254" dirty="0">
                          <a:solidFill>
                            <a:srgbClr val="3D7A7A"/>
                          </a:solidFill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900" i="1" spc="135" dirty="0">
                          <a:solidFill>
                            <a:srgbClr val="3D7A7A"/>
                          </a:solidFill>
                          <a:latin typeface="Palatino Linotype"/>
                          <a:cs typeface="Palatino Linotype"/>
                        </a:rPr>
                        <a:t>explicit</a:t>
                      </a:r>
                      <a:r>
                        <a:rPr sz="900" i="1" spc="260" dirty="0">
                          <a:solidFill>
                            <a:srgbClr val="3D7A7A"/>
                          </a:solidFill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900" i="1" spc="110" dirty="0">
                          <a:solidFill>
                            <a:srgbClr val="3D7A7A"/>
                          </a:solidFill>
                          <a:latin typeface="Palatino Linotype"/>
                          <a:cs typeface="Palatino Linotype"/>
                        </a:rPr>
                        <a:t>size</a:t>
                      </a:r>
                      <a:endParaRPr sz="900">
                        <a:latin typeface="Palatino Linotype"/>
                        <a:cs typeface="Palatino Linotype"/>
                      </a:endParaRPr>
                    </a:p>
                    <a:p>
                      <a:pPr marL="3746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900" b="1" spc="80" dirty="0">
                          <a:solidFill>
                            <a:srgbClr val="AF003F"/>
                          </a:solidFill>
                          <a:latin typeface="Palatino Linotype"/>
                          <a:cs typeface="Palatino Linotype"/>
                        </a:rPr>
                        <a:t>int</a:t>
                      </a:r>
                      <a:r>
                        <a:rPr sz="900" b="1" spc="250" dirty="0">
                          <a:solidFill>
                            <a:srgbClr val="AF003F"/>
                          </a:solidFill>
                          <a:latin typeface="Palatino Linotype"/>
                          <a:cs typeface="Palatino Linotype"/>
                        </a:rPr>
                        <a:t>  </a:t>
                      </a:r>
                      <a:r>
                        <a:rPr sz="900" spc="100" dirty="0">
                          <a:solidFill>
                            <a:srgbClr val="22373A"/>
                          </a:solidFill>
                          <a:latin typeface="Palatino Linotype"/>
                          <a:cs typeface="Palatino Linotype"/>
                        </a:rPr>
                        <a:t>b[]</a:t>
                      </a:r>
                      <a:r>
                        <a:rPr sz="900" spc="254" dirty="0">
                          <a:solidFill>
                            <a:srgbClr val="22373A"/>
                          </a:solidFill>
                          <a:latin typeface="Palatino Linotype"/>
                          <a:cs typeface="Palatino Linotype"/>
                        </a:rPr>
                        <a:t>  </a:t>
                      </a:r>
                      <a:r>
                        <a:rPr sz="900" dirty="0">
                          <a:solidFill>
                            <a:srgbClr val="666666"/>
                          </a:solidFill>
                          <a:latin typeface="Palatino Linotype"/>
                          <a:cs typeface="Palatino Linotype"/>
                        </a:rPr>
                        <a:t>=</a:t>
                      </a:r>
                      <a:r>
                        <a:rPr sz="900" spc="254" dirty="0">
                          <a:solidFill>
                            <a:srgbClr val="666666"/>
                          </a:solidFill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900" spc="140" dirty="0">
                          <a:solidFill>
                            <a:srgbClr val="22373A"/>
                          </a:solidFill>
                          <a:latin typeface="Palatino Linotype"/>
                          <a:cs typeface="Palatino Linotype"/>
                        </a:rPr>
                        <a:t>{</a:t>
                      </a:r>
                      <a:r>
                        <a:rPr sz="900" spc="140" dirty="0">
                          <a:solidFill>
                            <a:srgbClr val="666666"/>
                          </a:solidFill>
                          <a:latin typeface="Palatino Linotype"/>
                          <a:cs typeface="Palatino Linotype"/>
                        </a:rPr>
                        <a:t>1</a:t>
                      </a:r>
                      <a:r>
                        <a:rPr sz="900" spc="140" dirty="0">
                          <a:solidFill>
                            <a:srgbClr val="22373A"/>
                          </a:solidFill>
                          <a:latin typeface="Palatino Linotype"/>
                          <a:cs typeface="Palatino Linotype"/>
                        </a:rPr>
                        <a:t>,</a:t>
                      </a:r>
                      <a:r>
                        <a:rPr sz="900" spc="250" dirty="0">
                          <a:solidFill>
                            <a:srgbClr val="22373A"/>
                          </a:solidFill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900" spc="130" dirty="0">
                          <a:solidFill>
                            <a:srgbClr val="666666"/>
                          </a:solidFill>
                          <a:latin typeface="Palatino Linotype"/>
                          <a:cs typeface="Palatino Linotype"/>
                        </a:rPr>
                        <a:t>2</a:t>
                      </a:r>
                      <a:r>
                        <a:rPr sz="900" spc="130" dirty="0">
                          <a:solidFill>
                            <a:srgbClr val="22373A"/>
                          </a:solidFill>
                          <a:latin typeface="Palatino Linotype"/>
                          <a:cs typeface="Palatino Linotype"/>
                        </a:rPr>
                        <a:t>,</a:t>
                      </a:r>
                      <a:r>
                        <a:rPr sz="900" spc="254" dirty="0">
                          <a:solidFill>
                            <a:srgbClr val="22373A"/>
                          </a:solidFill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900" spc="140" dirty="0">
                          <a:solidFill>
                            <a:srgbClr val="666666"/>
                          </a:solidFill>
                          <a:latin typeface="Palatino Linotype"/>
                          <a:cs typeface="Palatino Linotype"/>
                        </a:rPr>
                        <a:t>3</a:t>
                      </a:r>
                      <a:r>
                        <a:rPr sz="900" spc="140" dirty="0">
                          <a:solidFill>
                            <a:srgbClr val="22373A"/>
                          </a:solidFill>
                          <a:latin typeface="Palatino Linotype"/>
                          <a:cs typeface="Palatino Linotype"/>
                        </a:rPr>
                        <a:t>};</a:t>
                      </a:r>
                      <a:r>
                        <a:rPr sz="900" spc="254" dirty="0">
                          <a:solidFill>
                            <a:srgbClr val="22373A"/>
                          </a:solidFill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900" i="1" spc="200" dirty="0">
                          <a:solidFill>
                            <a:srgbClr val="3D7A7A"/>
                          </a:solidFill>
                          <a:latin typeface="Palatino Linotype"/>
                          <a:cs typeface="Palatino Linotype"/>
                        </a:rPr>
                        <a:t>//</a:t>
                      </a:r>
                      <a:r>
                        <a:rPr sz="900" i="1" spc="250" dirty="0">
                          <a:solidFill>
                            <a:srgbClr val="3D7A7A"/>
                          </a:solidFill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900" i="1" spc="114" dirty="0">
                          <a:solidFill>
                            <a:srgbClr val="3D7A7A"/>
                          </a:solidFill>
                          <a:latin typeface="Palatino Linotype"/>
                          <a:cs typeface="Palatino Linotype"/>
                        </a:rPr>
                        <a:t>implicit</a:t>
                      </a:r>
                      <a:r>
                        <a:rPr sz="900" i="1" spc="254" dirty="0">
                          <a:solidFill>
                            <a:srgbClr val="3D7A7A"/>
                          </a:solidFill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900" i="1" spc="110" dirty="0">
                          <a:solidFill>
                            <a:srgbClr val="3D7A7A"/>
                          </a:solidFill>
                          <a:latin typeface="Palatino Linotype"/>
                          <a:cs typeface="Palatino Linotype"/>
                        </a:rPr>
                        <a:t>size</a:t>
                      </a:r>
                      <a:endParaRPr sz="900">
                        <a:latin typeface="Palatino Linotype"/>
                        <a:cs typeface="Palatino Linotype"/>
                      </a:endParaRPr>
                    </a:p>
                  </a:txBody>
                  <a:tcPr marL="0" marR="0" marT="2540" marB="0">
                    <a:solidFill>
                      <a:srgbClr val="EDEDE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900" b="1" spc="-20" dirty="0">
                          <a:solidFill>
                            <a:srgbClr val="AF003F"/>
                          </a:solidFill>
                          <a:latin typeface="Palatino Linotype"/>
                          <a:cs typeface="Palatino Linotype"/>
                        </a:rPr>
                        <a:t>char</a:t>
                      </a:r>
                      <a:endParaRPr sz="900">
                        <a:latin typeface="Palatino Linotype"/>
                        <a:cs typeface="Palatino Linotype"/>
                      </a:endParaRPr>
                    </a:p>
                  </a:txBody>
                  <a:tcPr marL="0" marR="0" marT="6350" marB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2984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900" spc="135" dirty="0">
                          <a:solidFill>
                            <a:srgbClr val="22373A"/>
                          </a:solidFill>
                          <a:latin typeface="Palatino Linotype"/>
                          <a:cs typeface="Palatino Linotype"/>
                        </a:rPr>
                        <a:t>c[]</a:t>
                      </a:r>
                      <a:r>
                        <a:rPr sz="900" spc="250" dirty="0">
                          <a:solidFill>
                            <a:srgbClr val="22373A"/>
                          </a:solidFill>
                          <a:latin typeface="Palatino Linotype"/>
                          <a:cs typeface="Palatino Linotype"/>
                        </a:rPr>
                        <a:t>  </a:t>
                      </a:r>
                      <a:r>
                        <a:rPr sz="900" dirty="0">
                          <a:solidFill>
                            <a:srgbClr val="666666"/>
                          </a:solidFill>
                          <a:latin typeface="Palatino Linotype"/>
                          <a:cs typeface="Palatino Linotype"/>
                        </a:rPr>
                        <a:t>=</a:t>
                      </a:r>
                      <a:r>
                        <a:rPr sz="900" spc="254" dirty="0">
                          <a:solidFill>
                            <a:srgbClr val="666666"/>
                          </a:solidFill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900" spc="60" dirty="0">
                          <a:solidFill>
                            <a:srgbClr val="BA2121"/>
                          </a:solidFill>
                          <a:latin typeface="Palatino Linotype"/>
                          <a:cs typeface="Palatino Linotype"/>
                        </a:rPr>
                        <a:t>"abcd"</a:t>
                      </a:r>
                      <a:r>
                        <a:rPr sz="900" spc="60" dirty="0">
                          <a:solidFill>
                            <a:srgbClr val="22373A"/>
                          </a:solidFill>
                          <a:latin typeface="Palatino Linotype"/>
                          <a:cs typeface="Palatino Linotype"/>
                        </a:rPr>
                        <a:t>;</a:t>
                      </a:r>
                      <a:endParaRPr sz="900">
                        <a:latin typeface="Palatino Linotype"/>
                        <a:cs typeface="Palatino Linotype"/>
                      </a:endParaRPr>
                    </a:p>
                  </a:txBody>
                  <a:tcPr marL="0" marR="0" marT="6350" marB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900" i="1" spc="200" dirty="0">
                          <a:solidFill>
                            <a:srgbClr val="3D7A7A"/>
                          </a:solidFill>
                          <a:latin typeface="Palatino Linotype"/>
                          <a:cs typeface="Palatino Linotype"/>
                        </a:rPr>
                        <a:t>//</a:t>
                      </a:r>
                      <a:r>
                        <a:rPr sz="900" i="1" spc="250" dirty="0">
                          <a:solidFill>
                            <a:srgbClr val="3D7A7A"/>
                          </a:solidFill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900" i="1" spc="114" dirty="0">
                          <a:solidFill>
                            <a:srgbClr val="3D7A7A"/>
                          </a:solidFill>
                          <a:latin typeface="Palatino Linotype"/>
                          <a:cs typeface="Palatino Linotype"/>
                        </a:rPr>
                        <a:t>implicit</a:t>
                      </a:r>
                      <a:r>
                        <a:rPr sz="900" i="1" spc="250" dirty="0">
                          <a:solidFill>
                            <a:srgbClr val="3D7A7A"/>
                          </a:solidFill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900" i="1" spc="110" dirty="0">
                          <a:solidFill>
                            <a:srgbClr val="3D7A7A"/>
                          </a:solidFill>
                          <a:latin typeface="Palatino Linotype"/>
                          <a:cs typeface="Palatino Linotype"/>
                        </a:rPr>
                        <a:t>size</a:t>
                      </a:r>
                      <a:endParaRPr sz="900">
                        <a:latin typeface="Palatino Linotype"/>
                        <a:cs typeface="Palatino Linotype"/>
                      </a:endParaRPr>
                    </a:p>
                  </a:txBody>
                  <a:tcPr marL="0" marR="0" marT="6350" marB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0029"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900" b="1" spc="55" dirty="0">
                          <a:solidFill>
                            <a:srgbClr val="AF003F"/>
                          </a:solidFill>
                          <a:latin typeface="Palatino Linotype"/>
                          <a:cs typeface="Palatino Linotype"/>
                        </a:rPr>
                        <a:t>int</a:t>
                      </a:r>
                      <a:endParaRPr sz="900">
                        <a:latin typeface="Palatino Linotype"/>
                        <a:cs typeface="Palatino Linotype"/>
                      </a:endParaRPr>
                    </a:p>
                  </a:txBody>
                  <a:tcPr marL="0" marR="0" marT="6350" marB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2984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900" spc="65" dirty="0">
                          <a:solidFill>
                            <a:srgbClr val="22373A"/>
                          </a:solidFill>
                          <a:latin typeface="Palatino Linotype"/>
                          <a:cs typeface="Palatino Linotype"/>
                        </a:rPr>
                        <a:t>d[</a:t>
                      </a:r>
                      <a:r>
                        <a:rPr sz="900" spc="65" dirty="0">
                          <a:solidFill>
                            <a:srgbClr val="666666"/>
                          </a:solidFill>
                          <a:latin typeface="Palatino Linotype"/>
                          <a:cs typeface="Palatino Linotype"/>
                        </a:rPr>
                        <a:t>3</a:t>
                      </a:r>
                      <a:r>
                        <a:rPr sz="900" spc="65" dirty="0">
                          <a:solidFill>
                            <a:srgbClr val="22373A"/>
                          </a:solidFill>
                          <a:latin typeface="Palatino Linotype"/>
                          <a:cs typeface="Palatino Linotype"/>
                        </a:rPr>
                        <a:t>]</a:t>
                      </a:r>
                      <a:r>
                        <a:rPr sz="900" spc="260" dirty="0">
                          <a:solidFill>
                            <a:srgbClr val="22373A"/>
                          </a:solidFill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900" dirty="0">
                          <a:solidFill>
                            <a:srgbClr val="666666"/>
                          </a:solidFill>
                          <a:latin typeface="Palatino Linotype"/>
                          <a:cs typeface="Palatino Linotype"/>
                        </a:rPr>
                        <a:t>=</a:t>
                      </a:r>
                      <a:r>
                        <a:rPr sz="900" spc="260" dirty="0">
                          <a:solidFill>
                            <a:srgbClr val="666666"/>
                          </a:solidFill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900" spc="140" dirty="0">
                          <a:solidFill>
                            <a:srgbClr val="22373A"/>
                          </a:solidFill>
                          <a:latin typeface="Palatino Linotype"/>
                          <a:cs typeface="Palatino Linotype"/>
                        </a:rPr>
                        <a:t>{</a:t>
                      </a:r>
                      <a:r>
                        <a:rPr sz="900" spc="140" dirty="0">
                          <a:solidFill>
                            <a:srgbClr val="666666"/>
                          </a:solidFill>
                          <a:latin typeface="Palatino Linotype"/>
                          <a:cs typeface="Palatino Linotype"/>
                        </a:rPr>
                        <a:t>1</a:t>
                      </a:r>
                      <a:r>
                        <a:rPr sz="900" spc="140" dirty="0">
                          <a:solidFill>
                            <a:srgbClr val="22373A"/>
                          </a:solidFill>
                          <a:latin typeface="Palatino Linotype"/>
                          <a:cs typeface="Palatino Linotype"/>
                        </a:rPr>
                        <a:t>,</a:t>
                      </a:r>
                      <a:r>
                        <a:rPr sz="900" spc="260" dirty="0">
                          <a:solidFill>
                            <a:srgbClr val="22373A"/>
                          </a:solidFill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900" spc="114" dirty="0">
                          <a:solidFill>
                            <a:srgbClr val="666666"/>
                          </a:solidFill>
                          <a:latin typeface="Palatino Linotype"/>
                          <a:cs typeface="Palatino Linotype"/>
                        </a:rPr>
                        <a:t>2</a:t>
                      </a:r>
                      <a:r>
                        <a:rPr sz="900" spc="114" dirty="0">
                          <a:solidFill>
                            <a:srgbClr val="22373A"/>
                          </a:solidFill>
                          <a:latin typeface="Palatino Linotype"/>
                          <a:cs typeface="Palatino Linotype"/>
                        </a:rPr>
                        <a:t>};</a:t>
                      </a:r>
                      <a:endParaRPr sz="900">
                        <a:latin typeface="Palatino Linotype"/>
                        <a:cs typeface="Palatino Linotype"/>
                      </a:endParaRPr>
                    </a:p>
                  </a:txBody>
                  <a:tcPr marL="0" marR="0" marT="6350" marB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900" i="1" spc="200" dirty="0">
                          <a:solidFill>
                            <a:srgbClr val="3D7A7A"/>
                          </a:solidFill>
                          <a:latin typeface="Palatino Linotype"/>
                          <a:cs typeface="Palatino Linotype"/>
                        </a:rPr>
                        <a:t>//</a:t>
                      </a:r>
                      <a:r>
                        <a:rPr sz="900" i="1" spc="260" dirty="0">
                          <a:solidFill>
                            <a:srgbClr val="3D7A7A"/>
                          </a:solidFill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900" i="1" spc="90" dirty="0">
                          <a:solidFill>
                            <a:srgbClr val="3D7A7A"/>
                          </a:solidFill>
                          <a:latin typeface="Palatino Linotype"/>
                          <a:cs typeface="Palatino Linotype"/>
                        </a:rPr>
                        <a:t>d[2]</a:t>
                      </a:r>
                      <a:r>
                        <a:rPr sz="900" i="1" spc="265" dirty="0">
                          <a:solidFill>
                            <a:srgbClr val="3D7A7A"/>
                          </a:solidFill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900" i="1" dirty="0">
                          <a:solidFill>
                            <a:srgbClr val="3D7A7A"/>
                          </a:solidFill>
                          <a:latin typeface="Palatino Linotype"/>
                          <a:cs typeface="Palatino Linotype"/>
                        </a:rPr>
                        <a:t>=</a:t>
                      </a:r>
                      <a:r>
                        <a:rPr sz="900" i="1" spc="260" dirty="0">
                          <a:solidFill>
                            <a:srgbClr val="3D7A7A"/>
                          </a:solidFill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900" i="1" dirty="0">
                          <a:solidFill>
                            <a:srgbClr val="3D7A7A"/>
                          </a:solidFill>
                          <a:latin typeface="Palatino Linotype"/>
                          <a:cs typeface="Palatino Linotype"/>
                        </a:rPr>
                        <a:t>0</a:t>
                      </a:r>
                      <a:r>
                        <a:rPr sz="900" i="1" spc="265" dirty="0">
                          <a:solidFill>
                            <a:srgbClr val="3D7A7A"/>
                          </a:solidFill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900" i="1" spc="70" dirty="0">
                          <a:solidFill>
                            <a:srgbClr val="3D7A7A"/>
                          </a:solidFill>
                          <a:latin typeface="Palatino Linotype"/>
                          <a:cs typeface="Palatino Linotype"/>
                        </a:rPr>
                        <a:t>-</a:t>
                      </a:r>
                      <a:r>
                        <a:rPr sz="900" i="1" spc="110" dirty="0">
                          <a:solidFill>
                            <a:srgbClr val="3D7A7A"/>
                          </a:solidFill>
                          <a:latin typeface="Palatino Linotype"/>
                          <a:cs typeface="Palatino Linotype"/>
                        </a:rPr>
                        <a:t>&gt;</a:t>
                      </a:r>
                      <a:r>
                        <a:rPr sz="900" i="1" spc="265" dirty="0">
                          <a:solidFill>
                            <a:srgbClr val="3D7A7A"/>
                          </a:solidFill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900" i="1" spc="110" dirty="0">
                          <a:solidFill>
                            <a:srgbClr val="3D7A7A"/>
                          </a:solidFill>
                          <a:latin typeface="Palatino Linotype"/>
                          <a:cs typeface="Palatino Linotype"/>
                        </a:rPr>
                        <a:t>zero/default</a:t>
                      </a:r>
                      <a:r>
                        <a:rPr sz="900" i="1" spc="260" dirty="0">
                          <a:solidFill>
                            <a:srgbClr val="3D7A7A"/>
                          </a:solidFill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900" i="1" spc="65" dirty="0">
                          <a:solidFill>
                            <a:srgbClr val="3D7A7A"/>
                          </a:solidFill>
                          <a:latin typeface="Palatino Linotype"/>
                          <a:cs typeface="Palatino Linotype"/>
                        </a:rPr>
                        <a:t>value</a:t>
                      </a:r>
                      <a:endParaRPr sz="900">
                        <a:latin typeface="Palatino Linotype"/>
                        <a:cs typeface="Palatino Linotype"/>
                      </a:endParaRPr>
                    </a:p>
                  </a:txBody>
                  <a:tcPr marL="0" marR="0" marT="6350" marB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0029"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900" b="1" spc="55" dirty="0">
                          <a:solidFill>
                            <a:srgbClr val="AF003F"/>
                          </a:solidFill>
                          <a:latin typeface="Palatino Linotype"/>
                          <a:cs typeface="Palatino Linotype"/>
                        </a:rPr>
                        <a:t>int</a:t>
                      </a:r>
                      <a:endParaRPr sz="900">
                        <a:latin typeface="Palatino Linotype"/>
                        <a:cs typeface="Palatino Linotype"/>
                      </a:endParaRPr>
                    </a:p>
                  </a:txBody>
                  <a:tcPr marL="0" marR="0" marT="86360" marB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29845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900" spc="95" dirty="0">
                          <a:solidFill>
                            <a:srgbClr val="22373A"/>
                          </a:solidFill>
                          <a:latin typeface="Palatino Linotype"/>
                          <a:cs typeface="Palatino Linotype"/>
                        </a:rPr>
                        <a:t>e[</a:t>
                      </a:r>
                      <a:r>
                        <a:rPr sz="900" spc="95" dirty="0">
                          <a:solidFill>
                            <a:srgbClr val="666666"/>
                          </a:solidFill>
                          <a:latin typeface="Palatino Linotype"/>
                          <a:cs typeface="Palatino Linotype"/>
                        </a:rPr>
                        <a:t>4</a:t>
                      </a:r>
                      <a:r>
                        <a:rPr sz="900" spc="95" dirty="0">
                          <a:solidFill>
                            <a:srgbClr val="22373A"/>
                          </a:solidFill>
                          <a:latin typeface="Palatino Linotype"/>
                          <a:cs typeface="Palatino Linotype"/>
                        </a:rPr>
                        <a:t>]</a:t>
                      </a:r>
                      <a:r>
                        <a:rPr sz="900" spc="260" dirty="0">
                          <a:solidFill>
                            <a:srgbClr val="22373A"/>
                          </a:solidFill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900" dirty="0">
                          <a:solidFill>
                            <a:srgbClr val="666666"/>
                          </a:solidFill>
                          <a:latin typeface="Palatino Linotype"/>
                          <a:cs typeface="Palatino Linotype"/>
                        </a:rPr>
                        <a:t>=</a:t>
                      </a:r>
                      <a:r>
                        <a:rPr sz="900" spc="260" dirty="0">
                          <a:solidFill>
                            <a:srgbClr val="666666"/>
                          </a:solidFill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900" spc="130" dirty="0">
                          <a:solidFill>
                            <a:srgbClr val="22373A"/>
                          </a:solidFill>
                          <a:latin typeface="Palatino Linotype"/>
                          <a:cs typeface="Palatino Linotype"/>
                        </a:rPr>
                        <a:t>{</a:t>
                      </a:r>
                      <a:r>
                        <a:rPr sz="900" spc="130" dirty="0">
                          <a:solidFill>
                            <a:srgbClr val="666666"/>
                          </a:solidFill>
                          <a:latin typeface="Palatino Linotype"/>
                          <a:cs typeface="Palatino Linotype"/>
                        </a:rPr>
                        <a:t>0</a:t>
                      </a:r>
                      <a:r>
                        <a:rPr sz="900" spc="130" dirty="0">
                          <a:solidFill>
                            <a:srgbClr val="22373A"/>
                          </a:solidFill>
                          <a:latin typeface="Palatino Linotype"/>
                          <a:cs typeface="Palatino Linotype"/>
                        </a:rPr>
                        <a:t>};</a:t>
                      </a:r>
                      <a:endParaRPr sz="900">
                        <a:latin typeface="Palatino Linotype"/>
                        <a:cs typeface="Palatino Linotype"/>
                      </a:endParaRPr>
                    </a:p>
                  </a:txBody>
                  <a:tcPr marL="0" marR="0" marT="86360" marB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900" i="1" spc="200" dirty="0">
                          <a:solidFill>
                            <a:srgbClr val="3D7A7A"/>
                          </a:solidFill>
                          <a:latin typeface="Palatino Linotype"/>
                          <a:cs typeface="Palatino Linotype"/>
                        </a:rPr>
                        <a:t>//</a:t>
                      </a:r>
                      <a:r>
                        <a:rPr sz="900" i="1" spc="254" dirty="0">
                          <a:solidFill>
                            <a:srgbClr val="3D7A7A"/>
                          </a:solidFill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900" i="1" u="sng" spc="165" dirty="0">
                          <a:solidFill>
                            <a:srgbClr val="3D7A7A"/>
                          </a:solidFill>
                          <a:uFill>
                            <a:solidFill>
                              <a:srgbClr val="3D7A7A"/>
                            </a:solidFill>
                          </a:uFill>
                          <a:latin typeface="Palatino Linotype"/>
                          <a:cs typeface="Palatino Linotype"/>
                        </a:rPr>
                        <a:t>all</a:t>
                      </a:r>
                      <a:r>
                        <a:rPr sz="900" i="1" spc="254" dirty="0">
                          <a:solidFill>
                            <a:srgbClr val="3D7A7A"/>
                          </a:solidFill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900" i="1" spc="80" dirty="0">
                          <a:solidFill>
                            <a:srgbClr val="3D7A7A"/>
                          </a:solidFill>
                          <a:latin typeface="Palatino Linotype"/>
                          <a:cs typeface="Palatino Linotype"/>
                        </a:rPr>
                        <a:t>values</a:t>
                      </a:r>
                      <a:r>
                        <a:rPr sz="900" i="1" spc="254" dirty="0">
                          <a:solidFill>
                            <a:srgbClr val="3D7A7A"/>
                          </a:solidFill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900" i="1" spc="100" dirty="0">
                          <a:solidFill>
                            <a:srgbClr val="3D7A7A"/>
                          </a:solidFill>
                          <a:latin typeface="Palatino Linotype"/>
                          <a:cs typeface="Palatino Linotype"/>
                        </a:rPr>
                        <a:t>are</a:t>
                      </a:r>
                      <a:r>
                        <a:rPr sz="900" i="1" spc="254" dirty="0">
                          <a:solidFill>
                            <a:srgbClr val="3D7A7A"/>
                          </a:solidFill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900" i="1" spc="135" dirty="0">
                          <a:solidFill>
                            <a:srgbClr val="3D7A7A"/>
                          </a:solidFill>
                          <a:latin typeface="Palatino Linotype"/>
                          <a:cs typeface="Palatino Linotype"/>
                        </a:rPr>
                        <a:t>initialized</a:t>
                      </a:r>
                      <a:r>
                        <a:rPr sz="900" i="1" spc="260" dirty="0">
                          <a:solidFill>
                            <a:srgbClr val="3D7A7A"/>
                          </a:solidFill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900" i="1" spc="114" dirty="0">
                          <a:solidFill>
                            <a:srgbClr val="3D7A7A"/>
                          </a:solidFill>
                          <a:latin typeface="Palatino Linotype"/>
                          <a:cs typeface="Palatino Linotype"/>
                        </a:rPr>
                        <a:t>to</a:t>
                      </a:r>
                      <a:r>
                        <a:rPr sz="900" i="1" spc="254" dirty="0">
                          <a:solidFill>
                            <a:srgbClr val="3D7A7A"/>
                          </a:solidFill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900" i="1" spc="-50" dirty="0">
                          <a:solidFill>
                            <a:srgbClr val="3D7A7A"/>
                          </a:solidFill>
                          <a:latin typeface="Palatino Linotype"/>
                          <a:cs typeface="Palatino Linotype"/>
                        </a:rPr>
                        <a:t>0</a:t>
                      </a:r>
                      <a:endParaRPr sz="900">
                        <a:latin typeface="Palatino Linotype"/>
                        <a:cs typeface="Palatino Linotype"/>
                      </a:endParaRPr>
                    </a:p>
                  </a:txBody>
                  <a:tcPr marL="0" marR="0" marT="86360" marB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900" b="1" spc="55" dirty="0">
                          <a:solidFill>
                            <a:srgbClr val="AF003F"/>
                          </a:solidFill>
                          <a:latin typeface="Palatino Linotype"/>
                          <a:cs typeface="Palatino Linotype"/>
                        </a:rPr>
                        <a:t>int</a:t>
                      </a:r>
                      <a:endParaRPr sz="900">
                        <a:latin typeface="Palatino Linotype"/>
                        <a:cs typeface="Palatino Linotype"/>
                      </a:endParaRPr>
                    </a:p>
                  </a:txBody>
                  <a:tcPr marL="0" marR="0" marT="6350" marB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2984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900" spc="130" dirty="0">
                          <a:solidFill>
                            <a:srgbClr val="22373A"/>
                          </a:solidFill>
                          <a:latin typeface="Palatino Linotype"/>
                          <a:cs typeface="Palatino Linotype"/>
                        </a:rPr>
                        <a:t>f[</a:t>
                      </a:r>
                      <a:r>
                        <a:rPr sz="900" spc="130" dirty="0">
                          <a:solidFill>
                            <a:srgbClr val="666666"/>
                          </a:solidFill>
                          <a:latin typeface="Palatino Linotype"/>
                          <a:cs typeface="Palatino Linotype"/>
                        </a:rPr>
                        <a:t>3</a:t>
                      </a:r>
                      <a:r>
                        <a:rPr sz="900" spc="130" dirty="0">
                          <a:solidFill>
                            <a:srgbClr val="22373A"/>
                          </a:solidFill>
                          <a:latin typeface="Palatino Linotype"/>
                          <a:cs typeface="Palatino Linotype"/>
                        </a:rPr>
                        <a:t>]</a:t>
                      </a:r>
                      <a:r>
                        <a:rPr sz="900" spc="254" dirty="0">
                          <a:solidFill>
                            <a:srgbClr val="22373A"/>
                          </a:solidFill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900" dirty="0">
                          <a:solidFill>
                            <a:srgbClr val="666666"/>
                          </a:solidFill>
                          <a:latin typeface="Palatino Linotype"/>
                          <a:cs typeface="Palatino Linotype"/>
                        </a:rPr>
                        <a:t>=</a:t>
                      </a:r>
                      <a:r>
                        <a:rPr sz="900" spc="260" dirty="0">
                          <a:solidFill>
                            <a:srgbClr val="666666"/>
                          </a:solidFill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900" spc="170" dirty="0">
                          <a:solidFill>
                            <a:srgbClr val="22373A"/>
                          </a:solidFill>
                          <a:latin typeface="Palatino Linotype"/>
                          <a:cs typeface="Palatino Linotype"/>
                        </a:rPr>
                        <a:t>{};</a:t>
                      </a:r>
                      <a:endParaRPr sz="900">
                        <a:latin typeface="Palatino Linotype"/>
                        <a:cs typeface="Palatino Linotype"/>
                      </a:endParaRPr>
                    </a:p>
                  </a:txBody>
                  <a:tcPr marL="0" marR="0" marT="6350" marB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900" i="1" spc="200" dirty="0">
                          <a:solidFill>
                            <a:srgbClr val="3D7A7A"/>
                          </a:solidFill>
                          <a:latin typeface="Palatino Linotype"/>
                          <a:cs typeface="Palatino Linotype"/>
                        </a:rPr>
                        <a:t>//</a:t>
                      </a:r>
                      <a:r>
                        <a:rPr sz="900" i="1" spc="254" dirty="0">
                          <a:solidFill>
                            <a:srgbClr val="3D7A7A"/>
                          </a:solidFill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900" i="1" u="sng" spc="165" dirty="0">
                          <a:solidFill>
                            <a:srgbClr val="3D7A7A"/>
                          </a:solidFill>
                          <a:uFill>
                            <a:solidFill>
                              <a:srgbClr val="3D7A7A"/>
                            </a:solidFill>
                          </a:uFill>
                          <a:latin typeface="Palatino Linotype"/>
                          <a:cs typeface="Palatino Linotype"/>
                        </a:rPr>
                        <a:t>all</a:t>
                      </a:r>
                      <a:r>
                        <a:rPr sz="900" i="1" spc="254" dirty="0">
                          <a:solidFill>
                            <a:srgbClr val="3D7A7A"/>
                          </a:solidFill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900" i="1" spc="80" dirty="0">
                          <a:solidFill>
                            <a:srgbClr val="3D7A7A"/>
                          </a:solidFill>
                          <a:latin typeface="Palatino Linotype"/>
                          <a:cs typeface="Palatino Linotype"/>
                        </a:rPr>
                        <a:t>values</a:t>
                      </a:r>
                      <a:r>
                        <a:rPr sz="900" i="1" spc="260" dirty="0">
                          <a:solidFill>
                            <a:srgbClr val="3D7A7A"/>
                          </a:solidFill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900" i="1" spc="100" dirty="0">
                          <a:solidFill>
                            <a:srgbClr val="3D7A7A"/>
                          </a:solidFill>
                          <a:latin typeface="Palatino Linotype"/>
                          <a:cs typeface="Palatino Linotype"/>
                        </a:rPr>
                        <a:t>are</a:t>
                      </a:r>
                      <a:r>
                        <a:rPr sz="900" i="1" spc="254" dirty="0">
                          <a:solidFill>
                            <a:srgbClr val="3D7A7A"/>
                          </a:solidFill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900" i="1" spc="135" dirty="0">
                          <a:solidFill>
                            <a:srgbClr val="3D7A7A"/>
                          </a:solidFill>
                          <a:latin typeface="Palatino Linotype"/>
                          <a:cs typeface="Palatino Linotype"/>
                        </a:rPr>
                        <a:t>initialized</a:t>
                      </a:r>
                      <a:r>
                        <a:rPr sz="900" i="1" spc="260" dirty="0">
                          <a:solidFill>
                            <a:srgbClr val="3D7A7A"/>
                          </a:solidFill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900" i="1" spc="114" dirty="0">
                          <a:solidFill>
                            <a:srgbClr val="3D7A7A"/>
                          </a:solidFill>
                          <a:latin typeface="Palatino Linotype"/>
                          <a:cs typeface="Palatino Linotype"/>
                        </a:rPr>
                        <a:t>to</a:t>
                      </a:r>
                      <a:r>
                        <a:rPr sz="900" i="1" spc="254" dirty="0">
                          <a:solidFill>
                            <a:srgbClr val="3D7A7A"/>
                          </a:solidFill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900" i="1" dirty="0">
                          <a:solidFill>
                            <a:srgbClr val="3D7A7A"/>
                          </a:solidFill>
                          <a:latin typeface="Palatino Linotype"/>
                          <a:cs typeface="Palatino Linotype"/>
                        </a:rPr>
                        <a:t>0</a:t>
                      </a:r>
                      <a:r>
                        <a:rPr sz="900" i="1" spc="260" dirty="0">
                          <a:solidFill>
                            <a:srgbClr val="3D7A7A"/>
                          </a:solidFill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900" b="1" i="1" spc="-10" dirty="0">
                          <a:solidFill>
                            <a:srgbClr val="3D7A7A"/>
                          </a:solidFill>
                          <a:latin typeface="Trebuchet MS"/>
                          <a:cs typeface="Trebuchet MS"/>
                        </a:rPr>
                        <a:t>(</a:t>
                      </a:r>
                      <a:r>
                        <a:rPr sz="900" b="1" i="1" spc="-10" dirty="0">
                          <a:solidFill>
                            <a:srgbClr val="008A73"/>
                          </a:solidFill>
                          <a:latin typeface="Trebuchet MS"/>
                          <a:cs typeface="Trebuchet MS"/>
                        </a:rPr>
                        <a:t>C++11</a:t>
                      </a:r>
                      <a:r>
                        <a:rPr sz="900" b="1" i="1" spc="-10" dirty="0">
                          <a:solidFill>
                            <a:srgbClr val="3D7A7A"/>
                          </a:solidFill>
                          <a:latin typeface="Trebuchet MS"/>
                          <a:cs typeface="Trebuchet MS"/>
                        </a:rPr>
                        <a:t>)</a:t>
                      </a:r>
                      <a:endParaRPr sz="900">
                        <a:latin typeface="Trebuchet MS"/>
                        <a:cs typeface="Trebuchet MS"/>
                      </a:endParaRPr>
                    </a:p>
                  </a:txBody>
                  <a:tcPr marL="0" marR="0" marT="6350" marB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9230"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900" b="1" spc="55" dirty="0">
                          <a:solidFill>
                            <a:srgbClr val="AF003F"/>
                          </a:solidFill>
                          <a:latin typeface="Palatino Linotype"/>
                          <a:cs typeface="Palatino Linotype"/>
                        </a:rPr>
                        <a:t>int</a:t>
                      </a:r>
                      <a:endParaRPr sz="900">
                        <a:latin typeface="Palatino Linotype"/>
                        <a:cs typeface="Palatino Linotype"/>
                      </a:endParaRPr>
                    </a:p>
                  </a:txBody>
                  <a:tcPr marL="0" marR="0" marT="6350" marB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2984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900" spc="80" dirty="0">
                          <a:solidFill>
                            <a:srgbClr val="22373A"/>
                          </a:solidFill>
                          <a:latin typeface="Palatino Linotype"/>
                          <a:cs typeface="Palatino Linotype"/>
                        </a:rPr>
                        <a:t>g[</a:t>
                      </a:r>
                      <a:r>
                        <a:rPr sz="900" spc="80" dirty="0">
                          <a:solidFill>
                            <a:srgbClr val="666666"/>
                          </a:solidFill>
                          <a:latin typeface="Palatino Linotype"/>
                          <a:cs typeface="Palatino Linotype"/>
                        </a:rPr>
                        <a:t>3</a:t>
                      </a:r>
                      <a:r>
                        <a:rPr sz="900" spc="80" dirty="0">
                          <a:solidFill>
                            <a:srgbClr val="22373A"/>
                          </a:solidFill>
                          <a:latin typeface="Palatino Linotype"/>
                          <a:cs typeface="Palatino Linotype"/>
                        </a:rPr>
                        <a:t>]</a:t>
                      </a:r>
                      <a:r>
                        <a:rPr sz="900" spc="245" dirty="0">
                          <a:solidFill>
                            <a:srgbClr val="22373A"/>
                          </a:solidFill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900" spc="170" dirty="0">
                          <a:solidFill>
                            <a:srgbClr val="22373A"/>
                          </a:solidFill>
                          <a:latin typeface="Palatino Linotype"/>
                          <a:cs typeface="Palatino Linotype"/>
                        </a:rPr>
                        <a:t>{};</a:t>
                      </a:r>
                      <a:endParaRPr sz="900">
                        <a:latin typeface="Palatino Linotype"/>
                        <a:cs typeface="Palatino Linotype"/>
                      </a:endParaRPr>
                    </a:p>
                  </a:txBody>
                  <a:tcPr marL="0" marR="0" marT="6350" marB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900" i="1" spc="200" dirty="0">
                          <a:solidFill>
                            <a:srgbClr val="3D7A7A"/>
                          </a:solidFill>
                          <a:latin typeface="Palatino Linotype"/>
                          <a:cs typeface="Palatino Linotype"/>
                        </a:rPr>
                        <a:t>//</a:t>
                      </a:r>
                      <a:r>
                        <a:rPr sz="900" i="1" spc="254" dirty="0">
                          <a:solidFill>
                            <a:srgbClr val="3D7A7A"/>
                          </a:solidFill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900" i="1" u="sng" spc="165" dirty="0">
                          <a:solidFill>
                            <a:srgbClr val="3D7A7A"/>
                          </a:solidFill>
                          <a:uFill>
                            <a:solidFill>
                              <a:srgbClr val="3D7A7A"/>
                            </a:solidFill>
                          </a:uFill>
                          <a:latin typeface="Palatino Linotype"/>
                          <a:cs typeface="Palatino Linotype"/>
                        </a:rPr>
                        <a:t>all</a:t>
                      </a:r>
                      <a:r>
                        <a:rPr sz="900" i="1" spc="254" dirty="0">
                          <a:solidFill>
                            <a:srgbClr val="3D7A7A"/>
                          </a:solidFill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900" i="1" spc="80" dirty="0">
                          <a:solidFill>
                            <a:srgbClr val="3D7A7A"/>
                          </a:solidFill>
                          <a:latin typeface="Palatino Linotype"/>
                          <a:cs typeface="Palatino Linotype"/>
                        </a:rPr>
                        <a:t>values</a:t>
                      </a:r>
                      <a:r>
                        <a:rPr sz="900" i="1" spc="260" dirty="0">
                          <a:solidFill>
                            <a:srgbClr val="3D7A7A"/>
                          </a:solidFill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900" i="1" spc="100" dirty="0">
                          <a:solidFill>
                            <a:srgbClr val="3D7A7A"/>
                          </a:solidFill>
                          <a:latin typeface="Palatino Linotype"/>
                          <a:cs typeface="Palatino Linotype"/>
                        </a:rPr>
                        <a:t>are</a:t>
                      </a:r>
                      <a:r>
                        <a:rPr sz="900" i="1" spc="254" dirty="0">
                          <a:solidFill>
                            <a:srgbClr val="3D7A7A"/>
                          </a:solidFill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900" i="1" spc="135" dirty="0">
                          <a:solidFill>
                            <a:srgbClr val="3D7A7A"/>
                          </a:solidFill>
                          <a:latin typeface="Palatino Linotype"/>
                          <a:cs typeface="Palatino Linotype"/>
                        </a:rPr>
                        <a:t>initialized</a:t>
                      </a:r>
                      <a:r>
                        <a:rPr sz="900" i="1" spc="260" dirty="0">
                          <a:solidFill>
                            <a:srgbClr val="3D7A7A"/>
                          </a:solidFill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900" i="1" spc="114" dirty="0">
                          <a:solidFill>
                            <a:srgbClr val="3D7A7A"/>
                          </a:solidFill>
                          <a:latin typeface="Palatino Linotype"/>
                          <a:cs typeface="Palatino Linotype"/>
                        </a:rPr>
                        <a:t>to</a:t>
                      </a:r>
                      <a:r>
                        <a:rPr sz="900" i="1" spc="254" dirty="0">
                          <a:solidFill>
                            <a:srgbClr val="3D7A7A"/>
                          </a:solidFill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900" i="1" dirty="0">
                          <a:solidFill>
                            <a:srgbClr val="3D7A7A"/>
                          </a:solidFill>
                          <a:latin typeface="Palatino Linotype"/>
                          <a:cs typeface="Palatino Linotype"/>
                        </a:rPr>
                        <a:t>0</a:t>
                      </a:r>
                      <a:r>
                        <a:rPr sz="900" i="1" spc="260" dirty="0">
                          <a:solidFill>
                            <a:srgbClr val="3D7A7A"/>
                          </a:solidFill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900" b="1" i="1" spc="-10" dirty="0">
                          <a:solidFill>
                            <a:srgbClr val="3D7A7A"/>
                          </a:solidFill>
                          <a:latin typeface="Trebuchet MS"/>
                          <a:cs typeface="Trebuchet MS"/>
                        </a:rPr>
                        <a:t>(</a:t>
                      </a:r>
                      <a:r>
                        <a:rPr sz="900" b="1" i="1" spc="-10" dirty="0">
                          <a:solidFill>
                            <a:srgbClr val="008A73"/>
                          </a:solidFill>
                          <a:latin typeface="Trebuchet MS"/>
                          <a:cs typeface="Trebuchet MS"/>
                        </a:rPr>
                        <a:t>C++11</a:t>
                      </a:r>
                      <a:r>
                        <a:rPr sz="900" b="1" i="1" spc="-10" dirty="0">
                          <a:solidFill>
                            <a:srgbClr val="3D7A7A"/>
                          </a:solidFill>
                          <a:latin typeface="Trebuchet MS"/>
                          <a:cs typeface="Trebuchet MS"/>
                        </a:rPr>
                        <a:t>)</a:t>
                      </a:r>
                      <a:endParaRPr sz="900">
                        <a:latin typeface="Trebuchet MS"/>
                        <a:cs typeface="Trebuchet MS"/>
                      </a:endParaRPr>
                    </a:p>
                  </a:txBody>
                  <a:tcPr marL="0" marR="0" marT="6350" marB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7660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915"/>
                        </a:spcBef>
                      </a:pPr>
                      <a:r>
                        <a:rPr sz="1100" spc="-30" dirty="0">
                          <a:solidFill>
                            <a:srgbClr val="22373A"/>
                          </a:solidFill>
                          <a:latin typeface="Tahoma"/>
                          <a:cs typeface="Tahoma"/>
                        </a:rPr>
                        <a:t>Two</a:t>
                      </a:r>
                      <a:r>
                        <a:rPr sz="1100" spc="-60" dirty="0">
                          <a:solidFill>
                            <a:srgbClr val="22373A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100" spc="-10" dirty="0">
                          <a:solidFill>
                            <a:srgbClr val="22373A"/>
                          </a:solidFill>
                          <a:latin typeface="Tahoma"/>
                          <a:cs typeface="Tahoma"/>
                        </a:rPr>
                        <a:t>dimensions: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116205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65455">
                <a:tc gridSpan="4"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900" b="1" spc="80" dirty="0">
                          <a:solidFill>
                            <a:srgbClr val="AF003F"/>
                          </a:solidFill>
                          <a:latin typeface="Palatino Linotype"/>
                          <a:cs typeface="Palatino Linotype"/>
                        </a:rPr>
                        <a:t>int</a:t>
                      </a:r>
                      <a:r>
                        <a:rPr sz="900" b="1" spc="260" dirty="0">
                          <a:solidFill>
                            <a:srgbClr val="AF003F"/>
                          </a:solidFill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900" spc="114" dirty="0">
                          <a:solidFill>
                            <a:srgbClr val="22373A"/>
                          </a:solidFill>
                          <a:latin typeface="Palatino Linotype"/>
                          <a:cs typeface="Palatino Linotype"/>
                        </a:rPr>
                        <a:t>a[][</a:t>
                      </a:r>
                      <a:r>
                        <a:rPr sz="900" spc="114" dirty="0">
                          <a:solidFill>
                            <a:srgbClr val="666666"/>
                          </a:solidFill>
                          <a:latin typeface="Palatino Linotype"/>
                          <a:cs typeface="Palatino Linotype"/>
                        </a:rPr>
                        <a:t>2</a:t>
                      </a:r>
                      <a:r>
                        <a:rPr sz="900" spc="114" dirty="0">
                          <a:solidFill>
                            <a:srgbClr val="22373A"/>
                          </a:solidFill>
                          <a:latin typeface="Palatino Linotype"/>
                          <a:cs typeface="Palatino Linotype"/>
                        </a:rPr>
                        <a:t>]</a:t>
                      </a:r>
                      <a:r>
                        <a:rPr sz="900" spc="260" dirty="0">
                          <a:solidFill>
                            <a:srgbClr val="22373A"/>
                          </a:solidFill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900" dirty="0">
                          <a:solidFill>
                            <a:srgbClr val="666666"/>
                          </a:solidFill>
                          <a:latin typeface="Palatino Linotype"/>
                          <a:cs typeface="Palatino Linotype"/>
                        </a:rPr>
                        <a:t>=</a:t>
                      </a:r>
                      <a:r>
                        <a:rPr sz="900" spc="260" dirty="0">
                          <a:solidFill>
                            <a:srgbClr val="666666"/>
                          </a:solidFill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900" spc="170" dirty="0">
                          <a:solidFill>
                            <a:srgbClr val="22373A"/>
                          </a:solidFill>
                          <a:latin typeface="Palatino Linotype"/>
                          <a:cs typeface="Palatino Linotype"/>
                        </a:rPr>
                        <a:t>{</a:t>
                      </a:r>
                      <a:r>
                        <a:rPr sz="900" spc="260" dirty="0">
                          <a:solidFill>
                            <a:srgbClr val="22373A"/>
                          </a:solidFill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900" spc="140" dirty="0">
                          <a:solidFill>
                            <a:srgbClr val="22373A"/>
                          </a:solidFill>
                          <a:latin typeface="Palatino Linotype"/>
                          <a:cs typeface="Palatino Linotype"/>
                        </a:rPr>
                        <a:t>{</a:t>
                      </a:r>
                      <a:r>
                        <a:rPr sz="900" spc="140" dirty="0">
                          <a:solidFill>
                            <a:srgbClr val="666666"/>
                          </a:solidFill>
                          <a:latin typeface="Palatino Linotype"/>
                          <a:cs typeface="Palatino Linotype"/>
                        </a:rPr>
                        <a:t>1</a:t>
                      </a:r>
                      <a:r>
                        <a:rPr sz="900" spc="140" dirty="0">
                          <a:solidFill>
                            <a:srgbClr val="22373A"/>
                          </a:solidFill>
                          <a:latin typeface="Palatino Linotype"/>
                          <a:cs typeface="Palatino Linotype"/>
                        </a:rPr>
                        <a:t>,</a:t>
                      </a:r>
                      <a:r>
                        <a:rPr sz="900" spc="140" dirty="0">
                          <a:solidFill>
                            <a:srgbClr val="666666"/>
                          </a:solidFill>
                          <a:latin typeface="Palatino Linotype"/>
                          <a:cs typeface="Palatino Linotype"/>
                        </a:rPr>
                        <a:t>2</a:t>
                      </a:r>
                      <a:r>
                        <a:rPr sz="900" spc="140" dirty="0">
                          <a:solidFill>
                            <a:srgbClr val="22373A"/>
                          </a:solidFill>
                          <a:latin typeface="Palatino Linotype"/>
                          <a:cs typeface="Palatino Linotype"/>
                        </a:rPr>
                        <a:t>},</a:t>
                      </a:r>
                      <a:r>
                        <a:rPr sz="900" spc="260" dirty="0">
                          <a:solidFill>
                            <a:srgbClr val="22373A"/>
                          </a:solidFill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900" spc="140" dirty="0">
                          <a:solidFill>
                            <a:srgbClr val="22373A"/>
                          </a:solidFill>
                          <a:latin typeface="Palatino Linotype"/>
                          <a:cs typeface="Palatino Linotype"/>
                        </a:rPr>
                        <a:t>{</a:t>
                      </a:r>
                      <a:r>
                        <a:rPr sz="900" spc="140" dirty="0">
                          <a:solidFill>
                            <a:srgbClr val="666666"/>
                          </a:solidFill>
                          <a:latin typeface="Palatino Linotype"/>
                          <a:cs typeface="Palatino Linotype"/>
                        </a:rPr>
                        <a:t>3</a:t>
                      </a:r>
                      <a:r>
                        <a:rPr sz="900" spc="140" dirty="0">
                          <a:solidFill>
                            <a:srgbClr val="22373A"/>
                          </a:solidFill>
                          <a:latin typeface="Palatino Linotype"/>
                          <a:cs typeface="Palatino Linotype"/>
                        </a:rPr>
                        <a:t>,</a:t>
                      </a:r>
                      <a:r>
                        <a:rPr sz="900" spc="140" dirty="0">
                          <a:solidFill>
                            <a:srgbClr val="666666"/>
                          </a:solidFill>
                          <a:latin typeface="Palatino Linotype"/>
                          <a:cs typeface="Palatino Linotype"/>
                        </a:rPr>
                        <a:t>4</a:t>
                      </a:r>
                      <a:r>
                        <a:rPr sz="900" spc="140" dirty="0">
                          <a:solidFill>
                            <a:srgbClr val="22373A"/>
                          </a:solidFill>
                          <a:latin typeface="Palatino Linotype"/>
                          <a:cs typeface="Palatino Linotype"/>
                        </a:rPr>
                        <a:t>},</a:t>
                      </a:r>
                      <a:r>
                        <a:rPr sz="900" spc="265" dirty="0">
                          <a:solidFill>
                            <a:srgbClr val="22373A"/>
                          </a:solidFill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900" spc="120" dirty="0">
                          <a:solidFill>
                            <a:srgbClr val="22373A"/>
                          </a:solidFill>
                          <a:latin typeface="Palatino Linotype"/>
                          <a:cs typeface="Palatino Linotype"/>
                        </a:rPr>
                        <a:t>{</a:t>
                      </a:r>
                      <a:r>
                        <a:rPr sz="900" spc="120" dirty="0">
                          <a:solidFill>
                            <a:srgbClr val="666666"/>
                          </a:solidFill>
                          <a:latin typeface="Palatino Linotype"/>
                          <a:cs typeface="Palatino Linotype"/>
                        </a:rPr>
                        <a:t>5</a:t>
                      </a:r>
                      <a:r>
                        <a:rPr sz="900" spc="120" dirty="0">
                          <a:solidFill>
                            <a:srgbClr val="22373A"/>
                          </a:solidFill>
                          <a:latin typeface="Palatino Linotype"/>
                          <a:cs typeface="Palatino Linotype"/>
                        </a:rPr>
                        <a:t>,</a:t>
                      </a:r>
                      <a:r>
                        <a:rPr sz="900" spc="120" dirty="0">
                          <a:solidFill>
                            <a:srgbClr val="666666"/>
                          </a:solidFill>
                          <a:latin typeface="Palatino Linotype"/>
                          <a:cs typeface="Palatino Linotype"/>
                        </a:rPr>
                        <a:t>6</a:t>
                      </a:r>
                      <a:r>
                        <a:rPr sz="900" spc="120" dirty="0">
                          <a:solidFill>
                            <a:srgbClr val="22373A"/>
                          </a:solidFill>
                          <a:latin typeface="Palatino Linotype"/>
                          <a:cs typeface="Palatino Linotype"/>
                        </a:rPr>
                        <a:t>}</a:t>
                      </a:r>
                      <a:r>
                        <a:rPr sz="900" spc="260" dirty="0">
                          <a:solidFill>
                            <a:srgbClr val="22373A"/>
                          </a:solidFill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900" spc="204" dirty="0">
                          <a:solidFill>
                            <a:srgbClr val="22373A"/>
                          </a:solidFill>
                          <a:latin typeface="Palatino Linotype"/>
                          <a:cs typeface="Palatino Linotype"/>
                        </a:rPr>
                        <a:t>};</a:t>
                      </a:r>
                      <a:r>
                        <a:rPr sz="900" spc="260" dirty="0">
                          <a:solidFill>
                            <a:srgbClr val="22373A"/>
                          </a:solidFill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900" i="1" spc="200" dirty="0">
                          <a:solidFill>
                            <a:srgbClr val="3D7A7A"/>
                          </a:solidFill>
                          <a:latin typeface="Palatino Linotype"/>
                          <a:cs typeface="Palatino Linotype"/>
                        </a:rPr>
                        <a:t>//</a:t>
                      </a:r>
                      <a:r>
                        <a:rPr sz="900" i="1" spc="260" dirty="0">
                          <a:solidFill>
                            <a:srgbClr val="3D7A7A"/>
                          </a:solidFill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900" i="1" spc="40" dirty="0">
                          <a:solidFill>
                            <a:srgbClr val="3D7A7A"/>
                          </a:solidFill>
                          <a:latin typeface="Palatino Linotype"/>
                          <a:cs typeface="Palatino Linotype"/>
                        </a:rPr>
                        <a:t>ok</a:t>
                      </a:r>
                      <a:endParaRPr sz="900">
                        <a:latin typeface="Palatino Linotype"/>
                        <a:cs typeface="Palatino Linotype"/>
                      </a:endParaRPr>
                    </a:p>
                    <a:p>
                      <a:pPr marL="37465">
                        <a:lnSpc>
                          <a:spcPct val="100000"/>
                        </a:lnSpc>
                        <a:spcBef>
                          <a:spcPts val="180"/>
                        </a:spcBef>
                        <a:tabLst>
                          <a:tab pos="2309495" algn="l"/>
                        </a:tabLst>
                      </a:pPr>
                      <a:r>
                        <a:rPr sz="900" b="1" spc="80" dirty="0">
                          <a:solidFill>
                            <a:srgbClr val="AF003F"/>
                          </a:solidFill>
                          <a:latin typeface="Palatino Linotype"/>
                          <a:cs typeface="Palatino Linotype"/>
                        </a:rPr>
                        <a:t>int</a:t>
                      </a:r>
                      <a:r>
                        <a:rPr sz="900" b="1" spc="250" dirty="0">
                          <a:solidFill>
                            <a:srgbClr val="AF003F"/>
                          </a:solidFill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900" spc="110" dirty="0">
                          <a:solidFill>
                            <a:srgbClr val="22373A"/>
                          </a:solidFill>
                          <a:latin typeface="Palatino Linotype"/>
                          <a:cs typeface="Palatino Linotype"/>
                        </a:rPr>
                        <a:t>b[][</a:t>
                      </a:r>
                      <a:r>
                        <a:rPr sz="900" spc="110" dirty="0">
                          <a:solidFill>
                            <a:srgbClr val="666666"/>
                          </a:solidFill>
                          <a:latin typeface="Palatino Linotype"/>
                          <a:cs typeface="Palatino Linotype"/>
                        </a:rPr>
                        <a:t>2</a:t>
                      </a:r>
                      <a:r>
                        <a:rPr sz="900" spc="110" dirty="0">
                          <a:solidFill>
                            <a:srgbClr val="22373A"/>
                          </a:solidFill>
                          <a:latin typeface="Palatino Linotype"/>
                          <a:cs typeface="Palatino Linotype"/>
                        </a:rPr>
                        <a:t>]</a:t>
                      </a:r>
                      <a:r>
                        <a:rPr sz="900" spc="254" dirty="0">
                          <a:solidFill>
                            <a:srgbClr val="22373A"/>
                          </a:solidFill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900" dirty="0">
                          <a:solidFill>
                            <a:srgbClr val="666666"/>
                          </a:solidFill>
                          <a:latin typeface="Palatino Linotype"/>
                          <a:cs typeface="Palatino Linotype"/>
                        </a:rPr>
                        <a:t>=</a:t>
                      </a:r>
                      <a:r>
                        <a:rPr sz="900" spc="250" dirty="0">
                          <a:solidFill>
                            <a:srgbClr val="666666"/>
                          </a:solidFill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900" spc="170" dirty="0">
                          <a:solidFill>
                            <a:srgbClr val="22373A"/>
                          </a:solidFill>
                          <a:latin typeface="Palatino Linotype"/>
                          <a:cs typeface="Palatino Linotype"/>
                        </a:rPr>
                        <a:t>{</a:t>
                      </a:r>
                      <a:r>
                        <a:rPr sz="900" spc="254" dirty="0">
                          <a:solidFill>
                            <a:srgbClr val="22373A"/>
                          </a:solidFill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900" spc="130" dirty="0">
                          <a:solidFill>
                            <a:srgbClr val="666666"/>
                          </a:solidFill>
                          <a:latin typeface="Palatino Linotype"/>
                          <a:cs typeface="Palatino Linotype"/>
                        </a:rPr>
                        <a:t>1</a:t>
                      </a:r>
                      <a:r>
                        <a:rPr sz="900" spc="130" dirty="0">
                          <a:solidFill>
                            <a:srgbClr val="22373A"/>
                          </a:solidFill>
                          <a:latin typeface="Palatino Linotype"/>
                          <a:cs typeface="Palatino Linotype"/>
                        </a:rPr>
                        <a:t>,</a:t>
                      </a:r>
                      <a:r>
                        <a:rPr sz="900" spc="250" dirty="0">
                          <a:solidFill>
                            <a:srgbClr val="22373A"/>
                          </a:solidFill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900" spc="130" dirty="0">
                          <a:solidFill>
                            <a:srgbClr val="666666"/>
                          </a:solidFill>
                          <a:latin typeface="Palatino Linotype"/>
                          <a:cs typeface="Palatino Linotype"/>
                        </a:rPr>
                        <a:t>2</a:t>
                      </a:r>
                      <a:r>
                        <a:rPr sz="900" spc="130" dirty="0">
                          <a:solidFill>
                            <a:srgbClr val="22373A"/>
                          </a:solidFill>
                          <a:latin typeface="Palatino Linotype"/>
                          <a:cs typeface="Palatino Linotype"/>
                        </a:rPr>
                        <a:t>,</a:t>
                      </a:r>
                      <a:r>
                        <a:rPr sz="900" spc="254" dirty="0">
                          <a:solidFill>
                            <a:srgbClr val="22373A"/>
                          </a:solidFill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900" spc="130" dirty="0">
                          <a:solidFill>
                            <a:srgbClr val="666666"/>
                          </a:solidFill>
                          <a:latin typeface="Palatino Linotype"/>
                          <a:cs typeface="Palatino Linotype"/>
                        </a:rPr>
                        <a:t>3</a:t>
                      </a:r>
                      <a:r>
                        <a:rPr sz="900" spc="130" dirty="0">
                          <a:solidFill>
                            <a:srgbClr val="22373A"/>
                          </a:solidFill>
                          <a:latin typeface="Palatino Linotype"/>
                          <a:cs typeface="Palatino Linotype"/>
                        </a:rPr>
                        <a:t>,</a:t>
                      </a:r>
                      <a:r>
                        <a:rPr sz="900" spc="254" dirty="0">
                          <a:solidFill>
                            <a:srgbClr val="22373A"/>
                          </a:solidFill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900" dirty="0">
                          <a:solidFill>
                            <a:srgbClr val="666666"/>
                          </a:solidFill>
                          <a:latin typeface="Palatino Linotype"/>
                          <a:cs typeface="Palatino Linotype"/>
                        </a:rPr>
                        <a:t>4</a:t>
                      </a:r>
                      <a:r>
                        <a:rPr sz="900" spc="250" dirty="0">
                          <a:solidFill>
                            <a:srgbClr val="666666"/>
                          </a:solidFill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900" spc="180" dirty="0">
                          <a:solidFill>
                            <a:srgbClr val="22373A"/>
                          </a:solidFill>
                          <a:latin typeface="Palatino Linotype"/>
                          <a:cs typeface="Palatino Linotype"/>
                        </a:rPr>
                        <a:t>};</a:t>
                      </a:r>
                      <a:r>
                        <a:rPr sz="900" dirty="0">
                          <a:solidFill>
                            <a:srgbClr val="22373A"/>
                          </a:solidFill>
                          <a:latin typeface="Palatino Linotype"/>
                          <a:cs typeface="Palatino Linotype"/>
                        </a:rPr>
                        <a:t>	</a:t>
                      </a:r>
                      <a:r>
                        <a:rPr sz="900" i="1" spc="200" dirty="0">
                          <a:solidFill>
                            <a:srgbClr val="3D7A7A"/>
                          </a:solidFill>
                          <a:latin typeface="Palatino Linotype"/>
                          <a:cs typeface="Palatino Linotype"/>
                        </a:rPr>
                        <a:t>//</a:t>
                      </a:r>
                      <a:r>
                        <a:rPr sz="900" i="1" spc="250" dirty="0">
                          <a:solidFill>
                            <a:srgbClr val="3D7A7A"/>
                          </a:solidFill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900" i="1" spc="40" dirty="0">
                          <a:solidFill>
                            <a:srgbClr val="3D7A7A"/>
                          </a:solidFill>
                          <a:latin typeface="Palatino Linotype"/>
                          <a:cs typeface="Palatino Linotype"/>
                        </a:rPr>
                        <a:t>ok</a:t>
                      </a:r>
                      <a:endParaRPr sz="900">
                        <a:latin typeface="Palatino Linotype"/>
                        <a:cs typeface="Palatino Linotype"/>
                      </a:endParaRPr>
                    </a:p>
                    <a:p>
                      <a:pPr marL="37465">
                        <a:lnSpc>
                          <a:spcPts val="1025"/>
                        </a:lnSpc>
                        <a:spcBef>
                          <a:spcPts val="180"/>
                        </a:spcBef>
                      </a:pPr>
                      <a:r>
                        <a:rPr sz="900" i="1" spc="200" dirty="0">
                          <a:solidFill>
                            <a:srgbClr val="3D7A7A"/>
                          </a:solidFill>
                          <a:latin typeface="Palatino Linotype"/>
                          <a:cs typeface="Palatino Linotype"/>
                        </a:rPr>
                        <a:t>//</a:t>
                      </a:r>
                      <a:r>
                        <a:rPr sz="900" i="1" spc="270" dirty="0">
                          <a:solidFill>
                            <a:srgbClr val="3D7A7A"/>
                          </a:solidFill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900" i="1" spc="100" dirty="0">
                          <a:solidFill>
                            <a:srgbClr val="3D7A7A"/>
                          </a:solidFill>
                          <a:latin typeface="Palatino Linotype"/>
                          <a:cs typeface="Palatino Linotype"/>
                        </a:rPr>
                        <a:t>the</a:t>
                      </a:r>
                      <a:r>
                        <a:rPr sz="900" i="1" spc="275" dirty="0">
                          <a:solidFill>
                            <a:srgbClr val="3D7A7A"/>
                          </a:solidFill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900" i="1" spc="80" dirty="0">
                          <a:solidFill>
                            <a:srgbClr val="3D7A7A"/>
                          </a:solidFill>
                          <a:latin typeface="Palatino Linotype"/>
                          <a:cs typeface="Palatino Linotype"/>
                        </a:rPr>
                        <a:t>type</a:t>
                      </a:r>
                      <a:r>
                        <a:rPr sz="900" i="1" spc="275" dirty="0">
                          <a:solidFill>
                            <a:srgbClr val="3D7A7A"/>
                          </a:solidFill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900" i="1" spc="140" dirty="0">
                          <a:solidFill>
                            <a:srgbClr val="3D7A7A"/>
                          </a:solidFill>
                          <a:latin typeface="Palatino Linotype"/>
                          <a:cs typeface="Palatino Linotype"/>
                        </a:rPr>
                        <a:t>of</a:t>
                      </a:r>
                      <a:r>
                        <a:rPr sz="900" i="1" spc="270" dirty="0">
                          <a:solidFill>
                            <a:srgbClr val="3D7A7A"/>
                          </a:solidFill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900" i="1" dirty="0">
                          <a:solidFill>
                            <a:srgbClr val="3D7A7A"/>
                          </a:solidFill>
                          <a:latin typeface="Palatino Linotype"/>
                          <a:cs typeface="Palatino Linotype"/>
                        </a:rPr>
                        <a:t>"a"</a:t>
                      </a:r>
                      <a:r>
                        <a:rPr sz="900" i="1" spc="275" dirty="0">
                          <a:solidFill>
                            <a:srgbClr val="3D7A7A"/>
                          </a:solidFill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900" i="1" dirty="0">
                          <a:solidFill>
                            <a:srgbClr val="3D7A7A"/>
                          </a:solidFill>
                          <a:latin typeface="Palatino Linotype"/>
                          <a:cs typeface="Palatino Linotype"/>
                        </a:rPr>
                        <a:t>and</a:t>
                      </a:r>
                      <a:r>
                        <a:rPr sz="900" i="1" spc="275" dirty="0">
                          <a:solidFill>
                            <a:srgbClr val="3D7A7A"/>
                          </a:solidFill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900" i="1" dirty="0">
                          <a:solidFill>
                            <a:srgbClr val="3D7A7A"/>
                          </a:solidFill>
                          <a:latin typeface="Palatino Linotype"/>
                          <a:cs typeface="Palatino Linotype"/>
                        </a:rPr>
                        <a:t>"b"</a:t>
                      </a:r>
                      <a:r>
                        <a:rPr sz="900" i="1" spc="275" dirty="0">
                          <a:solidFill>
                            <a:srgbClr val="3D7A7A"/>
                          </a:solidFill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900" i="1" spc="165" dirty="0">
                          <a:solidFill>
                            <a:srgbClr val="3D7A7A"/>
                          </a:solidFill>
                          <a:latin typeface="Palatino Linotype"/>
                          <a:cs typeface="Palatino Linotype"/>
                        </a:rPr>
                        <a:t>is</a:t>
                      </a:r>
                      <a:r>
                        <a:rPr sz="900" i="1" spc="270" dirty="0">
                          <a:solidFill>
                            <a:srgbClr val="3D7A7A"/>
                          </a:solidFill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900" i="1" dirty="0">
                          <a:solidFill>
                            <a:srgbClr val="3D7A7A"/>
                          </a:solidFill>
                          <a:latin typeface="Palatino Linotype"/>
                          <a:cs typeface="Palatino Linotype"/>
                        </a:rPr>
                        <a:t>an</a:t>
                      </a:r>
                      <a:r>
                        <a:rPr sz="900" i="1" spc="275" dirty="0">
                          <a:solidFill>
                            <a:srgbClr val="3D7A7A"/>
                          </a:solidFill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900" i="1" spc="75" dirty="0">
                          <a:solidFill>
                            <a:srgbClr val="3D7A7A"/>
                          </a:solidFill>
                          <a:latin typeface="Palatino Linotype"/>
                          <a:cs typeface="Palatino Linotype"/>
                        </a:rPr>
                        <a:t>array</a:t>
                      </a:r>
                      <a:r>
                        <a:rPr sz="900" i="1" spc="275" dirty="0">
                          <a:solidFill>
                            <a:srgbClr val="3D7A7A"/>
                          </a:solidFill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900" i="1" spc="140" dirty="0">
                          <a:solidFill>
                            <a:srgbClr val="3D7A7A"/>
                          </a:solidFill>
                          <a:latin typeface="Palatino Linotype"/>
                          <a:cs typeface="Palatino Linotype"/>
                        </a:rPr>
                        <a:t>of</a:t>
                      </a:r>
                      <a:r>
                        <a:rPr sz="900" i="1" spc="270" dirty="0">
                          <a:solidFill>
                            <a:srgbClr val="3D7A7A"/>
                          </a:solidFill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900" i="1" spc="80" dirty="0">
                          <a:solidFill>
                            <a:srgbClr val="3D7A7A"/>
                          </a:solidFill>
                          <a:latin typeface="Palatino Linotype"/>
                          <a:cs typeface="Palatino Linotype"/>
                        </a:rPr>
                        <a:t>type</a:t>
                      </a:r>
                      <a:r>
                        <a:rPr sz="900" i="1" spc="275" dirty="0">
                          <a:solidFill>
                            <a:srgbClr val="3D7A7A"/>
                          </a:solidFill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900" i="1" spc="125" dirty="0">
                          <a:solidFill>
                            <a:srgbClr val="3D7A7A"/>
                          </a:solidFill>
                          <a:latin typeface="Palatino Linotype"/>
                          <a:cs typeface="Palatino Linotype"/>
                        </a:rPr>
                        <a:t>int[]</a:t>
                      </a:r>
                      <a:endParaRPr sz="900">
                        <a:latin typeface="Palatino Linotype"/>
                        <a:cs typeface="Palatino Linotype"/>
                      </a:endParaRPr>
                    </a:p>
                  </a:txBody>
                  <a:tcPr marL="0" marR="0" marT="2540" marB="0">
                    <a:solidFill>
                      <a:srgbClr val="EDEDE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6555">
                <a:tc gridSpan="2"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900" i="1" spc="200" dirty="0">
                          <a:solidFill>
                            <a:srgbClr val="3D7A7A"/>
                          </a:solidFill>
                          <a:latin typeface="Palatino Linotype"/>
                          <a:cs typeface="Palatino Linotype"/>
                        </a:rPr>
                        <a:t>//</a:t>
                      </a:r>
                      <a:r>
                        <a:rPr sz="900" i="1" spc="250" dirty="0">
                          <a:solidFill>
                            <a:srgbClr val="3D7A7A"/>
                          </a:solidFill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900" i="1" spc="114" dirty="0">
                          <a:solidFill>
                            <a:srgbClr val="3D7A7A"/>
                          </a:solidFill>
                          <a:latin typeface="Palatino Linotype"/>
                          <a:cs typeface="Palatino Linotype"/>
                        </a:rPr>
                        <a:t>int</a:t>
                      </a:r>
                      <a:r>
                        <a:rPr sz="900" i="1" spc="254" dirty="0">
                          <a:solidFill>
                            <a:srgbClr val="3D7A7A"/>
                          </a:solidFill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900" i="1" spc="155" dirty="0">
                          <a:solidFill>
                            <a:srgbClr val="3D7A7A"/>
                          </a:solidFill>
                          <a:latin typeface="Palatino Linotype"/>
                          <a:cs typeface="Palatino Linotype"/>
                        </a:rPr>
                        <a:t>c[][]</a:t>
                      </a:r>
                      <a:r>
                        <a:rPr sz="900" i="1" spc="250" dirty="0">
                          <a:solidFill>
                            <a:srgbClr val="3D7A7A"/>
                          </a:solidFill>
                          <a:latin typeface="Palatino Linotype"/>
                          <a:cs typeface="Palatino Linotype"/>
                        </a:rPr>
                        <a:t>  </a:t>
                      </a:r>
                      <a:r>
                        <a:rPr sz="900" i="1" dirty="0">
                          <a:solidFill>
                            <a:srgbClr val="3D7A7A"/>
                          </a:solidFill>
                          <a:latin typeface="Palatino Linotype"/>
                          <a:cs typeface="Palatino Linotype"/>
                        </a:rPr>
                        <a:t>=</a:t>
                      </a:r>
                      <a:r>
                        <a:rPr sz="900" i="1" spc="260" dirty="0">
                          <a:solidFill>
                            <a:srgbClr val="3D7A7A"/>
                          </a:solidFill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900" i="1" spc="225" dirty="0">
                          <a:solidFill>
                            <a:srgbClr val="3D7A7A"/>
                          </a:solidFill>
                          <a:latin typeface="Palatino Linotype"/>
                          <a:cs typeface="Palatino Linotype"/>
                        </a:rPr>
                        <a:t>...;</a:t>
                      </a:r>
                      <a:endParaRPr sz="900">
                        <a:latin typeface="Palatino Linotype"/>
                        <a:cs typeface="Palatino Linotype"/>
                      </a:endParaRPr>
                    </a:p>
                    <a:p>
                      <a:pPr marL="3746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900" i="1" spc="200" dirty="0">
                          <a:solidFill>
                            <a:srgbClr val="3D7A7A"/>
                          </a:solidFill>
                          <a:latin typeface="Palatino Linotype"/>
                          <a:cs typeface="Palatino Linotype"/>
                        </a:rPr>
                        <a:t>//</a:t>
                      </a:r>
                      <a:r>
                        <a:rPr sz="900" i="1" spc="254" dirty="0">
                          <a:solidFill>
                            <a:srgbClr val="3D7A7A"/>
                          </a:solidFill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900" i="1" spc="114" dirty="0">
                          <a:solidFill>
                            <a:srgbClr val="3D7A7A"/>
                          </a:solidFill>
                          <a:latin typeface="Palatino Linotype"/>
                          <a:cs typeface="Palatino Linotype"/>
                        </a:rPr>
                        <a:t>int</a:t>
                      </a:r>
                      <a:r>
                        <a:rPr sz="900" i="1" spc="260" dirty="0">
                          <a:solidFill>
                            <a:srgbClr val="3D7A7A"/>
                          </a:solidFill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900" i="1" spc="114" dirty="0">
                          <a:solidFill>
                            <a:srgbClr val="3D7A7A"/>
                          </a:solidFill>
                          <a:latin typeface="Palatino Linotype"/>
                          <a:cs typeface="Palatino Linotype"/>
                        </a:rPr>
                        <a:t>d[2][]</a:t>
                      </a:r>
                      <a:r>
                        <a:rPr sz="900" i="1" spc="260" dirty="0">
                          <a:solidFill>
                            <a:srgbClr val="3D7A7A"/>
                          </a:solidFill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900" i="1" dirty="0">
                          <a:solidFill>
                            <a:srgbClr val="3D7A7A"/>
                          </a:solidFill>
                          <a:latin typeface="Palatino Linotype"/>
                          <a:cs typeface="Palatino Linotype"/>
                        </a:rPr>
                        <a:t>=</a:t>
                      </a:r>
                      <a:r>
                        <a:rPr sz="900" i="1" spc="260" dirty="0">
                          <a:solidFill>
                            <a:srgbClr val="3D7A7A"/>
                          </a:solidFill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900" i="1" spc="225" dirty="0">
                          <a:solidFill>
                            <a:srgbClr val="3D7A7A"/>
                          </a:solidFill>
                          <a:latin typeface="Palatino Linotype"/>
                          <a:cs typeface="Palatino Linotype"/>
                        </a:rPr>
                        <a:t>...;</a:t>
                      </a:r>
                      <a:endParaRPr sz="900">
                        <a:latin typeface="Palatino Linotype"/>
                        <a:cs typeface="Palatino Linotype"/>
                      </a:endParaRPr>
                    </a:p>
                  </a:txBody>
                  <a:tcPr marL="0" marR="0" marT="17145" marB="0">
                    <a:solidFill>
                      <a:srgbClr val="EDEDE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86155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900" i="1" spc="200" dirty="0">
                          <a:solidFill>
                            <a:srgbClr val="3D7A7A"/>
                          </a:solidFill>
                          <a:latin typeface="Palatino Linotype"/>
                          <a:cs typeface="Palatino Linotype"/>
                        </a:rPr>
                        <a:t>//</a:t>
                      </a:r>
                      <a:r>
                        <a:rPr sz="900" i="1" spc="260" dirty="0">
                          <a:solidFill>
                            <a:srgbClr val="3D7A7A"/>
                          </a:solidFill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900" i="1" u="sng" dirty="0">
                          <a:solidFill>
                            <a:srgbClr val="3D7A7A"/>
                          </a:solidFill>
                          <a:uFill>
                            <a:solidFill>
                              <a:srgbClr val="3D7A7A"/>
                            </a:solidFill>
                          </a:uFill>
                          <a:latin typeface="Calibri"/>
                          <a:cs typeface="Calibri"/>
                        </a:rPr>
                        <a:t>compile</a:t>
                      </a:r>
                      <a:r>
                        <a:rPr sz="900" i="1" u="sng" spc="110" dirty="0">
                          <a:solidFill>
                            <a:srgbClr val="3D7A7A"/>
                          </a:solidFill>
                          <a:uFill>
                            <a:solidFill>
                              <a:srgbClr val="3D7A7A"/>
                            </a:solidFill>
                          </a:u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i="1" u="sng" spc="-10" dirty="0">
                          <a:solidFill>
                            <a:srgbClr val="3D7A7A"/>
                          </a:solidFill>
                          <a:uFill>
                            <a:solidFill>
                              <a:srgbClr val="3D7A7A"/>
                            </a:solidFill>
                          </a:uFill>
                          <a:latin typeface="Calibri"/>
                          <a:cs typeface="Calibri"/>
                        </a:rPr>
                        <a:t>error</a:t>
                      </a:r>
                      <a:endParaRPr sz="900">
                        <a:latin typeface="Calibri"/>
                        <a:cs typeface="Calibri"/>
                      </a:endParaRPr>
                    </a:p>
                    <a:p>
                      <a:pPr marL="98615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900" i="1" spc="200" dirty="0">
                          <a:solidFill>
                            <a:srgbClr val="3D7A7A"/>
                          </a:solidFill>
                          <a:latin typeface="Palatino Linotype"/>
                          <a:cs typeface="Palatino Linotype"/>
                        </a:rPr>
                        <a:t>//</a:t>
                      </a:r>
                      <a:r>
                        <a:rPr sz="900" i="1" spc="260" dirty="0">
                          <a:solidFill>
                            <a:srgbClr val="3D7A7A"/>
                          </a:solidFill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900" i="1" u="sng" dirty="0">
                          <a:solidFill>
                            <a:srgbClr val="3D7A7A"/>
                          </a:solidFill>
                          <a:uFill>
                            <a:solidFill>
                              <a:srgbClr val="3D7A7A"/>
                            </a:solidFill>
                          </a:uFill>
                          <a:latin typeface="Calibri"/>
                          <a:cs typeface="Calibri"/>
                        </a:rPr>
                        <a:t>compile</a:t>
                      </a:r>
                      <a:r>
                        <a:rPr sz="900" i="1" u="sng" spc="110" dirty="0">
                          <a:solidFill>
                            <a:srgbClr val="3D7A7A"/>
                          </a:solidFill>
                          <a:uFill>
                            <a:solidFill>
                              <a:srgbClr val="3D7A7A"/>
                            </a:solidFill>
                          </a:u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i="1" u="sng" spc="-10" dirty="0">
                          <a:solidFill>
                            <a:srgbClr val="3D7A7A"/>
                          </a:solidFill>
                          <a:uFill>
                            <a:solidFill>
                              <a:srgbClr val="3D7A7A"/>
                            </a:solidFill>
                          </a:uFill>
                          <a:latin typeface="Calibri"/>
                          <a:cs typeface="Calibri"/>
                        </a:rPr>
                        <a:t>error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17145" marB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800" spc="-10" dirty="0">
                          <a:solidFill>
                            <a:srgbClr val="22373A"/>
                          </a:solidFill>
                          <a:latin typeface="Trebuchet MS"/>
                          <a:cs typeface="Trebuchet MS"/>
                        </a:rPr>
                        <a:t>28/75</a:t>
                      </a:r>
                      <a:endParaRPr sz="800">
                        <a:latin typeface="Trebuchet MS"/>
                        <a:cs typeface="Trebuchet MS"/>
                      </a:endParaRPr>
                    </a:p>
                  </a:txBody>
                  <a:tcPr marL="0" marR="0" marT="3175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80645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pSp>
        <p:nvGrpSpPr>
          <p:cNvPr id="4" name="object 4"/>
          <p:cNvGrpSpPr/>
          <p:nvPr/>
        </p:nvGrpSpPr>
        <p:grpSpPr>
          <a:xfrm>
            <a:off x="0" y="3234937"/>
            <a:ext cx="5760085" cy="5080"/>
            <a:chOff x="0" y="3234937"/>
            <a:chExt cx="5760085" cy="5080"/>
          </a:xfrm>
        </p:grpSpPr>
        <p:sp>
          <p:nvSpPr>
            <p:cNvPr id="5" name="object 5"/>
            <p:cNvSpPr/>
            <p:nvPr/>
          </p:nvSpPr>
          <p:spPr>
            <a:xfrm>
              <a:off x="0" y="3237471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234937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80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234937"/>
              <a:ext cx="2150745" cy="5080"/>
            </a:xfrm>
            <a:custGeom>
              <a:avLst/>
              <a:gdLst/>
              <a:ahLst/>
              <a:cxnLst/>
              <a:rect l="l" t="t" r="r" b="b"/>
              <a:pathLst>
                <a:path w="2150745" h="5080">
                  <a:moveTo>
                    <a:pt x="0" y="5060"/>
                  </a:moveTo>
                  <a:lnTo>
                    <a:pt x="0" y="0"/>
                  </a:lnTo>
                  <a:lnTo>
                    <a:pt x="2150447" y="0"/>
                  </a:lnTo>
                  <a:lnTo>
                    <a:pt x="2150447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ransition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0" spc="-130" dirty="0">
                <a:latin typeface="Arial Black"/>
                <a:cs typeface="Arial Black"/>
              </a:rPr>
              <a:t>Structure</a:t>
            </a:r>
            <a:r>
              <a:rPr b="0" spc="55" dirty="0">
                <a:latin typeface="Arial Black"/>
                <a:cs typeface="Arial Black"/>
              </a:rPr>
              <a:t> </a:t>
            </a:r>
            <a:r>
              <a:rPr b="0" spc="-110" dirty="0">
                <a:latin typeface="Arial Black"/>
                <a:cs typeface="Arial Black"/>
              </a:rPr>
              <a:t>Initialization</a:t>
            </a:r>
            <a:r>
              <a:rPr b="0" spc="60" dirty="0">
                <a:latin typeface="Arial Black"/>
                <a:cs typeface="Arial Black"/>
              </a:rPr>
              <a:t> </a:t>
            </a:r>
            <a:r>
              <a:rPr b="0" dirty="0">
                <a:latin typeface="Arial Black"/>
                <a:cs typeface="Arial Black"/>
              </a:rPr>
              <a:t>-</a:t>
            </a:r>
            <a:r>
              <a:rPr b="0" spc="60" dirty="0">
                <a:latin typeface="Arial Black"/>
                <a:cs typeface="Arial Black"/>
              </a:rPr>
              <a:t> </a:t>
            </a:r>
            <a:r>
              <a:rPr b="0" spc="-10" dirty="0">
                <a:latin typeface="Arial Black"/>
                <a:cs typeface="Arial Black"/>
              </a:rPr>
              <a:t>C++03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06282" y="76375"/>
            <a:ext cx="27622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25" dirty="0">
                <a:solidFill>
                  <a:srgbClr val="F9F9F9"/>
                </a:solidFill>
                <a:latin typeface="Arial Black"/>
                <a:cs typeface="Arial Black"/>
              </a:rPr>
              <a:t>1/4</a:t>
            </a:r>
            <a:endParaRPr sz="1200">
              <a:latin typeface="Arial Black"/>
              <a:cs typeface="Arial Black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59994" y="476478"/>
            <a:ext cx="5039995" cy="2405380"/>
          </a:xfrm>
          <a:custGeom>
            <a:avLst/>
            <a:gdLst/>
            <a:ahLst/>
            <a:cxnLst/>
            <a:rect l="l" t="t" r="r" b="b"/>
            <a:pathLst>
              <a:path w="5039995" h="2405380">
                <a:moveTo>
                  <a:pt x="5039995" y="0"/>
                </a:moveTo>
                <a:lnTo>
                  <a:pt x="0" y="0"/>
                </a:lnTo>
                <a:lnTo>
                  <a:pt x="0" y="2405240"/>
                </a:lnTo>
                <a:lnTo>
                  <a:pt x="5039995" y="2405240"/>
                </a:lnTo>
                <a:lnTo>
                  <a:pt x="503999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85254" y="443550"/>
            <a:ext cx="922655" cy="66611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sz="900" b="1" spc="80" dirty="0">
                <a:solidFill>
                  <a:srgbClr val="007F00"/>
                </a:solidFill>
                <a:latin typeface="Palatino Linotype"/>
                <a:cs typeface="Palatino Linotype"/>
              </a:rPr>
              <a:t>struct</a:t>
            </a:r>
            <a:r>
              <a:rPr sz="900" b="1" spc="215" dirty="0">
                <a:solidFill>
                  <a:srgbClr val="007F00"/>
                </a:solidFill>
                <a:latin typeface="Palatino Linotype"/>
                <a:cs typeface="Palatino Linotype"/>
              </a:rPr>
              <a:t> </a:t>
            </a:r>
            <a:r>
              <a:rPr sz="900" b="1" dirty="0">
                <a:solidFill>
                  <a:srgbClr val="0000FF"/>
                </a:solidFill>
                <a:latin typeface="Palatino Linotype"/>
                <a:cs typeface="Palatino Linotype"/>
              </a:rPr>
              <a:t>S</a:t>
            </a:r>
            <a:r>
              <a:rPr sz="900" b="1" spc="215" dirty="0">
                <a:solidFill>
                  <a:srgbClr val="0000FF"/>
                </a:solidFill>
                <a:latin typeface="Palatino Linotype"/>
                <a:cs typeface="Palatino Linotype"/>
              </a:rPr>
              <a:t> </a:t>
            </a:r>
            <a:r>
              <a:rPr sz="900" spc="120" dirty="0">
                <a:solidFill>
                  <a:srgbClr val="22373A"/>
                </a:solidFill>
                <a:latin typeface="Palatino Linotype"/>
                <a:cs typeface="Palatino Linotype"/>
              </a:rPr>
              <a:t>{</a:t>
            </a:r>
            <a:endParaRPr sz="900">
              <a:latin typeface="Palatino Linotype"/>
              <a:cs typeface="Palatino Linotype"/>
            </a:endParaRPr>
          </a:p>
          <a:p>
            <a:pPr marL="251460">
              <a:lnSpc>
                <a:spcPct val="100000"/>
              </a:lnSpc>
              <a:spcBef>
                <a:spcPts val="180"/>
              </a:spcBef>
            </a:pPr>
            <a:r>
              <a:rPr sz="900" b="1" dirty="0">
                <a:solidFill>
                  <a:srgbClr val="AF003F"/>
                </a:solidFill>
                <a:latin typeface="Palatino Linotype"/>
                <a:cs typeface="Palatino Linotype"/>
              </a:rPr>
              <a:t>unsigned</a:t>
            </a:r>
            <a:r>
              <a:rPr sz="900" b="1" spc="125" dirty="0">
                <a:solidFill>
                  <a:srgbClr val="AF003F"/>
                </a:solidFill>
                <a:latin typeface="Palatino Linotype"/>
                <a:cs typeface="Palatino Linotype"/>
              </a:rPr>
              <a:t> </a:t>
            </a:r>
            <a:r>
              <a:rPr sz="900" spc="95" dirty="0">
                <a:solidFill>
                  <a:srgbClr val="22373A"/>
                </a:solidFill>
                <a:latin typeface="Palatino Linotype"/>
                <a:cs typeface="Palatino Linotype"/>
              </a:rPr>
              <a:t>x;</a:t>
            </a:r>
            <a:endParaRPr sz="900">
              <a:latin typeface="Palatino Linotype"/>
              <a:cs typeface="Palatino Linotype"/>
            </a:endParaRPr>
          </a:p>
          <a:p>
            <a:pPr marL="251460">
              <a:lnSpc>
                <a:spcPct val="100000"/>
              </a:lnSpc>
              <a:spcBef>
                <a:spcPts val="180"/>
              </a:spcBef>
            </a:pPr>
            <a:r>
              <a:rPr sz="900" b="1" dirty="0">
                <a:solidFill>
                  <a:srgbClr val="AF003F"/>
                </a:solidFill>
                <a:latin typeface="Palatino Linotype"/>
                <a:cs typeface="Palatino Linotype"/>
              </a:rPr>
              <a:t>unsigned</a:t>
            </a:r>
            <a:r>
              <a:rPr sz="900" b="1" spc="125" dirty="0">
                <a:solidFill>
                  <a:srgbClr val="AF003F"/>
                </a:solidFill>
                <a:latin typeface="Palatino Linotype"/>
                <a:cs typeface="Palatino Linotype"/>
              </a:rPr>
              <a:t> </a:t>
            </a:r>
            <a:r>
              <a:rPr sz="900" spc="80" dirty="0">
                <a:solidFill>
                  <a:srgbClr val="22373A"/>
                </a:solidFill>
                <a:latin typeface="Palatino Linotype"/>
                <a:cs typeface="Palatino Linotype"/>
              </a:rPr>
              <a:t>y;</a:t>
            </a:r>
            <a:endParaRPr sz="90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900" spc="180" dirty="0">
                <a:solidFill>
                  <a:srgbClr val="22373A"/>
                </a:solidFill>
                <a:latin typeface="Palatino Linotype"/>
                <a:cs typeface="Palatino Linotype"/>
              </a:rPr>
              <a:t>};</a:t>
            </a:r>
            <a:endParaRPr sz="900">
              <a:latin typeface="Palatino Linotype"/>
              <a:cs typeface="Palatino Linotyp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5254" y="1243803"/>
            <a:ext cx="862965" cy="82613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S</a:t>
            </a:r>
            <a:r>
              <a:rPr sz="900" spc="24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spc="90" dirty="0">
                <a:solidFill>
                  <a:srgbClr val="22373A"/>
                </a:solidFill>
                <a:latin typeface="Palatino Linotype"/>
                <a:cs typeface="Palatino Linotype"/>
              </a:rPr>
              <a:t>s1;</a:t>
            </a:r>
            <a:endParaRPr sz="90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S</a:t>
            </a:r>
            <a:r>
              <a:rPr sz="900" spc="25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spc="50" dirty="0">
                <a:solidFill>
                  <a:srgbClr val="22373A"/>
                </a:solidFill>
                <a:latin typeface="Palatino Linotype"/>
                <a:cs typeface="Palatino Linotype"/>
              </a:rPr>
              <a:t>s2</a:t>
            </a:r>
            <a:r>
              <a:rPr sz="900" spc="25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666666"/>
                </a:solidFill>
                <a:latin typeface="Palatino Linotype"/>
                <a:cs typeface="Palatino Linotype"/>
              </a:rPr>
              <a:t>=</a:t>
            </a:r>
            <a:r>
              <a:rPr sz="900" spc="254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spc="170" dirty="0">
                <a:solidFill>
                  <a:srgbClr val="22373A"/>
                </a:solidFill>
                <a:latin typeface="Palatino Linotype"/>
                <a:cs typeface="Palatino Linotype"/>
              </a:rPr>
              <a:t>{};</a:t>
            </a:r>
            <a:endParaRPr sz="90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S</a:t>
            </a:r>
            <a:r>
              <a:rPr sz="900" spc="25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spc="50" dirty="0">
                <a:solidFill>
                  <a:srgbClr val="22373A"/>
                </a:solidFill>
                <a:latin typeface="Palatino Linotype"/>
                <a:cs typeface="Palatino Linotype"/>
              </a:rPr>
              <a:t>s3</a:t>
            </a:r>
            <a:r>
              <a:rPr sz="900" spc="254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666666"/>
                </a:solidFill>
                <a:latin typeface="Palatino Linotype"/>
                <a:cs typeface="Palatino Linotype"/>
              </a:rPr>
              <a:t>=</a:t>
            </a:r>
            <a:r>
              <a:rPr sz="900" spc="254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spc="140" dirty="0">
                <a:solidFill>
                  <a:srgbClr val="22373A"/>
                </a:solidFill>
                <a:latin typeface="Palatino Linotype"/>
                <a:cs typeface="Palatino Linotype"/>
              </a:rPr>
              <a:t>{</a:t>
            </a:r>
            <a:r>
              <a:rPr sz="900" spc="140" dirty="0">
                <a:solidFill>
                  <a:srgbClr val="666666"/>
                </a:solidFill>
                <a:latin typeface="Palatino Linotype"/>
                <a:cs typeface="Palatino Linotype"/>
              </a:rPr>
              <a:t>1</a:t>
            </a:r>
            <a:r>
              <a:rPr sz="900" spc="140" dirty="0">
                <a:solidFill>
                  <a:srgbClr val="22373A"/>
                </a:solidFill>
                <a:latin typeface="Palatino Linotype"/>
                <a:cs typeface="Palatino Linotype"/>
              </a:rPr>
              <a:t>,</a:t>
            </a:r>
            <a:r>
              <a:rPr sz="900" spc="254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spc="114" dirty="0">
                <a:solidFill>
                  <a:srgbClr val="666666"/>
                </a:solidFill>
                <a:latin typeface="Palatino Linotype"/>
                <a:cs typeface="Palatino Linotype"/>
              </a:rPr>
              <a:t>2</a:t>
            </a:r>
            <a:r>
              <a:rPr sz="900" spc="114" dirty="0">
                <a:solidFill>
                  <a:srgbClr val="22373A"/>
                </a:solidFill>
                <a:latin typeface="Palatino Linotype"/>
                <a:cs typeface="Palatino Linotype"/>
              </a:rPr>
              <a:t>};</a:t>
            </a:r>
            <a:endParaRPr sz="90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S</a:t>
            </a:r>
            <a:r>
              <a:rPr sz="900" spc="25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spc="50" dirty="0">
                <a:solidFill>
                  <a:srgbClr val="22373A"/>
                </a:solidFill>
                <a:latin typeface="Palatino Linotype"/>
                <a:cs typeface="Palatino Linotype"/>
              </a:rPr>
              <a:t>s4</a:t>
            </a:r>
            <a:r>
              <a:rPr sz="900" spc="25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666666"/>
                </a:solidFill>
                <a:latin typeface="Palatino Linotype"/>
                <a:cs typeface="Palatino Linotype"/>
              </a:rPr>
              <a:t>=</a:t>
            </a:r>
            <a:r>
              <a:rPr sz="900" spc="254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spc="130" dirty="0">
                <a:solidFill>
                  <a:srgbClr val="22373A"/>
                </a:solidFill>
                <a:latin typeface="Palatino Linotype"/>
                <a:cs typeface="Palatino Linotype"/>
              </a:rPr>
              <a:t>{</a:t>
            </a:r>
            <a:r>
              <a:rPr sz="900" spc="130" dirty="0">
                <a:solidFill>
                  <a:srgbClr val="666666"/>
                </a:solidFill>
                <a:latin typeface="Palatino Linotype"/>
                <a:cs typeface="Palatino Linotype"/>
              </a:rPr>
              <a:t>1</a:t>
            </a:r>
            <a:r>
              <a:rPr sz="900" spc="130" dirty="0">
                <a:solidFill>
                  <a:srgbClr val="22373A"/>
                </a:solidFill>
                <a:latin typeface="Palatino Linotype"/>
                <a:cs typeface="Palatino Linotype"/>
              </a:rPr>
              <a:t>};</a:t>
            </a:r>
            <a:endParaRPr sz="90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900" i="1" spc="120" dirty="0">
                <a:solidFill>
                  <a:srgbClr val="3D7A7A"/>
                </a:solidFill>
                <a:latin typeface="Palatino Linotype"/>
                <a:cs typeface="Palatino Linotype"/>
              </a:rPr>
              <a:t>//S</a:t>
            </a:r>
            <a:r>
              <a:rPr sz="900" i="1" spc="26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10" dirty="0">
                <a:solidFill>
                  <a:srgbClr val="3D7A7A"/>
                </a:solidFill>
                <a:latin typeface="Palatino Linotype"/>
                <a:cs typeface="Palatino Linotype"/>
              </a:rPr>
              <a:t>s5(3,</a:t>
            </a:r>
            <a:r>
              <a:rPr sz="900" i="1" spc="26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14" dirty="0">
                <a:solidFill>
                  <a:srgbClr val="3D7A7A"/>
                </a:solidFill>
                <a:latin typeface="Palatino Linotype"/>
                <a:cs typeface="Palatino Linotype"/>
              </a:rPr>
              <a:t>5);</a:t>
            </a:r>
            <a:endParaRPr sz="900">
              <a:latin typeface="Palatino Linotype"/>
              <a:cs typeface="Palatino Linotyp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41790" y="1243803"/>
            <a:ext cx="3792220" cy="82613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54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u="sng" spc="110" dirty="0">
                <a:solidFill>
                  <a:srgbClr val="3D7A7A"/>
                </a:solidFill>
                <a:uFill>
                  <a:solidFill>
                    <a:srgbClr val="3D7A7A"/>
                  </a:solidFill>
                </a:uFill>
                <a:latin typeface="Palatino Linotype"/>
                <a:cs typeface="Palatino Linotype"/>
              </a:rPr>
              <a:t>default</a:t>
            </a:r>
            <a:r>
              <a:rPr sz="900" i="1" spc="26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40" dirty="0">
                <a:solidFill>
                  <a:srgbClr val="3D7A7A"/>
                </a:solidFill>
                <a:latin typeface="Palatino Linotype"/>
                <a:cs typeface="Palatino Linotype"/>
              </a:rPr>
              <a:t>initialization,</a:t>
            </a:r>
            <a:r>
              <a:rPr sz="900" i="1" spc="254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90" dirty="0">
                <a:solidFill>
                  <a:srgbClr val="3D7A7A"/>
                </a:solidFill>
                <a:latin typeface="Palatino Linotype"/>
                <a:cs typeface="Palatino Linotype"/>
              </a:rPr>
              <a:t>x,y</a:t>
            </a:r>
            <a:r>
              <a:rPr sz="900" i="1" spc="26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65" dirty="0">
                <a:solidFill>
                  <a:srgbClr val="3D7A7A"/>
                </a:solidFill>
                <a:latin typeface="Palatino Linotype"/>
                <a:cs typeface="Palatino Linotype"/>
              </a:rPr>
              <a:t>undefined</a:t>
            </a:r>
            <a:r>
              <a:rPr sz="900" i="1" spc="26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70" dirty="0">
                <a:solidFill>
                  <a:srgbClr val="3D7A7A"/>
                </a:solidFill>
                <a:latin typeface="Palatino Linotype"/>
                <a:cs typeface="Palatino Linotype"/>
              </a:rPr>
              <a:t>values</a:t>
            </a:r>
            <a:endParaRPr sz="90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8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u="sng" spc="50" dirty="0">
                <a:solidFill>
                  <a:srgbClr val="3D7A7A"/>
                </a:solidFill>
                <a:uFill>
                  <a:solidFill>
                    <a:srgbClr val="3D7A7A"/>
                  </a:solidFill>
                </a:uFill>
                <a:latin typeface="Palatino Linotype"/>
                <a:cs typeface="Palatino Linotype"/>
              </a:rPr>
              <a:t>copy</a:t>
            </a:r>
            <a:r>
              <a:rPr sz="900" i="1" u="sng" spc="280" dirty="0">
                <a:solidFill>
                  <a:srgbClr val="3D7A7A"/>
                </a:solidFill>
                <a:uFill>
                  <a:solidFill>
                    <a:srgbClr val="3D7A7A"/>
                  </a:solidFill>
                </a:uFill>
                <a:latin typeface="Palatino Linotype"/>
                <a:cs typeface="Palatino Linotype"/>
              </a:rPr>
              <a:t> </a:t>
            </a:r>
            <a:r>
              <a:rPr sz="900" i="1" u="sng" spc="180" dirty="0">
                <a:solidFill>
                  <a:srgbClr val="3D7A7A"/>
                </a:solidFill>
                <a:uFill>
                  <a:solidFill>
                    <a:srgbClr val="3D7A7A"/>
                  </a:solidFill>
                </a:uFill>
                <a:latin typeface="Palatino Linotype"/>
                <a:cs typeface="Palatino Linotype"/>
              </a:rPr>
              <a:t>list</a:t>
            </a:r>
            <a:r>
              <a:rPr sz="900" i="1" spc="28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40" dirty="0">
                <a:solidFill>
                  <a:srgbClr val="3D7A7A"/>
                </a:solidFill>
                <a:latin typeface="Palatino Linotype"/>
                <a:cs typeface="Palatino Linotype"/>
              </a:rPr>
              <a:t>initialization,</a:t>
            </a:r>
            <a:r>
              <a:rPr sz="900" i="1" spc="28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90" dirty="0">
                <a:solidFill>
                  <a:srgbClr val="3D7A7A"/>
                </a:solidFill>
                <a:latin typeface="Palatino Linotype"/>
                <a:cs typeface="Palatino Linotype"/>
              </a:rPr>
              <a:t>x,y</a:t>
            </a:r>
            <a:r>
              <a:rPr sz="900" i="1" spc="28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20" dirty="0">
                <a:solidFill>
                  <a:srgbClr val="3D7A7A"/>
                </a:solidFill>
                <a:latin typeface="Palatino Linotype"/>
                <a:cs typeface="Palatino Linotype"/>
              </a:rPr>
              <a:t>zero/default-</a:t>
            </a:r>
            <a:r>
              <a:rPr sz="900" i="1" spc="110" dirty="0">
                <a:solidFill>
                  <a:srgbClr val="3D7A7A"/>
                </a:solidFill>
                <a:latin typeface="Palatino Linotype"/>
                <a:cs typeface="Palatino Linotype"/>
              </a:rPr>
              <a:t>initialization</a:t>
            </a:r>
            <a:endParaRPr sz="90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54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u="sng" spc="50" dirty="0">
                <a:solidFill>
                  <a:srgbClr val="3D7A7A"/>
                </a:solidFill>
                <a:uFill>
                  <a:solidFill>
                    <a:srgbClr val="3D7A7A"/>
                  </a:solidFill>
                </a:uFill>
                <a:latin typeface="Palatino Linotype"/>
                <a:cs typeface="Palatino Linotype"/>
              </a:rPr>
              <a:t>copy</a:t>
            </a:r>
            <a:r>
              <a:rPr sz="900" i="1" u="sng" spc="254" dirty="0">
                <a:solidFill>
                  <a:srgbClr val="3D7A7A"/>
                </a:solidFill>
                <a:uFill>
                  <a:solidFill>
                    <a:srgbClr val="3D7A7A"/>
                  </a:solidFill>
                </a:uFill>
                <a:latin typeface="Palatino Linotype"/>
                <a:cs typeface="Palatino Linotype"/>
              </a:rPr>
              <a:t> </a:t>
            </a:r>
            <a:r>
              <a:rPr sz="900" i="1" u="sng" spc="180" dirty="0">
                <a:solidFill>
                  <a:srgbClr val="3D7A7A"/>
                </a:solidFill>
                <a:uFill>
                  <a:solidFill>
                    <a:srgbClr val="3D7A7A"/>
                  </a:solidFill>
                </a:uFill>
                <a:latin typeface="Palatino Linotype"/>
                <a:cs typeface="Palatino Linotype"/>
              </a:rPr>
              <a:t>list</a:t>
            </a:r>
            <a:r>
              <a:rPr sz="900" i="1" spc="26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40" dirty="0">
                <a:solidFill>
                  <a:srgbClr val="3D7A7A"/>
                </a:solidFill>
                <a:latin typeface="Palatino Linotype"/>
                <a:cs typeface="Palatino Linotype"/>
              </a:rPr>
              <a:t>initialization,</a:t>
            </a:r>
            <a:r>
              <a:rPr sz="900" i="1" spc="254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70" dirty="0">
                <a:solidFill>
                  <a:srgbClr val="3D7A7A"/>
                </a:solidFill>
                <a:latin typeface="Palatino Linotype"/>
                <a:cs typeface="Palatino Linotype"/>
              </a:rPr>
              <a:t>x=1,</a:t>
            </a:r>
            <a:r>
              <a:rPr sz="900" i="1" spc="254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-25" dirty="0">
                <a:solidFill>
                  <a:srgbClr val="3D7A7A"/>
                </a:solidFill>
                <a:latin typeface="Palatino Linotype"/>
                <a:cs typeface="Palatino Linotype"/>
              </a:rPr>
              <a:t>y=2</a:t>
            </a:r>
            <a:endParaRPr sz="90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7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u="sng" spc="50" dirty="0">
                <a:solidFill>
                  <a:srgbClr val="3D7A7A"/>
                </a:solidFill>
                <a:uFill>
                  <a:solidFill>
                    <a:srgbClr val="3D7A7A"/>
                  </a:solidFill>
                </a:uFill>
                <a:latin typeface="Palatino Linotype"/>
                <a:cs typeface="Palatino Linotype"/>
              </a:rPr>
              <a:t>copy</a:t>
            </a:r>
            <a:r>
              <a:rPr sz="900" i="1" u="sng" spc="280" dirty="0">
                <a:solidFill>
                  <a:srgbClr val="3D7A7A"/>
                </a:solidFill>
                <a:uFill>
                  <a:solidFill>
                    <a:srgbClr val="3D7A7A"/>
                  </a:solidFill>
                </a:uFill>
                <a:latin typeface="Palatino Linotype"/>
                <a:cs typeface="Palatino Linotype"/>
              </a:rPr>
              <a:t> </a:t>
            </a:r>
            <a:r>
              <a:rPr sz="900" i="1" u="sng" spc="180" dirty="0">
                <a:solidFill>
                  <a:srgbClr val="3D7A7A"/>
                </a:solidFill>
                <a:uFill>
                  <a:solidFill>
                    <a:srgbClr val="3D7A7A"/>
                  </a:solidFill>
                </a:uFill>
                <a:latin typeface="Palatino Linotype"/>
                <a:cs typeface="Palatino Linotype"/>
              </a:rPr>
              <a:t>list</a:t>
            </a:r>
            <a:r>
              <a:rPr sz="900" i="1" spc="28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40" dirty="0">
                <a:solidFill>
                  <a:srgbClr val="3D7A7A"/>
                </a:solidFill>
                <a:latin typeface="Palatino Linotype"/>
                <a:cs typeface="Palatino Linotype"/>
              </a:rPr>
              <a:t>initialization,</a:t>
            </a:r>
            <a:r>
              <a:rPr sz="900" i="1" spc="28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70" dirty="0">
                <a:solidFill>
                  <a:srgbClr val="3D7A7A"/>
                </a:solidFill>
                <a:latin typeface="Palatino Linotype"/>
                <a:cs typeface="Palatino Linotype"/>
              </a:rPr>
              <a:t>x=1,</a:t>
            </a:r>
            <a:r>
              <a:rPr sz="900" i="1" spc="28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dirty="0">
                <a:solidFill>
                  <a:srgbClr val="3D7A7A"/>
                </a:solidFill>
                <a:latin typeface="Palatino Linotype"/>
                <a:cs typeface="Palatino Linotype"/>
              </a:rPr>
              <a:t>y</a:t>
            </a:r>
            <a:r>
              <a:rPr sz="900" i="1" spc="28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20" dirty="0">
                <a:solidFill>
                  <a:srgbClr val="3D7A7A"/>
                </a:solidFill>
                <a:latin typeface="Palatino Linotype"/>
                <a:cs typeface="Palatino Linotype"/>
              </a:rPr>
              <a:t>zero/default-</a:t>
            </a:r>
            <a:r>
              <a:rPr sz="900" i="1" spc="110" dirty="0">
                <a:solidFill>
                  <a:srgbClr val="3D7A7A"/>
                </a:solidFill>
                <a:latin typeface="Palatino Linotype"/>
                <a:cs typeface="Palatino Linotype"/>
              </a:rPr>
              <a:t>initialization</a:t>
            </a:r>
            <a:endParaRPr sz="90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54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u="sng" spc="80" dirty="0">
                <a:solidFill>
                  <a:srgbClr val="3D7A7A"/>
                </a:solidFill>
                <a:uFill>
                  <a:solidFill>
                    <a:srgbClr val="3D7A7A"/>
                  </a:solidFill>
                </a:uFill>
                <a:latin typeface="Palatino Linotype"/>
                <a:cs typeface="Palatino Linotype"/>
              </a:rPr>
              <a:t>compiler</a:t>
            </a:r>
            <a:r>
              <a:rPr sz="900" i="1" u="sng" spc="254" dirty="0">
                <a:solidFill>
                  <a:srgbClr val="3D7A7A"/>
                </a:solidFill>
                <a:uFill>
                  <a:solidFill>
                    <a:srgbClr val="3D7A7A"/>
                  </a:solidFill>
                </a:uFill>
                <a:latin typeface="Palatino Linotype"/>
                <a:cs typeface="Palatino Linotype"/>
              </a:rPr>
              <a:t> </a:t>
            </a:r>
            <a:r>
              <a:rPr sz="900" i="1" u="sng" spc="130" dirty="0">
                <a:solidFill>
                  <a:srgbClr val="3D7A7A"/>
                </a:solidFill>
                <a:uFill>
                  <a:solidFill>
                    <a:srgbClr val="3D7A7A"/>
                  </a:solidFill>
                </a:uFill>
                <a:latin typeface="Palatino Linotype"/>
                <a:cs typeface="Palatino Linotype"/>
              </a:rPr>
              <a:t>error</a:t>
            </a:r>
            <a:r>
              <a:rPr sz="900" i="1" spc="130" dirty="0">
                <a:solidFill>
                  <a:srgbClr val="3D7A7A"/>
                </a:solidFill>
                <a:latin typeface="Palatino Linotype"/>
                <a:cs typeface="Palatino Linotype"/>
              </a:rPr>
              <a:t>,</a:t>
            </a:r>
            <a:r>
              <a:rPr sz="900" i="1" spc="254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85" dirty="0">
                <a:solidFill>
                  <a:srgbClr val="3D7A7A"/>
                </a:solidFill>
                <a:latin typeface="Palatino Linotype"/>
                <a:cs typeface="Palatino Linotype"/>
              </a:rPr>
              <a:t>constructor</a:t>
            </a:r>
            <a:r>
              <a:rPr sz="900" i="1" spc="254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65" dirty="0">
                <a:solidFill>
                  <a:srgbClr val="3D7A7A"/>
                </a:solidFill>
                <a:latin typeface="Palatino Linotype"/>
                <a:cs typeface="Palatino Linotype"/>
              </a:rPr>
              <a:t>not</a:t>
            </a:r>
            <a:r>
              <a:rPr sz="900" i="1" spc="254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40" dirty="0">
                <a:solidFill>
                  <a:srgbClr val="3D7A7A"/>
                </a:solidFill>
                <a:latin typeface="Palatino Linotype"/>
                <a:cs typeface="Palatino Linotype"/>
              </a:rPr>
              <a:t>found</a:t>
            </a:r>
            <a:endParaRPr sz="900">
              <a:latin typeface="Palatino Linotype"/>
              <a:cs typeface="Palatino Linotyp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85254" y="2204126"/>
            <a:ext cx="1759585" cy="66611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S</a:t>
            </a:r>
            <a:r>
              <a:rPr sz="900" spc="24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spc="170" dirty="0">
                <a:solidFill>
                  <a:srgbClr val="0000FF"/>
                </a:solidFill>
                <a:latin typeface="Palatino Linotype"/>
                <a:cs typeface="Palatino Linotype"/>
              </a:rPr>
              <a:t>f</a:t>
            </a:r>
            <a:r>
              <a:rPr sz="900" spc="170" dirty="0">
                <a:solidFill>
                  <a:srgbClr val="22373A"/>
                </a:solidFill>
                <a:latin typeface="Palatino Linotype"/>
                <a:cs typeface="Palatino Linotype"/>
              </a:rPr>
              <a:t>()</a:t>
            </a:r>
            <a:r>
              <a:rPr sz="900" spc="24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spc="120" dirty="0">
                <a:solidFill>
                  <a:srgbClr val="22373A"/>
                </a:solidFill>
                <a:latin typeface="Palatino Linotype"/>
                <a:cs typeface="Palatino Linotype"/>
              </a:rPr>
              <a:t>{</a:t>
            </a:r>
            <a:endParaRPr sz="900">
              <a:latin typeface="Palatino Linotype"/>
              <a:cs typeface="Palatino Linotype"/>
            </a:endParaRPr>
          </a:p>
          <a:p>
            <a:pPr marL="251460">
              <a:lnSpc>
                <a:spcPct val="100000"/>
              </a:lnSpc>
              <a:spcBef>
                <a:spcPts val="180"/>
              </a:spcBef>
            </a:pP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S</a:t>
            </a:r>
            <a:r>
              <a:rPr sz="900" spc="25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spc="50" dirty="0">
                <a:solidFill>
                  <a:srgbClr val="22373A"/>
                </a:solidFill>
                <a:latin typeface="Palatino Linotype"/>
                <a:cs typeface="Palatino Linotype"/>
              </a:rPr>
              <a:t>s6</a:t>
            </a:r>
            <a:r>
              <a:rPr sz="900" spc="254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666666"/>
                </a:solidFill>
                <a:latin typeface="Palatino Linotype"/>
                <a:cs typeface="Palatino Linotype"/>
              </a:rPr>
              <a:t>=</a:t>
            </a:r>
            <a:r>
              <a:rPr sz="900" spc="254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spc="140" dirty="0">
                <a:solidFill>
                  <a:srgbClr val="22373A"/>
                </a:solidFill>
                <a:latin typeface="Palatino Linotype"/>
                <a:cs typeface="Palatino Linotype"/>
              </a:rPr>
              <a:t>{</a:t>
            </a:r>
            <a:r>
              <a:rPr sz="900" spc="140" dirty="0">
                <a:solidFill>
                  <a:srgbClr val="666666"/>
                </a:solidFill>
                <a:latin typeface="Palatino Linotype"/>
                <a:cs typeface="Palatino Linotype"/>
              </a:rPr>
              <a:t>1</a:t>
            </a:r>
            <a:r>
              <a:rPr sz="900" spc="140" dirty="0">
                <a:solidFill>
                  <a:srgbClr val="22373A"/>
                </a:solidFill>
                <a:latin typeface="Palatino Linotype"/>
                <a:cs typeface="Palatino Linotype"/>
              </a:rPr>
              <a:t>,</a:t>
            </a:r>
            <a:r>
              <a:rPr sz="900" spc="254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spc="140" dirty="0">
                <a:solidFill>
                  <a:srgbClr val="666666"/>
                </a:solidFill>
                <a:latin typeface="Palatino Linotype"/>
                <a:cs typeface="Palatino Linotype"/>
              </a:rPr>
              <a:t>2</a:t>
            </a:r>
            <a:r>
              <a:rPr sz="900" spc="140" dirty="0">
                <a:solidFill>
                  <a:srgbClr val="22373A"/>
                </a:solidFill>
                <a:latin typeface="Palatino Linotype"/>
                <a:cs typeface="Palatino Linotype"/>
              </a:rPr>
              <a:t>};</a:t>
            </a:r>
            <a:r>
              <a:rPr sz="900" spc="25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54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75" dirty="0">
                <a:solidFill>
                  <a:srgbClr val="3D7A7A"/>
                </a:solidFill>
                <a:latin typeface="Palatino Linotype"/>
                <a:cs typeface="Palatino Linotype"/>
              </a:rPr>
              <a:t>verbose</a:t>
            </a:r>
            <a:endParaRPr sz="900">
              <a:latin typeface="Palatino Linotype"/>
              <a:cs typeface="Palatino Linotype"/>
            </a:endParaRPr>
          </a:p>
          <a:p>
            <a:pPr marL="251460">
              <a:lnSpc>
                <a:spcPct val="100000"/>
              </a:lnSpc>
              <a:spcBef>
                <a:spcPts val="180"/>
              </a:spcBef>
            </a:pPr>
            <a:r>
              <a:rPr sz="900" b="1" dirty="0">
                <a:solidFill>
                  <a:srgbClr val="007F00"/>
                </a:solidFill>
                <a:latin typeface="Palatino Linotype"/>
                <a:cs typeface="Palatino Linotype"/>
              </a:rPr>
              <a:t>return</a:t>
            </a:r>
            <a:r>
              <a:rPr sz="900" b="1" spc="490" dirty="0">
                <a:solidFill>
                  <a:srgbClr val="007F00"/>
                </a:solidFill>
                <a:latin typeface="Palatino Linotype"/>
                <a:cs typeface="Palatino Linotype"/>
              </a:rPr>
              <a:t> </a:t>
            </a:r>
            <a:r>
              <a:rPr sz="900" spc="90" dirty="0">
                <a:solidFill>
                  <a:srgbClr val="22373A"/>
                </a:solidFill>
                <a:latin typeface="Palatino Linotype"/>
                <a:cs typeface="Palatino Linotype"/>
              </a:rPr>
              <a:t>s6;</a:t>
            </a:r>
            <a:endParaRPr sz="90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900" spc="170" dirty="0">
                <a:solidFill>
                  <a:srgbClr val="22373A"/>
                </a:solidFill>
                <a:latin typeface="Palatino Linotype"/>
                <a:cs typeface="Palatino Linotype"/>
              </a:rPr>
              <a:t>}</a:t>
            </a:r>
            <a:endParaRPr sz="900">
              <a:latin typeface="Palatino Linotype"/>
              <a:cs typeface="Palatino Linotype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0" y="3234937"/>
            <a:ext cx="5760085" cy="5080"/>
            <a:chOff x="0" y="3234937"/>
            <a:chExt cx="5760085" cy="5080"/>
          </a:xfrm>
        </p:grpSpPr>
        <p:sp>
          <p:nvSpPr>
            <p:cNvPr id="10" name="object 10"/>
            <p:cNvSpPr/>
            <p:nvPr/>
          </p:nvSpPr>
          <p:spPr>
            <a:xfrm>
              <a:off x="0" y="3237471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3234937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80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0" y="3234937"/>
              <a:ext cx="2227580" cy="5080"/>
            </a:xfrm>
            <a:custGeom>
              <a:avLst/>
              <a:gdLst/>
              <a:ahLst/>
              <a:cxnLst/>
              <a:rect l="l" t="t" r="r" b="b"/>
              <a:pathLst>
                <a:path w="2227580" h="5080">
                  <a:moveTo>
                    <a:pt x="0" y="5060"/>
                  </a:moveTo>
                  <a:lnTo>
                    <a:pt x="0" y="0"/>
                  </a:lnTo>
                  <a:lnTo>
                    <a:pt x="2227264" y="0"/>
                  </a:lnTo>
                  <a:lnTo>
                    <a:pt x="2227264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19"/>
              </a:spcBef>
            </a:pPr>
            <a:r>
              <a:rPr spc="-10" dirty="0"/>
              <a:t>29/75</a:t>
            </a:r>
          </a:p>
        </p:txBody>
      </p:sp>
    </p:spTree>
  </p:cSld>
  <p:clrMapOvr>
    <a:masterClrMapping/>
  </p:clrMapOvr>
  <p:transition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0" spc="-130" dirty="0">
                <a:latin typeface="Arial Black"/>
                <a:cs typeface="Arial Black"/>
              </a:rPr>
              <a:t>Structure</a:t>
            </a:r>
            <a:r>
              <a:rPr b="0" spc="55" dirty="0">
                <a:latin typeface="Arial Black"/>
                <a:cs typeface="Arial Black"/>
              </a:rPr>
              <a:t> </a:t>
            </a:r>
            <a:r>
              <a:rPr b="0" spc="-110" dirty="0">
                <a:latin typeface="Arial Black"/>
                <a:cs typeface="Arial Black"/>
              </a:rPr>
              <a:t>Initialization</a:t>
            </a:r>
            <a:r>
              <a:rPr b="0" spc="60" dirty="0">
                <a:latin typeface="Arial Black"/>
                <a:cs typeface="Arial Black"/>
              </a:rPr>
              <a:t> </a:t>
            </a:r>
            <a:r>
              <a:rPr b="0" dirty="0">
                <a:latin typeface="Arial Black"/>
                <a:cs typeface="Arial Black"/>
              </a:rPr>
              <a:t>-</a:t>
            </a:r>
            <a:r>
              <a:rPr b="0" spc="60" dirty="0">
                <a:latin typeface="Arial Black"/>
                <a:cs typeface="Arial Black"/>
              </a:rPr>
              <a:t> </a:t>
            </a:r>
            <a:r>
              <a:rPr b="0" spc="-10" dirty="0">
                <a:latin typeface="Arial Black"/>
                <a:cs typeface="Arial Black"/>
              </a:rPr>
              <a:t>C++11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06282" y="76375"/>
            <a:ext cx="27622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25" dirty="0">
                <a:solidFill>
                  <a:srgbClr val="F9F9F9"/>
                </a:solidFill>
                <a:latin typeface="Arial Black"/>
                <a:cs typeface="Arial Black"/>
              </a:rPr>
              <a:t>2/4</a:t>
            </a:r>
            <a:endParaRPr sz="1200">
              <a:latin typeface="Arial Black"/>
              <a:cs typeface="Arial Black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59994" y="476478"/>
            <a:ext cx="5039995" cy="2411730"/>
          </a:xfrm>
          <a:custGeom>
            <a:avLst/>
            <a:gdLst/>
            <a:ahLst/>
            <a:cxnLst/>
            <a:rect l="l" t="t" r="r" b="b"/>
            <a:pathLst>
              <a:path w="5039995" h="2411730">
                <a:moveTo>
                  <a:pt x="5039995" y="0"/>
                </a:moveTo>
                <a:lnTo>
                  <a:pt x="0" y="0"/>
                </a:lnTo>
                <a:lnTo>
                  <a:pt x="0" y="2411577"/>
                </a:lnTo>
                <a:lnTo>
                  <a:pt x="5039995" y="2411577"/>
                </a:lnTo>
                <a:lnTo>
                  <a:pt x="503999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85254" y="443550"/>
            <a:ext cx="1042035" cy="82613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sz="900" b="1" spc="80" dirty="0">
                <a:solidFill>
                  <a:srgbClr val="007F00"/>
                </a:solidFill>
                <a:latin typeface="Palatino Linotype"/>
                <a:cs typeface="Palatino Linotype"/>
              </a:rPr>
              <a:t>struct</a:t>
            </a:r>
            <a:r>
              <a:rPr sz="900" b="1" spc="215" dirty="0">
                <a:solidFill>
                  <a:srgbClr val="007F00"/>
                </a:solidFill>
                <a:latin typeface="Palatino Linotype"/>
                <a:cs typeface="Palatino Linotype"/>
              </a:rPr>
              <a:t> </a:t>
            </a:r>
            <a:r>
              <a:rPr sz="900" b="1" dirty="0">
                <a:solidFill>
                  <a:srgbClr val="0000FF"/>
                </a:solidFill>
                <a:latin typeface="Palatino Linotype"/>
                <a:cs typeface="Palatino Linotype"/>
              </a:rPr>
              <a:t>S</a:t>
            </a:r>
            <a:r>
              <a:rPr sz="900" b="1" spc="215" dirty="0">
                <a:solidFill>
                  <a:srgbClr val="0000FF"/>
                </a:solidFill>
                <a:latin typeface="Palatino Linotype"/>
                <a:cs typeface="Palatino Linotype"/>
              </a:rPr>
              <a:t> </a:t>
            </a:r>
            <a:r>
              <a:rPr sz="900" spc="120" dirty="0">
                <a:solidFill>
                  <a:srgbClr val="22373A"/>
                </a:solidFill>
                <a:latin typeface="Palatino Linotype"/>
                <a:cs typeface="Palatino Linotype"/>
              </a:rPr>
              <a:t>{</a:t>
            </a:r>
            <a:endParaRPr sz="900">
              <a:latin typeface="Palatino Linotype"/>
              <a:cs typeface="Palatino Linotype"/>
            </a:endParaRPr>
          </a:p>
          <a:p>
            <a:pPr marL="251460" marR="5080">
              <a:lnSpc>
                <a:spcPct val="116700"/>
              </a:lnSpc>
              <a:tabLst>
                <a:tab pos="789305" algn="l"/>
              </a:tabLst>
            </a:pPr>
            <a:r>
              <a:rPr sz="900" b="1" dirty="0">
                <a:solidFill>
                  <a:srgbClr val="AF003F"/>
                </a:solidFill>
                <a:latin typeface="Palatino Linotype"/>
                <a:cs typeface="Palatino Linotype"/>
              </a:rPr>
              <a:t>unsigned</a:t>
            </a:r>
            <a:r>
              <a:rPr sz="900" b="1" spc="125" dirty="0">
                <a:solidFill>
                  <a:srgbClr val="AF003F"/>
                </a:solidFill>
                <a:latin typeface="Palatino Linotype"/>
                <a:cs typeface="Palatino Linotype"/>
              </a:rPr>
              <a:t> </a:t>
            </a:r>
            <a:r>
              <a:rPr sz="900" spc="95" dirty="0">
                <a:solidFill>
                  <a:srgbClr val="22373A"/>
                </a:solidFill>
                <a:latin typeface="Palatino Linotype"/>
                <a:cs typeface="Palatino Linotype"/>
              </a:rPr>
              <a:t>x; </a:t>
            </a:r>
            <a:r>
              <a:rPr sz="900" b="1" dirty="0">
                <a:solidFill>
                  <a:srgbClr val="AF003F"/>
                </a:solidFill>
                <a:latin typeface="Palatino Linotype"/>
                <a:cs typeface="Palatino Linotype"/>
              </a:rPr>
              <a:t>unsigned</a:t>
            </a:r>
            <a:r>
              <a:rPr sz="900" b="1" spc="125" dirty="0">
                <a:solidFill>
                  <a:srgbClr val="AF003F"/>
                </a:solidFill>
                <a:latin typeface="Palatino Linotype"/>
                <a:cs typeface="Palatino Linotype"/>
              </a:rPr>
              <a:t> </a:t>
            </a:r>
            <a:r>
              <a:rPr sz="900" spc="80" dirty="0">
                <a:solidFill>
                  <a:srgbClr val="22373A"/>
                </a:solidFill>
                <a:latin typeface="Palatino Linotype"/>
                <a:cs typeface="Palatino Linotype"/>
              </a:rPr>
              <a:t>y; </a:t>
            </a:r>
            <a:r>
              <a:rPr sz="900" b="1" spc="-10" dirty="0">
                <a:solidFill>
                  <a:srgbClr val="AF003F"/>
                </a:solidFill>
                <a:latin typeface="Palatino Linotype"/>
                <a:cs typeface="Palatino Linotype"/>
              </a:rPr>
              <a:t>void</a:t>
            </a:r>
            <a:r>
              <a:rPr sz="900" spc="-10" dirty="0">
                <a:solidFill>
                  <a:srgbClr val="666666"/>
                </a:solidFill>
                <a:latin typeface="Palatino Linotype"/>
                <a:cs typeface="Palatino Linotype"/>
              </a:rPr>
              <a:t>*</a:t>
            </a:r>
            <a:r>
              <a:rPr sz="900" dirty="0">
                <a:solidFill>
                  <a:srgbClr val="666666"/>
                </a:solidFill>
                <a:latin typeface="Palatino Linotype"/>
                <a:cs typeface="Palatino Linotype"/>
              </a:rPr>
              <a:t>	</a:t>
            </a:r>
            <a:r>
              <a:rPr sz="900" spc="95" dirty="0">
                <a:solidFill>
                  <a:srgbClr val="22373A"/>
                </a:solidFill>
                <a:latin typeface="Palatino Linotype"/>
                <a:cs typeface="Palatino Linotype"/>
              </a:rPr>
              <a:t>ptr;</a:t>
            </a:r>
            <a:endParaRPr sz="90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900" spc="180" dirty="0">
                <a:solidFill>
                  <a:srgbClr val="22373A"/>
                </a:solidFill>
                <a:latin typeface="Palatino Linotype"/>
                <a:cs typeface="Palatino Linotype"/>
              </a:rPr>
              <a:t>};</a:t>
            </a:r>
            <a:endParaRPr sz="900">
              <a:latin typeface="Palatino Linotype"/>
              <a:cs typeface="Palatino Linotyp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5254" y="1427271"/>
            <a:ext cx="44450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S</a:t>
            </a:r>
            <a:r>
              <a:rPr sz="900" spc="24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spc="114" dirty="0">
                <a:solidFill>
                  <a:srgbClr val="22373A"/>
                </a:solidFill>
                <a:latin typeface="Palatino Linotype"/>
                <a:cs typeface="Palatino Linotype"/>
              </a:rPr>
              <a:t>s1{};</a:t>
            </a:r>
            <a:endParaRPr sz="900">
              <a:latin typeface="Palatino Linotype"/>
              <a:cs typeface="Palatino Linotyp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5254" y="1907433"/>
            <a:ext cx="68326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S</a:t>
            </a:r>
            <a:r>
              <a:rPr sz="900" spc="24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spc="105" dirty="0">
                <a:solidFill>
                  <a:srgbClr val="22373A"/>
                </a:solidFill>
                <a:latin typeface="Palatino Linotype"/>
                <a:cs typeface="Palatino Linotype"/>
              </a:rPr>
              <a:t>s2{</a:t>
            </a:r>
            <a:r>
              <a:rPr sz="900" spc="105" dirty="0">
                <a:solidFill>
                  <a:srgbClr val="666666"/>
                </a:solidFill>
                <a:latin typeface="Palatino Linotype"/>
                <a:cs typeface="Palatino Linotype"/>
              </a:rPr>
              <a:t>1</a:t>
            </a:r>
            <a:r>
              <a:rPr sz="900" spc="105" dirty="0">
                <a:solidFill>
                  <a:srgbClr val="22373A"/>
                </a:solidFill>
                <a:latin typeface="Palatino Linotype"/>
                <a:cs typeface="Palatino Linotype"/>
              </a:rPr>
              <a:t>,</a:t>
            </a:r>
            <a:r>
              <a:rPr sz="900" spc="25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spc="114" dirty="0">
                <a:solidFill>
                  <a:srgbClr val="666666"/>
                </a:solidFill>
                <a:latin typeface="Palatino Linotype"/>
                <a:cs typeface="Palatino Linotype"/>
              </a:rPr>
              <a:t>2</a:t>
            </a:r>
            <a:r>
              <a:rPr sz="900" spc="114" dirty="0">
                <a:solidFill>
                  <a:srgbClr val="22373A"/>
                </a:solidFill>
                <a:latin typeface="Palatino Linotype"/>
                <a:cs typeface="Palatino Linotype"/>
              </a:rPr>
              <a:t>};</a:t>
            </a:r>
            <a:endParaRPr sz="900">
              <a:latin typeface="Palatino Linotype"/>
              <a:cs typeface="Palatino Linotyp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41793" y="1403874"/>
            <a:ext cx="2895600" cy="82613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5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u="sng" spc="125" dirty="0">
                <a:solidFill>
                  <a:srgbClr val="3D7A7A"/>
                </a:solidFill>
                <a:uFill>
                  <a:solidFill>
                    <a:srgbClr val="3D7A7A"/>
                  </a:solidFill>
                </a:uFill>
                <a:latin typeface="Palatino Linotype"/>
                <a:cs typeface="Palatino Linotype"/>
              </a:rPr>
              <a:t>direct</a:t>
            </a:r>
            <a:r>
              <a:rPr sz="900" i="1" u="sng" spc="254" dirty="0">
                <a:solidFill>
                  <a:srgbClr val="3D7A7A"/>
                </a:solidFill>
                <a:uFill>
                  <a:solidFill>
                    <a:srgbClr val="3D7A7A"/>
                  </a:solidFill>
                </a:uFill>
                <a:latin typeface="Palatino Linotype"/>
                <a:cs typeface="Palatino Linotype"/>
              </a:rPr>
              <a:t> </a:t>
            </a:r>
            <a:r>
              <a:rPr sz="900" i="1" u="sng" spc="180" dirty="0">
                <a:solidFill>
                  <a:srgbClr val="3D7A7A"/>
                </a:solidFill>
                <a:uFill>
                  <a:solidFill>
                    <a:srgbClr val="3D7A7A"/>
                  </a:solidFill>
                </a:uFill>
                <a:latin typeface="Palatino Linotype"/>
                <a:cs typeface="Palatino Linotype"/>
              </a:rPr>
              <a:t>list</a:t>
            </a:r>
            <a:r>
              <a:rPr sz="900" i="1" spc="254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14" dirty="0">
                <a:solidFill>
                  <a:srgbClr val="3D7A7A"/>
                </a:solidFill>
                <a:latin typeface="Palatino Linotype"/>
                <a:cs typeface="Palatino Linotype"/>
              </a:rPr>
              <a:t>(or</a:t>
            </a:r>
            <a:r>
              <a:rPr sz="900" i="1" spc="254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u="sng" spc="90" dirty="0">
                <a:solidFill>
                  <a:srgbClr val="3D7A7A"/>
                </a:solidFill>
                <a:uFill>
                  <a:solidFill>
                    <a:srgbClr val="3D7A7A"/>
                  </a:solidFill>
                </a:uFill>
                <a:latin typeface="Palatino Linotype"/>
                <a:cs typeface="Palatino Linotype"/>
              </a:rPr>
              <a:t>value</a:t>
            </a:r>
            <a:r>
              <a:rPr sz="900" i="1" spc="90" dirty="0">
                <a:solidFill>
                  <a:srgbClr val="3D7A7A"/>
                </a:solidFill>
                <a:latin typeface="Palatino Linotype"/>
                <a:cs typeface="Palatino Linotype"/>
              </a:rPr>
              <a:t>)</a:t>
            </a:r>
            <a:r>
              <a:rPr sz="900" i="1" spc="254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20" dirty="0">
                <a:solidFill>
                  <a:srgbClr val="3D7A7A"/>
                </a:solidFill>
                <a:latin typeface="Palatino Linotype"/>
                <a:cs typeface="Palatino Linotype"/>
              </a:rPr>
              <a:t>initialization</a:t>
            </a:r>
            <a:endParaRPr sz="90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  <a:tabLst>
                <a:tab pos="430530" algn="l"/>
              </a:tabLst>
            </a:pPr>
            <a:r>
              <a:rPr sz="900" i="1" spc="175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dirty="0">
                <a:solidFill>
                  <a:srgbClr val="3D7A7A"/>
                </a:solidFill>
                <a:latin typeface="Palatino Linotype"/>
                <a:cs typeface="Palatino Linotype"/>
              </a:rPr>
              <a:t>	</a:t>
            </a:r>
            <a:r>
              <a:rPr sz="900" i="1" spc="114" dirty="0">
                <a:solidFill>
                  <a:srgbClr val="3D7A7A"/>
                </a:solidFill>
                <a:latin typeface="Palatino Linotype"/>
                <a:cs typeface="Palatino Linotype"/>
              </a:rPr>
              <a:t>x,y,ptr</a:t>
            </a:r>
            <a:r>
              <a:rPr sz="900" i="1" spc="40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20" dirty="0">
                <a:solidFill>
                  <a:srgbClr val="3D7A7A"/>
                </a:solidFill>
                <a:latin typeface="Palatino Linotype"/>
                <a:cs typeface="Palatino Linotype"/>
              </a:rPr>
              <a:t>zero/default-</a:t>
            </a:r>
            <a:r>
              <a:rPr sz="900" i="1" spc="110" dirty="0">
                <a:solidFill>
                  <a:srgbClr val="3D7A7A"/>
                </a:solidFill>
                <a:latin typeface="Palatino Linotype"/>
                <a:cs typeface="Palatino Linotype"/>
              </a:rPr>
              <a:t>initialization</a:t>
            </a:r>
            <a:endParaRPr sz="90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05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</a:pP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5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u="sng" spc="125" dirty="0">
                <a:solidFill>
                  <a:srgbClr val="3D7A7A"/>
                </a:solidFill>
                <a:uFill>
                  <a:solidFill>
                    <a:srgbClr val="3D7A7A"/>
                  </a:solidFill>
                </a:uFill>
                <a:latin typeface="Palatino Linotype"/>
                <a:cs typeface="Palatino Linotype"/>
              </a:rPr>
              <a:t>direct</a:t>
            </a:r>
            <a:r>
              <a:rPr sz="900" i="1" u="sng" spc="254" dirty="0">
                <a:solidFill>
                  <a:srgbClr val="3D7A7A"/>
                </a:solidFill>
                <a:uFill>
                  <a:solidFill>
                    <a:srgbClr val="3D7A7A"/>
                  </a:solidFill>
                </a:uFill>
                <a:latin typeface="Palatino Linotype"/>
                <a:cs typeface="Palatino Linotype"/>
              </a:rPr>
              <a:t> </a:t>
            </a:r>
            <a:r>
              <a:rPr sz="900" i="1" u="sng" spc="180" dirty="0">
                <a:solidFill>
                  <a:srgbClr val="3D7A7A"/>
                </a:solidFill>
                <a:uFill>
                  <a:solidFill>
                    <a:srgbClr val="3D7A7A"/>
                  </a:solidFill>
                </a:uFill>
                <a:latin typeface="Palatino Linotype"/>
                <a:cs typeface="Palatino Linotype"/>
              </a:rPr>
              <a:t>list</a:t>
            </a:r>
            <a:r>
              <a:rPr sz="900" i="1" spc="254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14" dirty="0">
                <a:solidFill>
                  <a:srgbClr val="3D7A7A"/>
                </a:solidFill>
                <a:latin typeface="Palatino Linotype"/>
                <a:cs typeface="Palatino Linotype"/>
              </a:rPr>
              <a:t>(or</a:t>
            </a:r>
            <a:r>
              <a:rPr sz="900" i="1" spc="254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u="sng" spc="90" dirty="0">
                <a:solidFill>
                  <a:srgbClr val="3D7A7A"/>
                </a:solidFill>
                <a:uFill>
                  <a:solidFill>
                    <a:srgbClr val="3D7A7A"/>
                  </a:solidFill>
                </a:uFill>
                <a:latin typeface="Palatino Linotype"/>
                <a:cs typeface="Palatino Linotype"/>
              </a:rPr>
              <a:t>value</a:t>
            </a:r>
            <a:r>
              <a:rPr sz="900" i="1" spc="90" dirty="0">
                <a:solidFill>
                  <a:srgbClr val="3D7A7A"/>
                </a:solidFill>
                <a:latin typeface="Palatino Linotype"/>
                <a:cs typeface="Palatino Linotype"/>
              </a:rPr>
              <a:t>)</a:t>
            </a:r>
            <a:r>
              <a:rPr sz="900" i="1" spc="254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20" dirty="0">
                <a:solidFill>
                  <a:srgbClr val="3D7A7A"/>
                </a:solidFill>
                <a:latin typeface="Palatino Linotype"/>
                <a:cs typeface="Palatino Linotype"/>
              </a:rPr>
              <a:t>initialization</a:t>
            </a:r>
            <a:endParaRPr sz="90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  <a:tabLst>
                <a:tab pos="430530" algn="l"/>
              </a:tabLst>
            </a:pPr>
            <a:r>
              <a:rPr sz="900" i="1" spc="175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dirty="0">
                <a:solidFill>
                  <a:srgbClr val="3D7A7A"/>
                </a:solidFill>
                <a:latin typeface="Palatino Linotype"/>
                <a:cs typeface="Palatino Linotype"/>
              </a:rPr>
              <a:t>	</a:t>
            </a:r>
            <a:r>
              <a:rPr sz="900" i="1" spc="70" dirty="0">
                <a:solidFill>
                  <a:srgbClr val="3D7A7A"/>
                </a:solidFill>
                <a:latin typeface="Palatino Linotype"/>
                <a:cs typeface="Palatino Linotype"/>
              </a:rPr>
              <a:t>x=1,</a:t>
            </a:r>
            <a:r>
              <a:rPr sz="900" i="1" spc="30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70" dirty="0">
                <a:solidFill>
                  <a:srgbClr val="3D7A7A"/>
                </a:solidFill>
                <a:latin typeface="Palatino Linotype"/>
                <a:cs typeface="Palatino Linotype"/>
              </a:rPr>
              <a:t>y=2,</a:t>
            </a:r>
            <a:r>
              <a:rPr sz="900" i="1" spc="30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00" dirty="0">
                <a:solidFill>
                  <a:srgbClr val="3D7A7A"/>
                </a:solidFill>
                <a:latin typeface="Palatino Linotype"/>
                <a:cs typeface="Palatino Linotype"/>
              </a:rPr>
              <a:t>ptr</a:t>
            </a:r>
            <a:r>
              <a:rPr sz="900" i="1" spc="30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20" dirty="0">
                <a:solidFill>
                  <a:srgbClr val="3D7A7A"/>
                </a:solidFill>
                <a:latin typeface="Palatino Linotype"/>
                <a:cs typeface="Palatino Linotype"/>
              </a:rPr>
              <a:t>zero/default-</a:t>
            </a:r>
            <a:r>
              <a:rPr sz="900" i="1" spc="110" dirty="0">
                <a:solidFill>
                  <a:srgbClr val="3D7A7A"/>
                </a:solidFill>
                <a:latin typeface="Palatino Linotype"/>
                <a:cs typeface="Palatino Linotype"/>
              </a:rPr>
              <a:t>initialization</a:t>
            </a:r>
            <a:endParaRPr sz="900">
              <a:latin typeface="Palatino Linotype"/>
              <a:cs typeface="Palatino Linotyp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85254" y="2387594"/>
            <a:ext cx="3253740" cy="482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9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dirty="0">
                <a:solidFill>
                  <a:srgbClr val="3D7A7A"/>
                </a:solidFill>
                <a:latin typeface="Palatino Linotype"/>
                <a:cs typeface="Palatino Linotype"/>
              </a:rPr>
              <a:t>S</a:t>
            </a:r>
            <a:r>
              <a:rPr sz="900" i="1" spc="29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10" dirty="0">
                <a:solidFill>
                  <a:srgbClr val="3D7A7A"/>
                </a:solidFill>
                <a:latin typeface="Palatino Linotype"/>
                <a:cs typeface="Palatino Linotype"/>
              </a:rPr>
              <a:t>s3{1,</a:t>
            </a:r>
            <a:r>
              <a:rPr sz="900" i="1" spc="30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40" dirty="0">
                <a:solidFill>
                  <a:srgbClr val="3D7A7A"/>
                </a:solidFill>
                <a:latin typeface="Palatino Linotype"/>
                <a:cs typeface="Palatino Linotype"/>
              </a:rPr>
              <a:t>-</a:t>
            </a:r>
            <a:r>
              <a:rPr sz="900" i="1" spc="150" dirty="0">
                <a:solidFill>
                  <a:srgbClr val="3D7A7A"/>
                </a:solidFill>
                <a:latin typeface="Palatino Linotype"/>
                <a:cs typeface="Palatino Linotype"/>
              </a:rPr>
              <a:t>2};</a:t>
            </a:r>
            <a:r>
              <a:rPr sz="900" i="1" spc="29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9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u="sng" spc="70" dirty="0">
                <a:solidFill>
                  <a:srgbClr val="3D7A7A"/>
                </a:solidFill>
                <a:uFill>
                  <a:solidFill>
                    <a:srgbClr val="3D7A7A"/>
                  </a:solidFill>
                </a:uFill>
                <a:latin typeface="Palatino Linotype"/>
                <a:cs typeface="Palatino Linotype"/>
              </a:rPr>
              <a:t>compile</a:t>
            </a:r>
            <a:r>
              <a:rPr sz="900" i="1" u="sng" spc="300" dirty="0">
                <a:solidFill>
                  <a:srgbClr val="3D7A7A"/>
                </a:solidFill>
                <a:uFill>
                  <a:solidFill>
                    <a:srgbClr val="3D7A7A"/>
                  </a:solidFill>
                </a:uFill>
                <a:latin typeface="Palatino Linotype"/>
                <a:cs typeface="Palatino Linotype"/>
              </a:rPr>
              <a:t> </a:t>
            </a:r>
            <a:r>
              <a:rPr sz="900" i="1" u="sng" spc="130" dirty="0">
                <a:solidFill>
                  <a:srgbClr val="3D7A7A"/>
                </a:solidFill>
                <a:uFill>
                  <a:solidFill>
                    <a:srgbClr val="3D7A7A"/>
                  </a:solidFill>
                </a:uFill>
                <a:latin typeface="Palatino Linotype"/>
                <a:cs typeface="Palatino Linotype"/>
              </a:rPr>
              <a:t>error</a:t>
            </a:r>
            <a:r>
              <a:rPr sz="900" i="1" spc="130" dirty="0">
                <a:solidFill>
                  <a:srgbClr val="3D7A7A"/>
                </a:solidFill>
                <a:latin typeface="Palatino Linotype"/>
                <a:cs typeface="Palatino Linotype"/>
              </a:rPr>
              <a:t>,</a:t>
            </a:r>
            <a:r>
              <a:rPr sz="900" i="1" spc="29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dirty="0">
                <a:solidFill>
                  <a:srgbClr val="3D7A7A"/>
                </a:solidFill>
                <a:latin typeface="Palatino Linotype"/>
                <a:cs typeface="Palatino Linotype"/>
              </a:rPr>
              <a:t>narrowing</a:t>
            </a:r>
            <a:r>
              <a:rPr sz="900" i="1" spc="29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65" dirty="0">
                <a:solidFill>
                  <a:srgbClr val="3D7A7A"/>
                </a:solidFill>
                <a:latin typeface="Palatino Linotype"/>
                <a:cs typeface="Palatino Linotype"/>
              </a:rPr>
              <a:t>conversion</a:t>
            </a:r>
            <a:endParaRPr sz="90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05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</a:pP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S</a:t>
            </a:r>
            <a:r>
              <a:rPr sz="900" spc="28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spc="170" dirty="0">
                <a:solidFill>
                  <a:srgbClr val="0000FF"/>
                </a:solidFill>
                <a:latin typeface="Palatino Linotype"/>
                <a:cs typeface="Palatino Linotype"/>
              </a:rPr>
              <a:t>f</a:t>
            </a:r>
            <a:r>
              <a:rPr sz="900" spc="170" dirty="0">
                <a:solidFill>
                  <a:srgbClr val="22373A"/>
                </a:solidFill>
                <a:latin typeface="Palatino Linotype"/>
                <a:cs typeface="Palatino Linotype"/>
              </a:rPr>
              <a:t>()</a:t>
            </a:r>
            <a:r>
              <a:rPr sz="900" spc="28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spc="170" dirty="0">
                <a:solidFill>
                  <a:srgbClr val="22373A"/>
                </a:solidFill>
                <a:latin typeface="Palatino Linotype"/>
                <a:cs typeface="Palatino Linotype"/>
              </a:rPr>
              <a:t>{</a:t>
            </a:r>
            <a:r>
              <a:rPr sz="900" spc="28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b="1" dirty="0">
                <a:solidFill>
                  <a:srgbClr val="007F00"/>
                </a:solidFill>
                <a:latin typeface="Palatino Linotype"/>
                <a:cs typeface="Palatino Linotype"/>
              </a:rPr>
              <a:t>return</a:t>
            </a:r>
            <a:r>
              <a:rPr sz="900" b="1" spc="285" dirty="0">
                <a:solidFill>
                  <a:srgbClr val="007F00"/>
                </a:solidFill>
                <a:latin typeface="Palatino Linotype"/>
                <a:cs typeface="Palatino Linotype"/>
              </a:rPr>
              <a:t> </a:t>
            </a:r>
            <a:r>
              <a:rPr sz="900" spc="140" dirty="0">
                <a:solidFill>
                  <a:srgbClr val="22373A"/>
                </a:solidFill>
                <a:latin typeface="Palatino Linotype"/>
                <a:cs typeface="Palatino Linotype"/>
              </a:rPr>
              <a:t>{</a:t>
            </a:r>
            <a:r>
              <a:rPr sz="900" spc="140" dirty="0">
                <a:solidFill>
                  <a:srgbClr val="666666"/>
                </a:solidFill>
                <a:latin typeface="Palatino Linotype"/>
                <a:cs typeface="Palatino Linotype"/>
              </a:rPr>
              <a:t>3</a:t>
            </a:r>
            <a:r>
              <a:rPr sz="900" spc="140" dirty="0">
                <a:solidFill>
                  <a:srgbClr val="22373A"/>
                </a:solidFill>
                <a:latin typeface="Palatino Linotype"/>
                <a:cs typeface="Palatino Linotype"/>
              </a:rPr>
              <a:t>,</a:t>
            </a:r>
            <a:r>
              <a:rPr sz="900" spc="28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spc="140" dirty="0">
                <a:solidFill>
                  <a:srgbClr val="666666"/>
                </a:solidFill>
                <a:latin typeface="Palatino Linotype"/>
                <a:cs typeface="Palatino Linotype"/>
              </a:rPr>
              <a:t>2</a:t>
            </a:r>
            <a:r>
              <a:rPr sz="900" spc="140" dirty="0">
                <a:solidFill>
                  <a:srgbClr val="22373A"/>
                </a:solidFill>
                <a:latin typeface="Palatino Linotype"/>
                <a:cs typeface="Palatino Linotype"/>
              </a:rPr>
              <a:t>};</a:t>
            </a:r>
            <a:r>
              <a:rPr sz="900" spc="28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spc="170" dirty="0">
                <a:solidFill>
                  <a:srgbClr val="22373A"/>
                </a:solidFill>
                <a:latin typeface="Palatino Linotype"/>
                <a:cs typeface="Palatino Linotype"/>
              </a:rPr>
              <a:t>}</a:t>
            </a:r>
            <a:r>
              <a:rPr sz="900" spc="28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8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75" dirty="0">
                <a:solidFill>
                  <a:srgbClr val="3D7A7A"/>
                </a:solidFill>
                <a:latin typeface="Palatino Linotype"/>
                <a:cs typeface="Palatino Linotype"/>
              </a:rPr>
              <a:t>non-</a:t>
            </a:r>
            <a:r>
              <a:rPr sz="900" i="1" spc="55" dirty="0">
                <a:solidFill>
                  <a:srgbClr val="3D7A7A"/>
                </a:solidFill>
                <a:latin typeface="Palatino Linotype"/>
                <a:cs typeface="Palatino Linotype"/>
              </a:rPr>
              <a:t>verbose</a:t>
            </a:r>
            <a:endParaRPr sz="900">
              <a:latin typeface="Palatino Linotype"/>
              <a:cs typeface="Palatino Linotype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0" y="3234937"/>
            <a:ext cx="5760085" cy="5080"/>
            <a:chOff x="0" y="3234937"/>
            <a:chExt cx="5760085" cy="5080"/>
          </a:xfrm>
        </p:grpSpPr>
        <p:sp>
          <p:nvSpPr>
            <p:cNvPr id="11" name="object 11"/>
            <p:cNvSpPr/>
            <p:nvPr/>
          </p:nvSpPr>
          <p:spPr>
            <a:xfrm>
              <a:off x="0" y="3237471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0" y="3234937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80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0" y="3234937"/>
              <a:ext cx="2304415" cy="5080"/>
            </a:xfrm>
            <a:custGeom>
              <a:avLst/>
              <a:gdLst/>
              <a:ahLst/>
              <a:cxnLst/>
              <a:rect l="l" t="t" r="r" b="b"/>
              <a:pathLst>
                <a:path w="2304415" h="5080">
                  <a:moveTo>
                    <a:pt x="0" y="5060"/>
                  </a:moveTo>
                  <a:lnTo>
                    <a:pt x="0" y="0"/>
                  </a:lnTo>
                  <a:lnTo>
                    <a:pt x="2303994" y="0"/>
                  </a:lnTo>
                  <a:lnTo>
                    <a:pt x="2303994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19"/>
              </a:spcBef>
            </a:pPr>
            <a:r>
              <a:rPr spc="-10" dirty="0"/>
              <a:t>30/75</a:t>
            </a:r>
          </a:p>
        </p:txBody>
      </p:sp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770" y="76375"/>
            <a:ext cx="2108200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200" spc="-75" dirty="0">
                <a:solidFill>
                  <a:schemeClr val="bg1"/>
                </a:solidFill>
              </a:rPr>
              <a:t>Week 8:  Agenda </a:t>
            </a:r>
            <a:endParaRPr sz="1200" dirty="0">
              <a:solidFill>
                <a:schemeClr val="bg1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7294" y="388363"/>
            <a:ext cx="4973320" cy="2405146"/>
          </a:xfrm>
          <a:prstGeom prst="rect">
            <a:avLst/>
          </a:prstGeom>
        </p:spPr>
        <p:txBody>
          <a:bodyPr vert="horz" wrap="square" lIns="0" tIns="80645" rIns="0" bIns="0" rtlCol="0">
            <a:spAutoFit/>
          </a:bodyPr>
          <a:lstStyle/>
          <a:p>
            <a:pPr marL="184150" lvl="4" indent="-171450">
              <a:spcBef>
                <a:spcPts val="635"/>
              </a:spcBef>
              <a:buFont typeface="Wingdings" panose="05000000000000000000" pitchFamily="2" charset="2"/>
              <a:buChar char="§"/>
            </a:pPr>
            <a:r>
              <a:rPr lang="en-US" sz="1200" b="1" dirty="0">
                <a:solidFill>
                  <a:srgbClr val="002060"/>
                </a:solidFill>
                <a:latin typeface="Tahoma"/>
                <a:cs typeface="Tahoma"/>
              </a:rPr>
              <a:t>Review Week 7 – Classes – Part II</a:t>
            </a:r>
          </a:p>
          <a:p>
            <a:pPr marL="184150" lvl="5" indent="-171450">
              <a:spcBef>
                <a:spcPts val="635"/>
              </a:spcBef>
              <a:buFont typeface="Courier New" panose="02070309020205020404" pitchFamily="49" charset="0"/>
              <a:buChar char="o"/>
            </a:pPr>
            <a:r>
              <a:rPr lang="en-US" sz="1000" dirty="0">
                <a:solidFill>
                  <a:srgbClr val="002060"/>
                </a:solidFill>
                <a:latin typeface="Tahoma"/>
                <a:cs typeface="Tahoma"/>
              </a:rPr>
              <a:t>    Class Constructor/Destructor</a:t>
            </a:r>
          </a:p>
          <a:p>
            <a:pPr marL="184150" lvl="5" indent="-171450">
              <a:spcBef>
                <a:spcPts val="635"/>
              </a:spcBef>
              <a:buFont typeface="Courier New" panose="02070309020205020404" pitchFamily="49" charset="0"/>
              <a:buChar char="o"/>
            </a:pPr>
            <a:r>
              <a:rPr lang="en-US" sz="1000" dirty="0">
                <a:solidFill>
                  <a:srgbClr val="002060"/>
                </a:solidFill>
                <a:latin typeface="Tahoma"/>
                <a:cs typeface="Tahoma"/>
              </a:rPr>
              <a:t>    Class Hierarchy/Class Inheritance</a:t>
            </a:r>
          </a:p>
          <a:p>
            <a:pPr marL="184150" lvl="5" indent="-171450">
              <a:spcBef>
                <a:spcPts val="635"/>
              </a:spcBef>
              <a:buFont typeface="Courier New" panose="02070309020205020404" pitchFamily="49" charset="0"/>
              <a:buChar char="o"/>
            </a:pPr>
            <a:r>
              <a:rPr lang="en-US" sz="1000" dirty="0">
                <a:solidFill>
                  <a:srgbClr val="002060"/>
                </a:solidFill>
                <a:latin typeface="Tahoma"/>
                <a:cs typeface="Tahoma"/>
              </a:rPr>
              <a:t>    Class Keywords</a:t>
            </a:r>
          </a:p>
          <a:p>
            <a:pPr marL="184150" lvl="5" indent="-171450">
              <a:spcBef>
                <a:spcPts val="635"/>
              </a:spcBef>
              <a:buFont typeface="Courier New" panose="02070309020205020404" pitchFamily="49" charset="0"/>
              <a:buChar char="o"/>
            </a:pPr>
            <a:r>
              <a:rPr lang="en-US" sz="1200" b="1" dirty="0">
                <a:solidFill>
                  <a:srgbClr val="002060"/>
                </a:solidFill>
                <a:latin typeface="Tahoma"/>
                <a:cs typeface="Tahoma"/>
              </a:rPr>
              <a:t>Review Homework 7)</a:t>
            </a:r>
          </a:p>
          <a:p>
            <a:pPr marL="184150" lvl="4" indent="-171450">
              <a:spcBef>
                <a:spcPts val="635"/>
              </a:spcBef>
              <a:buFont typeface="Wingdings" panose="05000000000000000000" pitchFamily="2" charset="2"/>
              <a:buChar char="§"/>
            </a:pPr>
            <a:r>
              <a:rPr lang="en-US" sz="1200" b="1" dirty="0">
                <a:solidFill>
                  <a:srgbClr val="002060"/>
                </a:solidFill>
                <a:latin typeface="Tahoma"/>
                <a:cs typeface="Tahoma"/>
              </a:rPr>
              <a:t>Week 8: Advanced Topics</a:t>
            </a:r>
          </a:p>
          <a:p>
            <a:pPr marL="184150" lvl="5" indent="-171450">
              <a:spcBef>
                <a:spcPts val="635"/>
              </a:spcBef>
              <a:buFont typeface="Courier New" panose="02070309020205020404" pitchFamily="49" charset="0"/>
              <a:buChar char="o"/>
            </a:pPr>
            <a:r>
              <a:rPr lang="en-US" sz="1000" dirty="0">
                <a:solidFill>
                  <a:srgbClr val="002060"/>
                </a:solidFill>
                <a:latin typeface="Tahoma"/>
                <a:cs typeface="Tahoma"/>
              </a:rPr>
              <a:t>   Initialization</a:t>
            </a:r>
          </a:p>
          <a:p>
            <a:pPr marL="184150" lvl="5" indent="-171450">
              <a:spcBef>
                <a:spcPts val="635"/>
              </a:spcBef>
              <a:buFont typeface="Courier New" panose="02070309020205020404" pitchFamily="49" charset="0"/>
              <a:buChar char="o"/>
            </a:pPr>
            <a:r>
              <a:rPr lang="en-US" sz="1000" dirty="0">
                <a:solidFill>
                  <a:srgbClr val="002060"/>
                </a:solidFill>
                <a:latin typeface="Tahoma"/>
                <a:cs typeface="Tahoma"/>
              </a:rPr>
              <a:t>   Pointers and References</a:t>
            </a:r>
          </a:p>
          <a:p>
            <a:pPr marL="184150" lvl="5" indent="-171450">
              <a:spcBef>
                <a:spcPts val="635"/>
              </a:spcBef>
              <a:buFont typeface="Courier New" panose="02070309020205020404" pitchFamily="49" charset="0"/>
              <a:buChar char="o"/>
            </a:pPr>
            <a:r>
              <a:rPr lang="en-US" sz="1000" dirty="0">
                <a:solidFill>
                  <a:srgbClr val="002060"/>
                </a:solidFill>
                <a:latin typeface="Tahoma"/>
                <a:cs typeface="Tahoma"/>
              </a:rPr>
              <a:t>   Read from and write to a file</a:t>
            </a:r>
          </a:p>
          <a:p>
            <a:pPr marL="184150" lvl="5" indent="-171450">
              <a:spcBef>
                <a:spcPts val="635"/>
              </a:spcBef>
              <a:buFont typeface="Courier New" panose="02070309020205020404" pitchFamily="49" charset="0"/>
              <a:buChar char="o"/>
            </a:pPr>
            <a:r>
              <a:rPr lang="en-US" sz="1000" dirty="0">
                <a:solidFill>
                  <a:srgbClr val="002060"/>
                </a:solidFill>
                <a:latin typeface="Tahoma"/>
                <a:cs typeface="Tahoma"/>
              </a:rPr>
              <a:t>   Heap and Stack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0" y="3234937"/>
            <a:ext cx="5760085" cy="5080"/>
            <a:chOff x="0" y="3234937"/>
            <a:chExt cx="5760085" cy="5080"/>
          </a:xfrm>
        </p:grpSpPr>
        <p:sp>
          <p:nvSpPr>
            <p:cNvPr id="6" name="object 6"/>
            <p:cNvSpPr/>
            <p:nvPr/>
          </p:nvSpPr>
          <p:spPr>
            <a:xfrm>
              <a:off x="0" y="3237471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234937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80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3234937"/>
              <a:ext cx="288290" cy="5080"/>
            </a:xfrm>
            <a:custGeom>
              <a:avLst/>
              <a:gdLst/>
              <a:ahLst/>
              <a:cxnLst/>
              <a:rect l="l" t="t" r="r" b="b"/>
              <a:pathLst>
                <a:path w="288290" h="5080">
                  <a:moveTo>
                    <a:pt x="0" y="5060"/>
                  </a:moveTo>
                  <a:lnTo>
                    <a:pt x="0" y="0"/>
                  </a:lnTo>
                  <a:lnTo>
                    <a:pt x="288021" y="0"/>
                  </a:lnTo>
                  <a:lnTo>
                    <a:pt x="288021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711736166"/>
      </p:ext>
    </p:extLst>
  </p:cSld>
  <p:clrMapOvr>
    <a:masterClrMapping/>
  </p:clrMapOvr>
  <p:transition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770" y="76375"/>
            <a:ext cx="369316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0" spc="-130" dirty="0">
                <a:latin typeface="Arial Black"/>
                <a:cs typeface="Arial Black"/>
              </a:rPr>
              <a:t>Structure</a:t>
            </a:r>
            <a:r>
              <a:rPr b="0" spc="55" dirty="0">
                <a:latin typeface="Arial Black"/>
                <a:cs typeface="Arial Black"/>
              </a:rPr>
              <a:t> </a:t>
            </a:r>
            <a:r>
              <a:rPr b="0" spc="-110" dirty="0">
                <a:latin typeface="Arial Black"/>
                <a:cs typeface="Arial Black"/>
              </a:rPr>
              <a:t>Initialization</a:t>
            </a:r>
            <a:r>
              <a:rPr b="0" spc="55" dirty="0">
                <a:latin typeface="Arial Black"/>
                <a:cs typeface="Arial Black"/>
              </a:rPr>
              <a:t> </a:t>
            </a:r>
            <a:r>
              <a:rPr b="0" dirty="0">
                <a:latin typeface="Arial Black"/>
                <a:cs typeface="Arial Black"/>
              </a:rPr>
              <a:t>-</a:t>
            </a:r>
            <a:r>
              <a:rPr b="0" spc="55" dirty="0">
                <a:latin typeface="Arial Black"/>
                <a:cs typeface="Arial Black"/>
              </a:rPr>
              <a:t> </a:t>
            </a:r>
            <a:r>
              <a:rPr b="0" spc="-150" dirty="0">
                <a:latin typeface="Arial Black"/>
                <a:cs typeface="Arial Black"/>
              </a:rPr>
              <a:t>Brace</a:t>
            </a:r>
            <a:r>
              <a:rPr b="0" spc="55" dirty="0">
                <a:latin typeface="Arial Black"/>
                <a:cs typeface="Arial Black"/>
              </a:rPr>
              <a:t> </a:t>
            </a:r>
            <a:r>
              <a:rPr b="0" spc="-145" dirty="0">
                <a:latin typeface="Arial Black"/>
                <a:cs typeface="Arial Black"/>
              </a:rPr>
              <a:t>or</a:t>
            </a:r>
            <a:r>
              <a:rPr b="0" spc="55" dirty="0">
                <a:latin typeface="Arial Black"/>
                <a:cs typeface="Arial Black"/>
              </a:rPr>
              <a:t> </a:t>
            </a:r>
            <a:r>
              <a:rPr b="0" spc="-140" dirty="0">
                <a:latin typeface="Arial Black"/>
                <a:cs typeface="Arial Black"/>
              </a:rPr>
              <a:t>Equal</a:t>
            </a:r>
            <a:r>
              <a:rPr b="0" spc="55" dirty="0">
                <a:latin typeface="Arial Black"/>
                <a:cs typeface="Arial Black"/>
              </a:rPr>
              <a:t> </a:t>
            </a:r>
            <a:r>
              <a:rPr b="0" spc="-95" dirty="0">
                <a:latin typeface="Arial Black"/>
                <a:cs typeface="Arial Black"/>
              </a:rPr>
              <a:t>Initialization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06373" y="76375"/>
            <a:ext cx="27622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25" dirty="0">
                <a:solidFill>
                  <a:srgbClr val="F9F9F9"/>
                </a:solidFill>
                <a:latin typeface="Arial Black"/>
                <a:cs typeface="Arial Black"/>
              </a:rPr>
              <a:t>3/4</a:t>
            </a:r>
            <a:endParaRPr sz="1200">
              <a:latin typeface="Arial Black"/>
              <a:cs typeface="Arial Black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59994" y="943863"/>
            <a:ext cx="5039995" cy="1781175"/>
          </a:xfrm>
          <a:custGeom>
            <a:avLst/>
            <a:gdLst/>
            <a:ahLst/>
            <a:cxnLst/>
            <a:rect l="l" t="t" r="r" b="b"/>
            <a:pathLst>
              <a:path w="5039995" h="1781175">
                <a:moveTo>
                  <a:pt x="5039995" y="0"/>
                </a:moveTo>
                <a:lnTo>
                  <a:pt x="0" y="0"/>
                </a:lnTo>
                <a:lnTo>
                  <a:pt x="0" y="1780844"/>
                </a:lnTo>
                <a:lnTo>
                  <a:pt x="5039995" y="1780844"/>
                </a:lnTo>
                <a:lnTo>
                  <a:pt x="503999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47294" y="426006"/>
            <a:ext cx="5085715" cy="1791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45465">
              <a:lnSpc>
                <a:spcPct val="118000"/>
              </a:lnSpc>
              <a:spcBef>
                <a:spcPts val="100"/>
              </a:spcBef>
            </a:pPr>
            <a:r>
              <a:rPr sz="1100" spc="-114" dirty="0">
                <a:solidFill>
                  <a:srgbClr val="22373A"/>
                </a:solidFill>
                <a:latin typeface="Arial Black"/>
                <a:cs typeface="Arial Black"/>
              </a:rPr>
              <a:t>Non-</a:t>
            </a:r>
            <a:r>
              <a:rPr sz="1100" spc="-95" dirty="0">
                <a:solidFill>
                  <a:srgbClr val="22373A"/>
                </a:solidFill>
                <a:latin typeface="Arial Black"/>
                <a:cs typeface="Arial Black"/>
              </a:rPr>
              <a:t>Static</a:t>
            </a:r>
            <a:r>
              <a:rPr sz="1100" dirty="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sz="1100" spc="-85" dirty="0">
                <a:solidFill>
                  <a:srgbClr val="22373A"/>
                </a:solidFill>
                <a:latin typeface="Arial Black"/>
                <a:cs typeface="Arial Black"/>
              </a:rPr>
              <a:t>Data</a:t>
            </a:r>
            <a:r>
              <a:rPr sz="1100" spc="-5" dirty="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sz="1100" spc="-114" dirty="0">
                <a:solidFill>
                  <a:srgbClr val="22373A"/>
                </a:solidFill>
                <a:latin typeface="Arial Black"/>
                <a:cs typeface="Arial Black"/>
              </a:rPr>
              <a:t>Member</a:t>
            </a:r>
            <a:r>
              <a:rPr sz="1100" spc="20" dirty="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sz="1100" spc="-105" dirty="0">
                <a:solidFill>
                  <a:srgbClr val="22373A"/>
                </a:solidFill>
                <a:latin typeface="Arial Black"/>
                <a:cs typeface="Arial Black"/>
              </a:rPr>
              <a:t>Initialization</a:t>
            </a:r>
            <a:r>
              <a:rPr sz="1100" spc="-10" dirty="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sz="1100" spc="-125" dirty="0">
                <a:solidFill>
                  <a:srgbClr val="22373A"/>
                </a:solidFill>
                <a:latin typeface="Tahoma"/>
                <a:cs typeface="Tahoma"/>
              </a:rPr>
              <a:t>(</a:t>
            </a:r>
            <a:r>
              <a:rPr sz="1100" spc="-125" dirty="0">
                <a:solidFill>
                  <a:srgbClr val="22373A"/>
                </a:solidFill>
                <a:latin typeface="Palatino Linotype"/>
                <a:cs typeface="Palatino Linotype"/>
              </a:rPr>
              <a:t>NSDMI</a:t>
            </a:r>
            <a:r>
              <a:rPr sz="1100" spc="-125" dirty="0">
                <a:solidFill>
                  <a:srgbClr val="22373A"/>
                </a:solidFill>
                <a:latin typeface="Tahoma"/>
                <a:cs typeface="Tahoma"/>
              </a:rPr>
              <a:t>),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also</a:t>
            </a:r>
            <a:r>
              <a:rPr sz="1100" spc="-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called</a:t>
            </a:r>
            <a:r>
              <a:rPr sz="1100" spc="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i="1" spc="-65" dirty="0">
                <a:solidFill>
                  <a:srgbClr val="22373A"/>
                </a:solidFill>
                <a:latin typeface="Arial"/>
                <a:cs typeface="Arial"/>
              </a:rPr>
              <a:t>brace</a:t>
            </a:r>
            <a:r>
              <a:rPr sz="1100" i="1" spc="4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100" i="1" dirty="0">
                <a:solidFill>
                  <a:srgbClr val="22373A"/>
                </a:solidFill>
                <a:latin typeface="Arial"/>
                <a:cs typeface="Arial"/>
              </a:rPr>
              <a:t>or</a:t>
            </a:r>
            <a:r>
              <a:rPr sz="1100" i="1" spc="4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100" i="1" spc="-25" dirty="0">
                <a:solidFill>
                  <a:srgbClr val="22373A"/>
                </a:solidFill>
                <a:latin typeface="Arial"/>
                <a:cs typeface="Arial"/>
              </a:rPr>
              <a:t>equal </a:t>
            </a:r>
            <a:r>
              <a:rPr sz="1100" i="1" spc="-10" dirty="0">
                <a:solidFill>
                  <a:srgbClr val="22373A"/>
                </a:solidFill>
                <a:latin typeface="Arial"/>
                <a:cs typeface="Arial"/>
              </a:rPr>
              <a:t>initialization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:</a:t>
            </a:r>
            <a:endParaRPr sz="1100">
              <a:latin typeface="Tahoma"/>
              <a:cs typeface="Tahoma"/>
            </a:endParaRPr>
          </a:p>
          <a:p>
            <a:pPr marL="50165">
              <a:lnSpc>
                <a:spcPct val="100000"/>
              </a:lnSpc>
              <a:spcBef>
                <a:spcPts val="880"/>
              </a:spcBef>
            </a:pPr>
            <a:r>
              <a:rPr sz="900" b="1" spc="80" dirty="0">
                <a:solidFill>
                  <a:srgbClr val="007F00"/>
                </a:solidFill>
                <a:latin typeface="Palatino Linotype"/>
                <a:cs typeface="Palatino Linotype"/>
              </a:rPr>
              <a:t>struct</a:t>
            </a:r>
            <a:r>
              <a:rPr sz="900" b="1" spc="215" dirty="0">
                <a:solidFill>
                  <a:srgbClr val="007F00"/>
                </a:solidFill>
                <a:latin typeface="Palatino Linotype"/>
                <a:cs typeface="Palatino Linotype"/>
              </a:rPr>
              <a:t> </a:t>
            </a:r>
            <a:r>
              <a:rPr sz="900" b="1" dirty="0">
                <a:solidFill>
                  <a:srgbClr val="0000FF"/>
                </a:solidFill>
                <a:latin typeface="Palatino Linotype"/>
                <a:cs typeface="Palatino Linotype"/>
              </a:rPr>
              <a:t>S</a:t>
            </a:r>
            <a:r>
              <a:rPr sz="900" b="1" spc="215" dirty="0">
                <a:solidFill>
                  <a:srgbClr val="0000FF"/>
                </a:solidFill>
                <a:latin typeface="Palatino Linotype"/>
                <a:cs typeface="Palatino Linotype"/>
              </a:rPr>
              <a:t> </a:t>
            </a:r>
            <a:r>
              <a:rPr sz="900" spc="120" dirty="0">
                <a:solidFill>
                  <a:srgbClr val="22373A"/>
                </a:solidFill>
                <a:latin typeface="Palatino Linotype"/>
                <a:cs typeface="Palatino Linotype"/>
              </a:rPr>
              <a:t>{</a:t>
            </a:r>
            <a:endParaRPr sz="900">
              <a:latin typeface="Palatino Linotype"/>
              <a:cs typeface="Palatino Linotype"/>
            </a:endParaRPr>
          </a:p>
          <a:p>
            <a:pPr marL="289560">
              <a:lnSpc>
                <a:spcPct val="100000"/>
              </a:lnSpc>
              <a:spcBef>
                <a:spcPts val="180"/>
              </a:spcBef>
            </a:pPr>
            <a:r>
              <a:rPr sz="900" b="1" dirty="0">
                <a:solidFill>
                  <a:srgbClr val="AF003F"/>
                </a:solidFill>
                <a:latin typeface="Palatino Linotype"/>
                <a:cs typeface="Palatino Linotype"/>
              </a:rPr>
              <a:t>unsigned</a:t>
            </a:r>
            <a:r>
              <a:rPr sz="900" b="1" spc="229" dirty="0">
                <a:solidFill>
                  <a:srgbClr val="AF003F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x</a:t>
            </a:r>
            <a:r>
              <a:rPr sz="900" spc="23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666666"/>
                </a:solidFill>
                <a:latin typeface="Palatino Linotype"/>
                <a:cs typeface="Palatino Linotype"/>
              </a:rPr>
              <a:t>=</a:t>
            </a:r>
            <a:r>
              <a:rPr sz="900" spc="235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spc="130" dirty="0">
                <a:solidFill>
                  <a:srgbClr val="666666"/>
                </a:solidFill>
                <a:latin typeface="Palatino Linotype"/>
                <a:cs typeface="Palatino Linotype"/>
              </a:rPr>
              <a:t>3</a:t>
            </a:r>
            <a:r>
              <a:rPr sz="900" spc="130" dirty="0">
                <a:solidFill>
                  <a:srgbClr val="22373A"/>
                </a:solidFill>
                <a:latin typeface="Palatino Linotype"/>
                <a:cs typeface="Palatino Linotype"/>
              </a:rPr>
              <a:t>;</a:t>
            </a:r>
            <a:r>
              <a:rPr sz="900" spc="23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3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u="sng" spc="80" dirty="0">
                <a:solidFill>
                  <a:srgbClr val="3D7A7A"/>
                </a:solidFill>
                <a:uFill>
                  <a:solidFill>
                    <a:srgbClr val="3D7A7A"/>
                  </a:solidFill>
                </a:uFill>
                <a:latin typeface="Palatino Linotype"/>
                <a:cs typeface="Palatino Linotype"/>
              </a:rPr>
              <a:t>equal</a:t>
            </a:r>
            <a:r>
              <a:rPr sz="900" i="1" spc="23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20" dirty="0">
                <a:solidFill>
                  <a:srgbClr val="3D7A7A"/>
                </a:solidFill>
                <a:latin typeface="Palatino Linotype"/>
                <a:cs typeface="Palatino Linotype"/>
              </a:rPr>
              <a:t>initialization</a:t>
            </a:r>
            <a:endParaRPr sz="900">
              <a:latin typeface="Palatino Linotype"/>
              <a:cs typeface="Palatino Linotype"/>
            </a:endParaRPr>
          </a:p>
          <a:p>
            <a:pPr marL="289560">
              <a:lnSpc>
                <a:spcPct val="100000"/>
              </a:lnSpc>
              <a:spcBef>
                <a:spcPts val="180"/>
              </a:spcBef>
            </a:pPr>
            <a:r>
              <a:rPr sz="900" b="1" dirty="0">
                <a:solidFill>
                  <a:srgbClr val="AF003F"/>
                </a:solidFill>
                <a:latin typeface="Palatino Linotype"/>
                <a:cs typeface="Palatino Linotype"/>
              </a:rPr>
              <a:t>unsigned</a:t>
            </a:r>
            <a:r>
              <a:rPr sz="900" b="1" spc="225" dirty="0">
                <a:solidFill>
                  <a:srgbClr val="AF003F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y</a:t>
            </a:r>
            <a:r>
              <a:rPr sz="900" spc="229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666666"/>
                </a:solidFill>
                <a:latin typeface="Palatino Linotype"/>
                <a:cs typeface="Palatino Linotype"/>
              </a:rPr>
              <a:t>=</a:t>
            </a:r>
            <a:r>
              <a:rPr sz="900" spc="229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spc="130" dirty="0">
                <a:solidFill>
                  <a:srgbClr val="666666"/>
                </a:solidFill>
                <a:latin typeface="Palatino Linotype"/>
                <a:cs typeface="Palatino Linotype"/>
              </a:rPr>
              <a:t>2</a:t>
            </a:r>
            <a:r>
              <a:rPr sz="900" spc="130" dirty="0">
                <a:solidFill>
                  <a:srgbClr val="22373A"/>
                </a:solidFill>
                <a:latin typeface="Palatino Linotype"/>
                <a:cs typeface="Palatino Linotype"/>
              </a:rPr>
              <a:t>;</a:t>
            </a:r>
            <a:r>
              <a:rPr sz="900" spc="229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2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u="sng" spc="80" dirty="0">
                <a:solidFill>
                  <a:srgbClr val="3D7A7A"/>
                </a:solidFill>
                <a:uFill>
                  <a:solidFill>
                    <a:srgbClr val="3D7A7A"/>
                  </a:solidFill>
                </a:uFill>
                <a:latin typeface="Palatino Linotype"/>
                <a:cs typeface="Palatino Linotype"/>
              </a:rPr>
              <a:t>equal</a:t>
            </a:r>
            <a:r>
              <a:rPr sz="900" i="1" spc="229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20" dirty="0">
                <a:solidFill>
                  <a:srgbClr val="3D7A7A"/>
                </a:solidFill>
                <a:latin typeface="Palatino Linotype"/>
                <a:cs typeface="Palatino Linotype"/>
              </a:rPr>
              <a:t>initialization</a:t>
            </a:r>
            <a:endParaRPr sz="900">
              <a:latin typeface="Palatino Linotype"/>
              <a:cs typeface="Palatino Linotype"/>
            </a:endParaRPr>
          </a:p>
          <a:p>
            <a:pPr marL="50165">
              <a:lnSpc>
                <a:spcPct val="100000"/>
              </a:lnSpc>
              <a:spcBef>
                <a:spcPts val="185"/>
              </a:spcBef>
            </a:pPr>
            <a:r>
              <a:rPr sz="900" spc="180" dirty="0">
                <a:solidFill>
                  <a:srgbClr val="22373A"/>
                </a:solidFill>
                <a:latin typeface="Palatino Linotype"/>
                <a:cs typeface="Palatino Linotype"/>
              </a:rPr>
              <a:t>};</a:t>
            </a:r>
            <a:endParaRPr sz="900">
              <a:latin typeface="Palatino Linotype"/>
              <a:cs typeface="Palatino Linotype"/>
            </a:endParaRPr>
          </a:p>
          <a:p>
            <a:pPr marL="50165">
              <a:lnSpc>
                <a:spcPct val="100000"/>
              </a:lnSpc>
              <a:spcBef>
                <a:spcPts val="180"/>
              </a:spcBef>
            </a:pPr>
            <a:r>
              <a:rPr sz="900" b="1" spc="80" dirty="0">
                <a:solidFill>
                  <a:srgbClr val="007F00"/>
                </a:solidFill>
                <a:latin typeface="Palatino Linotype"/>
                <a:cs typeface="Palatino Linotype"/>
              </a:rPr>
              <a:t>struct</a:t>
            </a:r>
            <a:r>
              <a:rPr sz="900" b="1" spc="225" dirty="0">
                <a:solidFill>
                  <a:srgbClr val="007F00"/>
                </a:solidFill>
                <a:latin typeface="Palatino Linotype"/>
                <a:cs typeface="Palatino Linotype"/>
              </a:rPr>
              <a:t> </a:t>
            </a:r>
            <a:r>
              <a:rPr sz="900" b="1" dirty="0">
                <a:solidFill>
                  <a:srgbClr val="0000FF"/>
                </a:solidFill>
                <a:latin typeface="Palatino Linotype"/>
                <a:cs typeface="Palatino Linotype"/>
              </a:rPr>
              <a:t>S1</a:t>
            </a:r>
            <a:r>
              <a:rPr sz="900" b="1" spc="229" dirty="0">
                <a:solidFill>
                  <a:srgbClr val="0000FF"/>
                </a:solidFill>
                <a:latin typeface="Palatino Linotype"/>
                <a:cs typeface="Palatino Linotype"/>
              </a:rPr>
              <a:t> </a:t>
            </a:r>
            <a:r>
              <a:rPr sz="900" spc="120" dirty="0">
                <a:solidFill>
                  <a:srgbClr val="22373A"/>
                </a:solidFill>
                <a:latin typeface="Palatino Linotype"/>
                <a:cs typeface="Palatino Linotype"/>
              </a:rPr>
              <a:t>{</a:t>
            </a:r>
            <a:endParaRPr sz="900">
              <a:latin typeface="Palatino Linotype"/>
              <a:cs typeface="Palatino Linotype"/>
            </a:endParaRPr>
          </a:p>
          <a:p>
            <a:pPr marL="289560">
              <a:lnSpc>
                <a:spcPct val="100000"/>
              </a:lnSpc>
              <a:spcBef>
                <a:spcPts val="180"/>
              </a:spcBef>
            </a:pPr>
            <a:r>
              <a:rPr sz="900" b="1" dirty="0">
                <a:solidFill>
                  <a:srgbClr val="AF003F"/>
                </a:solidFill>
                <a:latin typeface="Palatino Linotype"/>
                <a:cs typeface="Palatino Linotype"/>
              </a:rPr>
              <a:t>unsigned</a:t>
            </a:r>
            <a:r>
              <a:rPr sz="900" b="1" spc="225" dirty="0">
                <a:solidFill>
                  <a:srgbClr val="AF003F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x</a:t>
            </a:r>
            <a:r>
              <a:rPr sz="900" spc="229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spc="150" dirty="0">
                <a:solidFill>
                  <a:srgbClr val="22373A"/>
                </a:solidFill>
                <a:latin typeface="Palatino Linotype"/>
                <a:cs typeface="Palatino Linotype"/>
              </a:rPr>
              <a:t>{</a:t>
            </a:r>
            <a:r>
              <a:rPr sz="900" spc="150" dirty="0">
                <a:solidFill>
                  <a:srgbClr val="666666"/>
                </a:solidFill>
                <a:latin typeface="Palatino Linotype"/>
                <a:cs typeface="Palatino Linotype"/>
              </a:rPr>
              <a:t>3</a:t>
            </a:r>
            <a:r>
              <a:rPr sz="900" spc="150" dirty="0">
                <a:solidFill>
                  <a:srgbClr val="22373A"/>
                </a:solidFill>
                <a:latin typeface="Palatino Linotype"/>
                <a:cs typeface="Palatino Linotype"/>
              </a:rPr>
              <a:t>};</a:t>
            </a:r>
            <a:r>
              <a:rPr sz="900" spc="229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2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u="sng" spc="90" dirty="0">
                <a:solidFill>
                  <a:srgbClr val="3D7A7A"/>
                </a:solidFill>
                <a:uFill>
                  <a:solidFill>
                    <a:srgbClr val="3D7A7A"/>
                  </a:solidFill>
                </a:uFill>
                <a:latin typeface="Palatino Linotype"/>
                <a:cs typeface="Palatino Linotype"/>
              </a:rPr>
              <a:t>brace</a:t>
            </a:r>
            <a:r>
              <a:rPr sz="900" i="1" spc="229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20" dirty="0">
                <a:solidFill>
                  <a:srgbClr val="3D7A7A"/>
                </a:solidFill>
                <a:latin typeface="Palatino Linotype"/>
                <a:cs typeface="Palatino Linotype"/>
              </a:rPr>
              <a:t>initialization</a:t>
            </a:r>
            <a:endParaRPr sz="900">
              <a:latin typeface="Palatino Linotype"/>
              <a:cs typeface="Palatino Linotype"/>
            </a:endParaRPr>
          </a:p>
          <a:p>
            <a:pPr marL="50165">
              <a:lnSpc>
                <a:spcPct val="100000"/>
              </a:lnSpc>
              <a:spcBef>
                <a:spcPts val="180"/>
              </a:spcBef>
            </a:pPr>
            <a:r>
              <a:rPr sz="900" spc="180" dirty="0">
                <a:solidFill>
                  <a:srgbClr val="22373A"/>
                </a:solidFill>
                <a:latin typeface="Palatino Linotype"/>
                <a:cs typeface="Palatino Linotype"/>
              </a:rPr>
              <a:t>};</a:t>
            </a:r>
            <a:endParaRPr sz="900">
              <a:latin typeface="Palatino Linotype"/>
              <a:cs typeface="Palatino Linotype"/>
            </a:endParaRPr>
          </a:p>
          <a:p>
            <a:pPr marL="50165">
              <a:lnSpc>
                <a:spcPct val="100000"/>
              </a:lnSpc>
              <a:spcBef>
                <a:spcPts val="180"/>
              </a:spcBef>
            </a:pPr>
            <a:r>
              <a:rPr sz="900" i="1" spc="155" dirty="0">
                <a:solidFill>
                  <a:srgbClr val="3D7A7A"/>
                </a:solidFill>
                <a:latin typeface="Palatino Linotype"/>
                <a:cs typeface="Palatino Linotype"/>
              </a:rPr>
              <a:t>//-</a:t>
            </a:r>
            <a:r>
              <a:rPr sz="900" i="1" spc="170" dirty="0">
                <a:solidFill>
                  <a:srgbClr val="3D7A7A"/>
                </a:solidFill>
                <a:latin typeface="Palatino Linotype"/>
                <a:cs typeface="Palatino Linotype"/>
              </a:rPr>
              <a:t>--------------------------------------------------------------------------------</a:t>
            </a:r>
            <a:r>
              <a:rPr sz="900" i="1" spc="120" dirty="0">
                <a:solidFill>
                  <a:srgbClr val="3D7A7A"/>
                </a:solidFill>
                <a:latin typeface="Palatino Linotype"/>
                <a:cs typeface="Palatino Linotype"/>
              </a:rPr>
              <a:t>-</a:t>
            </a:r>
            <a:endParaRPr sz="900">
              <a:latin typeface="Palatino Linotype"/>
              <a:cs typeface="Palatino Linotyp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5254" y="2191350"/>
            <a:ext cx="444500" cy="34607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S</a:t>
            </a:r>
            <a:r>
              <a:rPr sz="900" spc="24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spc="90" dirty="0">
                <a:solidFill>
                  <a:srgbClr val="22373A"/>
                </a:solidFill>
                <a:latin typeface="Palatino Linotype"/>
                <a:cs typeface="Palatino Linotype"/>
              </a:rPr>
              <a:t>s1;</a:t>
            </a:r>
            <a:endParaRPr sz="90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S</a:t>
            </a:r>
            <a:r>
              <a:rPr sz="900" spc="24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spc="114" dirty="0">
                <a:solidFill>
                  <a:srgbClr val="22373A"/>
                </a:solidFill>
                <a:latin typeface="Palatino Linotype"/>
                <a:cs typeface="Palatino Linotype"/>
              </a:rPr>
              <a:t>s2{};</a:t>
            </a:r>
            <a:endParaRPr sz="900">
              <a:latin typeface="Palatino Linotype"/>
              <a:cs typeface="Palatino Linotyp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02652" y="2191350"/>
            <a:ext cx="2297430" cy="34607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54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50" dirty="0">
                <a:solidFill>
                  <a:srgbClr val="3D7A7A"/>
                </a:solidFill>
                <a:latin typeface="Palatino Linotype"/>
                <a:cs typeface="Palatino Linotype"/>
              </a:rPr>
              <a:t>call</a:t>
            </a:r>
            <a:r>
              <a:rPr sz="900" i="1" spc="26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10" dirty="0">
                <a:solidFill>
                  <a:srgbClr val="3D7A7A"/>
                </a:solidFill>
                <a:latin typeface="Palatino Linotype"/>
                <a:cs typeface="Palatino Linotype"/>
              </a:rPr>
              <a:t>default</a:t>
            </a:r>
            <a:r>
              <a:rPr sz="900" i="1" spc="254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85" dirty="0">
                <a:solidFill>
                  <a:srgbClr val="3D7A7A"/>
                </a:solidFill>
                <a:latin typeface="Palatino Linotype"/>
                <a:cs typeface="Palatino Linotype"/>
              </a:rPr>
              <a:t>constructor</a:t>
            </a:r>
            <a:r>
              <a:rPr sz="900" i="1" spc="26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90" dirty="0">
                <a:solidFill>
                  <a:srgbClr val="3D7A7A"/>
                </a:solidFill>
                <a:latin typeface="Palatino Linotype"/>
                <a:cs typeface="Palatino Linotype"/>
              </a:rPr>
              <a:t>(x=3,</a:t>
            </a:r>
            <a:r>
              <a:rPr sz="900" i="1" spc="254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35" dirty="0">
                <a:solidFill>
                  <a:srgbClr val="3D7A7A"/>
                </a:solidFill>
                <a:latin typeface="Palatino Linotype"/>
                <a:cs typeface="Palatino Linotype"/>
              </a:rPr>
              <a:t>y=2)</a:t>
            </a:r>
            <a:endParaRPr sz="90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54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50" dirty="0">
                <a:solidFill>
                  <a:srgbClr val="3D7A7A"/>
                </a:solidFill>
                <a:latin typeface="Palatino Linotype"/>
                <a:cs typeface="Palatino Linotype"/>
              </a:rPr>
              <a:t>call</a:t>
            </a:r>
            <a:r>
              <a:rPr sz="900" i="1" spc="26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10" dirty="0">
                <a:solidFill>
                  <a:srgbClr val="3D7A7A"/>
                </a:solidFill>
                <a:latin typeface="Palatino Linotype"/>
                <a:cs typeface="Palatino Linotype"/>
              </a:rPr>
              <a:t>default</a:t>
            </a:r>
            <a:r>
              <a:rPr sz="900" i="1" spc="254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85" dirty="0">
                <a:solidFill>
                  <a:srgbClr val="3D7A7A"/>
                </a:solidFill>
                <a:latin typeface="Palatino Linotype"/>
                <a:cs typeface="Palatino Linotype"/>
              </a:rPr>
              <a:t>constructor</a:t>
            </a:r>
            <a:r>
              <a:rPr sz="900" i="1" spc="26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90" dirty="0">
                <a:solidFill>
                  <a:srgbClr val="3D7A7A"/>
                </a:solidFill>
                <a:latin typeface="Palatino Linotype"/>
                <a:cs typeface="Palatino Linotype"/>
              </a:rPr>
              <a:t>(x=3,</a:t>
            </a:r>
            <a:r>
              <a:rPr sz="900" i="1" spc="254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35" dirty="0">
                <a:solidFill>
                  <a:srgbClr val="3D7A7A"/>
                </a:solidFill>
                <a:latin typeface="Palatino Linotype"/>
                <a:cs typeface="Palatino Linotype"/>
              </a:rPr>
              <a:t>y=2)</a:t>
            </a:r>
            <a:endParaRPr sz="900">
              <a:latin typeface="Palatino Linotype"/>
              <a:cs typeface="Palatino Linotyp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85254" y="2534864"/>
            <a:ext cx="163957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S</a:t>
            </a:r>
            <a:r>
              <a:rPr sz="900" spc="25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spc="105" dirty="0">
                <a:solidFill>
                  <a:srgbClr val="22373A"/>
                </a:solidFill>
                <a:latin typeface="Palatino Linotype"/>
                <a:cs typeface="Palatino Linotype"/>
              </a:rPr>
              <a:t>s3{</a:t>
            </a:r>
            <a:r>
              <a:rPr sz="900" spc="105" dirty="0">
                <a:solidFill>
                  <a:srgbClr val="666666"/>
                </a:solidFill>
                <a:latin typeface="Palatino Linotype"/>
                <a:cs typeface="Palatino Linotype"/>
              </a:rPr>
              <a:t>1</a:t>
            </a:r>
            <a:r>
              <a:rPr sz="900" spc="105" dirty="0">
                <a:solidFill>
                  <a:srgbClr val="22373A"/>
                </a:solidFill>
                <a:latin typeface="Palatino Linotype"/>
                <a:cs typeface="Palatino Linotype"/>
              </a:rPr>
              <a:t>,</a:t>
            </a:r>
            <a:r>
              <a:rPr sz="900" spc="254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spc="140" dirty="0">
                <a:solidFill>
                  <a:srgbClr val="666666"/>
                </a:solidFill>
                <a:latin typeface="Palatino Linotype"/>
                <a:cs typeface="Palatino Linotype"/>
              </a:rPr>
              <a:t>4</a:t>
            </a:r>
            <a:r>
              <a:rPr sz="900" spc="140" dirty="0">
                <a:solidFill>
                  <a:srgbClr val="22373A"/>
                </a:solidFill>
                <a:latin typeface="Palatino Linotype"/>
                <a:cs typeface="Palatino Linotype"/>
              </a:rPr>
              <a:t>};</a:t>
            </a:r>
            <a:r>
              <a:rPr sz="900" spc="25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54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35" dirty="0">
                <a:solidFill>
                  <a:srgbClr val="3D7A7A"/>
                </a:solidFill>
                <a:latin typeface="Palatino Linotype"/>
                <a:cs typeface="Palatino Linotype"/>
              </a:rPr>
              <a:t>set</a:t>
            </a:r>
            <a:r>
              <a:rPr sz="900" i="1" spc="25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70" dirty="0">
                <a:solidFill>
                  <a:srgbClr val="3D7A7A"/>
                </a:solidFill>
                <a:latin typeface="Palatino Linotype"/>
                <a:cs typeface="Palatino Linotype"/>
              </a:rPr>
              <a:t>x=1,</a:t>
            </a:r>
            <a:r>
              <a:rPr sz="900" i="1" spc="254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-25" dirty="0">
                <a:solidFill>
                  <a:srgbClr val="3D7A7A"/>
                </a:solidFill>
                <a:latin typeface="Palatino Linotype"/>
                <a:cs typeface="Palatino Linotype"/>
              </a:rPr>
              <a:t>y=4</a:t>
            </a:r>
            <a:endParaRPr sz="900">
              <a:latin typeface="Palatino Linotype"/>
              <a:cs typeface="Palatino Linotype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0" y="3234937"/>
            <a:ext cx="5760085" cy="5080"/>
            <a:chOff x="0" y="3234937"/>
            <a:chExt cx="5760085" cy="5080"/>
          </a:xfrm>
        </p:grpSpPr>
        <p:sp>
          <p:nvSpPr>
            <p:cNvPr id="10" name="object 10"/>
            <p:cNvSpPr/>
            <p:nvPr/>
          </p:nvSpPr>
          <p:spPr>
            <a:xfrm>
              <a:off x="0" y="3237471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3234937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80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0" y="3234937"/>
              <a:ext cx="2381250" cy="5080"/>
            </a:xfrm>
            <a:custGeom>
              <a:avLst/>
              <a:gdLst/>
              <a:ahLst/>
              <a:cxnLst/>
              <a:rect l="l" t="t" r="r" b="b"/>
              <a:pathLst>
                <a:path w="2381250" h="5080">
                  <a:moveTo>
                    <a:pt x="0" y="5060"/>
                  </a:moveTo>
                  <a:lnTo>
                    <a:pt x="0" y="0"/>
                  </a:lnTo>
                  <a:lnTo>
                    <a:pt x="2380811" y="0"/>
                  </a:lnTo>
                  <a:lnTo>
                    <a:pt x="2380811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19"/>
              </a:spcBef>
            </a:pPr>
            <a:r>
              <a:rPr spc="-10" dirty="0"/>
              <a:t>31/75</a:t>
            </a:r>
          </a:p>
        </p:txBody>
      </p:sp>
    </p:spTree>
  </p:cSld>
  <p:clrMapOvr>
    <a:masterClrMapping/>
  </p:clrMapOvr>
  <p:transition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0" spc="-130" dirty="0">
                <a:latin typeface="Arial Black"/>
                <a:cs typeface="Arial Black"/>
              </a:rPr>
              <a:t>Structure</a:t>
            </a:r>
            <a:r>
              <a:rPr b="0" spc="65" dirty="0">
                <a:latin typeface="Arial Black"/>
                <a:cs typeface="Arial Black"/>
              </a:rPr>
              <a:t> </a:t>
            </a:r>
            <a:r>
              <a:rPr b="0" spc="-110" dirty="0">
                <a:latin typeface="Arial Black"/>
                <a:cs typeface="Arial Black"/>
              </a:rPr>
              <a:t>Initialization</a:t>
            </a:r>
            <a:r>
              <a:rPr b="0" spc="70" dirty="0">
                <a:latin typeface="Arial Black"/>
                <a:cs typeface="Arial Black"/>
              </a:rPr>
              <a:t> </a:t>
            </a:r>
            <a:r>
              <a:rPr b="0" dirty="0">
                <a:latin typeface="Arial Black"/>
                <a:cs typeface="Arial Black"/>
              </a:rPr>
              <a:t>-</a:t>
            </a:r>
            <a:r>
              <a:rPr b="0" spc="70" dirty="0">
                <a:latin typeface="Arial Black"/>
                <a:cs typeface="Arial Black"/>
              </a:rPr>
              <a:t> </a:t>
            </a:r>
            <a:r>
              <a:rPr b="0" spc="-140" dirty="0">
                <a:latin typeface="Arial Black"/>
                <a:cs typeface="Arial Black"/>
              </a:rPr>
              <a:t>Designated</a:t>
            </a:r>
            <a:r>
              <a:rPr b="0" spc="70" dirty="0">
                <a:latin typeface="Arial Black"/>
                <a:cs typeface="Arial Black"/>
              </a:rPr>
              <a:t> </a:t>
            </a:r>
            <a:r>
              <a:rPr b="0" spc="-110" dirty="0">
                <a:latin typeface="Arial Black"/>
                <a:cs typeface="Arial Black"/>
              </a:rPr>
              <a:t>Initializer</a:t>
            </a:r>
            <a:r>
              <a:rPr b="0" spc="70" dirty="0">
                <a:latin typeface="Arial Black"/>
                <a:cs typeface="Arial Black"/>
              </a:rPr>
              <a:t> </a:t>
            </a:r>
            <a:r>
              <a:rPr b="0" spc="-70" dirty="0">
                <a:latin typeface="Arial Black"/>
                <a:cs typeface="Arial Black"/>
              </a:rPr>
              <a:t>List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07041" y="76375"/>
            <a:ext cx="27622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25" dirty="0">
                <a:solidFill>
                  <a:srgbClr val="F9F9F9"/>
                </a:solidFill>
                <a:latin typeface="Arial Black"/>
                <a:cs typeface="Arial Black"/>
              </a:rPr>
              <a:t>4/4</a:t>
            </a:r>
            <a:endParaRPr sz="1200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7294" y="457643"/>
            <a:ext cx="254889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dirty="0">
                <a:solidFill>
                  <a:srgbClr val="008A73"/>
                </a:solidFill>
                <a:latin typeface="Tahoma"/>
                <a:cs typeface="Tahoma"/>
              </a:rPr>
              <a:t>C++20</a:t>
            </a:r>
            <a:r>
              <a:rPr sz="1100" spc="-35" dirty="0">
                <a:solidFill>
                  <a:srgbClr val="008A73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introduces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i="1" spc="-60" dirty="0">
                <a:solidFill>
                  <a:srgbClr val="22373A"/>
                </a:solidFill>
                <a:latin typeface="Arial"/>
                <a:cs typeface="Arial"/>
              </a:rPr>
              <a:t>designated</a:t>
            </a:r>
            <a:r>
              <a:rPr sz="1100" i="1" spc="5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100" i="1" spc="-10" dirty="0">
                <a:solidFill>
                  <a:srgbClr val="22373A"/>
                </a:solidFill>
                <a:latin typeface="Arial"/>
                <a:cs typeface="Arial"/>
              </a:rPr>
              <a:t>initializer</a:t>
            </a:r>
            <a:r>
              <a:rPr sz="1100" i="1" spc="1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100" i="1" spc="-20" dirty="0">
                <a:solidFill>
                  <a:srgbClr val="22373A"/>
                </a:solidFill>
                <a:latin typeface="Arial"/>
                <a:cs typeface="Arial"/>
              </a:rPr>
              <a:t>list</a:t>
            </a:r>
            <a:endParaRPr sz="11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59994" y="743648"/>
            <a:ext cx="5039995" cy="821055"/>
          </a:xfrm>
          <a:custGeom>
            <a:avLst/>
            <a:gdLst/>
            <a:ahLst/>
            <a:cxnLst/>
            <a:rect l="l" t="t" r="r" b="b"/>
            <a:pathLst>
              <a:path w="5039995" h="821055">
                <a:moveTo>
                  <a:pt x="5039995" y="0"/>
                </a:moveTo>
                <a:lnTo>
                  <a:pt x="0" y="0"/>
                </a:lnTo>
                <a:lnTo>
                  <a:pt x="0" y="820508"/>
                </a:lnTo>
                <a:lnTo>
                  <a:pt x="5039995" y="820508"/>
                </a:lnTo>
                <a:lnTo>
                  <a:pt x="503999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97954" y="710708"/>
            <a:ext cx="969644" cy="66611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80"/>
              </a:spcBef>
            </a:pPr>
            <a:r>
              <a:rPr sz="900" b="1" spc="80" dirty="0">
                <a:solidFill>
                  <a:srgbClr val="007F00"/>
                </a:solidFill>
                <a:latin typeface="Palatino Linotype"/>
                <a:cs typeface="Palatino Linotype"/>
              </a:rPr>
              <a:t>struct</a:t>
            </a:r>
            <a:r>
              <a:rPr sz="900" b="1" spc="175" dirty="0">
                <a:solidFill>
                  <a:srgbClr val="007F00"/>
                </a:solidFill>
                <a:latin typeface="Palatino Linotype"/>
                <a:cs typeface="Palatino Linotype"/>
              </a:rPr>
              <a:t> </a:t>
            </a:r>
            <a:r>
              <a:rPr sz="900" b="1" spc="-75" dirty="0">
                <a:solidFill>
                  <a:srgbClr val="0000FF"/>
                </a:solidFill>
                <a:latin typeface="Palatino Linotype"/>
                <a:cs typeface="Palatino Linotype"/>
              </a:rPr>
              <a:t>A</a:t>
            </a:r>
            <a:r>
              <a:rPr sz="900" b="1" spc="180" dirty="0">
                <a:solidFill>
                  <a:srgbClr val="0000FF"/>
                </a:solidFill>
                <a:latin typeface="Palatino Linotype"/>
                <a:cs typeface="Palatino Linotype"/>
              </a:rPr>
              <a:t> </a:t>
            </a:r>
            <a:r>
              <a:rPr sz="900" spc="120" dirty="0">
                <a:solidFill>
                  <a:srgbClr val="22373A"/>
                </a:solidFill>
                <a:latin typeface="Palatino Linotype"/>
                <a:cs typeface="Palatino Linotype"/>
              </a:rPr>
              <a:t>{</a:t>
            </a:r>
            <a:endParaRPr sz="900">
              <a:latin typeface="Palatino Linotype"/>
              <a:cs typeface="Palatino Linotype"/>
            </a:endParaRPr>
          </a:p>
          <a:p>
            <a:pPr marL="238760">
              <a:lnSpc>
                <a:spcPct val="100000"/>
              </a:lnSpc>
              <a:spcBef>
                <a:spcPts val="180"/>
              </a:spcBef>
            </a:pPr>
            <a:r>
              <a:rPr sz="900" b="1" spc="80" dirty="0">
                <a:solidFill>
                  <a:srgbClr val="AF003F"/>
                </a:solidFill>
                <a:latin typeface="Palatino Linotype"/>
                <a:cs typeface="Palatino Linotype"/>
              </a:rPr>
              <a:t>int</a:t>
            </a:r>
            <a:r>
              <a:rPr sz="900" b="1" spc="250" dirty="0">
                <a:solidFill>
                  <a:srgbClr val="AF003F"/>
                </a:solidFill>
                <a:latin typeface="Palatino Linotype"/>
                <a:cs typeface="Palatino Linotype"/>
              </a:rPr>
              <a:t> </a:t>
            </a:r>
            <a:r>
              <a:rPr sz="900" spc="120" dirty="0">
                <a:solidFill>
                  <a:srgbClr val="22373A"/>
                </a:solidFill>
                <a:latin typeface="Palatino Linotype"/>
                <a:cs typeface="Palatino Linotype"/>
              </a:rPr>
              <a:t>x,</a:t>
            </a:r>
            <a:r>
              <a:rPr sz="900" spc="25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spc="105" dirty="0">
                <a:solidFill>
                  <a:srgbClr val="22373A"/>
                </a:solidFill>
                <a:latin typeface="Palatino Linotype"/>
                <a:cs typeface="Palatino Linotype"/>
              </a:rPr>
              <a:t>y,</a:t>
            </a:r>
            <a:r>
              <a:rPr sz="900" spc="254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spc="105" dirty="0">
                <a:solidFill>
                  <a:srgbClr val="22373A"/>
                </a:solidFill>
                <a:latin typeface="Palatino Linotype"/>
                <a:cs typeface="Palatino Linotype"/>
              </a:rPr>
              <a:t>z;</a:t>
            </a:r>
            <a:endParaRPr sz="90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180"/>
              </a:spcBef>
            </a:pPr>
            <a:r>
              <a:rPr sz="900" spc="180" dirty="0">
                <a:solidFill>
                  <a:srgbClr val="22373A"/>
                </a:solidFill>
                <a:latin typeface="Palatino Linotype"/>
                <a:cs typeface="Palatino Linotype"/>
              </a:rPr>
              <a:t>};</a:t>
            </a:r>
            <a:endParaRPr sz="90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180"/>
              </a:spcBef>
            </a:pPr>
            <a:r>
              <a:rPr sz="900" spc="-75" dirty="0">
                <a:solidFill>
                  <a:srgbClr val="22373A"/>
                </a:solidFill>
                <a:latin typeface="Palatino Linotype"/>
                <a:cs typeface="Palatino Linotype"/>
              </a:rPr>
              <a:t>A</a:t>
            </a:r>
            <a:r>
              <a:rPr sz="900" spc="19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spc="90" dirty="0">
                <a:solidFill>
                  <a:srgbClr val="22373A"/>
                </a:solidFill>
                <a:latin typeface="Palatino Linotype"/>
                <a:cs typeface="Palatino Linotype"/>
              </a:rPr>
              <a:t>a1{</a:t>
            </a:r>
            <a:r>
              <a:rPr sz="900" spc="90" dirty="0">
                <a:solidFill>
                  <a:srgbClr val="666666"/>
                </a:solidFill>
                <a:latin typeface="Palatino Linotype"/>
                <a:cs typeface="Palatino Linotype"/>
              </a:rPr>
              <a:t>1</a:t>
            </a:r>
            <a:r>
              <a:rPr sz="900" spc="90" dirty="0">
                <a:solidFill>
                  <a:srgbClr val="22373A"/>
                </a:solidFill>
                <a:latin typeface="Palatino Linotype"/>
                <a:cs typeface="Palatino Linotype"/>
              </a:rPr>
              <a:t>,</a:t>
            </a:r>
            <a:r>
              <a:rPr sz="900" spc="20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spc="130" dirty="0">
                <a:solidFill>
                  <a:srgbClr val="666666"/>
                </a:solidFill>
                <a:latin typeface="Palatino Linotype"/>
                <a:cs typeface="Palatino Linotype"/>
              </a:rPr>
              <a:t>2</a:t>
            </a:r>
            <a:r>
              <a:rPr sz="900" spc="130" dirty="0">
                <a:solidFill>
                  <a:srgbClr val="22373A"/>
                </a:solidFill>
                <a:latin typeface="Palatino Linotype"/>
                <a:cs typeface="Palatino Linotype"/>
              </a:rPr>
              <a:t>,</a:t>
            </a:r>
            <a:r>
              <a:rPr sz="900" spc="20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spc="114" dirty="0">
                <a:solidFill>
                  <a:srgbClr val="666666"/>
                </a:solidFill>
                <a:latin typeface="Palatino Linotype"/>
                <a:cs typeface="Palatino Linotype"/>
              </a:rPr>
              <a:t>3</a:t>
            </a:r>
            <a:r>
              <a:rPr sz="900" spc="114" dirty="0">
                <a:solidFill>
                  <a:srgbClr val="22373A"/>
                </a:solidFill>
                <a:latin typeface="Palatino Linotype"/>
                <a:cs typeface="Palatino Linotype"/>
              </a:rPr>
              <a:t>};</a:t>
            </a:r>
            <a:endParaRPr sz="900">
              <a:latin typeface="Palatino Linotype"/>
              <a:cs typeface="Palatino Linotyp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191448" y="1214267"/>
            <a:ext cx="102933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6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65" dirty="0">
                <a:solidFill>
                  <a:srgbClr val="3D7A7A"/>
                </a:solidFill>
                <a:latin typeface="Palatino Linotype"/>
                <a:cs typeface="Palatino Linotype"/>
              </a:rPr>
              <a:t>is</a:t>
            </a:r>
            <a:r>
              <a:rPr sz="900" i="1" spc="27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00" dirty="0">
                <a:solidFill>
                  <a:srgbClr val="3D7A7A"/>
                </a:solidFill>
                <a:latin typeface="Palatino Linotype"/>
                <a:cs typeface="Palatino Linotype"/>
              </a:rPr>
              <a:t>the</a:t>
            </a:r>
            <a:r>
              <a:rPr sz="900" i="1" spc="26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dirty="0">
                <a:solidFill>
                  <a:srgbClr val="3D7A7A"/>
                </a:solidFill>
                <a:latin typeface="Palatino Linotype"/>
                <a:cs typeface="Palatino Linotype"/>
              </a:rPr>
              <a:t>same</a:t>
            </a:r>
            <a:r>
              <a:rPr sz="900" i="1" spc="27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14" dirty="0">
                <a:solidFill>
                  <a:srgbClr val="3D7A7A"/>
                </a:solidFill>
                <a:latin typeface="Palatino Linotype"/>
                <a:cs typeface="Palatino Linotype"/>
              </a:rPr>
              <a:t>of</a:t>
            </a:r>
            <a:endParaRPr sz="900">
              <a:latin typeface="Palatino Linotype"/>
              <a:cs typeface="Palatino Linotype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59994" y="1967509"/>
            <a:ext cx="5039995" cy="1141095"/>
          </a:xfrm>
          <a:custGeom>
            <a:avLst/>
            <a:gdLst/>
            <a:ahLst/>
            <a:cxnLst/>
            <a:rect l="l" t="t" r="r" b="b"/>
            <a:pathLst>
              <a:path w="5039995" h="1141095">
                <a:moveTo>
                  <a:pt x="5039995" y="0"/>
                </a:moveTo>
                <a:lnTo>
                  <a:pt x="0" y="0"/>
                </a:lnTo>
                <a:lnTo>
                  <a:pt x="0" y="1140625"/>
                </a:lnTo>
                <a:lnTo>
                  <a:pt x="5039995" y="1140625"/>
                </a:lnTo>
                <a:lnTo>
                  <a:pt x="503999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47294" y="1374312"/>
            <a:ext cx="4318635" cy="90614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165">
              <a:lnSpc>
                <a:spcPct val="100000"/>
              </a:lnSpc>
              <a:spcBef>
                <a:spcPts val="95"/>
              </a:spcBef>
            </a:pPr>
            <a:r>
              <a:rPr sz="900" spc="-75" dirty="0">
                <a:solidFill>
                  <a:srgbClr val="22373A"/>
                </a:solidFill>
                <a:latin typeface="Palatino Linotype"/>
                <a:cs typeface="Palatino Linotype"/>
              </a:rPr>
              <a:t>A</a:t>
            </a:r>
            <a:r>
              <a:rPr sz="900" spc="24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spc="90" dirty="0">
                <a:solidFill>
                  <a:srgbClr val="22373A"/>
                </a:solidFill>
                <a:latin typeface="Palatino Linotype"/>
                <a:cs typeface="Palatino Linotype"/>
              </a:rPr>
              <a:t>a2{.x</a:t>
            </a:r>
            <a:r>
              <a:rPr sz="900" spc="24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666666"/>
                </a:solidFill>
                <a:latin typeface="Palatino Linotype"/>
                <a:cs typeface="Palatino Linotype"/>
              </a:rPr>
              <a:t>=</a:t>
            </a:r>
            <a:r>
              <a:rPr sz="900" spc="245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spc="130" dirty="0">
                <a:solidFill>
                  <a:srgbClr val="666666"/>
                </a:solidFill>
                <a:latin typeface="Palatino Linotype"/>
                <a:cs typeface="Palatino Linotype"/>
              </a:rPr>
              <a:t>1</a:t>
            </a:r>
            <a:r>
              <a:rPr sz="900" spc="130" dirty="0">
                <a:solidFill>
                  <a:srgbClr val="22373A"/>
                </a:solidFill>
                <a:latin typeface="Palatino Linotype"/>
                <a:cs typeface="Palatino Linotype"/>
              </a:rPr>
              <a:t>,</a:t>
            </a:r>
            <a:r>
              <a:rPr sz="900" spc="24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spc="105" dirty="0">
                <a:solidFill>
                  <a:srgbClr val="22373A"/>
                </a:solidFill>
                <a:latin typeface="Palatino Linotype"/>
                <a:cs typeface="Palatino Linotype"/>
              </a:rPr>
              <a:t>.y</a:t>
            </a:r>
            <a:r>
              <a:rPr sz="900" spc="24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666666"/>
                </a:solidFill>
                <a:latin typeface="Palatino Linotype"/>
                <a:cs typeface="Palatino Linotype"/>
              </a:rPr>
              <a:t>=</a:t>
            </a:r>
            <a:r>
              <a:rPr sz="900" spc="245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spc="130" dirty="0">
                <a:solidFill>
                  <a:srgbClr val="666666"/>
                </a:solidFill>
                <a:latin typeface="Palatino Linotype"/>
                <a:cs typeface="Palatino Linotype"/>
              </a:rPr>
              <a:t>2</a:t>
            </a:r>
            <a:r>
              <a:rPr sz="900" spc="130" dirty="0">
                <a:solidFill>
                  <a:srgbClr val="22373A"/>
                </a:solidFill>
                <a:latin typeface="Palatino Linotype"/>
                <a:cs typeface="Palatino Linotype"/>
              </a:rPr>
              <a:t>,</a:t>
            </a:r>
            <a:r>
              <a:rPr sz="900" spc="24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spc="130" dirty="0">
                <a:solidFill>
                  <a:srgbClr val="22373A"/>
                </a:solidFill>
                <a:latin typeface="Palatino Linotype"/>
                <a:cs typeface="Palatino Linotype"/>
              </a:rPr>
              <a:t>.z</a:t>
            </a:r>
            <a:r>
              <a:rPr sz="900" spc="24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666666"/>
                </a:solidFill>
                <a:latin typeface="Palatino Linotype"/>
                <a:cs typeface="Palatino Linotype"/>
              </a:rPr>
              <a:t>=</a:t>
            </a:r>
            <a:r>
              <a:rPr sz="900" spc="245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spc="140" dirty="0">
                <a:solidFill>
                  <a:srgbClr val="666666"/>
                </a:solidFill>
                <a:latin typeface="Palatino Linotype"/>
                <a:cs typeface="Palatino Linotype"/>
              </a:rPr>
              <a:t>3</a:t>
            </a:r>
            <a:r>
              <a:rPr sz="900" spc="140" dirty="0">
                <a:solidFill>
                  <a:srgbClr val="22373A"/>
                </a:solidFill>
                <a:latin typeface="Palatino Linotype"/>
                <a:cs typeface="Palatino Linotype"/>
              </a:rPr>
              <a:t>};</a:t>
            </a:r>
            <a:r>
              <a:rPr sz="900" spc="24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4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80" dirty="0">
                <a:solidFill>
                  <a:srgbClr val="3D7A7A"/>
                </a:solidFill>
                <a:latin typeface="Palatino Linotype"/>
                <a:cs typeface="Palatino Linotype"/>
              </a:rPr>
              <a:t>designated</a:t>
            </a:r>
            <a:r>
              <a:rPr sz="900" i="1" spc="24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45" dirty="0">
                <a:solidFill>
                  <a:srgbClr val="3D7A7A"/>
                </a:solidFill>
                <a:latin typeface="Palatino Linotype"/>
                <a:cs typeface="Palatino Linotype"/>
              </a:rPr>
              <a:t>initializer</a:t>
            </a:r>
            <a:r>
              <a:rPr sz="900" i="1" spc="24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60" dirty="0">
                <a:solidFill>
                  <a:srgbClr val="3D7A7A"/>
                </a:solidFill>
                <a:latin typeface="Palatino Linotype"/>
                <a:cs typeface="Palatino Linotype"/>
              </a:rPr>
              <a:t>list</a:t>
            </a:r>
            <a:endParaRPr sz="90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95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</a:pPr>
            <a:r>
              <a:rPr sz="1100" i="1" spc="-55" dirty="0">
                <a:solidFill>
                  <a:srgbClr val="22373A"/>
                </a:solidFill>
                <a:latin typeface="Arial"/>
                <a:cs typeface="Arial"/>
              </a:rPr>
              <a:t>Designated</a:t>
            </a:r>
            <a:r>
              <a:rPr sz="1100" i="1" spc="-5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100" i="1" spc="-10" dirty="0">
                <a:solidFill>
                  <a:srgbClr val="22373A"/>
                </a:solidFill>
                <a:latin typeface="Arial"/>
                <a:cs typeface="Arial"/>
              </a:rPr>
              <a:t>initializer</a:t>
            </a:r>
            <a:r>
              <a:rPr sz="1100" i="1" dirty="0">
                <a:solidFill>
                  <a:srgbClr val="22373A"/>
                </a:solidFill>
                <a:latin typeface="Arial"/>
                <a:cs typeface="Arial"/>
              </a:rPr>
              <a:t> list</a:t>
            </a:r>
            <a:r>
              <a:rPr sz="1100" i="1" spc="8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can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be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very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useful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for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 improving 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code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readability</a:t>
            </a:r>
            <a:endParaRPr sz="1100">
              <a:latin typeface="Tahoma"/>
              <a:cs typeface="Tahoma"/>
            </a:endParaRPr>
          </a:p>
          <a:p>
            <a:pPr marL="50165">
              <a:lnSpc>
                <a:spcPct val="100000"/>
              </a:lnSpc>
              <a:spcBef>
                <a:spcPts val="865"/>
              </a:spcBef>
            </a:pPr>
            <a:r>
              <a:rPr sz="900" b="1" dirty="0">
                <a:solidFill>
                  <a:srgbClr val="AF003F"/>
                </a:solidFill>
                <a:latin typeface="Palatino Linotype"/>
                <a:cs typeface="Palatino Linotype"/>
              </a:rPr>
              <a:t>void</a:t>
            </a:r>
            <a:r>
              <a:rPr sz="900" b="1" spc="254" dirty="0">
                <a:solidFill>
                  <a:srgbClr val="AF003F"/>
                </a:solidFill>
                <a:latin typeface="Palatino Linotype"/>
                <a:cs typeface="Palatino Linotype"/>
              </a:rPr>
              <a:t> </a:t>
            </a:r>
            <a:r>
              <a:rPr sz="900" spc="50" dirty="0">
                <a:solidFill>
                  <a:srgbClr val="0000FF"/>
                </a:solidFill>
                <a:latin typeface="Palatino Linotype"/>
                <a:cs typeface="Palatino Linotype"/>
              </a:rPr>
              <a:t>f1</a:t>
            </a:r>
            <a:r>
              <a:rPr sz="900" spc="50" dirty="0">
                <a:solidFill>
                  <a:srgbClr val="22373A"/>
                </a:solidFill>
                <a:latin typeface="Palatino Linotype"/>
                <a:cs typeface="Palatino Linotype"/>
              </a:rPr>
              <a:t>(</a:t>
            </a:r>
            <a:r>
              <a:rPr sz="900" b="1" spc="50" dirty="0">
                <a:solidFill>
                  <a:srgbClr val="AF003F"/>
                </a:solidFill>
                <a:latin typeface="Palatino Linotype"/>
                <a:cs typeface="Palatino Linotype"/>
              </a:rPr>
              <a:t>bool</a:t>
            </a:r>
            <a:r>
              <a:rPr sz="900" b="1" spc="260" dirty="0">
                <a:solidFill>
                  <a:srgbClr val="AF003F"/>
                </a:solidFill>
                <a:latin typeface="Palatino Linotype"/>
                <a:cs typeface="Palatino Linotype"/>
              </a:rPr>
              <a:t> </a:t>
            </a:r>
            <a:r>
              <a:rPr sz="900" spc="130" dirty="0">
                <a:solidFill>
                  <a:srgbClr val="22373A"/>
                </a:solidFill>
                <a:latin typeface="Palatino Linotype"/>
                <a:cs typeface="Palatino Linotype"/>
              </a:rPr>
              <a:t>a,</a:t>
            </a:r>
            <a:r>
              <a:rPr sz="900" spc="254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b="1" dirty="0">
                <a:solidFill>
                  <a:srgbClr val="AF003F"/>
                </a:solidFill>
                <a:latin typeface="Palatino Linotype"/>
                <a:cs typeface="Palatino Linotype"/>
              </a:rPr>
              <a:t>bool</a:t>
            </a:r>
            <a:r>
              <a:rPr sz="900" b="1" spc="260" dirty="0">
                <a:solidFill>
                  <a:srgbClr val="AF003F"/>
                </a:solidFill>
                <a:latin typeface="Palatino Linotype"/>
                <a:cs typeface="Palatino Linotype"/>
              </a:rPr>
              <a:t> </a:t>
            </a:r>
            <a:r>
              <a:rPr sz="900" spc="105" dirty="0">
                <a:solidFill>
                  <a:srgbClr val="22373A"/>
                </a:solidFill>
                <a:latin typeface="Palatino Linotype"/>
                <a:cs typeface="Palatino Linotype"/>
              </a:rPr>
              <a:t>b,</a:t>
            </a:r>
            <a:r>
              <a:rPr sz="900" spc="254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b="1" dirty="0">
                <a:solidFill>
                  <a:srgbClr val="AF003F"/>
                </a:solidFill>
                <a:latin typeface="Palatino Linotype"/>
                <a:cs typeface="Palatino Linotype"/>
              </a:rPr>
              <a:t>bool</a:t>
            </a:r>
            <a:r>
              <a:rPr sz="900" b="1" spc="260" dirty="0">
                <a:solidFill>
                  <a:srgbClr val="AF003F"/>
                </a:solidFill>
                <a:latin typeface="Palatino Linotype"/>
                <a:cs typeface="Palatino Linotype"/>
              </a:rPr>
              <a:t> </a:t>
            </a:r>
            <a:r>
              <a:rPr sz="900" spc="155" dirty="0">
                <a:solidFill>
                  <a:srgbClr val="22373A"/>
                </a:solidFill>
                <a:latin typeface="Palatino Linotype"/>
                <a:cs typeface="Palatino Linotype"/>
              </a:rPr>
              <a:t>c,</a:t>
            </a:r>
            <a:r>
              <a:rPr sz="900" spc="254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b="1" dirty="0">
                <a:solidFill>
                  <a:srgbClr val="AF003F"/>
                </a:solidFill>
                <a:latin typeface="Palatino Linotype"/>
                <a:cs typeface="Palatino Linotype"/>
              </a:rPr>
              <a:t>bool</a:t>
            </a:r>
            <a:r>
              <a:rPr sz="900" b="1" spc="260" dirty="0">
                <a:solidFill>
                  <a:srgbClr val="AF003F"/>
                </a:solidFill>
                <a:latin typeface="Palatino Linotype"/>
                <a:cs typeface="Palatino Linotype"/>
              </a:rPr>
              <a:t> </a:t>
            </a:r>
            <a:r>
              <a:rPr sz="900" spc="80" dirty="0">
                <a:solidFill>
                  <a:srgbClr val="22373A"/>
                </a:solidFill>
                <a:latin typeface="Palatino Linotype"/>
                <a:cs typeface="Palatino Linotype"/>
              </a:rPr>
              <a:t>d,</a:t>
            </a:r>
            <a:r>
              <a:rPr sz="900" spc="254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b="1" dirty="0">
                <a:solidFill>
                  <a:srgbClr val="AF003F"/>
                </a:solidFill>
                <a:latin typeface="Palatino Linotype"/>
                <a:cs typeface="Palatino Linotype"/>
              </a:rPr>
              <a:t>bool</a:t>
            </a:r>
            <a:r>
              <a:rPr sz="900" b="1" spc="260" dirty="0">
                <a:solidFill>
                  <a:srgbClr val="AF003F"/>
                </a:solidFill>
                <a:latin typeface="Palatino Linotype"/>
                <a:cs typeface="Palatino Linotype"/>
              </a:rPr>
              <a:t> </a:t>
            </a:r>
            <a:r>
              <a:rPr sz="900" spc="100" dirty="0">
                <a:solidFill>
                  <a:srgbClr val="22373A"/>
                </a:solidFill>
                <a:latin typeface="Palatino Linotype"/>
                <a:cs typeface="Palatino Linotype"/>
              </a:rPr>
              <a:t>e)</a:t>
            </a:r>
            <a:r>
              <a:rPr sz="900" spc="254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spc="145" dirty="0">
                <a:solidFill>
                  <a:srgbClr val="22373A"/>
                </a:solidFill>
                <a:latin typeface="Palatino Linotype"/>
                <a:cs typeface="Palatino Linotype"/>
              </a:rPr>
              <a:t>{}</a:t>
            </a:r>
            <a:endParaRPr sz="900">
              <a:latin typeface="Palatino Linotype"/>
              <a:cs typeface="Palatino Linotype"/>
            </a:endParaRPr>
          </a:p>
          <a:p>
            <a:pPr marL="50165">
              <a:lnSpc>
                <a:spcPct val="100000"/>
              </a:lnSpc>
              <a:spcBef>
                <a:spcPts val="180"/>
              </a:spcBef>
            </a:pP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54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65" dirty="0">
                <a:solidFill>
                  <a:srgbClr val="3D7A7A"/>
                </a:solidFill>
                <a:latin typeface="Palatino Linotype"/>
                <a:cs typeface="Palatino Linotype"/>
              </a:rPr>
              <a:t>long</a:t>
            </a:r>
            <a:r>
              <a:rPr sz="900" i="1" spc="26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80" dirty="0">
                <a:solidFill>
                  <a:srgbClr val="3D7A7A"/>
                </a:solidFill>
                <a:latin typeface="Palatino Linotype"/>
                <a:cs typeface="Palatino Linotype"/>
              </a:rPr>
              <a:t>list</a:t>
            </a:r>
            <a:r>
              <a:rPr sz="900" i="1" spc="26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40" dirty="0">
                <a:solidFill>
                  <a:srgbClr val="3D7A7A"/>
                </a:solidFill>
                <a:latin typeface="Palatino Linotype"/>
                <a:cs typeface="Palatino Linotype"/>
              </a:rPr>
              <a:t>of</a:t>
            </a:r>
            <a:r>
              <a:rPr sz="900" i="1" spc="26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00" dirty="0">
                <a:solidFill>
                  <a:srgbClr val="3D7A7A"/>
                </a:solidFill>
                <a:latin typeface="Palatino Linotype"/>
                <a:cs typeface="Palatino Linotype"/>
              </a:rPr>
              <a:t>the</a:t>
            </a:r>
            <a:r>
              <a:rPr sz="900" i="1" spc="26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dirty="0">
                <a:solidFill>
                  <a:srgbClr val="3D7A7A"/>
                </a:solidFill>
                <a:latin typeface="Palatino Linotype"/>
                <a:cs typeface="Palatino Linotype"/>
              </a:rPr>
              <a:t>same</a:t>
            </a:r>
            <a:r>
              <a:rPr sz="900" i="1" spc="254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80" dirty="0">
                <a:solidFill>
                  <a:srgbClr val="3D7A7A"/>
                </a:solidFill>
                <a:latin typeface="Palatino Linotype"/>
                <a:cs typeface="Palatino Linotype"/>
              </a:rPr>
              <a:t>data</a:t>
            </a:r>
            <a:r>
              <a:rPr sz="900" i="1" spc="26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80" dirty="0">
                <a:solidFill>
                  <a:srgbClr val="3D7A7A"/>
                </a:solidFill>
                <a:latin typeface="Palatino Linotype"/>
                <a:cs typeface="Palatino Linotype"/>
              </a:rPr>
              <a:t>type</a:t>
            </a:r>
            <a:r>
              <a:rPr sz="900" i="1" spc="26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70" dirty="0">
                <a:solidFill>
                  <a:srgbClr val="3D7A7A"/>
                </a:solidFill>
                <a:latin typeface="Palatino Linotype"/>
                <a:cs typeface="Palatino Linotype"/>
              </a:rPr>
              <a:t>-</a:t>
            </a:r>
            <a:r>
              <a:rPr sz="900" i="1" spc="110" dirty="0">
                <a:solidFill>
                  <a:srgbClr val="3D7A7A"/>
                </a:solidFill>
                <a:latin typeface="Palatino Linotype"/>
                <a:cs typeface="Palatino Linotype"/>
              </a:rPr>
              <a:t>&gt;</a:t>
            </a:r>
            <a:r>
              <a:rPr sz="900" i="1" spc="26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05" dirty="0">
                <a:solidFill>
                  <a:srgbClr val="3D7A7A"/>
                </a:solidFill>
                <a:latin typeface="Palatino Linotype"/>
                <a:cs typeface="Palatino Linotype"/>
              </a:rPr>
              <a:t>error</a:t>
            </a:r>
            <a:r>
              <a:rPr sz="900" i="1" spc="26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45" dirty="0">
                <a:solidFill>
                  <a:srgbClr val="3D7A7A"/>
                </a:solidFill>
                <a:latin typeface="Palatino Linotype"/>
                <a:cs typeface="Palatino Linotype"/>
              </a:rPr>
              <a:t>prone</a:t>
            </a:r>
            <a:endParaRPr sz="900">
              <a:latin typeface="Palatino Linotype"/>
              <a:cs typeface="Palatino Linotype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85254" y="2414730"/>
            <a:ext cx="1400810" cy="50609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sz="900" b="1" spc="80" dirty="0">
                <a:solidFill>
                  <a:srgbClr val="007F00"/>
                </a:solidFill>
                <a:latin typeface="Palatino Linotype"/>
                <a:cs typeface="Palatino Linotype"/>
              </a:rPr>
              <a:t>struct</a:t>
            </a:r>
            <a:r>
              <a:rPr sz="900" b="1" spc="195" dirty="0">
                <a:solidFill>
                  <a:srgbClr val="007F00"/>
                </a:solidFill>
                <a:latin typeface="Palatino Linotype"/>
                <a:cs typeface="Palatino Linotype"/>
              </a:rPr>
              <a:t> </a:t>
            </a:r>
            <a:r>
              <a:rPr sz="900" b="1" dirty="0">
                <a:solidFill>
                  <a:srgbClr val="0000FF"/>
                </a:solidFill>
                <a:latin typeface="Palatino Linotype"/>
                <a:cs typeface="Palatino Linotype"/>
              </a:rPr>
              <a:t>B</a:t>
            </a:r>
            <a:r>
              <a:rPr sz="900" b="1" spc="195" dirty="0">
                <a:solidFill>
                  <a:srgbClr val="0000FF"/>
                </a:solidFill>
                <a:latin typeface="Palatino Linotype"/>
                <a:cs typeface="Palatino Linotype"/>
              </a:rPr>
              <a:t> </a:t>
            </a:r>
            <a:r>
              <a:rPr sz="900" spc="120" dirty="0">
                <a:solidFill>
                  <a:srgbClr val="22373A"/>
                </a:solidFill>
                <a:latin typeface="Palatino Linotype"/>
                <a:cs typeface="Palatino Linotype"/>
              </a:rPr>
              <a:t>{</a:t>
            </a:r>
            <a:endParaRPr sz="900">
              <a:latin typeface="Palatino Linotype"/>
              <a:cs typeface="Palatino Linotype"/>
            </a:endParaRPr>
          </a:p>
          <a:p>
            <a:pPr marL="251460">
              <a:lnSpc>
                <a:spcPct val="100000"/>
              </a:lnSpc>
              <a:spcBef>
                <a:spcPts val="180"/>
              </a:spcBef>
            </a:pPr>
            <a:r>
              <a:rPr sz="900" b="1" dirty="0">
                <a:solidFill>
                  <a:srgbClr val="AF003F"/>
                </a:solidFill>
                <a:latin typeface="Palatino Linotype"/>
                <a:cs typeface="Palatino Linotype"/>
              </a:rPr>
              <a:t>bool</a:t>
            </a:r>
            <a:r>
              <a:rPr sz="900" b="1" spc="250" dirty="0">
                <a:solidFill>
                  <a:srgbClr val="AF003F"/>
                </a:solidFill>
                <a:latin typeface="Palatino Linotype"/>
                <a:cs typeface="Palatino Linotype"/>
              </a:rPr>
              <a:t> </a:t>
            </a:r>
            <a:r>
              <a:rPr sz="900" spc="130" dirty="0">
                <a:solidFill>
                  <a:srgbClr val="22373A"/>
                </a:solidFill>
                <a:latin typeface="Palatino Linotype"/>
                <a:cs typeface="Palatino Linotype"/>
              </a:rPr>
              <a:t>a,</a:t>
            </a:r>
            <a:r>
              <a:rPr sz="900" spc="25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spc="105" dirty="0">
                <a:solidFill>
                  <a:srgbClr val="22373A"/>
                </a:solidFill>
                <a:latin typeface="Palatino Linotype"/>
                <a:cs typeface="Palatino Linotype"/>
              </a:rPr>
              <a:t>b,</a:t>
            </a:r>
            <a:r>
              <a:rPr sz="900" spc="254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spc="155" dirty="0">
                <a:solidFill>
                  <a:srgbClr val="22373A"/>
                </a:solidFill>
                <a:latin typeface="Palatino Linotype"/>
                <a:cs typeface="Palatino Linotype"/>
              </a:rPr>
              <a:t>c,</a:t>
            </a:r>
            <a:r>
              <a:rPr sz="900" spc="25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spc="80" dirty="0">
                <a:solidFill>
                  <a:srgbClr val="22373A"/>
                </a:solidFill>
                <a:latin typeface="Palatino Linotype"/>
                <a:cs typeface="Palatino Linotype"/>
              </a:rPr>
              <a:t>d,</a:t>
            </a:r>
            <a:r>
              <a:rPr sz="900" spc="25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spc="114" dirty="0">
                <a:solidFill>
                  <a:srgbClr val="22373A"/>
                </a:solidFill>
                <a:latin typeface="Palatino Linotype"/>
                <a:cs typeface="Palatino Linotype"/>
              </a:rPr>
              <a:t>e;</a:t>
            </a:r>
            <a:endParaRPr sz="90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900" spc="180" dirty="0">
                <a:solidFill>
                  <a:srgbClr val="22373A"/>
                </a:solidFill>
                <a:latin typeface="Palatino Linotype"/>
                <a:cs typeface="Palatino Linotype"/>
              </a:rPr>
              <a:t>};</a:t>
            </a:r>
            <a:endParaRPr sz="900">
              <a:latin typeface="Palatino Linotype"/>
              <a:cs typeface="Palatino Linotype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118969" y="2758244"/>
            <a:ext cx="62357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5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80" dirty="0">
                <a:solidFill>
                  <a:srgbClr val="3D7A7A"/>
                </a:solidFill>
                <a:latin typeface="Palatino Linotype"/>
                <a:cs typeface="Palatino Linotype"/>
              </a:rPr>
              <a:t>f2(B</a:t>
            </a:r>
            <a:r>
              <a:rPr sz="900" i="1" spc="25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85" dirty="0">
                <a:solidFill>
                  <a:srgbClr val="3D7A7A"/>
                </a:solidFill>
                <a:latin typeface="Palatino Linotype"/>
                <a:cs typeface="Palatino Linotype"/>
              </a:rPr>
              <a:t>b)</a:t>
            </a:r>
            <a:endParaRPr sz="900">
              <a:latin typeface="Palatino Linotype"/>
              <a:cs typeface="Palatino Linotype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85254" y="2918302"/>
            <a:ext cx="283527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130" dirty="0">
                <a:solidFill>
                  <a:srgbClr val="22373A"/>
                </a:solidFill>
                <a:latin typeface="Palatino Linotype"/>
                <a:cs typeface="Palatino Linotype"/>
              </a:rPr>
              <a:t>f2({.a</a:t>
            </a:r>
            <a:r>
              <a:rPr sz="900" spc="25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666666"/>
                </a:solidFill>
                <a:latin typeface="Palatino Linotype"/>
                <a:cs typeface="Palatino Linotype"/>
              </a:rPr>
              <a:t>=</a:t>
            </a:r>
            <a:r>
              <a:rPr sz="900" spc="254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spc="100" dirty="0">
                <a:solidFill>
                  <a:srgbClr val="007F00"/>
                </a:solidFill>
                <a:latin typeface="Palatino Linotype"/>
                <a:cs typeface="Palatino Linotype"/>
              </a:rPr>
              <a:t>true</a:t>
            </a:r>
            <a:r>
              <a:rPr sz="900" spc="100" dirty="0">
                <a:solidFill>
                  <a:srgbClr val="22373A"/>
                </a:solidFill>
                <a:latin typeface="Palatino Linotype"/>
                <a:cs typeface="Palatino Linotype"/>
              </a:rPr>
              <a:t>,</a:t>
            </a:r>
            <a:r>
              <a:rPr sz="900" spc="25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spc="155" dirty="0">
                <a:solidFill>
                  <a:srgbClr val="22373A"/>
                </a:solidFill>
                <a:latin typeface="Palatino Linotype"/>
                <a:cs typeface="Palatino Linotype"/>
              </a:rPr>
              <a:t>.c</a:t>
            </a:r>
            <a:r>
              <a:rPr sz="900" spc="254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666666"/>
                </a:solidFill>
                <a:latin typeface="Palatino Linotype"/>
                <a:cs typeface="Palatino Linotype"/>
              </a:rPr>
              <a:t>=</a:t>
            </a:r>
            <a:r>
              <a:rPr sz="900" spc="250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spc="120" dirty="0">
                <a:solidFill>
                  <a:srgbClr val="007F00"/>
                </a:solidFill>
                <a:latin typeface="Palatino Linotype"/>
                <a:cs typeface="Palatino Linotype"/>
              </a:rPr>
              <a:t>true</a:t>
            </a:r>
            <a:r>
              <a:rPr sz="900" spc="120" dirty="0">
                <a:solidFill>
                  <a:srgbClr val="22373A"/>
                </a:solidFill>
                <a:latin typeface="Palatino Linotype"/>
                <a:cs typeface="Palatino Linotype"/>
              </a:rPr>
              <a:t>});</a:t>
            </a:r>
            <a:r>
              <a:rPr sz="900" spc="250" dirty="0">
                <a:solidFill>
                  <a:srgbClr val="22373A"/>
                </a:solidFill>
                <a:latin typeface="Palatino Linotype"/>
                <a:cs typeface="Palatino Linotype"/>
              </a:rPr>
              <a:t>  </a:t>
            </a: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6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45" dirty="0">
                <a:solidFill>
                  <a:srgbClr val="3D7A7A"/>
                </a:solidFill>
                <a:latin typeface="Palatino Linotype"/>
                <a:cs typeface="Palatino Linotype"/>
              </a:rPr>
              <a:t>b,</a:t>
            </a:r>
            <a:r>
              <a:rPr sz="900" i="1" spc="254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30" dirty="0">
                <a:solidFill>
                  <a:srgbClr val="3D7A7A"/>
                </a:solidFill>
                <a:latin typeface="Palatino Linotype"/>
                <a:cs typeface="Palatino Linotype"/>
              </a:rPr>
              <a:t>d,</a:t>
            </a:r>
            <a:r>
              <a:rPr sz="900" i="1" spc="25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14" dirty="0">
                <a:solidFill>
                  <a:srgbClr val="3D7A7A"/>
                </a:solidFill>
                <a:latin typeface="Palatino Linotype"/>
                <a:cs typeface="Palatino Linotype"/>
              </a:rPr>
              <a:t>e</a:t>
            </a:r>
            <a:r>
              <a:rPr sz="900" i="1" spc="254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dirty="0">
                <a:solidFill>
                  <a:srgbClr val="3D7A7A"/>
                </a:solidFill>
                <a:latin typeface="Palatino Linotype"/>
                <a:cs typeface="Palatino Linotype"/>
              </a:rPr>
              <a:t>=</a:t>
            </a:r>
            <a:r>
              <a:rPr sz="900" i="1" spc="25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40" dirty="0">
                <a:solidFill>
                  <a:srgbClr val="3D7A7A"/>
                </a:solidFill>
                <a:latin typeface="Palatino Linotype"/>
                <a:cs typeface="Palatino Linotype"/>
              </a:rPr>
              <a:t>false</a:t>
            </a:r>
            <a:endParaRPr sz="900">
              <a:latin typeface="Palatino Linotype"/>
              <a:cs typeface="Palatino Linotype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377218" y="2960749"/>
            <a:ext cx="29464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10" dirty="0">
                <a:solidFill>
                  <a:srgbClr val="22373A"/>
                </a:solidFill>
                <a:latin typeface="Trebuchet MS"/>
                <a:cs typeface="Trebuchet MS"/>
              </a:rPr>
              <a:t>32/75</a:t>
            </a:r>
            <a:endParaRPr sz="800">
              <a:latin typeface="Trebuchet MS"/>
              <a:cs typeface="Trebuchet MS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0" y="3234937"/>
            <a:ext cx="5760085" cy="5080"/>
            <a:chOff x="0" y="3234937"/>
            <a:chExt cx="5760085" cy="5080"/>
          </a:xfrm>
        </p:grpSpPr>
        <p:sp>
          <p:nvSpPr>
            <p:cNvPr id="15" name="object 15"/>
            <p:cNvSpPr/>
            <p:nvPr/>
          </p:nvSpPr>
          <p:spPr>
            <a:xfrm>
              <a:off x="0" y="3237471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0" y="3234937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80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0" y="3234937"/>
              <a:ext cx="2458085" cy="5080"/>
            </a:xfrm>
            <a:custGeom>
              <a:avLst/>
              <a:gdLst/>
              <a:ahLst/>
              <a:cxnLst/>
              <a:rect l="l" t="t" r="r" b="b"/>
              <a:pathLst>
                <a:path w="2458085" h="5080">
                  <a:moveTo>
                    <a:pt x="0" y="5060"/>
                  </a:moveTo>
                  <a:lnTo>
                    <a:pt x="0" y="0"/>
                  </a:lnTo>
                  <a:lnTo>
                    <a:pt x="2457629" y="0"/>
                  </a:lnTo>
                  <a:lnTo>
                    <a:pt x="2457629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ransition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0" spc="-130" dirty="0">
                <a:latin typeface="Arial Black"/>
                <a:cs typeface="Arial Black"/>
              </a:rPr>
              <a:t>Structure</a:t>
            </a:r>
            <a:r>
              <a:rPr b="0" spc="85" dirty="0">
                <a:latin typeface="Arial Black"/>
                <a:cs typeface="Arial Black"/>
              </a:rPr>
              <a:t> </a:t>
            </a:r>
            <a:r>
              <a:rPr b="0" spc="-105" dirty="0">
                <a:latin typeface="Arial Black"/>
                <a:cs typeface="Arial Black"/>
              </a:rPr>
              <a:t>Binding</a:t>
            </a:r>
          </a:p>
        </p:txBody>
      </p:sp>
      <p:sp>
        <p:nvSpPr>
          <p:cNvPr id="3" name="object 3"/>
          <p:cNvSpPr/>
          <p:nvPr/>
        </p:nvSpPr>
        <p:spPr>
          <a:xfrm>
            <a:off x="359994" y="941514"/>
            <a:ext cx="5039995" cy="2261235"/>
          </a:xfrm>
          <a:custGeom>
            <a:avLst/>
            <a:gdLst/>
            <a:ahLst/>
            <a:cxnLst/>
            <a:rect l="l" t="t" r="r" b="b"/>
            <a:pathLst>
              <a:path w="5039995" h="2261235">
                <a:moveTo>
                  <a:pt x="5039995" y="0"/>
                </a:moveTo>
                <a:lnTo>
                  <a:pt x="0" y="0"/>
                </a:lnTo>
                <a:lnTo>
                  <a:pt x="0" y="2261006"/>
                </a:lnTo>
                <a:lnTo>
                  <a:pt x="5039995" y="2261006"/>
                </a:lnTo>
                <a:lnTo>
                  <a:pt x="503999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47294" y="426006"/>
            <a:ext cx="4625340" cy="1628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8000"/>
              </a:lnSpc>
              <a:spcBef>
                <a:spcPts val="100"/>
              </a:spcBef>
            </a:pPr>
            <a:r>
              <a:rPr sz="1100" i="1" spc="-25" dirty="0">
                <a:solidFill>
                  <a:srgbClr val="22373A"/>
                </a:solidFill>
                <a:latin typeface="Arial"/>
                <a:cs typeface="Arial"/>
              </a:rPr>
              <a:t>Structure</a:t>
            </a:r>
            <a:r>
              <a:rPr sz="1100" i="1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100" i="1" spc="-10" dirty="0">
                <a:solidFill>
                  <a:srgbClr val="22373A"/>
                </a:solidFill>
                <a:latin typeface="Arial"/>
                <a:cs typeface="Arial"/>
              </a:rPr>
              <a:t>Binding</a:t>
            </a:r>
            <a:r>
              <a:rPr sz="1100" i="1" spc="95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declaration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008A73"/>
                </a:solidFill>
                <a:latin typeface="Tahoma"/>
                <a:cs typeface="Tahoma"/>
              </a:rPr>
              <a:t>C++17</a:t>
            </a:r>
            <a:r>
              <a:rPr sz="1100" spc="-30" dirty="0">
                <a:solidFill>
                  <a:srgbClr val="008A73"/>
                </a:solidFill>
                <a:latin typeface="Tahoma"/>
                <a:cs typeface="Tahoma"/>
              </a:rPr>
              <a:t> 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binds 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the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specified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65" dirty="0">
                <a:solidFill>
                  <a:srgbClr val="22373A"/>
                </a:solidFill>
                <a:latin typeface="Tahoma"/>
                <a:cs typeface="Tahoma"/>
              </a:rPr>
              <a:t>names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to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elements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of 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initializer:</a:t>
            </a:r>
            <a:endParaRPr sz="1100">
              <a:latin typeface="Tahoma"/>
              <a:cs typeface="Tahoma"/>
            </a:endParaRPr>
          </a:p>
          <a:p>
            <a:pPr marL="50165">
              <a:lnSpc>
                <a:spcPct val="100000"/>
              </a:lnSpc>
              <a:spcBef>
                <a:spcPts val="865"/>
              </a:spcBef>
            </a:pPr>
            <a:r>
              <a:rPr sz="900" b="1" spc="80" dirty="0">
                <a:solidFill>
                  <a:srgbClr val="007F00"/>
                </a:solidFill>
                <a:latin typeface="Palatino Linotype"/>
                <a:cs typeface="Palatino Linotype"/>
              </a:rPr>
              <a:t>struct</a:t>
            </a:r>
            <a:r>
              <a:rPr sz="900" b="1" spc="175" dirty="0">
                <a:solidFill>
                  <a:srgbClr val="007F00"/>
                </a:solidFill>
                <a:latin typeface="Palatino Linotype"/>
                <a:cs typeface="Palatino Linotype"/>
              </a:rPr>
              <a:t> </a:t>
            </a:r>
            <a:r>
              <a:rPr sz="900" b="1" spc="-75" dirty="0">
                <a:solidFill>
                  <a:srgbClr val="0000FF"/>
                </a:solidFill>
                <a:latin typeface="Palatino Linotype"/>
                <a:cs typeface="Palatino Linotype"/>
              </a:rPr>
              <a:t>A</a:t>
            </a:r>
            <a:r>
              <a:rPr sz="900" b="1" spc="180" dirty="0">
                <a:solidFill>
                  <a:srgbClr val="0000FF"/>
                </a:solidFill>
                <a:latin typeface="Palatino Linotype"/>
                <a:cs typeface="Palatino Linotype"/>
              </a:rPr>
              <a:t> </a:t>
            </a:r>
            <a:r>
              <a:rPr sz="900" spc="120" dirty="0">
                <a:solidFill>
                  <a:srgbClr val="22373A"/>
                </a:solidFill>
                <a:latin typeface="Palatino Linotype"/>
                <a:cs typeface="Palatino Linotype"/>
              </a:rPr>
              <a:t>{</a:t>
            </a:r>
            <a:endParaRPr sz="900">
              <a:latin typeface="Palatino Linotype"/>
              <a:cs typeface="Palatino Linotype"/>
            </a:endParaRPr>
          </a:p>
          <a:p>
            <a:pPr marL="289560">
              <a:lnSpc>
                <a:spcPct val="100000"/>
              </a:lnSpc>
              <a:spcBef>
                <a:spcPts val="180"/>
              </a:spcBef>
            </a:pPr>
            <a:r>
              <a:rPr sz="900" b="1" spc="80" dirty="0">
                <a:solidFill>
                  <a:srgbClr val="AF003F"/>
                </a:solidFill>
                <a:latin typeface="Palatino Linotype"/>
                <a:cs typeface="Palatino Linotype"/>
              </a:rPr>
              <a:t>int</a:t>
            </a:r>
            <a:r>
              <a:rPr sz="900" b="1" spc="254" dirty="0">
                <a:solidFill>
                  <a:srgbClr val="AF003F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x</a:t>
            </a:r>
            <a:r>
              <a:rPr sz="900" spc="254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666666"/>
                </a:solidFill>
                <a:latin typeface="Palatino Linotype"/>
                <a:cs typeface="Palatino Linotype"/>
              </a:rPr>
              <a:t>=</a:t>
            </a:r>
            <a:r>
              <a:rPr sz="900" spc="260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spc="105" dirty="0">
                <a:solidFill>
                  <a:srgbClr val="666666"/>
                </a:solidFill>
                <a:latin typeface="Palatino Linotype"/>
                <a:cs typeface="Palatino Linotype"/>
              </a:rPr>
              <a:t>1</a:t>
            </a:r>
            <a:r>
              <a:rPr sz="900" spc="105" dirty="0">
                <a:solidFill>
                  <a:srgbClr val="22373A"/>
                </a:solidFill>
                <a:latin typeface="Palatino Linotype"/>
                <a:cs typeface="Palatino Linotype"/>
              </a:rPr>
              <a:t>;</a:t>
            </a:r>
            <a:endParaRPr sz="900">
              <a:latin typeface="Palatino Linotype"/>
              <a:cs typeface="Palatino Linotype"/>
            </a:endParaRPr>
          </a:p>
          <a:p>
            <a:pPr marL="289560">
              <a:lnSpc>
                <a:spcPct val="100000"/>
              </a:lnSpc>
              <a:spcBef>
                <a:spcPts val="180"/>
              </a:spcBef>
            </a:pPr>
            <a:r>
              <a:rPr sz="900" b="1" spc="80" dirty="0">
                <a:solidFill>
                  <a:srgbClr val="AF003F"/>
                </a:solidFill>
                <a:latin typeface="Palatino Linotype"/>
                <a:cs typeface="Palatino Linotype"/>
              </a:rPr>
              <a:t>int</a:t>
            </a:r>
            <a:r>
              <a:rPr sz="900" b="1" spc="245" dirty="0">
                <a:solidFill>
                  <a:srgbClr val="AF003F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y</a:t>
            </a:r>
            <a:r>
              <a:rPr sz="900" spc="24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666666"/>
                </a:solidFill>
                <a:latin typeface="Palatino Linotype"/>
                <a:cs typeface="Palatino Linotype"/>
              </a:rPr>
              <a:t>=</a:t>
            </a:r>
            <a:r>
              <a:rPr sz="900" spc="245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spc="105" dirty="0">
                <a:solidFill>
                  <a:srgbClr val="666666"/>
                </a:solidFill>
                <a:latin typeface="Palatino Linotype"/>
                <a:cs typeface="Palatino Linotype"/>
              </a:rPr>
              <a:t>2</a:t>
            </a:r>
            <a:r>
              <a:rPr sz="900" spc="105" dirty="0">
                <a:solidFill>
                  <a:srgbClr val="22373A"/>
                </a:solidFill>
                <a:latin typeface="Palatino Linotype"/>
                <a:cs typeface="Palatino Linotype"/>
              </a:rPr>
              <a:t>;</a:t>
            </a:r>
            <a:endParaRPr sz="900">
              <a:latin typeface="Palatino Linotype"/>
              <a:cs typeface="Palatino Linotype"/>
            </a:endParaRPr>
          </a:p>
          <a:p>
            <a:pPr marL="50165">
              <a:lnSpc>
                <a:spcPct val="100000"/>
              </a:lnSpc>
              <a:spcBef>
                <a:spcPts val="180"/>
              </a:spcBef>
            </a:pPr>
            <a:r>
              <a:rPr sz="900" spc="170" dirty="0">
                <a:solidFill>
                  <a:srgbClr val="22373A"/>
                </a:solidFill>
                <a:latin typeface="Palatino Linotype"/>
                <a:cs typeface="Palatino Linotype"/>
              </a:rPr>
              <a:t>}</a:t>
            </a:r>
            <a:r>
              <a:rPr sz="900" spc="24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spc="105" dirty="0">
                <a:solidFill>
                  <a:srgbClr val="22373A"/>
                </a:solidFill>
                <a:latin typeface="Palatino Linotype"/>
                <a:cs typeface="Palatino Linotype"/>
              </a:rPr>
              <a:t>a;</a:t>
            </a:r>
            <a:endParaRPr sz="90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050">
              <a:latin typeface="Palatino Linotype"/>
              <a:cs typeface="Palatino Linotype"/>
            </a:endParaRPr>
          </a:p>
          <a:p>
            <a:pPr marL="50165">
              <a:lnSpc>
                <a:spcPct val="100000"/>
              </a:lnSpc>
              <a:spcBef>
                <a:spcPts val="5"/>
              </a:spcBef>
            </a:pPr>
            <a:r>
              <a:rPr sz="900" spc="-75" dirty="0">
                <a:solidFill>
                  <a:srgbClr val="22373A"/>
                </a:solidFill>
                <a:latin typeface="Palatino Linotype"/>
                <a:cs typeface="Palatino Linotype"/>
              </a:rPr>
              <a:t>A</a:t>
            </a:r>
            <a:r>
              <a:rPr sz="900" spc="26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spc="170" dirty="0">
                <a:solidFill>
                  <a:srgbClr val="0000FF"/>
                </a:solidFill>
                <a:latin typeface="Palatino Linotype"/>
                <a:cs typeface="Palatino Linotype"/>
              </a:rPr>
              <a:t>f</a:t>
            </a:r>
            <a:r>
              <a:rPr sz="900" spc="170" dirty="0">
                <a:solidFill>
                  <a:srgbClr val="22373A"/>
                </a:solidFill>
                <a:latin typeface="Palatino Linotype"/>
                <a:cs typeface="Palatino Linotype"/>
              </a:rPr>
              <a:t>()</a:t>
            </a:r>
            <a:r>
              <a:rPr sz="900" spc="26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spc="170" dirty="0">
                <a:solidFill>
                  <a:srgbClr val="22373A"/>
                </a:solidFill>
                <a:latin typeface="Palatino Linotype"/>
                <a:cs typeface="Palatino Linotype"/>
              </a:rPr>
              <a:t>{</a:t>
            </a:r>
            <a:r>
              <a:rPr sz="900" spc="26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b="1" dirty="0">
                <a:solidFill>
                  <a:srgbClr val="007F00"/>
                </a:solidFill>
                <a:latin typeface="Palatino Linotype"/>
                <a:cs typeface="Palatino Linotype"/>
              </a:rPr>
              <a:t>return</a:t>
            </a:r>
            <a:r>
              <a:rPr sz="900" b="1" spc="265" dirty="0">
                <a:solidFill>
                  <a:srgbClr val="007F00"/>
                </a:solidFill>
                <a:latin typeface="Palatino Linotype"/>
                <a:cs typeface="Palatino Linotype"/>
              </a:rPr>
              <a:t> </a:t>
            </a:r>
            <a:r>
              <a:rPr sz="900" spc="50" dirty="0">
                <a:solidFill>
                  <a:srgbClr val="22373A"/>
                </a:solidFill>
                <a:latin typeface="Palatino Linotype"/>
                <a:cs typeface="Palatino Linotype"/>
              </a:rPr>
              <a:t>A{</a:t>
            </a:r>
            <a:r>
              <a:rPr sz="900" spc="50" dirty="0">
                <a:solidFill>
                  <a:srgbClr val="666666"/>
                </a:solidFill>
                <a:latin typeface="Palatino Linotype"/>
                <a:cs typeface="Palatino Linotype"/>
              </a:rPr>
              <a:t>4</a:t>
            </a:r>
            <a:r>
              <a:rPr sz="900" spc="50" dirty="0">
                <a:solidFill>
                  <a:srgbClr val="22373A"/>
                </a:solidFill>
                <a:latin typeface="Palatino Linotype"/>
                <a:cs typeface="Palatino Linotype"/>
              </a:rPr>
              <a:t>,</a:t>
            </a:r>
            <a:r>
              <a:rPr sz="900" spc="26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spc="140" dirty="0">
                <a:solidFill>
                  <a:srgbClr val="666666"/>
                </a:solidFill>
                <a:latin typeface="Palatino Linotype"/>
                <a:cs typeface="Palatino Linotype"/>
              </a:rPr>
              <a:t>5</a:t>
            </a:r>
            <a:r>
              <a:rPr sz="900" spc="140" dirty="0">
                <a:solidFill>
                  <a:srgbClr val="22373A"/>
                </a:solidFill>
                <a:latin typeface="Palatino Linotype"/>
                <a:cs typeface="Palatino Linotype"/>
              </a:rPr>
              <a:t>};</a:t>
            </a:r>
            <a:r>
              <a:rPr sz="900" spc="26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spc="120" dirty="0">
                <a:solidFill>
                  <a:srgbClr val="22373A"/>
                </a:solidFill>
                <a:latin typeface="Palatino Linotype"/>
                <a:cs typeface="Palatino Linotype"/>
              </a:rPr>
              <a:t>}</a:t>
            </a:r>
            <a:endParaRPr sz="900">
              <a:latin typeface="Palatino Linotype"/>
              <a:cs typeface="Palatino Linotype"/>
            </a:endParaRPr>
          </a:p>
          <a:p>
            <a:pPr marL="50165">
              <a:lnSpc>
                <a:spcPct val="100000"/>
              </a:lnSpc>
              <a:spcBef>
                <a:spcPts val="180"/>
              </a:spcBef>
            </a:pP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30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dirty="0">
                <a:solidFill>
                  <a:srgbClr val="3D7A7A"/>
                </a:solidFill>
                <a:latin typeface="Palatino Linotype"/>
                <a:cs typeface="Palatino Linotype"/>
              </a:rPr>
              <a:t>Case</a:t>
            </a:r>
            <a:r>
              <a:rPr sz="900" i="1" spc="31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45" dirty="0">
                <a:solidFill>
                  <a:srgbClr val="3D7A7A"/>
                </a:solidFill>
                <a:latin typeface="Palatino Linotype"/>
                <a:cs typeface="Palatino Linotype"/>
              </a:rPr>
              <a:t>(1):</a:t>
            </a:r>
            <a:r>
              <a:rPr sz="900" i="1" spc="31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95" dirty="0">
                <a:solidFill>
                  <a:srgbClr val="3D7A7A"/>
                </a:solidFill>
                <a:latin typeface="Palatino Linotype"/>
                <a:cs typeface="Palatino Linotype"/>
              </a:rPr>
              <a:t>struct</a:t>
            </a:r>
            <a:endParaRPr sz="900">
              <a:latin typeface="Palatino Linotype"/>
              <a:cs typeface="Palatino Linotyp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5254" y="2028955"/>
            <a:ext cx="1221105" cy="34607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sz="900" b="1" dirty="0">
                <a:solidFill>
                  <a:srgbClr val="007F00"/>
                </a:solidFill>
                <a:latin typeface="Palatino Linotype"/>
                <a:cs typeface="Palatino Linotype"/>
              </a:rPr>
              <a:t>auto</a:t>
            </a:r>
            <a:r>
              <a:rPr sz="900" b="1" spc="270" dirty="0">
                <a:solidFill>
                  <a:srgbClr val="007F00"/>
                </a:solidFill>
                <a:latin typeface="Palatino Linotype"/>
                <a:cs typeface="Palatino Linotype"/>
              </a:rPr>
              <a:t> </a:t>
            </a:r>
            <a:r>
              <a:rPr sz="900" spc="105" dirty="0">
                <a:solidFill>
                  <a:srgbClr val="22373A"/>
                </a:solidFill>
                <a:latin typeface="Palatino Linotype"/>
                <a:cs typeface="Palatino Linotype"/>
              </a:rPr>
              <a:t>[x1,</a:t>
            </a:r>
            <a:r>
              <a:rPr sz="900" spc="27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spc="50" dirty="0">
                <a:solidFill>
                  <a:srgbClr val="22373A"/>
                </a:solidFill>
                <a:latin typeface="Palatino Linotype"/>
                <a:cs typeface="Palatino Linotype"/>
              </a:rPr>
              <a:t>y1]</a:t>
            </a:r>
            <a:r>
              <a:rPr sz="900" spc="27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666666"/>
                </a:solidFill>
                <a:latin typeface="Palatino Linotype"/>
                <a:cs typeface="Palatino Linotype"/>
              </a:rPr>
              <a:t>=</a:t>
            </a:r>
            <a:r>
              <a:rPr sz="900" spc="270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spc="105" dirty="0">
                <a:solidFill>
                  <a:srgbClr val="22373A"/>
                </a:solidFill>
                <a:latin typeface="Palatino Linotype"/>
                <a:cs typeface="Palatino Linotype"/>
              </a:rPr>
              <a:t>a;</a:t>
            </a:r>
            <a:endParaRPr sz="90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900" b="1" dirty="0">
                <a:solidFill>
                  <a:srgbClr val="007F00"/>
                </a:solidFill>
                <a:latin typeface="Palatino Linotype"/>
                <a:cs typeface="Palatino Linotype"/>
              </a:rPr>
              <a:t>auto</a:t>
            </a:r>
            <a:r>
              <a:rPr sz="900" b="1" spc="270" dirty="0">
                <a:solidFill>
                  <a:srgbClr val="007F00"/>
                </a:solidFill>
                <a:latin typeface="Palatino Linotype"/>
                <a:cs typeface="Palatino Linotype"/>
              </a:rPr>
              <a:t> </a:t>
            </a:r>
            <a:r>
              <a:rPr sz="900" spc="105" dirty="0">
                <a:solidFill>
                  <a:srgbClr val="22373A"/>
                </a:solidFill>
                <a:latin typeface="Palatino Linotype"/>
                <a:cs typeface="Palatino Linotype"/>
              </a:rPr>
              <a:t>[x2,</a:t>
            </a:r>
            <a:r>
              <a:rPr sz="900" spc="27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spc="50" dirty="0">
                <a:solidFill>
                  <a:srgbClr val="22373A"/>
                </a:solidFill>
                <a:latin typeface="Palatino Linotype"/>
                <a:cs typeface="Palatino Linotype"/>
              </a:rPr>
              <a:t>y2]</a:t>
            </a:r>
            <a:r>
              <a:rPr sz="900" spc="27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666666"/>
                </a:solidFill>
                <a:latin typeface="Palatino Linotype"/>
                <a:cs typeface="Palatino Linotype"/>
              </a:rPr>
              <a:t>=</a:t>
            </a:r>
            <a:r>
              <a:rPr sz="900" spc="270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spc="165" dirty="0">
                <a:solidFill>
                  <a:srgbClr val="22373A"/>
                </a:solidFill>
                <a:latin typeface="Palatino Linotype"/>
                <a:cs typeface="Palatino Linotype"/>
              </a:rPr>
              <a:t>f();</a:t>
            </a:r>
            <a:endParaRPr sz="900">
              <a:latin typeface="Palatino Linotype"/>
              <a:cs typeface="Palatino Linotyp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60270" y="2028955"/>
            <a:ext cx="802640" cy="34607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54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60" dirty="0">
                <a:solidFill>
                  <a:srgbClr val="3D7A7A"/>
                </a:solidFill>
                <a:latin typeface="Palatino Linotype"/>
                <a:cs typeface="Palatino Linotype"/>
              </a:rPr>
              <a:t>x1=1,</a:t>
            </a:r>
            <a:r>
              <a:rPr sz="900" i="1" spc="26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-20" dirty="0">
                <a:solidFill>
                  <a:srgbClr val="3D7A7A"/>
                </a:solidFill>
                <a:latin typeface="Palatino Linotype"/>
                <a:cs typeface="Palatino Linotype"/>
              </a:rPr>
              <a:t>y1=2</a:t>
            </a:r>
            <a:endParaRPr sz="90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54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60" dirty="0">
                <a:solidFill>
                  <a:srgbClr val="3D7A7A"/>
                </a:solidFill>
                <a:latin typeface="Palatino Linotype"/>
                <a:cs typeface="Palatino Linotype"/>
              </a:rPr>
              <a:t>x2=4,</a:t>
            </a:r>
            <a:r>
              <a:rPr sz="900" i="1" spc="26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-20" dirty="0">
                <a:solidFill>
                  <a:srgbClr val="3D7A7A"/>
                </a:solidFill>
                <a:latin typeface="Palatino Linotype"/>
                <a:cs typeface="Palatino Linotype"/>
              </a:rPr>
              <a:t>y2=5</a:t>
            </a:r>
            <a:endParaRPr sz="900">
              <a:latin typeface="Palatino Linotype"/>
              <a:cs typeface="Palatino Linotyp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5254" y="2349059"/>
            <a:ext cx="2178050" cy="66611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9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dirty="0">
                <a:solidFill>
                  <a:srgbClr val="3D7A7A"/>
                </a:solidFill>
                <a:latin typeface="Palatino Linotype"/>
                <a:cs typeface="Palatino Linotype"/>
              </a:rPr>
              <a:t>Case</a:t>
            </a:r>
            <a:r>
              <a:rPr sz="900" i="1" spc="29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45" dirty="0">
                <a:solidFill>
                  <a:srgbClr val="3D7A7A"/>
                </a:solidFill>
                <a:latin typeface="Palatino Linotype"/>
                <a:cs typeface="Palatino Linotype"/>
              </a:rPr>
              <a:t>(2):</a:t>
            </a:r>
            <a:r>
              <a:rPr sz="900" i="1" spc="29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dirty="0">
                <a:solidFill>
                  <a:srgbClr val="3D7A7A"/>
                </a:solidFill>
                <a:latin typeface="Palatino Linotype"/>
                <a:cs typeface="Palatino Linotype"/>
              </a:rPr>
              <a:t>raw</a:t>
            </a:r>
            <a:r>
              <a:rPr sz="900" i="1" spc="29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70" dirty="0">
                <a:solidFill>
                  <a:srgbClr val="3D7A7A"/>
                </a:solidFill>
                <a:latin typeface="Palatino Linotype"/>
                <a:cs typeface="Palatino Linotype"/>
              </a:rPr>
              <a:t>arrays</a:t>
            </a:r>
            <a:endParaRPr sz="90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  <a:tabLst>
                <a:tab pos="848994" algn="l"/>
              </a:tabLst>
            </a:pPr>
            <a:r>
              <a:rPr sz="900" b="1" spc="80" dirty="0">
                <a:solidFill>
                  <a:srgbClr val="AF003F"/>
                </a:solidFill>
                <a:latin typeface="Palatino Linotype"/>
                <a:cs typeface="Palatino Linotype"/>
              </a:rPr>
              <a:t>int</a:t>
            </a:r>
            <a:r>
              <a:rPr sz="900" b="1" spc="250" dirty="0">
                <a:solidFill>
                  <a:srgbClr val="AF003F"/>
                </a:solidFill>
                <a:latin typeface="Palatino Linotype"/>
                <a:cs typeface="Palatino Linotype"/>
              </a:rPr>
              <a:t>  </a:t>
            </a:r>
            <a:r>
              <a:rPr sz="900" spc="60" dirty="0">
                <a:solidFill>
                  <a:srgbClr val="22373A"/>
                </a:solidFill>
                <a:latin typeface="Palatino Linotype"/>
                <a:cs typeface="Palatino Linotype"/>
              </a:rPr>
              <a:t>b[</a:t>
            </a:r>
            <a:r>
              <a:rPr sz="900" spc="60" dirty="0">
                <a:solidFill>
                  <a:srgbClr val="666666"/>
                </a:solidFill>
                <a:latin typeface="Palatino Linotype"/>
                <a:cs typeface="Palatino Linotype"/>
              </a:rPr>
              <a:t>2</a:t>
            </a:r>
            <a:r>
              <a:rPr sz="900" spc="60" dirty="0">
                <a:solidFill>
                  <a:srgbClr val="22373A"/>
                </a:solidFill>
                <a:latin typeface="Palatino Linotype"/>
                <a:cs typeface="Palatino Linotype"/>
              </a:rPr>
              <a:t>]</a:t>
            </a: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	</a:t>
            </a:r>
            <a:r>
              <a:rPr sz="900" dirty="0">
                <a:solidFill>
                  <a:srgbClr val="666666"/>
                </a:solidFill>
                <a:latin typeface="Palatino Linotype"/>
                <a:cs typeface="Palatino Linotype"/>
              </a:rPr>
              <a:t>=</a:t>
            </a:r>
            <a:r>
              <a:rPr sz="900" spc="260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spc="130" dirty="0">
                <a:solidFill>
                  <a:srgbClr val="22373A"/>
                </a:solidFill>
                <a:latin typeface="Palatino Linotype"/>
                <a:cs typeface="Palatino Linotype"/>
              </a:rPr>
              <a:t>{</a:t>
            </a:r>
            <a:r>
              <a:rPr sz="900" spc="130" dirty="0">
                <a:solidFill>
                  <a:srgbClr val="666666"/>
                </a:solidFill>
                <a:latin typeface="Palatino Linotype"/>
                <a:cs typeface="Palatino Linotype"/>
              </a:rPr>
              <a:t>1</a:t>
            </a:r>
            <a:r>
              <a:rPr sz="900" spc="130" dirty="0">
                <a:solidFill>
                  <a:srgbClr val="22373A"/>
                </a:solidFill>
                <a:latin typeface="Palatino Linotype"/>
                <a:cs typeface="Palatino Linotype"/>
              </a:rPr>
              <a:t>,</a:t>
            </a:r>
            <a:r>
              <a:rPr sz="900" spc="130" dirty="0">
                <a:solidFill>
                  <a:srgbClr val="666666"/>
                </a:solidFill>
                <a:latin typeface="Palatino Linotype"/>
                <a:cs typeface="Palatino Linotype"/>
              </a:rPr>
              <a:t>2</a:t>
            </a:r>
            <a:r>
              <a:rPr sz="900" spc="130" dirty="0">
                <a:solidFill>
                  <a:srgbClr val="22373A"/>
                </a:solidFill>
                <a:latin typeface="Palatino Linotype"/>
                <a:cs typeface="Palatino Linotype"/>
              </a:rPr>
              <a:t>};</a:t>
            </a:r>
            <a:endParaRPr sz="90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  <a:tabLst>
                <a:tab pos="1387475" algn="l"/>
              </a:tabLst>
            </a:pPr>
            <a:r>
              <a:rPr sz="900" b="1" dirty="0">
                <a:solidFill>
                  <a:srgbClr val="007F00"/>
                </a:solidFill>
                <a:latin typeface="Palatino Linotype"/>
                <a:cs typeface="Palatino Linotype"/>
              </a:rPr>
              <a:t>auto</a:t>
            </a:r>
            <a:r>
              <a:rPr sz="900" b="1" spc="270" dirty="0">
                <a:solidFill>
                  <a:srgbClr val="007F00"/>
                </a:solidFill>
                <a:latin typeface="Palatino Linotype"/>
                <a:cs typeface="Palatino Linotype"/>
              </a:rPr>
              <a:t> </a:t>
            </a:r>
            <a:r>
              <a:rPr sz="900" spc="105" dirty="0">
                <a:solidFill>
                  <a:srgbClr val="22373A"/>
                </a:solidFill>
                <a:latin typeface="Palatino Linotype"/>
                <a:cs typeface="Palatino Linotype"/>
              </a:rPr>
              <a:t>[x3,</a:t>
            </a:r>
            <a:r>
              <a:rPr sz="900" spc="27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spc="50" dirty="0">
                <a:solidFill>
                  <a:srgbClr val="22373A"/>
                </a:solidFill>
                <a:latin typeface="Palatino Linotype"/>
                <a:cs typeface="Palatino Linotype"/>
              </a:rPr>
              <a:t>y3]</a:t>
            </a:r>
            <a:r>
              <a:rPr sz="900" spc="27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666666"/>
                </a:solidFill>
                <a:latin typeface="Palatino Linotype"/>
                <a:cs typeface="Palatino Linotype"/>
              </a:rPr>
              <a:t>=</a:t>
            </a:r>
            <a:r>
              <a:rPr sz="900" spc="270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spc="80" dirty="0">
                <a:solidFill>
                  <a:srgbClr val="22373A"/>
                </a:solidFill>
                <a:latin typeface="Palatino Linotype"/>
                <a:cs typeface="Palatino Linotype"/>
              </a:rPr>
              <a:t>b;</a:t>
            </a: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	</a:t>
            </a: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54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60" dirty="0">
                <a:solidFill>
                  <a:srgbClr val="3D7A7A"/>
                </a:solidFill>
                <a:latin typeface="Palatino Linotype"/>
                <a:cs typeface="Palatino Linotype"/>
              </a:rPr>
              <a:t>x3=1,</a:t>
            </a:r>
            <a:r>
              <a:rPr sz="900" i="1" spc="26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-20" dirty="0">
                <a:solidFill>
                  <a:srgbClr val="3D7A7A"/>
                </a:solidFill>
                <a:latin typeface="Palatino Linotype"/>
                <a:cs typeface="Palatino Linotype"/>
              </a:rPr>
              <a:t>y3=2</a:t>
            </a:r>
            <a:endParaRPr sz="90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30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dirty="0">
                <a:solidFill>
                  <a:srgbClr val="3D7A7A"/>
                </a:solidFill>
                <a:latin typeface="Palatino Linotype"/>
                <a:cs typeface="Palatino Linotype"/>
              </a:rPr>
              <a:t>Case</a:t>
            </a:r>
            <a:r>
              <a:rPr sz="900" i="1" spc="31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45" dirty="0">
                <a:solidFill>
                  <a:srgbClr val="3D7A7A"/>
                </a:solidFill>
                <a:latin typeface="Palatino Linotype"/>
                <a:cs typeface="Palatino Linotype"/>
              </a:rPr>
              <a:t>(3):</a:t>
            </a:r>
            <a:r>
              <a:rPr sz="900" i="1" spc="31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90" dirty="0">
                <a:solidFill>
                  <a:srgbClr val="3D7A7A"/>
                </a:solidFill>
                <a:latin typeface="Palatino Linotype"/>
                <a:cs typeface="Palatino Linotype"/>
              </a:rPr>
              <a:t>tuples</a:t>
            </a:r>
            <a:endParaRPr sz="900">
              <a:latin typeface="Palatino Linotype"/>
              <a:cs typeface="Palatino Linotyp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85254" y="3012688"/>
            <a:ext cx="289560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b="1" dirty="0">
                <a:solidFill>
                  <a:srgbClr val="007F00"/>
                </a:solidFill>
                <a:latin typeface="Palatino Linotype"/>
                <a:cs typeface="Palatino Linotype"/>
              </a:rPr>
              <a:t>auto</a:t>
            </a:r>
            <a:r>
              <a:rPr sz="900" b="1" spc="270" dirty="0">
                <a:solidFill>
                  <a:srgbClr val="007F00"/>
                </a:solidFill>
                <a:latin typeface="Palatino Linotype"/>
                <a:cs typeface="Palatino Linotype"/>
              </a:rPr>
              <a:t> </a:t>
            </a:r>
            <a:r>
              <a:rPr sz="900" spc="105" dirty="0">
                <a:solidFill>
                  <a:srgbClr val="22373A"/>
                </a:solidFill>
                <a:latin typeface="Palatino Linotype"/>
                <a:cs typeface="Palatino Linotype"/>
              </a:rPr>
              <a:t>[x4,</a:t>
            </a:r>
            <a:r>
              <a:rPr sz="900" spc="27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spc="50" dirty="0">
                <a:solidFill>
                  <a:srgbClr val="22373A"/>
                </a:solidFill>
                <a:latin typeface="Palatino Linotype"/>
                <a:cs typeface="Palatino Linotype"/>
              </a:rPr>
              <a:t>y4]</a:t>
            </a:r>
            <a:r>
              <a:rPr sz="900" spc="27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666666"/>
                </a:solidFill>
                <a:latin typeface="Palatino Linotype"/>
                <a:cs typeface="Palatino Linotype"/>
              </a:rPr>
              <a:t>=</a:t>
            </a:r>
            <a:r>
              <a:rPr sz="900" spc="275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spc="95" dirty="0">
                <a:solidFill>
                  <a:srgbClr val="22373A"/>
                </a:solidFill>
                <a:latin typeface="Palatino Linotype"/>
                <a:cs typeface="Palatino Linotype"/>
              </a:rPr>
              <a:t>std</a:t>
            </a:r>
            <a:r>
              <a:rPr sz="900" spc="95" dirty="0">
                <a:solidFill>
                  <a:srgbClr val="666666"/>
                </a:solidFill>
                <a:latin typeface="Palatino Linotype"/>
                <a:cs typeface="Palatino Linotype"/>
              </a:rPr>
              <a:t>::</a:t>
            </a:r>
            <a:r>
              <a:rPr sz="900" spc="95" dirty="0">
                <a:solidFill>
                  <a:srgbClr val="22373A"/>
                </a:solidFill>
                <a:latin typeface="Palatino Linotype"/>
                <a:cs typeface="Palatino Linotype"/>
              </a:rPr>
              <a:t>tuple</a:t>
            </a:r>
            <a:r>
              <a:rPr sz="900" spc="95" dirty="0">
                <a:solidFill>
                  <a:srgbClr val="666666"/>
                </a:solidFill>
                <a:latin typeface="Palatino Linotype"/>
                <a:cs typeface="Palatino Linotype"/>
              </a:rPr>
              <a:t>&lt;</a:t>
            </a:r>
            <a:r>
              <a:rPr sz="900" b="1" spc="95" dirty="0">
                <a:solidFill>
                  <a:srgbClr val="AF003F"/>
                </a:solidFill>
                <a:latin typeface="Palatino Linotype"/>
                <a:cs typeface="Palatino Linotype"/>
              </a:rPr>
              <a:t>float</a:t>
            </a:r>
            <a:r>
              <a:rPr sz="900" spc="95" dirty="0">
                <a:solidFill>
                  <a:srgbClr val="22373A"/>
                </a:solidFill>
                <a:latin typeface="Palatino Linotype"/>
                <a:cs typeface="Palatino Linotype"/>
              </a:rPr>
              <a:t>,</a:t>
            </a:r>
            <a:r>
              <a:rPr sz="900" spc="27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b="1" spc="110" dirty="0">
                <a:solidFill>
                  <a:srgbClr val="AF003F"/>
                </a:solidFill>
                <a:latin typeface="Palatino Linotype"/>
                <a:cs typeface="Palatino Linotype"/>
              </a:rPr>
              <a:t>int</a:t>
            </a:r>
            <a:r>
              <a:rPr sz="900" spc="110" dirty="0">
                <a:solidFill>
                  <a:srgbClr val="666666"/>
                </a:solidFill>
                <a:latin typeface="Palatino Linotype"/>
                <a:cs typeface="Palatino Linotype"/>
              </a:rPr>
              <a:t>&gt;</a:t>
            </a:r>
            <a:r>
              <a:rPr sz="900" spc="110" dirty="0">
                <a:solidFill>
                  <a:srgbClr val="22373A"/>
                </a:solidFill>
                <a:latin typeface="Palatino Linotype"/>
                <a:cs typeface="Palatino Linotype"/>
              </a:rPr>
              <a:t>{</a:t>
            </a:r>
            <a:r>
              <a:rPr sz="900" spc="110" dirty="0">
                <a:solidFill>
                  <a:srgbClr val="666666"/>
                </a:solidFill>
                <a:latin typeface="Palatino Linotype"/>
                <a:cs typeface="Palatino Linotype"/>
              </a:rPr>
              <a:t>3.0f</a:t>
            </a:r>
            <a:r>
              <a:rPr sz="900" spc="110" dirty="0">
                <a:solidFill>
                  <a:srgbClr val="22373A"/>
                </a:solidFill>
                <a:latin typeface="Palatino Linotype"/>
                <a:cs typeface="Palatino Linotype"/>
              </a:rPr>
              <a:t>,</a:t>
            </a:r>
            <a:r>
              <a:rPr sz="900" spc="27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spc="114" dirty="0">
                <a:solidFill>
                  <a:srgbClr val="666666"/>
                </a:solidFill>
                <a:latin typeface="Palatino Linotype"/>
                <a:cs typeface="Palatino Linotype"/>
              </a:rPr>
              <a:t>2</a:t>
            </a:r>
            <a:r>
              <a:rPr sz="900" spc="114" dirty="0">
                <a:solidFill>
                  <a:srgbClr val="22373A"/>
                </a:solidFill>
                <a:latin typeface="Palatino Linotype"/>
                <a:cs typeface="Palatino Linotype"/>
              </a:rPr>
              <a:t>};</a:t>
            </a:r>
            <a:endParaRPr sz="900">
              <a:latin typeface="Palatino Linotype"/>
              <a:cs typeface="Palatino Linotyp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77218" y="2960749"/>
            <a:ext cx="29464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10" dirty="0">
                <a:solidFill>
                  <a:srgbClr val="22373A"/>
                </a:solidFill>
                <a:latin typeface="Trebuchet MS"/>
                <a:cs typeface="Trebuchet MS"/>
              </a:rPr>
              <a:t>33/75</a:t>
            </a:r>
            <a:endParaRPr sz="800">
              <a:latin typeface="Trebuchet MS"/>
              <a:cs typeface="Trebuchet MS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0" y="3234937"/>
            <a:ext cx="5760085" cy="5080"/>
            <a:chOff x="0" y="3234937"/>
            <a:chExt cx="5760085" cy="5080"/>
          </a:xfrm>
        </p:grpSpPr>
        <p:sp>
          <p:nvSpPr>
            <p:cNvPr id="11" name="object 11"/>
            <p:cNvSpPr/>
            <p:nvPr/>
          </p:nvSpPr>
          <p:spPr>
            <a:xfrm>
              <a:off x="0" y="3237471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0" y="3234937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80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0" y="3234937"/>
              <a:ext cx="2534920" cy="5080"/>
            </a:xfrm>
            <a:custGeom>
              <a:avLst/>
              <a:gdLst/>
              <a:ahLst/>
              <a:cxnLst/>
              <a:rect l="l" t="t" r="r" b="b"/>
              <a:pathLst>
                <a:path w="2534920" h="5080">
                  <a:moveTo>
                    <a:pt x="0" y="5060"/>
                  </a:moveTo>
                  <a:lnTo>
                    <a:pt x="0" y="0"/>
                  </a:lnTo>
                  <a:lnTo>
                    <a:pt x="2534446" y="0"/>
                  </a:lnTo>
                  <a:lnTo>
                    <a:pt x="2534446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ransition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0" spc="-140" dirty="0">
                <a:latin typeface="Arial Black"/>
                <a:cs typeface="Arial Black"/>
              </a:rPr>
              <a:t>Dynamic</a:t>
            </a:r>
            <a:r>
              <a:rPr b="0" spc="60" dirty="0">
                <a:latin typeface="Arial Black"/>
                <a:cs typeface="Arial Black"/>
              </a:rPr>
              <a:t> </a:t>
            </a:r>
            <a:r>
              <a:rPr b="0" spc="-125" dirty="0">
                <a:latin typeface="Arial Black"/>
                <a:cs typeface="Arial Black"/>
              </a:rPr>
              <a:t>Memory</a:t>
            </a:r>
            <a:r>
              <a:rPr b="0" spc="60" dirty="0">
                <a:latin typeface="Arial Black"/>
                <a:cs typeface="Arial Black"/>
              </a:rPr>
              <a:t> </a:t>
            </a:r>
            <a:r>
              <a:rPr b="0" spc="-105" dirty="0">
                <a:latin typeface="Arial Black"/>
                <a:cs typeface="Arial Black"/>
              </a:rPr>
              <a:t>Initialization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294" y="559560"/>
            <a:ext cx="50673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solidFill>
                  <a:srgbClr val="008A73"/>
                </a:solidFill>
                <a:latin typeface="Tahoma"/>
                <a:cs typeface="Tahoma"/>
              </a:rPr>
              <a:t>C++03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: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59994" y="807605"/>
            <a:ext cx="5039995" cy="981075"/>
          </a:xfrm>
          <a:custGeom>
            <a:avLst/>
            <a:gdLst/>
            <a:ahLst/>
            <a:cxnLst/>
            <a:rect l="l" t="t" r="r" b="b"/>
            <a:pathLst>
              <a:path w="5039995" h="981075">
                <a:moveTo>
                  <a:pt x="5039995" y="0"/>
                </a:moveTo>
                <a:lnTo>
                  <a:pt x="0" y="0"/>
                </a:lnTo>
                <a:lnTo>
                  <a:pt x="0" y="980566"/>
                </a:lnTo>
                <a:lnTo>
                  <a:pt x="5039995" y="980566"/>
                </a:lnTo>
                <a:lnTo>
                  <a:pt x="503999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97954" y="774652"/>
            <a:ext cx="1388110" cy="826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24460">
              <a:lnSpc>
                <a:spcPct val="116700"/>
              </a:lnSpc>
              <a:spcBef>
                <a:spcPts val="100"/>
              </a:spcBef>
            </a:pPr>
            <a:r>
              <a:rPr sz="900" b="1" spc="90" dirty="0">
                <a:solidFill>
                  <a:srgbClr val="AF003F"/>
                </a:solidFill>
                <a:latin typeface="Palatino Linotype"/>
                <a:cs typeface="Palatino Linotype"/>
              </a:rPr>
              <a:t>int</a:t>
            </a:r>
            <a:r>
              <a:rPr sz="900" spc="90" dirty="0">
                <a:solidFill>
                  <a:srgbClr val="666666"/>
                </a:solidFill>
                <a:latin typeface="Palatino Linotype"/>
                <a:cs typeface="Palatino Linotype"/>
              </a:rPr>
              <a:t>*</a:t>
            </a:r>
            <a:r>
              <a:rPr sz="900" spc="225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a1</a:t>
            </a:r>
            <a:r>
              <a:rPr sz="900" spc="22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666666"/>
                </a:solidFill>
                <a:latin typeface="Palatino Linotype"/>
                <a:cs typeface="Palatino Linotype"/>
              </a:rPr>
              <a:t>=</a:t>
            </a:r>
            <a:r>
              <a:rPr sz="900" spc="225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b="1" spc="-70" dirty="0">
                <a:solidFill>
                  <a:srgbClr val="007F00"/>
                </a:solidFill>
                <a:latin typeface="Palatino Linotype"/>
                <a:cs typeface="Palatino Linotype"/>
              </a:rPr>
              <a:t>new</a:t>
            </a:r>
            <a:r>
              <a:rPr sz="900" b="1" spc="229" dirty="0">
                <a:solidFill>
                  <a:srgbClr val="007F00"/>
                </a:solidFill>
                <a:latin typeface="Palatino Linotype"/>
                <a:cs typeface="Palatino Linotype"/>
              </a:rPr>
              <a:t> </a:t>
            </a:r>
            <a:r>
              <a:rPr sz="900" b="1" spc="100" dirty="0">
                <a:solidFill>
                  <a:srgbClr val="AF003F"/>
                </a:solidFill>
                <a:latin typeface="Palatino Linotype"/>
                <a:cs typeface="Palatino Linotype"/>
              </a:rPr>
              <a:t>int</a:t>
            </a:r>
            <a:r>
              <a:rPr sz="900" spc="100" dirty="0">
                <a:solidFill>
                  <a:srgbClr val="22373A"/>
                </a:solidFill>
                <a:latin typeface="Palatino Linotype"/>
                <a:cs typeface="Palatino Linotype"/>
              </a:rPr>
              <a:t>; </a:t>
            </a:r>
            <a:r>
              <a:rPr sz="900" b="1" spc="90" dirty="0">
                <a:solidFill>
                  <a:srgbClr val="AF003F"/>
                </a:solidFill>
                <a:latin typeface="Palatino Linotype"/>
                <a:cs typeface="Palatino Linotype"/>
              </a:rPr>
              <a:t>int</a:t>
            </a:r>
            <a:r>
              <a:rPr sz="900" spc="90" dirty="0">
                <a:solidFill>
                  <a:srgbClr val="666666"/>
                </a:solidFill>
                <a:latin typeface="Palatino Linotype"/>
                <a:cs typeface="Palatino Linotype"/>
              </a:rPr>
              <a:t>*</a:t>
            </a:r>
            <a:r>
              <a:rPr sz="900" spc="225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a2</a:t>
            </a:r>
            <a:r>
              <a:rPr sz="900" spc="22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666666"/>
                </a:solidFill>
                <a:latin typeface="Palatino Linotype"/>
                <a:cs typeface="Palatino Linotype"/>
              </a:rPr>
              <a:t>=</a:t>
            </a:r>
            <a:r>
              <a:rPr sz="900" spc="225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b="1" spc="-70" dirty="0">
                <a:solidFill>
                  <a:srgbClr val="007F00"/>
                </a:solidFill>
                <a:latin typeface="Palatino Linotype"/>
                <a:cs typeface="Palatino Linotype"/>
              </a:rPr>
              <a:t>new</a:t>
            </a:r>
            <a:r>
              <a:rPr sz="900" b="1" spc="229" dirty="0">
                <a:solidFill>
                  <a:srgbClr val="007F00"/>
                </a:solidFill>
                <a:latin typeface="Palatino Linotype"/>
                <a:cs typeface="Palatino Linotype"/>
              </a:rPr>
              <a:t> </a:t>
            </a:r>
            <a:r>
              <a:rPr sz="900" b="1" spc="125" dirty="0">
                <a:solidFill>
                  <a:srgbClr val="AF003F"/>
                </a:solidFill>
                <a:latin typeface="Palatino Linotype"/>
                <a:cs typeface="Palatino Linotype"/>
              </a:rPr>
              <a:t>int</a:t>
            </a:r>
            <a:r>
              <a:rPr sz="900" spc="125" dirty="0">
                <a:solidFill>
                  <a:srgbClr val="22373A"/>
                </a:solidFill>
                <a:latin typeface="Palatino Linotype"/>
                <a:cs typeface="Palatino Linotype"/>
              </a:rPr>
              <a:t>(); </a:t>
            </a:r>
            <a:r>
              <a:rPr sz="900" b="1" spc="90" dirty="0">
                <a:solidFill>
                  <a:srgbClr val="AF003F"/>
                </a:solidFill>
                <a:latin typeface="Palatino Linotype"/>
                <a:cs typeface="Palatino Linotype"/>
              </a:rPr>
              <a:t>int</a:t>
            </a:r>
            <a:r>
              <a:rPr sz="900" spc="90" dirty="0">
                <a:solidFill>
                  <a:srgbClr val="666666"/>
                </a:solidFill>
                <a:latin typeface="Palatino Linotype"/>
                <a:cs typeface="Palatino Linotype"/>
              </a:rPr>
              <a:t>*</a:t>
            </a:r>
            <a:r>
              <a:rPr sz="900" spc="225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a3</a:t>
            </a:r>
            <a:r>
              <a:rPr sz="900" spc="22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666666"/>
                </a:solidFill>
                <a:latin typeface="Palatino Linotype"/>
                <a:cs typeface="Palatino Linotype"/>
              </a:rPr>
              <a:t>=</a:t>
            </a:r>
            <a:r>
              <a:rPr sz="900" spc="225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b="1" spc="-70" dirty="0">
                <a:solidFill>
                  <a:srgbClr val="007F00"/>
                </a:solidFill>
                <a:latin typeface="Palatino Linotype"/>
                <a:cs typeface="Palatino Linotype"/>
              </a:rPr>
              <a:t>new</a:t>
            </a:r>
            <a:r>
              <a:rPr sz="900" b="1" spc="229" dirty="0">
                <a:solidFill>
                  <a:srgbClr val="007F00"/>
                </a:solidFill>
                <a:latin typeface="Palatino Linotype"/>
                <a:cs typeface="Palatino Linotype"/>
              </a:rPr>
              <a:t> </a:t>
            </a:r>
            <a:r>
              <a:rPr sz="900" b="1" spc="110" dirty="0">
                <a:solidFill>
                  <a:srgbClr val="AF003F"/>
                </a:solidFill>
                <a:latin typeface="Palatino Linotype"/>
                <a:cs typeface="Palatino Linotype"/>
              </a:rPr>
              <a:t>int</a:t>
            </a:r>
            <a:r>
              <a:rPr sz="900" spc="110" dirty="0">
                <a:solidFill>
                  <a:srgbClr val="22373A"/>
                </a:solidFill>
                <a:latin typeface="Palatino Linotype"/>
                <a:cs typeface="Palatino Linotype"/>
              </a:rPr>
              <a:t>(</a:t>
            </a:r>
            <a:r>
              <a:rPr sz="900" spc="110" dirty="0">
                <a:solidFill>
                  <a:srgbClr val="666666"/>
                </a:solidFill>
                <a:latin typeface="Palatino Linotype"/>
                <a:cs typeface="Palatino Linotype"/>
              </a:rPr>
              <a:t>4</a:t>
            </a:r>
            <a:r>
              <a:rPr sz="900" spc="110" dirty="0">
                <a:solidFill>
                  <a:srgbClr val="22373A"/>
                </a:solidFill>
                <a:latin typeface="Palatino Linotype"/>
                <a:cs typeface="Palatino Linotype"/>
              </a:rPr>
              <a:t>); </a:t>
            </a:r>
            <a:r>
              <a:rPr sz="900" b="1" spc="90" dirty="0">
                <a:solidFill>
                  <a:srgbClr val="AF003F"/>
                </a:solidFill>
                <a:latin typeface="Palatino Linotype"/>
                <a:cs typeface="Palatino Linotype"/>
              </a:rPr>
              <a:t>int</a:t>
            </a:r>
            <a:r>
              <a:rPr sz="900" spc="90" dirty="0">
                <a:solidFill>
                  <a:srgbClr val="666666"/>
                </a:solidFill>
                <a:latin typeface="Palatino Linotype"/>
                <a:cs typeface="Palatino Linotype"/>
              </a:rPr>
              <a:t>*</a:t>
            </a:r>
            <a:r>
              <a:rPr sz="900" spc="225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a4</a:t>
            </a:r>
            <a:r>
              <a:rPr sz="900" spc="22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666666"/>
                </a:solidFill>
                <a:latin typeface="Palatino Linotype"/>
                <a:cs typeface="Palatino Linotype"/>
              </a:rPr>
              <a:t>=</a:t>
            </a:r>
            <a:r>
              <a:rPr sz="900" spc="225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b="1" spc="-70" dirty="0">
                <a:solidFill>
                  <a:srgbClr val="007F00"/>
                </a:solidFill>
                <a:latin typeface="Palatino Linotype"/>
                <a:cs typeface="Palatino Linotype"/>
              </a:rPr>
              <a:t>new</a:t>
            </a:r>
            <a:r>
              <a:rPr sz="900" b="1" spc="229" dirty="0">
                <a:solidFill>
                  <a:srgbClr val="007F00"/>
                </a:solidFill>
                <a:latin typeface="Palatino Linotype"/>
                <a:cs typeface="Palatino Linotype"/>
              </a:rPr>
              <a:t> </a:t>
            </a:r>
            <a:r>
              <a:rPr sz="900" b="1" spc="110" dirty="0">
                <a:solidFill>
                  <a:srgbClr val="AF003F"/>
                </a:solidFill>
                <a:latin typeface="Palatino Linotype"/>
                <a:cs typeface="Palatino Linotype"/>
              </a:rPr>
              <a:t>int</a:t>
            </a:r>
            <a:r>
              <a:rPr sz="900" spc="110" dirty="0">
                <a:solidFill>
                  <a:srgbClr val="22373A"/>
                </a:solidFill>
                <a:latin typeface="Palatino Linotype"/>
                <a:cs typeface="Palatino Linotype"/>
              </a:rPr>
              <a:t>[</a:t>
            </a:r>
            <a:r>
              <a:rPr sz="900" spc="110" dirty="0">
                <a:solidFill>
                  <a:srgbClr val="666666"/>
                </a:solidFill>
                <a:latin typeface="Palatino Linotype"/>
                <a:cs typeface="Palatino Linotype"/>
              </a:rPr>
              <a:t>4</a:t>
            </a:r>
            <a:r>
              <a:rPr sz="900" spc="110" dirty="0">
                <a:solidFill>
                  <a:srgbClr val="22373A"/>
                </a:solidFill>
                <a:latin typeface="Palatino Linotype"/>
                <a:cs typeface="Palatino Linotype"/>
              </a:rPr>
              <a:t>];</a:t>
            </a:r>
            <a:endParaRPr sz="90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180"/>
              </a:spcBef>
            </a:pPr>
            <a:r>
              <a:rPr sz="900" b="1" spc="90" dirty="0">
                <a:solidFill>
                  <a:srgbClr val="AF003F"/>
                </a:solidFill>
                <a:latin typeface="Palatino Linotype"/>
                <a:cs typeface="Palatino Linotype"/>
              </a:rPr>
              <a:t>int</a:t>
            </a:r>
            <a:r>
              <a:rPr sz="900" spc="90" dirty="0">
                <a:solidFill>
                  <a:srgbClr val="666666"/>
                </a:solidFill>
                <a:latin typeface="Palatino Linotype"/>
                <a:cs typeface="Palatino Linotype"/>
              </a:rPr>
              <a:t>*</a:t>
            </a:r>
            <a:r>
              <a:rPr sz="900" spc="225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a5</a:t>
            </a:r>
            <a:r>
              <a:rPr sz="900" spc="22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666666"/>
                </a:solidFill>
                <a:latin typeface="Palatino Linotype"/>
                <a:cs typeface="Palatino Linotype"/>
              </a:rPr>
              <a:t>=</a:t>
            </a:r>
            <a:r>
              <a:rPr sz="900" spc="225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b="1" spc="-70" dirty="0">
                <a:solidFill>
                  <a:srgbClr val="007F00"/>
                </a:solidFill>
                <a:latin typeface="Palatino Linotype"/>
                <a:cs typeface="Palatino Linotype"/>
              </a:rPr>
              <a:t>new</a:t>
            </a:r>
            <a:r>
              <a:rPr sz="900" b="1" spc="229" dirty="0">
                <a:solidFill>
                  <a:srgbClr val="007F00"/>
                </a:solidFill>
                <a:latin typeface="Palatino Linotype"/>
                <a:cs typeface="Palatino Linotype"/>
              </a:rPr>
              <a:t> </a:t>
            </a:r>
            <a:r>
              <a:rPr sz="900" b="1" spc="120" dirty="0">
                <a:solidFill>
                  <a:srgbClr val="AF003F"/>
                </a:solidFill>
                <a:latin typeface="Palatino Linotype"/>
                <a:cs typeface="Palatino Linotype"/>
              </a:rPr>
              <a:t>int</a:t>
            </a:r>
            <a:r>
              <a:rPr sz="900" spc="120" dirty="0">
                <a:solidFill>
                  <a:srgbClr val="22373A"/>
                </a:solidFill>
                <a:latin typeface="Palatino Linotype"/>
                <a:cs typeface="Palatino Linotype"/>
              </a:rPr>
              <a:t>[</a:t>
            </a:r>
            <a:r>
              <a:rPr sz="900" spc="120" dirty="0">
                <a:solidFill>
                  <a:srgbClr val="666666"/>
                </a:solidFill>
                <a:latin typeface="Palatino Linotype"/>
                <a:cs typeface="Palatino Linotype"/>
              </a:rPr>
              <a:t>4</a:t>
            </a:r>
            <a:r>
              <a:rPr sz="900" spc="120" dirty="0">
                <a:solidFill>
                  <a:srgbClr val="22373A"/>
                </a:solidFill>
                <a:latin typeface="Palatino Linotype"/>
                <a:cs typeface="Palatino Linotype"/>
              </a:rPr>
              <a:t>]();</a:t>
            </a:r>
            <a:endParaRPr sz="900">
              <a:latin typeface="Palatino Linotype"/>
              <a:cs typeface="Palatino Linotyp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71890" y="774652"/>
            <a:ext cx="3301365" cy="82613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80"/>
              </a:spcBef>
            </a:pP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5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55" dirty="0">
                <a:solidFill>
                  <a:srgbClr val="3D7A7A"/>
                </a:solidFill>
                <a:latin typeface="Palatino Linotype"/>
                <a:cs typeface="Palatino Linotype"/>
              </a:rPr>
              <a:t>undefined</a:t>
            </a:r>
            <a:endParaRPr sz="90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180"/>
              </a:spcBef>
            </a:pP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6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40" dirty="0">
                <a:solidFill>
                  <a:srgbClr val="3D7A7A"/>
                </a:solidFill>
                <a:latin typeface="Palatino Linotype"/>
                <a:cs typeface="Palatino Linotype"/>
              </a:rPr>
              <a:t>zero-</a:t>
            </a:r>
            <a:r>
              <a:rPr sz="900" i="1" spc="130" dirty="0">
                <a:solidFill>
                  <a:srgbClr val="3D7A7A"/>
                </a:solidFill>
                <a:latin typeface="Palatino Linotype"/>
                <a:cs typeface="Palatino Linotype"/>
              </a:rPr>
              <a:t>initialization,</a:t>
            </a:r>
            <a:r>
              <a:rPr sz="900" i="1" spc="26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50" dirty="0">
                <a:solidFill>
                  <a:srgbClr val="3D7A7A"/>
                </a:solidFill>
                <a:latin typeface="Palatino Linotype"/>
                <a:cs typeface="Palatino Linotype"/>
              </a:rPr>
              <a:t>call</a:t>
            </a:r>
            <a:r>
              <a:rPr sz="900" i="1" spc="27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dirty="0">
                <a:solidFill>
                  <a:srgbClr val="3D7A7A"/>
                </a:solidFill>
                <a:latin typeface="Palatino Linotype"/>
                <a:cs typeface="Palatino Linotype"/>
              </a:rPr>
              <a:t>"=</a:t>
            </a:r>
            <a:r>
              <a:rPr sz="900" i="1" spc="26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05" dirty="0">
                <a:solidFill>
                  <a:srgbClr val="3D7A7A"/>
                </a:solidFill>
                <a:latin typeface="Palatino Linotype"/>
                <a:cs typeface="Palatino Linotype"/>
              </a:rPr>
              <a:t>int()"</a:t>
            </a:r>
            <a:endParaRPr sz="90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180"/>
              </a:spcBef>
            </a:pP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54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25" dirty="0">
                <a:solidFill>
                  <a:srgbClr val="3D7A7A"/>
                </a:solidFill>
                <a:latin typeface="Palatino Linotype"/>
                <a:cs typeface="Palatino Linotype"/>
              </a:rPr>
              <a:t>allocate</a:t>
            </a:r>
            <a:r>
              <a:rPr sz="900" i="1" spc="26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65" dirty="0">
                <a:solidFill>
                  <a:srgbClr val="3D7A7A"/>
                </a:solidFill>
                <a:latin typeface="Palatino Linotype"/>
                <a:cs typeface="Palatino Linotype"/>
              </a:rPr>
              <a:t>a</a:t>
            </a:r>
            <a:r>
              <a:rPr sz="900" i="1" spc="254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u="sng" spc="110" dirty="0">
                <a:solidFill>
                  <a:srgbClr val="3D7A7A"/>
                </a:solidFill>
                <a:uFill>
                  <a:solidFill>
                    <a:srgbClr val="3D7A7A"/>
                  </a:solidFill>
                </a:uFill>
                <a:latin typeface="Palatino Linotype"/>
                <a:cs typeface="Palatino Linotype"/>
              </a:rPr>
              <a:t>single</a:t>
            </a:r>
            <a:r>
              <a:rPr sz="900" i="1" spc="26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75" dirty="0">
                <a:solidFill>
                  <a:srgbClr val="3D7A7A"/>
                </a:solidFill>
                <a:latin typeface="Palatino Linotype"/>
                <a:cs typeface="Palatino Linotype"/>
              </a:rPr>
              <a:t>value</a:t>
            </a:r>
            <a:r>
              <a:rPr sz="900" i="1" spc="26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80" dirty="0">
                <a:solidFill>
                  <a:srgbClr val="3D7A7A"/>
                </a:solidFill>
                <a:latin typeface="Palatino Linotype"/>
                <a:cs typeface="Palatino Linotype"/>
              </a:rPr>
              <a:t>equal</a:t>
            </a:r>
            <a:r>
              <a:rPr sz="900" i="1" spc="254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14" dirty="0">
                <a:solidFill>
                  <a:srgbClr val="3D7A7A"/>
                </a:solidFill>
                <a:latin typeface="Palatino Linotype"/>
                <a:cs typeface="Palatino Linotype"/>
              </a:rPr>
              <a:t>to</a:t>
            </a:r>
            <a:r>
              <a:rPr sz="900" i="1" spc="26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-50" dirty="0">
                <a:solidFill>
                  <a:srgbClr val="3D7A7A"/>
                </a:solidFill>
                <a:latin typeface="Palatino Linotype"/>
                <a:cs typeface="Palatino Linotype"/>
              </a:rPr>
              <a:t>4</a:t>
            </a:r>
            <a:endParaRPr sz="90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180"/>
              </a:spcBef>
            </a:pP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6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25" dirty="0">
                <a:solidFill>
                  <a:srgbClr val="3D7A7A"/>
                </a:solidFill>
                <a:latin typeface="Palatino Linotype"/>
                <a:cs typeface="Palatino Linotype"/>
              </a:rPr>
              <a:t>allocate</a:t>
            </a:r>
            <a:r>
              <a:rPr sz="900" i="1" spc="26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dirty="0">
                <a:solidFill>
                  <a:srgbClr val="3D7A7A"/>
                </a:solidFill>
                <a:latin typeface="Palatino Linotype"/>
                <a:cs typeface="Palatino Linotype"/>
              </a:rPr>
              <a:t>4</a:t>
            </a:r>
            <a:r>
              <a:rPr sz="900" i="1" spc="27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70" dirty="0">
                <a:solidFill>
                  <a:srgbClr val="3D7A7A"/>
                </a:solidFill>
                <a:latin typeface="Palatino Linotype"/>
                <a:cs typeface="Palatino Linotype"/>
              </a:rPr>
              <a:t>elements</a:t>
            </a:r>
            <a:r>
              <a:rPr sz="900" i="1" spc="26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55" dirty="0">
                <a:solidFill>
                  <a:srgbClr val="3D7A7A"/>
                </a:solidFill>
                <a:latin typeface="Palatino Linotype"/>
                <a:cs typeface="Palatino Linotype"/>
              </a:rPr>
              <a:t>with</a:t>
            </a:r>
            <a:r>
              <a:rPr sz="900" i="1" spc="27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65" dirty="0">
                <a:solidFill>
                  <a:srgbClr val="3D7A7A"/>
                </a:solidFill>
                <a:latin typeface="Palatino Linotype"/>
                <a:cs typeface="Palatino Linotype"/>
              </a:rPr>
              <a:t>undefined</a:t>
            </a:r>
            <a:r>
              <a:rPr sz="900" i="1" spc="26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70" dirty="0">
                <a:solidFill>
                  <a:srgbClr val="3D7A7A"/>
                </a:solidFill>
                <a:latin typeface="Palatino Linotype"/>
                <a:cs typeface="Palatino Linotype"/>
              </a:rPr>
              <a:t>values</a:t>
            </a:r>
            <a:endParaRPr sz="90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180"/>
              </a:spcBef>
            </a:pP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7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25" dirty="0">
                <a:solidFill>
                  <a:srgbClr val="3D7A7A"/>
                </a:solidFill>
                <a:latin typeface="Palatino Linotype"/>
                <a:cs typeface="Palatino Linotype"/>
              </a:rPr>
              <a:t>allocate</a:t>
            </a:r>
            <a:r>
              <a:rPr sz="900" i="1" spc="27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dirty="0">
                <a:solidFill>
                  <a:srgbClr val="3D7A7A"/>
                </a:solidFill>
                <a:latin typeface="Palatino Linotype"/>
                <a:cs typeface="Palatino Linotype"/>
              </a:rPr>
              <a:t>4</a:t>
            </a:r>
            <a:r>
              <a:rPr sz="900" i="1" spc="27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70" dirty="0">
                <a:solidFill>
                  <a:srgbClr val="3D7A7A"/>
                </a:solidFill>
                <a:latin typeface="Palatino Linotype"/>
                <a:cs typeface="Palatino Linotype"/>
              </a:rPr>
              <a:t>elements</a:t>
            </a:r>
            <a:r>
              <a:rPr sz="900" i="1" spc="27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45" dirty="0">
                <a:solidFill>
                  <a:srgbClr val="3D7A7A"/>
                </a:solidFill>
                <a:latin typeface="Palatino Linotype"/>
                <a:cs typeface="Palatino Linotype"/>
              </a:rPr>
              <a:t>zero-</a:t>
            </a:r>
            <a:r>
              <a:rPr sz="900" i="1" spc="130" dirty="0">
                <a:solidFill>
                  <a:srgbClr val="3D7A7A"/>
                </a:solidFill>
                <a:latin typeface="Palatino Linotype"/>
                <a:cs typeface="Palatino Linotype"/>
              </a:rPr>
              <a:t>initialized,</a:t>
            </a:r>
            <a:r>
              <a:rPr sz="900" i="1" spc="27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50" dirty="0">
                <a:solidFill>
                  <a:srgbClr val="3D7A7A"/>
                </a:solidFill>
                <a:latin typeface="Palatino Linotype"/>
                <a:cs typeface="Palatino Linotype"/>
              </a:rPr>
              <a:t>call</a:t>
            </a:r>
            <a:r>
              <a:rPr sz="900" i="1" spc="27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dirty="0">
                <a:solidFill>
                  <a:srgbClr val="3D7A7A"/>
                </a:solidFill>
                <a:latin typeface="Palatino Linotype"/>
                <a:cs typeface="Palatino Linotype"/>
              </a:rPr>
              <a:t>"=</a:t>
            </a:r>
            <a:r>
              <a:rPr sz="900" i="1" spc="27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05" dirty="0">
                <a:solidFill>
                  <a:srgbClr val="3D7A7A"/>
                </a:solidFill>
                <a:latin typeface="Palatino Linotype"/>
                <a:cs typeface="Palatino Linotype"/>
              </a:rPr>
              <a:t>int()"</a:t>
            </a:r>
            <a:endParaRPr sz="900">
              <a:latin typeface="Palatino Linotype"/>
              <a:cs typeface="Palatino Linotype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59994" y="2259482"/>
            <a:ext cx="5039995" cy="340360"/>
          </a:xfrm>
          <a:custGeom>
            <a:avLst/>
            <a:gdLst/>
            <a:ahLst/>
            <a:cxnLst/>
            <a:rect l="l" t="t" r="r" b="b"/>
            <a:pathLst>
              <a:path w="5039995" h="340360">
                <a:moveTo>
                  <a:pt x="5039995" y="0"/>
                </a:moveTo>
                <a:lnTo>
                  <a:pt x="0" y="0"/>
                </a:lnTo>
                <a:lnTo>
                  <a:pt x="0" y="340347"/>
                </a:lnTo>
                <a:lnTo>
                  <a:pt x="5039995" y="340347"/>
                </a:lnTo>
                <a:lnTo>
                  <a:pt x="503999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47294" y="1598327"/>
            <a:ext cx="5025390" cy="9740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165">
              <a:lnSpc>
                <a:spcPct val="100000"/>
              </a:lnSpc>
              <a:spcBef>
                <a:spcPts val="95"/>
              </a:spcBef>
            </a:pP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5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14" dirty="0">
                <a:solidFill>
                  <a:srgbClr val="3D7A7A"/>
                </a:solidFill>
                <a:latin typeface="Palatino Linotype"/>
                <a:cs typeface="Palatino Linotype"/>
              </a:rPr>
              <a:t>int*</a:t>
            </a:r>
            <a:r>
              <a:rPr sz="900" i="1" spc="254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dirty="0">
                <a:solidFill>
                  <a:srgbClr val="3D7A7A"/>
                </a:solidFill>
                <a:latin typeface="Palatino Linotype"/>
                <a:cs typeface="Palatino Linotype"/>
              </a:rPr>
              <a:t>a6</a:t>
            </a:r>
            <a:r>
              <a:rPr sz="900" i="1" spc="25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dirty="0">
                <a:solidFill>
                  <a:srgbClr val="3D7A7A"/>
                </a:solidFill>
                <a:latin typeface="Palatino Linotype"/>
                <a:cs typeface="Palatino Linotype"/>
              </a:rPr>
              <a:t>=</a:t>
            </a:r>
            <a:r>
              <a:rPr sz="900" i="1" spc="254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dirty="0">
                <a:solidFill>
                  <a:srgbClr val="3D7A7A"/>
                </a:solidFill>
                <a:latin typeface="Palatino Linotype"/>
                <a:cs typeface="Palatino Linotype"/>
              </a:rPr>
              <a:t>new</a:t>
            </a:r>
            <a:r>
              <a:rPr sz="900" i="1" spc="254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30" dirty="0">
                <a:solidFill>
                  <a:srgbClr val="3D7A7A"/>
                </a:solidFill>
                <a:latin typeface="Palatino Linotype"/>
                <a:cs typeface="Palatino Linotype"/>
              </a:rPr>
              <a:t>int[4](3);</a:t>
            </a:r>
            <a:r>
              <a:rPr sz="900" i="1" spc="25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54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65" dirty="0">
                <a:solidFill>
                  <a:srgbClr val="3D7A7A"/>
                </a:solidFill>
                <a:latin typeface="Palatino Linotype"/>
                <a:cs typeface="Palatino Linotype"/>
              </a:rPr>
              <a:t>not</a:t>
            </a:r>
            <a:r>
              <a:rPr sz="900" i="1" spc="25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95" dirty="0">
                <a:solidFill>
                  <a:srgbClr val="3D7A7A"/>
                </a:solidFill>
                <a:latin typeface="Palatino Linotype"/>
                <a:cs typeface="Palatino Linotype"/>
              </a:rPr>
              <a:t>valid</a:t>
            </a:r>
            <a:endParaRPr sz="90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75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</a:pPr>
            <a:r>
              <a:rPr sz="900" spc="-10" dirty="0">
                <a:solidFill>
                  <a:srgbClr val="008A73"/>
                </a:solidFill>
                <a:latin typeface="Tahoma"/>
                <a:cs typeface="Tahoma"/>
              </a:rPr>
              <a:t>C++11</a:t>
            </a:r>
            <a:r>
              <a:rPr sz="900" spc="-10" dirty="0">
                <a:solidFill>
                  <a:srgbClr val="22373A"/>
                </a:solidFill>
                <a:latin typeface="Tahoma"/>
                <a:cs typeface="Tahoma"/>
              </a:rPr>
              <a:t>:</a:t>
            </a:r>
            <a:endParaRPr sz="900">
              <a:latin typeface="Tahoma"/>
              <a:cs typeface="Tahoma"/>
            </a:endParaRPr>
          </a:p>
          <a:p>
            <a:pPr marL="50165">
              <a:lnSpc>
                <a:spcPct val="100000"/>
              </a:lnSpc>
              <a:spcBef>
                <a:spcPts val="605"/>
              </a:spcBef>
              <a:tabLst>
                <a:tab pos="1724025" algn="l"/>
              </a:tabLst>
            </a:pPr>
            <a:r>
              <a:rPr sz="900" b="1" spc="90" dirty="0">
                <a:solidFill>
                  <a:srgbClr val="AF003F"/>
                </a:solidFill>
                <a:latin typeface="Palatino Linotype"/>
                <a:cs typeface="Palatino Linotype"/>
              </a:rPr>
              <a:t>int</a:t>
            </a:r>
            <a:r>
              <a:rPr sz="900" spc="90" dirty="0">
                <a:solidFill>
                  <a:srgbClr val="666666"/>
                </a:solidFill>
                <a:latin typeface="Palatino Linotype"/>
                <a:cs typeface="Palatino Linotype"/>
              </a:rPr>
              <a:t>*</a:t>
            </a:r>
            <a:r>
              <a:rPr sz="900" spc="215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b1</a:t>
            </a:r>
            <a:r>
              <a:rPr sz="900" spc="21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666666"/>
                </a:solidFill>
                <a:latin typeface="Palatino Linotype"/>
                <a:cs typeface="Palatino Linotype"/>
              </a:rPr>
              <a:t>=</a:t>
            </a:r>
            <a:r>
              <a:rPr sz="900" spc="215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b="1" spc="-70" dirty="0">
                <a:solidFill>
                  <a:srgbClr val="007F00"/>
                </a:solidFill>
                <a:latin typeface="Palatino Linotype"/>
                <a:cs typeface="Palatino Linotype"/>
              </a:rPr>
              <a:t>new</a:t>
            </a:r>
            <a:r>
              <a:rPr sz="900" b="1" spc="215" dirty="0">
                <a:solidFill>
                  <a:srgbClr val="007F00"/>
                </a:solidFill>
                <a:latin typeface="Palatino Linotype"/>
                <a:cs typeface="Palatino Linotype"/>
              </a:rPr>
              <a:t> </a:t>
            </a:r>
            <a:r>
              <a:rPr sz="900" b="1" spc="120" dirty="0">
                <a:solidFill>
                  <a:srgbClr val="AF003F"/>
                </a:solidFill>
                <a:latin typeface="Palatino Linotype"/>
                <a:cs typeface="Palatino Linotype"/>
              </a:rPr>
              <a:t>int</a:t>
            </a:r>
            <a:r>
              <a:rPr sz="900" spc="120" dirty="0">
                <a:solidFill>
                  <a:srgbClr val="22373A"/>
                </a:solidFill>
                <a:latin typeface="Palatino Linotype"/>
                <a:cs typeface="Palatino Linotype"/>
              </a:rPr>
              <a:t>[</a:t>
            </a:r>
            <a:r>
              <a:rPr sz="900" spc="120" dirty="0">
                <a:solidFill>
                  <a:srgbClr val="666666"/>
                </a:solidFill>
                <a:latin typeface="Palatino Linotype"/>
                <a:cs typeface="Palatino Linotype"/>
              </a:rPr>
              <a:t>4</a:t>
            </a:r>
            <a:r>
              <a:rPr sz="900" spc="120" dirty="0">
                <a:solidFill>
                  <a:srgbClr val="22373A"/>
                </a:solidFill>
                <a:latin typeface="Palatino Linotype"/>
                <a:cs typeface="Palatino Linotype"/>
              </a:rPr>
              <a:t>]{};</a:t>
            </a: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	</a:t>
            </a: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7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25" dirty="0">
                <a:solidFill>
                  <a:srgbClr val="3D7A7A"/>
                </a:solidFill>
                <a:latin typeface="Palatino Linotype"/>
                <a:cs typeface="Palatino Linotype"/>
              </a:rPr>
              <a:t>allocate</a:t>
            </a:r>
            <a:r>
              <a:rPr sz="900" i="1" spc="27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dirty="0">
                <a:solidFill>
                  <a:srgbClr val="3D7A7A"/>
                </a:solidFill>
                <a:latin typeface="Palatino Linotype"/>
                <a:cs typeface="Palatino Linotype"/>
              </a:rPr>
              <a:t>4</a:t>
            </a:r>
            <a:r>
              <a:rPr sz="900" i="1" spc="27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70" dirty="0">
                <a:solidFill>
                  <a:srgbClr val="3D7A7A"/>
                </a:solidFill>
                <a:latin typeface="Palatino Linotype"/>
                <a:cs typeface="Palatino Linotype"/>
              </a:rPr>
              <a:t>elements</a:t>
            </a:r>
            <a:r>
              <a:rPr sz="900" i="1" spc="27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45" dirty="0">
                <a:solidFill>
                  <a:srgbClr val="3D7A7A"/>
                </a:solidFill>
                <a:latin typeface="Palatino Linotype"/>
                <a:cs typeface="Palatino Linotype"/>
              </a:rPr>
              <a:t>zero-</a:t>
            </a:r>
            <a:r>
              <a:rPr sz="900" i="1" spc="130" dirty="0">
                <a:solidFill>
                  <a:srgbClr val="3D7A7A"/>
                </a:solidFill>
                <a:latin typeface="Palatino Linotype"/>
                <a:cs typeface="Palatino Linotype"/>
              </a:rPr>
              <a:t>initialized,</a:t>
            </a:r>
            <a:r>
              <a:rPr sz="900" i="1" spc="27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50" dirty="0">
                <a:solidFill>
                  <a:srgbClr val="3D7A7A"/>
                </a:solidFill>
                <a:latin typeface="Palatino Linotype"/>
                <a:cs typeface="Palatino Linotype"/>
              </a:rPr>
              <a:t>call</a:t>
            </a:r>
            <a:r>
              <a:rPr sz="900" i="1" spc="27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dirty="0">
                <a:solidFill>
                  <a:srgbClr val="3D7A7A"/>
                </a:solidFill>
                <a:latin typeface="Palatino Linotype"/>
                <a:cs typeface="Palatino Linotype"/>
              </a:rPr>
              <a:t>"=</a:t>
            </a:r>
            <a:r>
              <a:rPr sz="900" i="1" spc="27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05" dirty="0">
                <a:solidFill>
                  <a:srgbClr val="3D7A7A"/>
                </a:solidFill>
                <a:latin typeface="Palatino Linotype"/>
                <a:cs typeface="Palatino Linotype"/>
              </a:rPr>
              <a:t>int{}"</a:t>
            </a:r>
            <a:endParaRPr sz="900">
              <a:latin typeface="Palatino Linotype"/>
              <a:cs typeface="Palatino Linotype"/>
            </a:endParaRPr>
          </a:p>
          <a:p>
            <a:pPr marL="50165">
              <a:lnSpc>
                <a:spcPct val="100000"/>
              </a:lnSpc>
              <a:spcBef>
                <a:spcPts val="180"/>
              </a:spcBef>
            </a:pPr>
            <a:r>
              <a:rPr sz="900" b="1" spc="90" dirty="0">
                <a:solidFill>
                  <a:srgbClr val="AF003F"/>
                </a:solidFill>
                <a:latin typeface="Palatino Linotype"/>
                <a:cs typeface="Palatino Linotype"/>
              </a:rPr>
              <a:t>int</a:t>
            </a:r>
            <a:r>
              <a:rPr sz="900" spc="90" dirty="0">
                <a:solidFill>
                  <a:srgbClr val="666666"/>
                </a:solidFill>
                <a:latin typeface="Palatino Linotype"/>
                <a:cs typeface="Palatino Linotype"/>
              </a:rPr>
              <a:t>*</a:t>
            </a:r>
            <a:r>
              <a:rPr sz="900" spc="235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b2</a:t>
            </a:r>
            <a:r>
              <a:rPr sz="900" spc="24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666666"/>
                </a:solidFill>
                <a:latin typeface="Palatino Linotype"/>
                <a:cs typeface="Palatino Linotype"/>
              </a:rPr>
              <a:t>=</a:t>
            </a:r>
            <a:r>
              <a:rPr sz="900" spc="235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b="1" spc="-70" dirty="0">
                <a:solidFill>
                  <a:srgbClr val="007F00"/>
                </a:solidFill>
                <a:latin typeface="Palatino Linotype"/>
                <a:cs typeface="Palatino Linotype"/>
              </a:rPr>
              <a:t>new</a:t>
            </a:r>
            <a:r>
              <a:rPr sz="900" b="1" spc="240" dirty="0">
                <a:solidFill>
                  <a:srgbClr val="007F00"/>
                </a:solidFill>
                <a:latin typeface="Palatino Linotype"/>
                <a:cs typeface="Palatino Linotype"/>
              </a:rPr>
              <a:t> </a:t>
            </a:r>
            <a:r>
              <a:rPr sz="900" b="1" spc="114" dirty="0">
                <a:solidFill>
                  <a:srgbClr val="AF003F"/>
                </a:solidFill>
                <a:latin typeface="Palatino Linotype"/>
                <a:cs typeface="Palatino Linotype"/>
              </a:rPr>
              <a:t>int</a:t>
            </a:r>
            <a:r>
              <a:rPr sz="900" spc="114" dirty="0">
                <a:solidFill>
                  <a:srgbClr val="22373A"/>
                </a:solidFill>
                <a:latin typeface="Palatino Linotype"/>
                <a:cs typeface="Palatino Linotype"/>
              </a:rPr>
              <a:t>[</a:t>
            </a:r>
            <a:r>
              <a:rPr sz="900" spc="114" dirty="0">
                <a:solidFill>
                  <a:srgbClr val="666666"/>
                </a:solidFill>
                <a:latin typeface="Palatino Linotype"/>
                <a:cs typeface="Palatino Linotype"/>
              </a:rPr>
              <a:t>4</a:t>
            </a:r>
            <a:r>
              <a:rPr sz="900" spc="114" dirty="0">
                <a:solidFill>
                  <a:srgbClr val="22373A"/>
                </a:solidFill>
                <a:latin typeface="Palatino Linotype"/>
                <a:cs typeface="Palatino Linotype"/>
              </a:rPr>
              <a:t>]{</a:t>
            </a:r>
            <a:r>
              <a:rPr sz="900" spc="114" dirty="0">
                <a:solidFill>
                  <a:srgbClr val="666666"/>
                </a:solidFill>
                <a:latin typeface="Palatino Linotype"/>
                <a:cs typeface="Palatino Linotype"/>
              </a:rPr>
              <a:t>1</a:t>
            </a:r>
            <a:r>
              <a:rPr sz="900" spc="114" dirty="0">
                <a:solidFill>
                  <a:srgbClr val="22373A"/>
                </a:solidFill>
                <a:latin typeface="Palatino Linotype"/>
                <a:cs typeface="Palatino Linotype"/>
              </a:rPr>
              <a:t>,</a:t>
            </a:r>
            <a:r>
              <a:rPr sz="900" spc="23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spc="140" dirty="0">
                <a:solidFill>
                  <a:srgbClr val="666666"/>
                </a:solidFill>
                <a:latin typeface="Palatino Linotype"/>
                <a:cs typeface="Palatino Linotype"/>
              </a:rPr>
              <a:t>2</a:t>
            </a:r>
            <a:r>
              <a:rPr sz="900" spc="140" dirty="0">
                <a:solidFill>
                  <a:srgbClr val="22373A"/>
                </a:solidFill>
                <a:latin typeface="Palatino Linotype"/>
                <a:cs typeface="Palatino Linotype"/>
              </a:rPr>
              <a:t>};</a:t>
            </a:r>
            <a:r>
              <a:rPr sz="900" spc="24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4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35" dirty="0">
                <a:solidFill>
                  <a:srgbClr val="3D7A7A"/>
                </a:solidFill>
                <a:latin typeface="Palatino Linotype"/>
                <a:cs typeface="Palatino Linotype"/>
              </a:rPr>
              <a:t>set</a:t>
            </a:r>
            <a:r>
              <a:rPr sz="900" i="1" spc="23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80" dirty="0">
                <a:solidFill>
                  <a:srgbClr val="3D7A7A"/>
                </a:solidFill>
                <a:latin typeface="Palatino Linotype"/>
                <a:cs typeface="Palatino Linotype"/>
              </a:rPr>
              <a:t>first,</a:t>
            </a:r>
            <a:r>
              <a:rPr sz="900" i="1" spc="24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90" dirty="0">
                <a:solidFill>
                  <a:srgbClr val="3D7A7A"/>
                </a:solidFill>
                <a:latin typeface="Palatino Linotype"/>
                <a:cs typeface="Palatino Linotype"/>
              </a:rPr>
              <a:t>second,</a:t>
            </a:r>
            <a:r>
              <a:rPr sz="900" i="1" spc="23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35" dirty="0">
                <a:solidFill>
                  <a:srgbClr val="3D7A7A"/>
                </a:solidFill>
                <a:latin typeface="Palatino Linotype"/>
                <a:cs typeface="Palatino Linotype"/>
              </a:rPr>
              <a:t>zero-</a:t>
            </a:r>
            <a:r>
              <a:rPr sz="900" i="1" spc="114" dirty="0">
                <a:solidFill>
                  <a:srgbClr val="3D7A7A"/>
                </a:solidFill>
                <a:latin typeface="Palatino Linotype"/>
                <a:cs typeface="Palatino Linotype"/>
              </a:rPr>
              <a:t>initialized</a:t>
            </a:r>
            <a:endParaRPr sz="900">
              <a:latin typeface="Palatino Linotype"/>
              <a:cs typeface="Palatino Linotyp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77218" y="2960749"/>
            <a:ext cx="29464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10" dirty="0">
                <a:solidFill>
                  <a:srgbClr val="22373A"/>
                </a:solidFill>
                <a:latin typeface="Trebuchet MS"/>
                <a:cs typeface="Trebuchet MS"/>
              </a:rPr>
              <a:t>34/75</a:t>
            </a:r>
            <a:endParaRPr sz="800">
              <a:latin typeface="Trebuchet MS"/>
              <a:cs typeface="Trebuchet MS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0" y="3234937"/>
            <a:ext cx="5760085" cy="5080"/>
            <a:chOff x="0" y="3234937"/>
            <a:chExt cx="5760085" cy="5080"/>
          </a:xfrm>
        </p:grpSpPr>
        <p:sp>
          <p:nvSpPr>
            <p:cNvPr id="11" name="object 11"/>
            <p:cNvSpPr/>
            <p:nvPr/>
          </p:nvSpPr>
          <p:spPr>
            <a:xfrm>
              <a:off x="0" y="3237471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0" y="3234937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80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0" y="3234937"/>
              <a:ext cx="2611755" cy="5080"/>
            </a:xfrm>
            <a:custGeom>
              <a:avLst/>
              <a:gdLst/>
              <a:ahLst/>
              <a:cxnLst/>
              <a:rect l="l" t="t" r="r" b="b"/>
              <a:pathLst>
                <a:path w="2611755" h="5080">
                  <a:moveTo>
                    <a:pt x="0" y="5060"/>
                  </a:moveTo>
                  <a:lnTo>
                    <a:pt x="0" y="0"/>
                  </a:lnTo>
                  <a:lnTo>
                    <a:pt x="2611263" y="0"/>
                  </a:lnTo>
                  <a:lnTo>
                    <a:pt x="261126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ransition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43304" y="879734"/>
            <a:ext cx="1838960" cy="8985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6900"/>
              </a:lnSpc>
              <a:spcBef>
                <a:spcPts val="95"/>
              </a:spcBef>
            </a:pPr>
            <a:r>
              <a:rPr sz="2450" b="0" spc="-235" dirty="0">
                <a:solidFill>
                  <a:srgbClr val="22373A"/>
                </a:solidFill>
                <a:latin typeface="Arial Black"/>
                <a:cs typeface="Arial Black"/>
                <a:hlinkClick r:id="rId2" action="ppaction://hlinksldjump"/>
              </a:rPr>
              <a:t>Pointers</a:t>
            </a:r>
            <a:r>
              <a:rPr sz="2450" b="0" spc="40" dirty="0">
                <a:solidFill>
                  <a:srgbClr val="22373A"/>
                </a:solidFill>
                <a:latin typeface="Arial Black"/>
                <a:cs typeface="Arial Black"/>
                <a:hlinkClick r:id="rId2" action="ppaction://hlinksldjump"/>
              </a:rPr>
              <a:t> </a:t>
            </a:r>
            <a:r>
              <a:rPr sz="2450" b="0" spc="-305" dirty="0">
                <a:solidFill>
                  <a:srgbClr val="22373A"/>
                </a:solidFill>
                <a:latin typeface="Arial Black"/>
                <a:cs typeface="Arial Black"/>
                <a:hlinkClick r:id="rId2" action="ppaction://hlinksldjump"/>
              </a:rPr>
              <a:t>and</a:t>
            </a:r>
            <a:r>
              <a:rPr sz="2450" b="0" spc="-305" dirty="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sz="2450" b="0" spc="-320" dirty="0">
                <a:solidFill>
                  <a:srgbClr val="22373A"/>
                </a:solidFill>
                <a:latin typeface="Arial Black"/>
                <a:cs typeface="Arial Black"/>
                <a:hlinkClick r:id="rId2" action="ppaction://hlinksldjump"/>
              </a:rPr>
              <a:t>References</a:t>
            </a:r>
            <a:endParaRPr sz="2450">
              <a:latin typeface="Arial Black"/>
              <a:cs typeface="Arial Black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356004" y="1989664"/>
            <a:ext cx="3048635" cy="5080"/>
            <a:chOff x="1356004" y="1989664"/>
            <a:chExt cx="3048635" cy="5080"/>
          </a:xfrm>
        </p:grpSpPr>
        <p:sp>
          <p:nvSpPr>
            <p:cNvPr id="4" name="object 4"/>
            <p:cNvSpPr/>
            <p:nvPr/>
          </p:nvSpPr>
          <p:spPr>
            <a:xfrm>
              <a:off x="1356004" y="1989664"/>
              <a:ext cx="3048635" cy="5080"/>
            </a:xfrm>
            <a:custGeom>
              <a:avLst/>
              <a:gdLst/>
              <a:ahLst/>
              <a:cxnLst/>
              <a:rect l="l" t="t" r="r" b="b"/>
              <a:pathLst>
                <a:path w="3048635" h="5080">
                  <a:moveTo>
                    <a:pt x="0" y="5060"/>
                  </a:moveTo>
                  <a:lnTo>
                    <a:pt x="0" y="0"/>
                  </a:lnTo>
                  <a:lnTo>
                    <a:pt x="3048038" y="0"/>
                  </a:lnTo>
                  <a:lnTo>
                    <a:pt x="3048038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56004" y="1989664"/>
              <a:ext cx="1382395" cy="5080"/>
            </a:xfrm>
            <a:custGeom>
              <a:avLst/>
              <a:gdLst/>
              <a:ahLst/>
              <a:cxnLst/>
              <a:rect l="l" t="t" r="r" b="b"/>
              <a:pathLst>
                <a:path w="1382395" h="5080">
                  <a:moveTo>
                    <a:pt x="0" y="5060"/>
                  </a:moveTo>
                  <a:lnTo>
                    <a:pt x="0" y="0"/>
                  </a:lnTo>
                  <a:lnTo>
                    <a:pt x="1381793" y="0"/>
                  </a:lnTo>
                  <a:lnTo>
                    <a:pt x="138179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ransition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0" spc="-140" dirty="0">
                <a:latin typeface="Arial Black"/>
                <a:cs typeface="Arial Black"/>
              </a:rPr>
              <a:t>Pointers</a:t>
            </a:r>
            <a:r>
              <a:rPr b="0" spc="55" dirty="0">
                <a:latin typeface="Arial Black"/>
                <a:cs typeface="Arial Black"/>
              </a:rPr>
              <a:t> </a:t>
            </a:r>
            <a:r>
              <a:rPr b="0" spc="-150" dirty="0">
                <a:latin typeface="Arial Black"/>
                <a:cs typeface="Arial Black"/>
              </a:rPr>
              <a:t>and</a:t>
            </a:r>
            <a:r>
              <a:rPr b="0" spc="55" dirty="0">
                <a:latin typeface="Arial Black"/>
                <a:cs typeface="Arial Black"/>
              </a:rPr>
              <a:t> </a:t>
            </a:r>
            <a:r>
              <a:rPr b="0" spc="-110" dirty="0">
                <a:latin typeface="Arial Black"/>
                <a:cs typeface="Arial Black"/>
              </a:rPr>
              <a:t>Pointer</a:t>
            </a:r>
            <a:r>
              <a:rPr b="0" spc="60" dirty="0">
                <a:latin typeface="Arial Black"/>
                <a:cs typeface="Arial Black"/>
              </a:rPr>
              <a:t> </a:t>
            </a:r>
            <a:r>
              <a:rPr b="0" spc="-114" dirty="0">
                <a:latin typeface="Arial Black"/>
                <a:cs typeface="Arial Black"/>
              </a:rPr>
              <a:t>Operations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05037" y="76375"/>
            <a:ext cx="27622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25" dirty="0">
                <a:solidFill>
                  <a:srgbClr val="F9F9F9"/>
                </a:solidFill>
                <a:latin typeface="Arial Black"/>
                <a:cs typeface="Arial Black"/>
              </a:rPr>
              <a:t>1/3</a:t>
            </a:r>
            <a:endParaRPr sz="1200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9994" y="591477"/>
            <a:ext cx="5039995" cy="198755"/>
          </a:xfrm>
          <a:prstGeom prst="rect">
            <a:avLst/>
          </a:prstGeom>
          <a:solidFill>
            <a:srgbClr val="22373A"/>
          </a:solidFill>
        </p:spPr>
        <p:txBody>
          <a:bodyPr vert="horz" wrap="square" lIns="0" tIns="0" rIns="0" bIns="0" rtlCol="0">
            <a:spAutoFit/>
          </a:bodyPr>
          <a:lstStyle/>
          <a:p>
            <a:pPr marL="45720">
              <a:lnSpc>
                <a:spcPts val="1265"/>
              </a:lnSpc>
            </a:pPr>
            <a:r>
              <a:rPr sz="1100" spc="-10" dirty="0">
                <a:solidFill>
                  <a:srgbClr val="F9F9F9"/>
                </a:solidFill>
                <a:latin typeface="Arial Black"/>
                <a:cs typeface="Arial Black"/>
              </a:rPr>
              <a:t>Pointer</a:t>
            </a:r>
            <a:endParaRPr sz="1100">
              <a:latin typeface="Arial Black"/>
              <a:cs typeface="Arial Black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9994" y="789724"/>
            <a:ext cx="5039995" cy="215900"/>
          </a:xfrm>
          <a:prstGeom prst="rect">
            <a:avLst/>
          </a:prstGeom>
          <a:solidFill>
            <a:srgbClr val="EDEDED"/>
          </a:solidFill>
        </p:spPr>
        <p:txBody>
          <a:bodyPr vert="horz" wrap="square" lIns="0" tIns="2540" rIns="0" bIns="0" rtlCol="0">
            <a:spAutoFit/>
          </a:bodyPr>
          <a:lstStyle/>
          <a:p>
            <a:pPr marL="45720">
              <a:lnSpc>
                <a:spcPct val="100000"/>
              </a:lnSpc>
              <a:spcBef>
                <a:spcPts val="20"/>
              </a:spcBef>
            </a:pPr>
            <a:r>
              <a:rPr sz="1100" spc="65" dirty="0">
                <a:solidFill>
                  <a:srgbClr val="22373A"/>
                </a:solidFill>
                <a:latin typeface="Tahoma"/>
                <a:cs typeface="Tahoma"/>
              </a:rPr>
              <a:t>A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14" dirty="0">
                <a:solidFill>
                  <a:srgbClr val="22373A"/>
                </a:solidFill>
                <a:latin typeface="Arial Black"/>
                <a:cs typeface="Arial Black"/>
              </a:rPr>
              <a:t>pointer</a:t>
            </a:r>
            <a:r>
              <a:rPr sz="1100" spc="5" dirty="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sz="1100" dirty="0">
                <a:solidFill>
                  <a:srgbClr val="0000FF"/>
                </a:solidFill>
                <a:latin typeface="Palatino Linotype"/>
                <a:cs typeface="Palatino Linotype"/>
              </a:rPr>
              <a:t>T*</a:t>
            </a:r>
            <a:r>
              <a:rPr sz="1100" spc="60" dirty="0">
                <a:solidFill>
                  <a:srgbClr val="0000FF"/>
                </a:solidFill>
                <a:latin typeface="Palatino Linotype"/>
                <a:cs typeface="Palatino Linotype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is</a:t>
            </a:r>
            <a:r>
              <a:rPr sz="1100" spc="-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a</a:t>
            </a:r>
            <a:r>
              <a:rPr sz="1100" spc="-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value</a:t>
            </a:r>
            <a:r>
              <a:rPr sz="1100" spc="-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referring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to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a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location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in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 memory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9994" y="1283258"/>
            <a:ext cx="5039995" cy="198755"/>
          </a:xfrm>
          <a:prstGeom prst="rect">
            <a:avLst/>
          </a:prstGeom>
          <a:solidFill>
            <a:srgbClr val="22373A"/>
          </a:solidFill>
        </p:spPr>
        <p:txBody>
          <a:bodyPr vert="horz" wrap="square" lIns="0" tIns="0" rIns="0" bIns="0" rtlCol="0">
            <a:spAutoFit/>
          </a:bodyPr>
          <a:lstStyle/>
          <a:p>
            <a:pPr marL="45720">
              <a:lnSpc>
                <a:spcPts val="1265"/>
              </a:lnSpc>
            </a:pPr>
            <a:r>
              <a:rPr sz="1100" spc="-110" dirty="0">
                <a:solidFill>
                  <a:srgbClr val="F9F9F9"/>
                </a:solidFill>
                <a:latin typeface="Arial Black"/>
                <a:cs typeface="Arial Black"/>
              </a:rPr>
              <a:t>Pointer</a:t>
            </a:r>
            <a:r>
              <a:rPr sz="1100" spc="55" dirty="0">
                <a:solidFill>
                  <a:srgbClr val="F9F9F9"/>
                </a:solidFill>
                <a:latin typeface="Arial Black"/>
                <a:cs typeface="Arial Black"/>
              </a:rPr>
              <a:t> </a:t>
            </a:r>
            <a:r>
              <a:rPr sz="1100" spc="-55" dirty="0">
                <a:solidFill>
                  <a:srgbClr val="F9F9F9"/>
                </a:solidFill>
                <a:latin typeface="Arial Black"/>
                <a:cs typeface="Arial Black"/>
              </a:rPr>
              <a:t>Dereferencing</a:t>
            </a:r>
            <a:endParaRPr sz="1100">
              <a:latin typeface="Arial Black"/>
              <a:cs typeface="Arial Black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59994" y="1481505"/>
            <a:ext cx="5039995" cy="421640"/>
          </a:xfrm>
          <a:prstGeom prst="rect">
            <a:avLst/>
          </a:prstGeom>
          <a:solidFill>
            <a:srgbClr val="EDEDED"/>
          </a:solidFill>
        </p:spPr>
        <p:txBody>
          <a:bodyPr vert="horz" wrap="square" lIns="0" tIns="10160" rIns="0" bIns="0" rtlCol="0">
            <a:spAutoFit/>
          </a:bodyPr>
          <a:lstStyle/>
          <a:p>
            <a:pPr marL="45720">
              <a:lnSpc>
                <a:spcPct val="100000"/>
              </a:lnSpc>
              <a:spcBef>
                <a:spcPts val="80"/>
              </a:spcBef>
            </a:pP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Pointer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45" dirty="0">
                <a:solidFill>
                  <a:srgbClr val="22373A"/>
                </a:solidFill>
                <a:latin typeface="Arial Black"/>
                <a:cs typeface="Arial Black"/>
              </a:rPr>
              <a:t>dereferencing</a:t>
            </a:r>
            <a:r>
              <a:rPr sz="1100" spc="10" dirty="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sz="1100" spc="65" dirty="0">
                <a:solidFill>
                  <a:srgbClr val="22373A"/>
                </a:solidFill>
                <a:latin typeface="Tahoma"/>
                <a:cs typeface="Tahoma"/>
              </a:rPr>
              <a:t>(</a:t>
            </a:r>
            <a:r>
              <a:rPr sz="1100" spc="65" dirty="0">
                <a:solidFill>
                  <a:srgbClr val="22373A"/>
                </a:solidFill>
                <a:latin typeface="Palatino Linotype"/>
                <a:cs typeface="Palatino Linotype"/>
              </a:rPr>
              <a:t>*ptr</a:t>
            </a:r>
            <a:r>
              <a:rPr sz="1100" spc="65" dirty="0">
                <a:solidFill>
                  <a:srgbClr val="22373A"/>
                </a:solidFill>
                <a:latin typeface="Tahoma"/>
                <a:cs typeface="Tahoma"/>
              </a:rPr>
              <a:t>)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65" dirty="0">
                <a:solidFill>
                  <a:srgbClr val="22373A"/>
                </a:solidFill>
                <a:latin typeface="Tahoma"/>
                <a:cs typeface="Tahoma"/>
              </a:rPr>
              <a:t>means</a:t>
            </a:r>
            <a:r>
              <a:rPr sz="1100" spc="-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obtaining 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the</a:t>
            </a:r>
            <a:r>
              <a:rPr sz="1100" spc="-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value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stored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in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at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the</a:t>
            </a:r>
            <a:r>
              <a:rPr sz="1100" spc="-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location</a:t>
            </a:r>
            <a:endParaRPr sz="1100">
              <a:latin typeface="Tahoma"/>
              <a:cs typeface="Tahoma"/>
            </a:endParaRPr>
          </a:p>
          <a:p>
            <a:pPr marL="45720">
              <a:lnSpc>
                <a:spcPct val="100000"/>
              </a:lnSpc>
              <a:spcBef>
                <a:spcPts val="240"/>
              </a:spcBef>
            </a:pPr>
            <a:r>
              <a:rPr sz="1100" spc="-70" dirty="0">
                <a:solidFill>
                  <a:srgbClr val="22373A"/>
                </a:solidFill>
                <a:latin typeface="Tahoma"/>
                <a:cs typeface="Tahoma"/>
              </a:rPr>
              <a:t>refereed</a:t>
            </a:r>
            <a:r>
              <a:rPr sz="1100" spc="-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to</a:t>
            </a:r>
            <a:r>
              <a:rPr sz="1100" spc="-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the pointer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59994" y="2180628"/>
            <a:ext cx="5039995" cy="198755"/>
          </a:xfrm>
          <a:prstGeom prst="rect">
            <a:avLst/>
          </a:prstGeom>
          <a:solidFill>
            <a:srgbClr val="22373A"/>
          </a:solidFill>
        </p:spPr>
        <p:txBody>
          <a:bodyPr vert="horz" wrap="square" lIns="0" tIns="0" rIns="0" bIns="0" rtlCol="0">
            <a:spAutoFit/>
          </a:bodyPr>
          <a:lstStyle/>
          <a:p>
            <a:pPr marL="45720">
              <a:lnSpc>
                <a:spcPts val="1265"/>
              </a:lnSpc>
            </a:pPr>
            <a:r>
              <a:rPr sz="1100" spc="-135" dirty="0">
                <a:solidFill>
                  <a:srgbClr val="F9F9F9"/>
                </a:solidFill>
                <a:latin typeface="Arial Black"/>
                <a:cs typeface="Arial Black"/>
              </a:rPr>
              <a:t>Subscript</a:t>
            </a:r>
            <a:r>
              <a:rPr sz="1100" spc="85" dirty="0">
                <a:solidFill>
                  <a:srgbClr val="F9F9F9"/>
                </a:solidFill>
                <a:latin typeface="Arial Black"/>
                <a:cs typeface="Arial Black"/>
              </a:rPr>
              <a:t> </a:t>
            </a:r>
            <a:r>
              <a:rPr sz="1100" spc="-114" dirty="0">
                <a:solidFill>
                  <a:srgbClr val="F9F9F9"/>
                </a:solidFill>
                <a:latin typeface="Arial Black"/>
                <a:cs typeface="Arial Black"/>
              </a:rPr>
              <a:t>Operator</a:t>
            </a:r>
            <a:r>
              <a:rPr sz="1100" spc="85" dirty="0">
                <a:solidFill>
                  <a:srgbClr val="F9F9F9"/>
                </a:solidFill>
                <a:latin typeface="Arial Black"/>
                <a:cs typeface="Arial Black"/>
              </a:rPr>
              <a:t> </a:t>
            </a:r>
            <a:r>
              <a:rPr sz="1100" spc="-25" dirty="0">
                <a:solidFill>
                  <a:srgbClr val="F9F9F9"/>
                </a:solidFill>
                <a:latin typeface="Arial Black"/>
                <a:cs typeface="Arial Black"/>
              </a:rPr>
              <a:t>[]</a:t>
            </a:r>
            <a:endParaRPr sz="1100">
              <a:latin typeface="Arial Black"/>
              <a:cs typeface="Arial Black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59994" y="2378875"/>
            <a:ext cx="5039995" cy="421640"/>
          </a:xfrm>
          <a:prstGeom prst="rect">
            <a:avLst/>
          </a:prstGeom>
          <a:solidFill>
            <a:srgbClr val="EDEDED"/>
          </a:solidFill>
        </p:spPr>
        <p:txBody>
          <a:bodyPr vert="horz" wrap="square" lIns="0" tIns="10160" rIns="0" bIns="0" rtlCol="0">
            <a:spAutoFit/>
          </a:bodyPr>
          <a:lstStyle/>
          <a:p>
            <a:pPr marL="45720">
              <a:lnSpc>
                <a:spcPct val="100000"/>
              </a:lnSpc>
              <a:spcBef>
                <a:spcPts val="80"/>
              </a:spcBef>
            </a:pP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The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subscript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operator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90" dirty="0">
                <a:solidFill>
                  <a:srgbClr val="22373A"/>
                </a:solidFill>
                <a:latin typeface="Tahoma"/>
                <a:cs typeface="Tahoma"/>
              </a:rPr>
              <a:t>(</a:t>
            </a:r>
            <a:r>
              <a:rPr sz="1100" spc="90" dirty="0">
                <a:solidFill>
                  <a:srgbClr val="22373A"/>
                </a:solidFill>
                <a:latin typeface="Palatino Linotype"/>
                <a:cs typeface="Palatino Linotype"/>
              </a:rPr>
              <a:t>ptr[]</a:t>
            </a:r>
            <a:r>
              <a:rPr sz="1100" spc="90" dirty="0">
                <a:solidFill>
                  <a:srgbClr val="22373A"/>
                </a:solidFill>
                <a:latin typeface="Tahoma"/>
                <a:cs typeface="Tahoma"/>
              </a:rPr>
              <a:t>)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allows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accessing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to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the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pointer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element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at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a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given</a:t>
            </a:r>
            <a:endParaRPr sz="1100">
              <a:latin typeface="Tahoma"/>
              <a:cs typeface="Tahoma"/>
            </a:endParaRPr>
          </a:p>
          <a:p>
            <a:pPr marL="45720">
              <a:lnSpc>
                <a:spcPct val="100000"/>
              </a:lnSpc>
              <a:spcBef>
                <a:spcPts val="240"/>
              </a:spcBef>
            </a:pP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position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0" y="3234937"/>
            <a:ext cx="5760085" cy="5080"/>
            <a:chOff x="0" y="3234937"/>
            <a:chExt cx="5760085" cy="5080"/>
          </a:xfrm>
        </p:grpSpPr>
        <p:sp>
          <p:nvSpPr>
            <p:cNvPr id="11" name="object 11"/>
            <p:cNvSpPr/>
            <p:nvPr/>
          </p:nvSpPr>
          <p:spPr>
            <a:xfrm>
              <a:off x="0" y="3237471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0" y="3234937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80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0" y="3234937"/>
              <a:ext cx="2688590" cy="5080"/>
            </a:xfrm>
            <a:custGeom>
              <a:avLst/>
              <a:gdLst/>
              <a:ahLst/>
              <a:cxnLst/>
              <a:rect l="l" t="t" r="r" b="b"/>
              <a:pathLst>
                <a:path w="2688590" h="5080">
                  <a:moveTo>
                    <a:pt x="0" y="5060"/>
                  </a:moveTo>
                  <a:lnTo>
                    <a:pt x="0" y="0"/>
                  </a:lnTo>
                  <a:lnTo>
                    <a:pt x="2687993" y="0"/>
                  </a:lnTo>
                  <a:lnTo>
                    <a:pt x="268799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19"/>
              </a:spcBef>
            </a:pPr>
            <a:r>
              <a:rPr spc="-10" dirty="0"/>
              <a:t>35/75</a:t>
            </a:r>
          </a:p>
        </p:txBody>
      </p:sp>
    </p:spTree>
  </p:cSld>
  <p:clrMapOvr>
    <a:masterClrMapping/>
  </p:clrMapOvr>
  <p:transition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0" spc="-140" dirty="0">
                <a:latin typeface="Arial Black"/>
                <a:cs typeface="Arial Black"/>
              </a:rPr>
              <a:t>Pointers</a:t>
            </a:r>
            <a:r>
              <a:rPr b="0" spc="55" dirty="0">
                <a:latin typeface="Arial Black"/>
                <a:cs typeface="Arial Black"/>
              </a:rPr>
              <a:t> </a:t>
            </a:r>
            <a:r>
              <a:rPr b="0" spc="-150" dirty="0">
                <a:latin typeface="Arial Black"/>
                <a:cs typeface="Arial Black"/>
              </a:rPr>
              <a:t>and</a:t>
            </a:r>
            <a:r>
              <a:rPr b="0" spc="55" dirty="0">
                <a:latin typeface="Arial Black"/>
                <a:cs typeface="Arial Black"/>
              </a:rPr>
              <a:t> </a:t>
            </a:r>
            <a:r>
              <a:rPr b="0" spc="-110" dirty="0">
                <a:latin typeface="Arial Black"/>
                <a:cs typeface="Arial Black"/>
              </a:rPr>
              <a:t>Pointer</a:t>
            </a:r>
            <a:r>
              <a:rPr b="0" spc="60" dirty="0">
                <a:latin typeface="Arial Black"/>
                <a:cs typeface="Arial Black"/>
              </a:rPr>
              <a:t> </a:t>
            </a:r>
            <a:r>
              <a:rPr b="0" spc="-114" dirty="0">
                <a:latin typeface="Arial Black"/>
                <a:cs typeface="Arial Black"/>
              </a:rPr>
              <a:t>Operations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05037" y="76375"/>
            <a:ext cx="27622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25" dirty="0">
                <a:solidFill>
                  <a:srgbClr val="F9F9F9"/>
                </a:solidFill>
                <a:latin typeface="Arial Black"/>
                <a:cs typeface="Arial Black"/>
              </a:rPr>
              <a:t>2/3</a:t>
            </a:r>
            <a:endParaRPr sz="1200">
              <a:latin typeface="Arial Black"/>
              <a:cs typeface="Arial Black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076094" y="719213"/>
            <a:ext cx="440055" cy="159385"/>
          </a:xfrm>
          <a:custGeom>
            <a:avLst/>
            <a:gdLst/>
            <a:ahLst/>
            <a:cxnLst/>
            <a:rect l="l" t="t" r="r" b="b"/>
            <a:pathLst>
              <a:path w="440055" h="159384">
                <a:moveTo>
                  <a:pt x="439597" y="0"/>
                </a:moveTo>
                <a:lnTo>
                  <a:pt x="0" y="0"/>
                </a:lnTo>
                <a:lnTo>
                  <a:pt x="0" y="158915"/>
                </a:lnTo>
                <a:lnTo>
                  <a:pt x="439597" y="158915"/>
                </a:lnTo>
                <a:lnTo>
                  <a:pt x="439597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37095" y="1417205"/>
            <a:ext cx="1530985" cy="180975"/>
          </a:xfrm>
          <a:custGeom>
            <a:avLst/>
            <a:gdLst/>
            <a:ahLst/>
            <a:cxnLst/>
            <a:rect l="l" t="t" r="r" b="b"/>
            <a:pathLst>
              <a:path w="1530985" h="180975">
                <a:moveTo>
                  <a:pt x="1530642" y="0"/>
                </a:moveTo>
                <a:lnTo>
                  <a:pt x="0" y="0"/>
                </a:lnTo>
                <a:lnTo>
                  <a:pt x="0" y="180517"/>
                </a:lnTo>
                <a:lnTo>
                  <a:pt x="1530642" y="180517"/>
                </a:lnTo>
                <a:lnTo>
                  <a:pt x="1530642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401227" y="1232077"/>
            <a:ext cx="949325" cy="358775"/>
          </a:xfrm>
          <a:custGeom>
            <a:avLst/>
            <a:gdLst/>
            <a:ahLst/>
            <a:cxnLst/>
            <a:rect l="l" t="t" r="r" b="b"/>
            <a:pathLst>
              <a:path w="949325" h="358775">
                <a:moveTo>
                  <a:pt x="631736" y="176174"/>
                </a:moveTo>
                <a:lnTo>
                  <a:pt x="410349" y="176174"/>
                </a:lnTo>
                <a:lnTo>
                  <a:pt x="410349" y="358190"/>
                </a:lnTo>
                <a:lnTo>
                  <a:pt x="631736" y="358190"/>
                </a:lnTo>
                <a:lnTo>
                  <a:pt x="631736" y="176174"/>
                </a:lnTo>
                <a:close/>
              </a:path>
              <a:path w="949325" h="358775">
                <a:moveTo>
                  <a:pt x="948753" y="0"/>
                </a:moveTo>
                <a:lnTo>
                  <a:pt x="0" y="0"/>
                </a:lnTo>
                <a:lnTo>
                  <a:pt x="0" y="167767"/>
                </a:lnTo>
                <a:lnTo>
                  <a:pt x="948753" y="167767"/>
                </a:lnTo>
                <a:lnTo>
                  <a:pt x="948753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072826" y="1429943"/>
            <a:ext cx="149225" cy="149225"/>
          </a:xfrm>
          <a:custGeom>
            <a:avLst/>
            <a:gdLst/>
            <a:ahLst/>
            <a:cxnLst/>
            <a:rect l="l" t="t" r="r" b="b"/>
            <a:pathLst>
              <a:path w="149225" h="149225">
                <a:moveTo>
                  <a:pt x="148653" y="0"/>
                </a:moveTo>
                <a:lnTo>
                  <a:pt x="0" y="0"/>
                </a:lnTo>
                <a:lnTo>
                  <a:pt x="0" y="149072"/>
                </a:lnTo>
                <a:lnTo>
                  <a:pt x="148653" y="149072"/>
                </a:lnTo>
                <a:lnTo>
                  <a:pt x="148653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47294" y="657311"/>
            <a:ext cx="4507230" cy="12617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8000"/>
              </a:lnSpc>
              <a:spcBef>
                <a:spcPts val="100"/>
              </a:spcBef>
            </a:pP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The</a:t>
            </a:r>
            <a:r>
              <a:rPr sz="1100" spc="-8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30" dirty="0">
                <a:solidFill>
                  <a:srgbClr val="22373A"/>
                </a:solidFill>
                <a:latin typeface="Arial Black"/>
                <a:cs typeface="Arial Black"/>
              </a:rPr>
              <a:t>type</a:t>
            </a:r>
            <a:r>
              <a:rPr sz="1100" spc="30" dirty="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sz="1100" spc="-85" dirty="0">
                <a:solidFill>
                  <a:srgbClr val="22373A"/>
                </a:solidFill>
                <a:latin typeface="Arial Black"/>
                <a:cs typeface="Arial Black"/>
              </a:rPr>
              <a:t>of</a:t>
            </a:r>
            <a:r>
              <a:rPr sz="1100" spc="5" dirty="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sz="1100" spc="-170" dirty="0">
                <a:solidFill>
                  <a:srgbClr val="22373A"/>
                </a:solidFill>
                <a:latin typeface="Arial Black"/>
                <a:cs typeface="Arial Black"/>
              </a:rPr>
              <a:t>a</a:t>
            </a:r>
            <a:r>
              <a:rPr sz="1100" spc="30" dirty="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sz="1100" spc="-114" dirty="0">
                <a:solidFill>
                  <a:srgbClr val="22373A"/>
                </a:solidFill>
                <a:latin typeface="Arial Black"/>
                <a:cs typeface="Arial Black"/>
              </a:rPr>
              <a:t>pointer</a:t>
            </a:r>
            <a:r>
              <a:rPr sz="1100" spc="5" dirty="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(e.g.</a:t>
            </a:r>
            <a:r>
              <a:rPr sz="1100" spc="38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Palatino Linotype"/>
                <a:cs typeface="Palatino Linotype"/>
              </a:rPr>
              <a:t>void*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)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is 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an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i="1" spc="-60" dirty="0">
                <a:solidFill>
                  <a:srgbClr val="22373A"/>
                </a:solidFill>
                <a:latin typeface="Arial"/>
                <a:cs typeface="Arial"/>
              </a:rPr>
              <a:t>unsigned</a:t>
            </a:r>
            <a:r>
              <a:rPr sz="1100" i="1" spc="125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integer</a:t>
            </a:r>
            <a:r>
              <a:rPr sz="1100" spc="-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of</a:t>
            </a:r>
            <a:r>
              <a:rPr sz="1100" spc="-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32-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bit/64-bit 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depending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on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the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underlying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architecture</a:t>
            </a:r>
            <a:endParaRPr sz="1100">
              <a:latin typeface="Tahoma"/>
              <a:cs typeface="Tahoma"/>
            </a:endParaRPr>
          </a:p>
          <a:p>
            <a:pPr marL="176530" marR="709295" indent="-176530" algn="r">
              <a:lnSpc>
                <a:spcPct val="100000"/>
              </a:lnSpc>
              <a:spcBef>
                <a:spcPts val="1085"/>
              </a:spcBef>
              <a:buChar char="•"/>
              <a:tabLst>
                <a:tab pos="176530" algn="l"/>
              </a:tabLst>
            </a:pP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It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only 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supports</a:t>
            </a:r>
            <a:r>
              <a:rPr sz="1100" spc="-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the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operators</a:t>
            </a:r>
            <a:r>
              <a:rPr sz="1100" spc="24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b="1" spc="155" dirty="0">
                <a:solidFill>
                  <a:srgbClr val="22373A"/>
                </a:solidFill>
                <a:latin typeface="Palatino Linotype"/>
                <a:cs typeface="Palatino Linotype"/>
              </a:rPr>
              <a:t>+,</a:t>
            </a:r>
            <a:r>
              <a:rPr sz="1100" b="1" spc="23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1100" b="1" spc="285" dirty="0">
                <a:solidFill>
                  <a:srgbClr val="22373A"/>
                </a:solidFill>
                <a:latin typeface="Palatino Linotype"/>
                <a:cs typeface="Palatino Linotype"/>
              </a:rPr>
              <a:t>-</a:t>
            </a:r>
            <a:r>
              <a:rPr sz="1100" b="1" spc="210" dirty="0">
                <a:solidFill>
                  <a:srgbClr val="22373A"/>
                </a:solidFill>
                <a:latin typeface="Palatino Linotype"/>
                <a:cs typeface="Palatino Linotype"/>
              </a:rPr>
              <a:t>,</a:t>
            </a:r>
            <a:r>
              <a:rPr sz="1100" b="1" spc="23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1100" b="1" spc="110" dirty="0">
                <a:solidFill>
                  <a:srgbClr val="22373A"/>
                </a:solidFill>
                <a:latin typeface="Palatino Linotype"/>
                <a:cs typeface="Palatino Linotype"/>
              </a:rPr>
              <a:t>++,</a:t>
            </a:r>
            <a:r>
              <a:rPr sz="1100" b="1" spc="23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1100" b="1" spc="204" dirty="0">
                <a:solidFill>
                  <a:srgbClr val="22373A"/>
                </a:solidFill>
                <a:latin typeface="Palatino Linotype"/>
                <a:cs typeface="Palatino Linotype"/>
              </a:rPr>
              <a:t>--</a:t>
            </a:r>
            <a:r>
              <a:rPr sz="1100" b="1" spc="-1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,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comparisons</a:t>
            </a:r>
            <a:endParaRPr sz="1100">
              <a:latin typeface="Tahoma"/>
              <a:cs typeface="Tahoma"/>
            </a:endParaRPr>
          </a:p>
          <a:p>
            <a:pPr marR="662305" algn="r">
              <a:lnSpc>
                <a:spcPct val="100000"/>
              </a:lnSpc>
              <a:spcBef>
                <a:spcPts val="235"/>
              </a:spcBef>
            </a:pPr>
            <a:r>
              <a:rPr sz="1100" b="1" spc="110" dirty="0">
                <a:solidFill>
                  <a:srgbClr val="22373A"/>
                </a:solidFill>
                <a:latin typeface="Palatino Linotype"/>
                <a:cs typeface="Palatino Linotype"/>
              </a:rPr>
              <a:t>==,</a:t>
            </a:r>
            <a:r>
              <a:rPr sz="1100" b="1" spc="254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1100" b="1" spc="190" dirty="0">
                <a:solidFill>
                  <a:srgbClr val="22373A"/>
                </a:solidFill>
                <a:latin typeface="Palatino Linotype"/>
                <a:cs typeface="Palatino Linotype"/>
              </a:rPr>
              <a:t>!=,</a:t>
            </a:r>
            <a:r>
              <a:rPr sz="1100" b="1" spc="254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1100" b="1" spc="155" dirty="0">
                <a:solidFill>
                  <a:srgbClr val="22373A"/>
                </a:solidFill>
                <a:latin typeface="Palatino Linotype"/>
                <a:cs typeface="Palatino Linotype"/>
              </a:rPr>
              <a:t>&lt;,</a:t>
            </a:r>
            <a:r>
              <a:rPr sz="1100" b="1" spc="26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1100" b="1" spc="110" dirty="0">
                <a:solidFill>
                  <a:srgbClr val="22373A"/>
                </a:solidFill>
                <a:latin typeface="Palatino Linotype"/>
                <a:cs typeface="Palatino Linotype"/>
              </a:rPr>
              <a:t>&lt;=,</a:t>
            </a:r>
            <a:r>
              <a:rPr sz="1100" b="1" spc="254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1100" b="1" spc="155" dirty="0">
                <a:solidFill>
                  <a:srgbClr val="22373A"/>
                </a:solidFill>
                <a:latin typeface="Palatino Linotype"/>
                <a:cs typeface="Palatino Linotype"/>
              </a:rPr>
              <a:t>&gt;,</a:t>
            </a:r>
            <a:r>
              <a:rPr sz="1100" b="1" spc="254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1100" b="1" dirty="0">
                <a:solidFill>
                  <a:srgbClr val="22373A"/>
                </a:solidFill>
                <a:latin typeface="Palatino Linotype"/>
                <a:cs typeface="Palatino Linotype"/>
              </a:rPr>
              <a:t>&gt;=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,</a:t>
            </a:r>
            <a:r>
              <a:rPr sz="1100" spc="-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subscript</a:t>
            </a:r>
            <a:r>
              <a:rPr sz="1100" spc="26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b="1" spc="204" dirty="0">
                <a:solidFill>
                  <a:srgbClr val="22373A"/>
                </a:solidFill>
                <a:latin typeface="Palatino Linotype"/>
                <a:cs typeface="Palatino Linotype"/>
              </a:rPr>
              <a:t>[]</a:t>
            </a:r>
            <a:r>
              <a:rPr sz="1100" b="1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,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and</a:t>
            </a:r>
            <a:r>
              <a:rPr sz="1100" spc="-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deferencing</a:t>
            </a:r>
            <a:r>
              <a:rPr sz="1100" spc="27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b="1" spc="30" dirty="0">
                <a:solidFill>
                  <a:srgbClr val="22373A"/>
                </a:solidFill>
                <a:latin typeface="Palatino Linotype"/>
                <a:cs typeface="Palatino Linotype"/>
              </a:rPr>
              <a:t>*</a:t>
            </a:r>
            <a:endParaRPr sz="1100">
              <a:latin typeface="Palatino Linotype"/>
              <a:cs typeface="Palatino Linotype"/>
            </a:endParaRPr>
          </a:p>
          <a:p>
            <a:pPr marL="288925" indent="-176530">
              <a:lnSpc>
                <a:spcPct val="100000"/>
              </a:lnSpc>
              <a:spcBef>
                <a:spcPts val="1335"/>
              </a:spcBef>
              <a:buChar char="•"/>
              <a:tabLst>
                <a:tab pos="288925" algn="l"/>
              </a:tabLst>
            </a:pPr>
            <a:r>
              <a:rPr sz="1100" spc="65" dirty="0">
                <a:solidFill>
                  <a:srgbClr val="22373A"/>
                </a:solidFill>
                <a:latin typeface="Tahoma"/>
                <a:cs typeface="Tahoma"/>
              </a:rPr>
              <a:t>A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pointer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can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be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i="1" spc="-10" dirty="0">
                <a:solidFill>
                  <a:srgbClr val="22373A"/>
                </a:solidFill>
                <a:latin typeface="Arial"/>
                <a:cs typeface="Arial"/>
              </a:rPr>
              <a:t>explicitly</a:t>
            </a:r>
            <a:r>
              <a:rPr sz="1100" i="1" spc="95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converted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to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an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 integer 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type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37095" y="1987702"/>
            <a:ext cx="4763135" cy="514350"/>
          </a:xfrm>
          <a:prstGeom prst="rect">
            <a:avLst/>
          </a:prstGeom>
          <a:solidFill>
            <a:srgbClr val="EDEDED"/>
          </a:solidFill>
        </p:spPr>
        <p:txBody>
          <a:bodyPr vert="horz" wrap="square" lIns="0" tIns="0" rIns="0" bIns="0" rtlCol="0">
            <a:spAutoFit/>
          </a:bodyPr>
          <a:lstStyle/>
          <a:p>
            <a:pPr marL="37465">
              <a:lnSpc>
                <a:spcPts val="1035"/>
              </a:lnSpc>
            </a:pPr>
            <a:r>
              <a:rPr sz="900" b="1" dirty="0">
                <a:solidFill>
                  <a:srgbClr val="AF003F"/>
                </a:solidFill>
                <a:latin typeface="Palatino Linotype"/>
                <a:cs typeface="Palatino Linotype"/>
              </a:rPr>
              <a:t>void</a:t>
            </a:r>
            <a:r>
              <a:rPr sz="900" dirty="0">
                <a:solidFill>
                  <a:srgbClr val="666666"/>
                </a:solidFill>
                <a:latin typeface="Palatino Linotype"/>
                <a:cs typeface="Palatino Linotype"/>
              </a:rPr>
              <a:t>*</a:t>
            </a:r>
            <a:r>
              <a:rPr sz="900" spc="310" dirty="0">
                <a:solidFill>
                  <a:srgbClr val="666666"/>
                </a:solidFill>
                <a:latin typeface="Palatino Linotype"/>
                <a:cs typeface="Palatino Linotype"/>
              </a:rPr>
              <a:t>  </a:t>
            </a:r>
            <a:r>
              <a:rPr sz="900" spc="95" dirty="0">
                <a:solidFill>
                  <a:srgbClr val="22373A"/>
                </a:solidFill>
                <a:latin typeface="Palatino Linotype"/>
                <a:cs typeface="Palatino Linotype"/>
              </a:rPr>
              <a:t>x;</a:t>
            </a:r>
            <a:endParaRPr sz="900">
              <a:latin typeface="Palatino Linotype"/>
              <a:cs typeface="Palatino Linotype"/>
            </a:endParaRPr>
          </a:p>
          <a:p>
            <a:pPr marL="37465">
              <a:lnSpc>
                <a:spcPct val="100000"/>
              </a:lnSpc>
              <a:spcBef>
                <a:spcPts val="180"/>
              </a:spcBef>
            </a:pPr>
            <a:r>
              <a:rPr sz="900" b="1" spc="75" dirty="0">
                <a:solidFill>
                  <a:srgbClr val="AF003F"/>
                </a:solidFill>
                <a:latin typeface="Palatino Linotype"/>
                <a:cs typeface="Palatino Linotype"/>
              </a:rPr>
              <a:t>size_t</a:t>
            </a:r>
            <a:r>
              <a:rPr sz="900" b="1" spc="250" dirty="0">
                <a:solidFill>
                  <a:srgbClr val="AF003F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y</a:t>
            </a:r>
            <a:r>
              <a:rPr sz="900" spc="254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666666"/>
                </a:solidFill>
                <a:latin typeface="Palatino Linotype"/>
                <a:cs typeface="Palatino Linotype"/>
              </a:rPr>
              <a:t>=</a:t>
            </a:r>
            <a:r>
              <a:rPr sz="900" spc="254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spc="100" dirty="0">
                <a:solidFill>
                  <a:srgbClr val="22373A"/>
                </a:solidFill>
                <a:latin typeface="Palatino Linotype"/>
                <a:cs typeface="Palatino Linotype"/>
              </a:rPr>
              <a:t>(</a:t>
            </a:r>
            <a:r>
              <a:rPr sz="900" b="1" spc="100" dirty="0">
                <a:solidFill>
                  <a:srgbClr val="AF003F"/>
                </a:solidFill>
                <a:latin typeface="Palatino Linotype"/>
                <a:cs typeface="Palatino Linotype"/>
              </a:rPr>
              <a:t>size_t</a:t>
            </a:r>
            <a:r>
              <a:rPr sz="900" spc="100" dirty="0">
                <a:solidFill>
                  <a:srgbClr val="22373A"/>
                </a:solidFill>
                <a:latin typeface="Palatino Linotype"/>
                <a:cs typeface="Palatino Linotype"/>
              </a:rPr>
              <a:t>)</a:t>
            </a:r>
            <a:r>
              <a:rPr sz="900" spc="25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spc="120" dirty="0">
                <a:solidFill>
                  <a:srgbClr val="22373A"/>
                </a:solidFill>
                <a:latin typeface="Palatino Linotype"/>
                <a:cs typeface="Palatino Linotype"/>
              </a:rPr>
              <a:t>x;</a:t>
            </a:r>
            <a:r>
              <a:rPr sz="900" spc="254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54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65" dirty="0">
                <a:solidFill>
                  <a:srgbClr val="3D7A7A"/>
                </a:solidFill>
                <a:latin typeface="Palatino Linotype"/>
                <a:cs typeface="Palatino Linotype"/>
              </a:rPr>
              <a:t>ok</a:t>
            </a:r>
            <a:r>
              <a:rPr sz="900" i="1" spc="254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35" dirty="0">
                <a:solidFill>
                  <a:srgbClr val="3D7A7A"/>
                </a:solidFill>
                <a:latin typeface="Palatino Linotype"/>
                <a:cs typeface="Palatino Linotype"/>
              </a:rPr>
              <a:t>(explicit</a:t>
            </a:r>
            <a:r>
              <a:rPr sz="900" i="1" spc="25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70" dirty="0">
                <a:solidFill>
                  <a:srgbClr val="3D7A7A"/>
                </a:solidFill>
                <a:latin typeface="Palatino Linotype"/>
                <a:cs typeface="Palatino Linotype"/>
              </a:rPr>
              <a:t>conversion)</a:t>
            </a:r>
            <a:endParaRPr sz="900">
              <a:latin typeface="Palatino Linotype"/>
              <a:cs typeface="Palatino Linotype"/>
            </a:endParaRPr>
          </a:p>
          <a:p>
            <a:pPr marL="37465">
              <a:lnSpc>
                <a:spcPct val="100000"/>
              </a:lnSpc>
              <a:spcBef>
                <a:spcPts val="180"/>
              </a:spcBef>
              <a:tabLst>
                <a:tab pos="1412875" algn="l"/>
              </a:tabLst>
            </a:pP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6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14" dirty="0">
                <a:solidFill>
                  <a:srgbClr val="3D7A7A"/>
                </a:solidFill>
                <a:latin typeface="Palatino Linotype"/>
                <a:cs typeface="Palatino Linotype"/>
              </a:rPr>
              <a:t>size_t</a:t>
            </a:r>
            <a:r>
              <a:rPr sz="900" i="1" spc="26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dirty="0">
                <a:solidFill>
                  <a:srgbClr val="3D7A7A"/>
                </a:solidFill>
                <a:latin typeface="Palatino Linotype"/>
                <a:cs typeface="Palatino Linotype"/>
              </a:rPr>
              <a:t>y</a:t>
            </a:r>
            <a:r>
              <a:rPr sz="900" i="1" spc="26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dirty="0">
                <a:solidFill>
                  <a:srgbClr val="3D7A7A"/>
                </a:solidFill>
                <a:latin typeface="Palatino Linotype"/>
                <a:cs typeface="Palatino Linotype"/>
              </a:rPr>
              <a:t>=</a:t>
            </a:r>
            <a:r>
              <a:rPr sz="900" i="1" spc="26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05" dirty="0">
                <a:solidFill>
                  <a:srgbClr val="3D7A7A"/>
                </a:solidFill>
                <a:latin typeface="Palatino Linotype"/>
                <a:cs typeface="Palatino Linotype"/>
              </a:rPr>
              <a:t>x;</a:t>
            </a:r>
            <a:r>
              <a:rPr sz="900" i="1" dirty="0">
                <a:solidFill>
                  <a:srgbClr val="3D7A7A"/>
                </a:solidFill>
                <a:latin typeface="Palatino Linotype"/>
                <a:cs typeface="Palatino Linotype"/>
              </a:rPr>
              <a:t>	</a:t>
            </a: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4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u="sng" dirty="0">
                <a:solidFill>
                  <a:srgbClr val="3D7A7A"/>
                </a:solidFill>
                <a:uFill>
                  <a:solidFill>
                    <a:srgbClr val="3D7A7A"/>
                  </a:solidFill>
                </a:uFill>
                <a:latin typeface="Calibri"/>
                <a:cs typeface="Calibri"/>
              </a:rPr>
              <a:t>compile</a:t>
            </a:r>
            <a:r>
              <a:rPr sz="900" i="1" u="sng" spc="100" dirty="0">
                <a:solidFill>
                  <a:srgbClr val="3D7A7A"/>
                </a:solidFill>
                <a:uFill>
                  <a:solidFill>
                    <a:srgbClr val="3D7A7A"/>
                  </a:solidFill>
                </a:uFill>
                <a:latin typeface="Calibri"/>
                <a:cs typeface="Calibri"/>
              </a:rPr>
              <a:t> </a:t>
            </a:r>
            <a:r>
              <a:rPr sz="900" i="1" u="sng" dirty="0">
                <a:solidFill>
                  <a:srgbClr val="3D7A7A"/>
                </a:solidFill>
                <a:uFill>
                  <a:solidFill>
                    <a:srgbClr val="3D7A7A"/>
                  </a:solidFill>
                </a:uFill>
                <a:latin typeface="Calibri"/>
                <a:cs typeface="Calibri"/>
              </a:rPr>
              <a:t>error</a:t>
            </a:r>
            <a:r>
              <a:rPr sz="900" i="1" spc="265" dirty="0">
                <a:solidFill>
                  <a:srgbClr val="3D7A7A"/>
                </a:solidFill>
                <a:latin typeface="Calibri"/>
                <a:cs typeface="Calibri"/>
              </a:rPr>
              <a:t> </a:t>
            </a:r>
            <a:r>
              <a:rPr sz="900" i="1" spc="120" dirty="0">
                <a:solidFill>
                  <a:srgbClr val="3D7A7A"/>
                </a:solidFill>
                <a:latin typeface="Palatino Linotype"/>
                <a:cs typeface="Palatino Linotype"/>
              </a:rPr>
              <a:t>(implicit</a:t>
            </a:r>
            <a:r>
              <a:rPr sz="900" i="1" spc="24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70" dirty="0">
                <a:solidFill>
                  <a:srgbClr val="3D7A7A"/>
                </a:solidFill>
                <a:latin typeface="Palatino Linotype"/>
                <a:cs typeface="Palatino Linotype"/>
              </a:rPr>
              <a:t>conversion)</a:t>
            </a:r>
            <a:endParaRPr sz="900">
              <a:latin typeface="Palatino Linotype"/>
              <a:cs typeface="Palatino Linotype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0" y="3234937"/>
            <a:ext cx="5760085" cy="5080"/>
            <a:chOff x="0" y="3234937"/>
            <a:chExt cx="5760085" cy="5080"/>
          </a:xfrm>
        </p:grpSpPr>
        <p:sp>
          <p:nvSpPr>
            <p:cNvPr id="11" name="object 11"/>
            <p:cNvSpPr/>
            <p:nvPr/>
          </p:nvSpPr>
          <p:spPr>
            <a:xfrm>
              <a:off x="0" y="3237471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0" y="3234937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80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0" y="3234937"/>
              <a:ext cx="2765425" cy="5080"/>
            </a:xfrm>
            <a:custGeom>
              <a:avLst/>
              <a:gdLst/>
              <a:ahLst/>
              <a:cxnLst/>
              <a:rect l="l" t="t" r="r" b="b"/>
              <a:pathLst>
                <a:path w="2765425" h="5080">
                  <a:moveTo>
                    <a:pt x="0" y="5060"/>
                  </a:moveTo>
                  <a:lnTo>
                    <a:pt x="0" y="0"/>
                  </a:lnTo>
                  <a:lnTo>
                    <a:pt x="2764810" y="0"/>
                  </a:lnTo>
                  <a:lnTo>
                    <a:pt x="2764810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19"/>
              </a:spcBef>
            </a:pPr>
            <a:r>
              <a:rPr spc="-10" dirty="0"/>
              <a:t>36/75</a:t>
            </a:r>
          </a:p>
        </p:txBody>
      </p:sp>
    </p:spTree>
  </p:cSld>
  <p:clrMapOvr>
    <a:masterClrMapping/>
  </p:clrMapOvr>
  <p:transition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0" spc="-110" dirty="0">
                <a:latin typeface="Arial Black"/>
                <a:cs typeface="Arial Black"/>
              </a:rPr>
              <a:t>Pointer</a:t>
            </a:r>
            <a:r>
              <a:rPr b="0" spc="30" dirty="0">
                <a:latin typeface="Arial Black"/>
                <a:cs typeface="Arial Black"/>
              </a:rPr>
              <a:t> </a:t>
            </a:r>
            <a:r>
              <a:rPr b="0" spc="-140" dirty="0">
                <a:latin typeface="Arial Black"/>
                <a:cs typeface="Arial Black"/>
              </a:rPr>
              <a:t>Conversion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7357" y="463967"/>
            <a:ext cx="294576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89230" indent="-176530">
              <a:lnSpc>
                <a:spcPct val="100000"/>
              </a:lnSpc>
              <a:spcBef>
                <a:spcPts val="90"/>
              </a:spcBef>
              <a:buChar char="•"/>
              <a:tabLst>
                <a:tab pos="189230" algn="l"/>
              </a:tabLst>
            </a:pP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Any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pointer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type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can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be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implicitly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converted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to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26866" y="494258"/>
            <a:ext cx="440055" cy="159385"/>
          </a:xfrm>
          <a:prstGeom prst="rect">
            <a:avLst/>
          </a:prstGeom>
          <a:solidFill>
            <a:srgbClr val="EDEDED"/>
          </a:solidFill>
        </p:spPr>
        <p:txBody>
          <a:bodyPr vert="horz" wrap="square" lIns="0" tIns="0" rIns="0" bIns="0" rtlCol="0">
            <a:spAutoFit/>
          </a:bodyPr>
          <a:lstStyle/>
          <a:p>
            <a:pPr marL="37465">
              <a:lnSpc>
                <a:spcPts val="1170"/>
              </a:lnSpc>
            </a:pPr>
            <a:r>
              <a:rPr sz="1100" spc="-10" dirty="0">
                <a:solidFill>
                  <a:srgbClr val="22373A"/>
                </a:solidFill>
                <a:latin typeface="Palatino Linotype"/>
                <a:cs typeface="Palatino Linotype"/>
              </a:rPr>
              <a:t>void*</a:t>
            </a:r>
            <a:endParaRPr sz="1100">
              <a:latin typeface="Palatino Linotype"/>
              <a:cs typeface="Palatino Linotype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22261" y="692149"/>
            <a:ext cx="367030" cy="159385"/>
          </a:xfrm>
          <a:custGeom>
            <a:avLst/>
            <a:gdLst/>
            <a:ahLst/>
            <a:cxnLst/>
            <a:rect l="l" t="t" r="r" b="b"/>
            <a:pathLst>
              <a:path w="367030" h="159384">
                <a:moveTo>
                  <a:pt x="366864" y="0"/>
                </a:moveTo>
                <a:lnTo>
                  <a:pt x="0" y="0"/>
                </a:lnTo>
                <a:lnTo>
                  <a:pt x="0" y="158915"/>
                </a:lnTo>
                <a:lnTo>
                  <a:pt x="366864" y="158915"/>
                </a:lnTo>
                <a:lnTo>
                  <a:pt x="366864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47357" y="661859"/>
            <a:ext cx="303276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89230" indent="-176530">
              <a:lnSpc>
                <a:spcPct val="100000"/>
              </a:lnSpc>
              <a:spcBef>
                <a:spcPts val="90"/>
              </a:spcBef>
              <a:buChar char="•"/>
              <a:tabLst>
                <a:tab pos="189230" algn="l"/>
              </a:tabLst>
            </a:pP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Non-</a:t>
            </a:r>
            <a:r>
              <a:rPr sz="1100" spc="-6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Palatino Linotype"/>
                <a:cs typeface="Palatino Linotype"/>
              </a:rPr>
              <a:t>void</a:t>
            </a:r>
            <a:r>
              <a:rPr sz="1100" spc="34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pointers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must</a:t>
            </a:r>
            <a:r>
              <a:rPr sz="1100" spc="-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be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explicitly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converted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637095" y="890028"/>
            <a:ext cx="855980" cy="159385"/>
            <a:chOff x="637095" y="890028"/>
            <a:chExt cx="855980" cy="159385"/>
          </a:xfrm>
        </p:grpSpPr>
        <p:sp>
          <p:nvSpPr>
            <p:cNvPr id="8" name="object 8"/>
            <p:cNvSpPr/>
            <p:nvPr/>
          </p:nvSpPr>
          <p:spPr>
            <a:xfrm>
              <a:off x="637095" y="890028"/>
              <a:ext cx="855980" cy="159385"/>
            </a:xfrm>
            <a:custGeom>
              <a:avLst/>
              <a:gdLst/>
              <a:ahLst/>
              <a:cxnLst/>
              <a:rect l="l" t="t" r="r" b="b"/>
              <a:pathLst>
                <a:path w="855980" h="159384">
                  <a:moveTo>
                    <a:pt x="855649" y="0"/>
                  </a:moveTo>
                  <a:lnTo>
                    <a:pt x="0" y="0"/>
                  </a:lnTo>
                  <a:lnTo>
                    <a:pt x="0" y="158915"/>
                  </a:lnTo>
                  <a:lnTo>
                    <a:pt x="855649" y="158915"/>
                  </a:lnTo>
                  <a:lnTo>
                    <a:pt x="855649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120190" y="1008456"/>
              <a:ext cx="43815" cy="0"/>
            </a:xfrm>
            <a:custGeom>
              <a:avLst/>
              <a:gdLst/>
              <a:ahLst/>
              <a:cxnLst/>
              <a:rect l="l" t="t" r="r" b="b"/>
              <a:pathLst>
                <a:path w="43815">
                  <a:moveTo>
                    <a:pt x="0" y="0"/>
                  </a:moveTo>
                  <a:lnTo>
                    <a:pt x="43637" y="0"/>
                  </a:lnTo>
                </a:path>
              </a:pathLst>
            </a:custGeom>
            <a:ln w="5054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637095" y="890028"/>
            <a:ext cx="855980" cy="198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465">
              <a:lnSpc>
                <a:spcPts val="1170"/>
              </a:lnSpc>
            </a:pPr>
            <a:r>
              <a:rPr sz="1100" spc="145" dirty="0">
                <a:solidFill>
                  <a:srgbClr val="22373A"/>
                </a:solidFill>
                <a:latin typeface="Palatino Linotype"/>
                <a:cs typeface="Palatino Linotype"/>
              </a:rPr>
              <a:t>static</a:t>
            </a:r>
            <a:r>
              <a:rPr sz="1100" spc="15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1100" spc="80" dirty="0">
                <a:solidFill>
                  <a:srgbClr val="22373A"/>
                </a:solidFill>
                <a:latin typeface="Palatino Linotype"/>
                <a:cs typeface="Palatino Linotype"/>
              </a:rPr>
              <a:t>cast</a:t>
            </a:r>
            <a:endParaRPr sz="1100">
              <a:latin typeface="Palatino Linotype"/>
              <a:cs typeface="Palatino Linotype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21957" y="859737"/>
            <a:ext cx="502348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070610" indent="-1032510">
              <a:lnSpc>
                <a:spcPct val="100000"/>
              </a:lnSpc>
              <a:spcBef>
                <a:spcPts val="90"/>
              </a:spcBef>
              <a:buSzPct val="137500"/>
              <a:buFont typeface="Tahoma"/>
              <a:buChar char="•"/>
              <a:tabLst>
                <a:tab pos="1070610" algn="l"/>
              </a:tabLst>
            </a:pPr>
            <a:r>
              <a:rPr sz="1200" i="1" baseline="27777" dirty="0">
                <a:solidFill>
                  <a:srgbClr val="22373A"/>
                </a:solidFill>
                <a:latin typeface="Arial"/>
                <a:cs typeface="Arial"/>
              </a:rPr>
              <a:t>†</a:t>
            </a:r>
            <a:r>
              <a:rPr sz="1200" i="1" spc="150" baseline="27777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is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not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allowed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for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pointer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conversion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for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safety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reasons,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except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for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37095" y="1087920"/>
            <a:ext cx="440055" cy="159385"/>
          </a:xfrm>
          <a:prstGeom prst="rect">
            <a:avLst/>
          </a:prstGeom>
          <a:solidFill>
            <a:srgbClr val="EDEDED"/>
          </a:solidFill>
        </p:spPr>
        <p:txBody>
          <a:bodyPr vert="horz" wrap="square" lIns="0" tIns="0" rIns="0" bIns="0" rtlCol="0">
            <a:spAutoFit/>
          </a:bodyPr>
          <a:lstStyle/>
          <a:p>
            <a:pPr marL="37465">
              <a:lnSpc>
                <a:spcPts val="1170"/>
              </a:lnSpc>
            </a:pPr>
            <a:r>
              <a:rPr sz="1100" spc="-10" dirty="0">
                <a:solidFill>
                  <a:srgbClr val="22373A"/>
                </a:solidFill>
                <a:latin typeface="Palatino Linotype"/>
                <a:cs typeface="Palatino Linotype"/>
              </a:rPr>
              <a:t>void*</a:t>
            </a:r>
            <a:endParaRPr sz="1100">
              <a:latin typeface="Palatino Linotype"/>
              <a:cs typeface="Palatino Linotype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59994" y="1349946"/>
            <a:ext cx="5039995" cy="1452880"/>
          </a:xfrm>
          <a:custGeom>
            <a:avLst/>
            <a:gdLst/>
            <a:ahLst/>
            <a:cxnLst/>
            <a:rect l="l" t="t" r="r" b="b"/>
            <a:pathLst>
              <a:path w="5039995" h="1452880">
                <a:moveTo>
                  <a:pt x="5039995" y="0"/>
                </a:moveTo>
                <a:lnTo>
                  <a:pt x="0" y="0"/>
                </a:lnTo>
                <a:lnTo>
                  <a:pt x="0" y="1452257"/>
                </a:lnTo>
                <a:lnTo>
                  <a:pt x="5039995" y="1452257"/>
                </a:lnTo>
                <a:lnTo>
                  <a:pt x="503999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85254" y="1308522"/>
            <a:ext cx="1101725" cy="34607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sz="900" b="1" spc="90" dirty="0">
                <a:solidFill>
                  <a:srgbClr val="AF003F"/>
                </a:solidFill>
                <a:latin typeface="Palatino Linotype"/>
                <a:cs typeface="Palatino Linotype"/>
              </a:rPr>
              <a:t>int</a:t>
            </a:r>
            <a:r>
              <a:rPr sz="900" spc="90" dirty="0">
                <a:solidFill>
                  <a:srgbClr val="666666"/>
                </a:solidFill>
                <a:latin typeface="Palatino Linotype"/>
                <a:cs typeface="Palatino Linotype"/>
              </a:rPr>
              <a:t>*</a:t>
            </a:r>
            <a:r>
              <a:rPr sz="900" spc="250" dirty="0">
                <a:solidFill>
                  <a:srgbClr val="666666"/>
                </a:solidFill>
                <a:latin typeface="Palatino Linotype"/>
                <a:cs typeface="Palatino Linotype"/>
              </a:rPr>
              <a:t>  </a:t>
            </a:r>
            <a:r>
              <a:rPr sz="900" spc="55" dirty="0">
                <a:solidFill>
                  <a:srgbClr val="22373A"/>
                </a:solidFill>
                <a:latin typeface="Palatino Linotype"/>
                <a:cs typeface="Palatino Linotype"/>
              </a:rPr>
              <a:t>ptr1</a:t>
            </a:r>
            <a:r>
              <a:rPr sz="900" spc="26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666666"/>
                </a:solidFill>
                <a:latin typeface="Palatino Linotype"/>
                <a:cs typeface="Palatino Linotype"/>
              </a:rPr>
              <a:t>=</a:t>
            </a:r>
            <a:r>
              <a:rPr sz="900" spc="254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spc="225" dirty="0">
                <a:solidFill>
                  <a:srgbClr val="22373A"/>
                </a:solidFill>
                <a:latin typeface="Palatino Linotype"/>
                <a:cs typeface="Palatino Linotype"/>
              </a:rPr>
              <a:t>...;</a:t>
            </a:r>
            <a:endParaRPr sz="90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900" b="1" dirty="0">
                <a:solidFill>
                  <a:srgbClr val="AF003F"/>
                </a:solidFill>
                <a:latin typeface="Palatino Linotype"/>
                <a:cs typeface="Palatino Linotype"/>
              </a:rPr>
              <a:t>void</a:t>
            </a:r>
            <a:r>
              <a:rPr sz="900" dirty="0">
                <a:solidFill>
                  <a:srgbClr val="666666"/>
                </a:solidFill>
                <a:latin typeface="Palatino Linotype"/>
                <a:cs typeface="Palatino Linotype"/>
              </a:rPr>
              <a:t>*</a:t>
            </a:r>
            <a:r>
              <a:rPr sz="900" spc="300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spc="55" dirty="0">
                <a:solidFill>
                  <a:srgbClr val="22373A"/>
                </a:solidFill>
                <a:latin typeface="Palatino Linotype"/>
                <a:cs typeface="Palatino Linotype"/>
              </a:rPr>
              <a:t>ptr2</a:t>
            </a:r>
            <a:r>
              <a:rPr sz="900" spc="30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666666"/>
                </a:solidFill>
                <a:latin typeface="Palatino Linotype"/>
                <a:cs typeface="Palatino Linotype"/>
              </a:rPr>
              <a:t>=</a:t>
            </a:r>
            <a:r>
              <a:rPr sz="900" spc="300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spc="85" dirty="0">
                <a:solidFill>
                  <a:srgbClr val="22373A"/>
                </a:solidFill>
                <a:latin typeface="Palatino Linotype"/>
                <a:cs typeface="Palatino Linotype"/>
              </a:rPr>
              <a:t>ptr1;</a:t>
            </a:r>
            <a:endParaRPr sz="900">
              <a:latin typeface="Palatino Linotype"/>
              <a:cs typeface="Palatino Linotype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999399" y="1491990"/>
            <a:ext cx="223774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54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14" dirty="0">
                <a:solidFill>
                  <a:srgbClr val="3D7A7A"/>
                </a:solidFill>
                <a:latin typeface="Palatino Linotype"/>
                <a:cs typeface="Palatino Linotype"/>
              </a:rPr>
              <a:t>int*</a:t>
            </a:r>
            <a:r>
              <a:rPr sz="900" i="1" spc="254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70" dirty="0">
                <a:solidFill>
                  <a:srgbClr val="3D7A7A"/>
                </a:solidFill>
                <a:latin typeface="Palatino Linotype"/>
                <a:cs typeface="Palatino Linotype"/>
              </a:rPr>
              <a:t>-</a:t>
            </a:r>
            <a:r>
              <a:rPr sz="900" i="1" spc="110" dirty="0">
                <a:solidFill>
                  <a:srgbClr val="3D7A7A"/>
                </a:solidFill>
                <a:latin typeface="Palatino Linotype"/>
                <a:cs typeface="Palatino Linotype"/>
              </a:rPr>
              <a:t>&gt;</a:t>
            </a:r>
            <a:r>
              <a:rPr sz="900" i="1" spc="26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10" dirty="0">
                <a:solidFill>
                  <a:srgbClr val="3D7A7A"/>
                </a:solidFill>
                <a:latin typeface="Palatino Linotype"/>
                <a:cs typeface="Palatino Linotype"/>
              </a:rPr>
              <a:t>void*,</a:t>
            </a:r>
            <a:r>
              <a:rPr sz="900" i="1" spc="254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14" dirty="0">
                <a:solidFill>
                  <a:srgbClr val="3D7A7A"/>
                </a:solidFill>
                <a:latin typeface="Palatino Linotype"/>
                <a:cs typeface="Palatino Linotype"/>
              </a:rPr>
              <a:t>implicit</a:t>
            </a:r>
            <a:r>
              <a:rPr sz="900" i="1" spc="254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65" dirty="0">
                <a:solidFill>
                  <a:srgbClr val="3D7A7A"/>
                </a:solidFill>
                <a:latin typeface="Palatino Linotype"/>
                <a:cs typeface="Palatino Linotype"/>
              </a:rPr>
              <a:t>conversion</a:t>
            </a:r>
            <a:endParaRPr sz="900">
              <a:latin typeface="Palatino Linotype"/>
              <a:cs typeface="Palatino Linotype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85254" y="1788684"/>
            <a:ext cx="1520190" cy="34607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sz="900" b="1" dirty="0">
                <a:solidFill>
                  <a:srgbClr val="AF003F"/>
                </a:solidFill>
                <a:latin typeface="Palatino Linotype"/>
                <a:cs typeface="Palatino Linotype"/>
              </a:rPr>
              <a:t>void</a:t>
            </a:r>
            <a:r>
              <a:rPr sz="900" dirty="0">
                <a:solidFill>
                  <a:srgbClr val="666666"/>
                </a:solidFill>
                <a:latin typeface="Palatino Linotype"/>
                <a:cs typeface="Palatino Linotype"/>
              </a:rPr>
              <a:t>*</a:t>
            </a:r>
            <a:r>
              <a:rPr sz="900" spc="300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spc="55" dirty="0">
                <a:solidFill>
                  <a:srgbClr val="22373A"/>
                </a:solidFill>
                <a:latin typeface="Palatino Linotype"/>
                <a:cs typeface="Palatino Linotype"/>
              </a:rPr>
              <a:t>ptr3</a:t>
            </a:r>
            <a:r>
              <a:rPr sz="900" spc="30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666666"/>
                </a:solidFill>
                <a:latin typeface="Palatino Linotype"/>
                <a:cs typeface="Palatino Linotype"/>
              </a:rPr>
              <a:t>=</a:t>
            </a:r>
            <a:r>
              <a:rPr sz="900" spc="300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spc="225" dirty="0">
                <a:solidFill>
                  <a:srgbClr val="22373A"/>
                </a:solidFill>
                <a:latin typeface="Palatino Linotype"/>
                <a:cs typeface="Palatino Linotype"/>
              </a:rPr>
              <a:t>...;</a:t>
            </a:r>
            <a:endParaRPr sz="90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900" b="1" spc="90" dirty="0">
                <a:solidFill>
                  <a:srgbClr val="AF003F"/>
                </a:solidFill>
                <a:latin typeface="Palatino Linotype"/>
                <a:cs typeface="Palatino Linotype"/>
              </a:rPr>
              <a:t>int</a:t>
            </a:r>
            <a:r>
              <a:rPr sz="900" spc="90" dirty="0">
                <a:solidFill>
                  <a:srgbClr val="666666"/>
                </a:solidFill>
                <a:latin typeface="Palatino Linotype"/>
                <a:cs typeface="Palatino Linotype"/>
              </a:rPr>
              <a:t>*</a:t>
            </a:r>
            <a:r>
              <a:rPr sz="900" spc="254" dirty="0">
                <a:solidFill>
                  <a:srgbClr val="666666"/>
                </a:solidFill>
                <a:latin typeface="Palatino Linotype"/>
                <a:cs typeface="Palatino Linotype"/>
              </a:rPr>
              <a:t>  </a:t>
            </a:r>
            <a:r>
              <a:rPr sz="900" spc="55" dirty="0">
                <a:solidFill>
                  <a:srgbClr val="22373A"/>
                </a:solidFill>
                <a:latin typeface="Palatino Linotype"/>
                <a:cs typeface="Palatino Linotype"/>
              </a:rPr>
              <a:t>ptr4</a:t>
            </a:r>
            <a:r>
              <a:rPr sz="900" spc="26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666666"/>
                </a:solidFill>
                <a:latin typeface="Palatino Linotype"/>
                <a:cs typeface="Palatino Linotype"/>
              </a:rPr>
              <a:t>=</a:t>
            </a:r>
            <a:r>
              <a:rPr sz="900" spc="260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spc="114" dirty="0">
                <a:solidFill>
                  <a:srgbClr val="22373A"/>
                </a:solidFill>
                <a:latin typeface="Palatino Linotype"/>
                <a:cs typeface="Palatino Linotype"/>
              </a:rPr>
              <a:t>(</a:t>
            </a:r>
            <a:r>
              <a:rPr sz="900" b="1" spc="114" dirty="0">
                <a:solidFill>
                  <a:srgbClr val="AF003F"/>
                </a:solidFill>
                <a:latin typeface="Palatino Linotype"/>
                <a:cs typeface="Palatino Linotype"/>
              </a:rPr>
              <a:t>int</a:t>
            </a:r>
            <a:r>
              <a:rPr sz="900" spc="114" dirty="0">
                <a:solidFill>
                  <a:srgbClr val="666666"/>
                </a:solidFill>
                <a:latin typeface="Palatino Linotype"/>
                <a:cs typeface="Palatino Linotype"/>
              </a:rPr>
              <a:t>*</a:t>
            </a:r>
            <a:r>
              <a:rPr sz="900" spc="114" dirty="0">
                <a:solidFill>
                  <a:srgbClr val="22373A"/>
                </a:solidFill>
                <a:latin typeface="Palatino Linotype"/>
                <a:cs typeface="Palatino Linotype"/>
              </a:rPr>
              <a:t>)</a:t>
            </a:r>
            <a:r>
              <a:rPr sz="900" spc="254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spc="85" dirty="0">
                <a:solidFill>
                  <a:srgbClr val="22373A"/>
                </a:solidFill>
                <a:latin typeface="Palatino Linotype"/>
                <a:cs typeface="Palatino Linotype"/>
              </a:rPr>
              <a:t>ptr3;</a:t>
            </a:r>
            <a:endParaRPr sz="900">
              <a:latin typeface="Palatino Linotype"/>
              <a:cs typeface="Palatino Linotype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999399" y="1948742"/>
            <a:ext cx="2715895" cy="34607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6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85" dirty="0">
                <a:solidFill>
                  <a:srgbClr val="3D7A7A"/>
                </a:solidFill>
                <a:latin typeface="Palatino Linotype"/>
                <a:cs typeface="Palatino Linotype"/>
              </a:rPr>
              <a:t>void*</a:t>
            </a:r>
            <a:r>
              <a:rPr sz="900" i="1" spc="26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70" dirty="0">
                <a:solidFill>
                  <a:srgbClr val="3D7A7A"/>
                </a:solidFill>
                <a:latin typeface="Palatino Linotype"/>
                <a:cs typeface="Palatino Linotype"/>
              </a:rPr>
              <a:t>-</a:t>
            </a:r>
            <a:r>
              <a:rPr sz="900" i="1" spc="110" dirty="0">
                <a:solidFill>
                  <a:srgbClr val="3D7A7A"/>
                </a:solidFill>
                <a:latin typeface="Palatino Linotype"/>
                <a:cs typeface="Palatino Linotype"/>
              </a:rPr>
              <a:t>&gt;</a:t>
            </a:r>
            <a:r>
              <a:rPr sz="900" i="1" spc="26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45" dirty="0">
                <a:solidFill>
                  <a:srgbClr val="3D7A7A"/>
                </a:solidFill>
                <a:latin typeface="Palatino Linotype"/>
                <a:cs typeface="Palatino Linotype"/>
              </a:rPr>
              <a:t>int,</a:t>
            </a:r>
            <a:r>
              <a:rPr sz="900" i="1" spc="26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35" dirty="0">
                <a:solidFill>
                  <a:srgbClr val="3D7A7A"/>
                </a:solidFill>
                <a:latin typeface="Palatino Linotype"/>
                <a:cs typeface="Palatino Linotype"/>
              </a:rPr>
              <a:t>explicit</a:t>
            </a:r>
            <a:r>
              <a:rPr sz="900" i="1" spc="26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75" dirty="0">
                <a:solidFill>
                  <a:srgbClr val="3D7A7A"/>
                </a:solidFill>
                <a:latin typeface="Palatino Linotype"/>
                <a:cs typeface="Palatino Linotype"/>
              </a:rPr>
              <a:t>conversion</a:t>
            </a:r>
            <a:r>
              <a:rPr sz="900" i="1" spc="26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80" dirty="0">
                <a:solidFill>
                  <a:srgbClr val="3D7A7A"/>
                </a:solidFill>
                <a:latin typeface="Palatino Linotype"/>
                <a:cs typeface="Palatino Linotype"/>
              </a:rPr>
              <a:t>required</a:t>
            </a:r>
            <a:endParaRPr sz="90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54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20" dirty="0">
                <a:solidFill>
                  <a:srgbClr val="3D7A7A"/>
                </a:solidFill>
                <a:latin typeface="Palatino Linotype"/>
                <a:cs typeface="Palatino Linotype"/>
              </a:rPr>
              <a:t>static_cast</a:t>
            </a:r>
            <a:r>
              <a:rPr sz="900" i="1" spc="26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60" dirty="0">
                <a:solidFill>
                  <a:srgbClr val="3D7A7A"/>
                </a:solidFill>
                <a:latin typeface="Palatino Linotype"/>
                <a:cs typeface="Palatino Linotype"/>
              </a:rPr>
              <a:t>allowed</a:t>
            </a:r>
            <a:endParaRPr sz="900">
              <a:latin typeface="Palatino Linotype"/>
              <a:cs typeface="Palatino Linotype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85254" y="2268845"/>
            <a:ext cx="4449445" cy="50609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sz="900" b="1" spc="90" dirty="0">
                <a:solidFill>
                  <a:srgbClr val="AF003F"/>
                </a:solidFill>
                <a:latin typeface="Palatino Linotype"/>
                <a:cs typeface="Palatino Linotype"/>
              </a:rPr>
              <a:t>int</a:t>
            </a:r>
            <a:r>
              <a:rPr sz="900" spc="90" dirty="0">
                <a:solidFill>
                  <a:srgbClr val="666666"/>
                </a:solidFill>
                <a:latin typeface="Palatino Linotype"/>
                <a:cs typeface="Palatino Linotype"/>
              </a:rPr>
              <a:t>*</a:t>
            </a:r>
            <a:r>
              <a:rPr sz="900" spc="250" dirty="0">
                <a:solidFill>
                  <a:srgbClr val="666666"/>
                </a:solidFill>
                <a:latin typeface="Palatino Linotype"/>
                <a:cs typeface="Palatino Linotype"/>
              </a:rPr>
              <a:t>  </a:t>
            </a:r>
            <a:r>
              <a:rPr sz="900" spc="55" dirty="0">
                <a:solidFill>
                  <a:srgbClr val="22373A"/>
                </a:solidFill>
                <a:latin typeface="Palatino Linotype"/>
                <a:cs typeface="Palatino Linotype"/>
              </a:rPr>
              <a:t>ptr5</a:t>
            </a:r>
            <a:r>
              <a:rPr sz="900" spc="26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666666"/>
                </a:solidFill>
                <a:latin typeface="Palatino Linotype"/>
                <a:cs typeface="Palatino Linotype"/>
              </a:rPr>
              <a:t>=</a:t>
            </a:r>
            <a:r>
              <a:rPr sz="900" spc="254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spc="225" dirty="0">
                <a:solidFill>
                  <a:srgbClr val="22373A"/>
                </a:solidFill>
                <a:latin typeface="Palatino Linotype"/>
                <a:cs typeface="Palatino Linotype"/>
              </a:rPr>
              <a:t>...;</a:t>
            </a:r>
            <a:endParaRPr sz="90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900" b="1" dirty="0">
                <a:solidFill>
                  <a:srgbClr val="AF003F"/>
                </a:solidFill>
                <a:latin typeface="Palatino Linotype"/>
                <a:cs typeface="Palatino Linotype"/>
              </a:rPr>
              <a:t>char</a:t>
            </a:r>
            <a:r>
              <a:rPr sz="900" dirty="0">
                <a:solidFill>
                  <a:srgbClr val="666666"/>
                </a:solidFill>
                <a:latin typeface="Palatino Linotype"/>
                <a:cs typeface="Palatino Linotype"/>
              </a:rPr>
              <a:t>*</a:t>
            </a:r>
            <a:r>
              <a:rPr sz="900" spc="275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spc="55" dirty="0">
                <a:solidFill>
                  <a:srgbClr val="22373A"/>
                </a:solidFill>
                <a:latin typeface="Palatino Linotype"/>
                <a:cs typeface="Palatino Linotype"/>
              </a:rPr>
              <a:t>ptr6</a:t>
            </a:r>
            <a:r>
              <a:rPr sz="900" spc="28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666666"/>
                </a:solidFill>
                <a:latin typeface="Palatino Linotype"/>
                <a:cs typeface="Palatino Linotype"/>
              </a:rPr>
              <a:t>=</a:t>
            </a:r>
            <a:r>
              <a:rPr sz="900" spc="280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spc="80" dirty="0">
                <a:solidFill>
                  <a:srgbClr val="22373A"/>
                </a:solidFill>
                <a:latin typeface="Palatino Linotype"/>
                <a:cs typeface="Palatino Linotype"/>
              </a:rPr>
              <a:t>(</a:t>
            </a:r>
            <a:r>
              <a:rPr sz="900" b="1" spc="80" dirty="0">
                <a:solidFill>
                  <a:srgbClr val="AF003F"/>
                </a:solidFill>
                <a:latin typeface="Palatino Linotype"/>
                <a:cs typeface="Palatino Linotype"/>
              </a:rPr>
              <a:t>char</a:t>
            </a:r>
            <a:r>
              <a:rPr sz="900" spc="80" dirty="0">
                <a:solidFill>
                  <a:srgbClr val="666666"/>
                </a:solidFill>
                <a:latin typeface="Palatino Linotype"/>
                <a:cs typeface="Palatino Linotype"/>
              </a:rPr>
              <a:t>*</a:t>
            </a:r>
            <a:r>
              <a:rPr sz="900" spc="80" dirty="0">
                <a:solidFill>
                  <a:srgbClr val="22373A"/>
                </a:solidFill>
                <a:latin typeface="Palatino Linotype"/>
                <a:cs typeface="Palatino Linotype"/>
              </a:rPr>
              <a:t>)</a:t>
            </a:r>
            <a:r>
              <a:rPr sz="900" spc="28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spc="95" dirty="0">
                <a:solidFill>
                  <a:srgbClr val="22373A"/>
                </a:solidFill>
                <a:latin typeface="Palatino Linotype"/>
                <a:cs typeface="Palatino Linotype"/>
              </a:rPr>
              <a:t>ptr5;</a:t>
            </a:r>
            <a:r>
              <a:rPr sz="900" spc="28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8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14" dirty="0">
                <a:solidFill>
                  <a:srgbClr val="3D7A7A"/>
                </a:solidFill>
                <a:latin typeface="Palatino Linotype"/>
                <a:cs typeface="Palatino Linotype"/>
              </a:rPr>
              <a:t>int*</a:t>
            </a:r>
            <a:r>
              <a:rPr sz="900" i="1" spc="27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70" dirty="0">
                <a:solidFill>
                  <a:srgbClr val="3D7A7A"/>
                </a:solidFill>
                <a:latin typeface="Palatino Linotype"/>
                <a:cs typeface="Palatino Linotype"/>
              </a:rPr>
              <a:t>-</a:t>
            </a:r>
            <a:r>
              <a:rPr sz="900" i="1" spc="110" dirty="0">
                <a:solidFill>
                  <a:srgbClr val="3D7A7A"/>
                </a:solidFill>
                <a:latin typeface="Palatino Linotype"/>
                <a:cs typeface="Palatino Linotype"/>
              </a:rPr>
              <a:t>&gt;</a:t>
            </a:r>
            <a:r>
              <a:rPr sz="900" i="1" spc="28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10" dirty="0">
                <a:solidFill>
                  <a:srgbClr val="3D7A7A"/>
                </a:solidFill>
                <a:latin typeface="Palatino Linotype"/>
                <a:cs typeface="Palatino Linotype"/>
              </a:rPr>
              <a:t>char*,</a:t>
            </a:r>
            <a:r>
              <a:rPr sz="900" i="1" spc="28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35" dirty="0">
                <a:solidFill>
                  <a:srgbClr val="3D7A7A"/>
                </a:solidFill>
                <a:latin typeface="Palatino Linotype"/>
                <a:cs typeface="Palatino Linotype"/>
              </a:rPr>
              <a:t>explicit</a:t>
            </a:r>
            <a:r>
              <a:rPr sz="900" i="1" spc="28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75" dirty="0">
                <a:solidFill>
                  <a:srgbClr val="3D7A7A"/>
                </a:solidFill>
                <a:latin typeface="Palatino Linotype"/>
                <a:cs typeface="Palatino Linotype"/>
              </a:rPr>
              <a:t>conversion</a:t>
            </a:r>
            <a:r>
              <a:rPr sz="900" i="1" spc="28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95" dirty="0">
                <a:solidFill>
                  <a:srgbClr val="3D7A7A"/>
                </a:solidFill>
                <a:latin typeface="Palatino Linotype"/>
                <a:cs typeface="Palatino Linotype"/>
              </a:rPr>
              <a:t>required,</a:t>
            </a:r>
            <a:endParaRPr sz="900">
              <a:latin typeface="Palatino Linotype"/>
              <a:cs typeface="Palatino Linotype"/>
            </a:endParaRPr>
          </a:p>
          <a:p>
            <a:pPr marL="1626235">
              <a:lnSpc>
                <a:spcPct val="100000"/>
              </a:lnSpc>
              <a:spcBef>
                <a:spcPts val="180"/>
              </a:spcBef>
            </a:pP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54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20" dirty="0">
                <a:solidFill>
                  <a:srgbClr val="3D7A7A"/>
                </a:solidFill>
                <a:latin typeface="Palatino Linotype"/>
                <a:cs typeface="Palatino Linotype"/>
              </a:rPr>
              <a:t>static_cast</a:t>
            </a:r>
            <a:r>
              <a:rPr sz="900" i="1" spc="254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65" dirty="0">
                <a:solidFill>
                  <a:srgbClr val="3D7A7A"/>
                </a:solidFill>
                <a:latin typeface="Palatino Linotype"/>
                <a:cs typeface="Palatino Linotype"/>
              </a:rPr>
              <a:t>not</a:t>
            </a:r>
            <a:r>
              <a:rPr sz="900" i="1" spc="26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95" dirty="0">
                <a:solidFill>
                  <a:srgbClr val="3D7A7A"/>
                </a:solidFill>
                <a:latin typeface="Palatino Linotype"/>
                <a:cs typeface="Palatino Linotype"/>
              </a:rPr>
              <a:t>allowed,</a:t>
            </a:r>
            <a:r>
              <a:rPr sz="900" i="1" spc="254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40" dirty="0">
                <a:solidFill>
                  <a:srgbClr val="3D7A7A"/>
                </a:solidFill>
                <a:latin typeface="Palatino Linotype"/>
                <a:cs typeface="Palatino Linotype"/>
              </a:rPr>
              <a:t>dangerous</a:t>
            </a:r>
            <a:endParaRPr sz="900">
              <a:latin typeface="Palatino Linotype"/>
              <a:cs typeface="Palatino Linotype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59994" y="3021406"/>
            <a:ext cx="2016125" cy="0"/>
          </a:xfrm>
          <a:custGeom>
            <a:avLst/>
            <a:gdLst/>
            <a:ahLst/>
            <a:cxnLst/>
            <a:rect l="l" t="t" r="r" b="b"/>
            <a:pathLst>
              <a:path w="2016125">
                <a:moveTo>
                  <a:pt x="0" y="0"/>
                </a:moveTo>
                <a:lnTo>
                  <a:pt x="2015972" y="0"/>
                </a:lnTo>
              </a:path>
            </a:pathLst>
          </a:custGeom>
          <a:ln w="5054">
            <a:solidFill>
              <a:srgbClr val="394B4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440931" y="3036552"/>
            <a:ext cx="109982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150" dirty="0">
                <a:solidFill>
                  <a:srgbClr val="394B4E"/>
                </a:solidFill>
                <a:latin typeface="Arial Black"/>
                <a:cs typeface="Arial Black"/>
              </a:rPr>
              <a:t>†</a:t>
            </a:r>
            <a:r>
              <a:rPr sz="900" spc="5" dirty="0">
                <a:solidFill>
                  <a:srgbClr val="394B4E"/>
                </a:solidFill>
                <a:latin typeface="Arial Black"/>
                <a:cs typeface="Arial Black"/>
              </a:rPr>
              <a:t> </a:t>
            </a:r>
            <a:r>
              <a:rPr sz="900" spc="-60" dirty="0">
                <a:solidFill>
                  <a:srgbClr val="394B4E"/>
                </a:solidFill>
                <a:latin typeface="Tahoma"/>
                <a:cs typeface="Tahoma"/>
              </a:rPr>
              <a:t>see</a:t>
            </a:r>
            <a:r>
              <a:rPr sz="900" spc="-15" dirty="0">
                <a:solidFill>
                  <a:srgbClr val="394B4E"/>
                </a:solidFill>
                <a:latin typeface="Tahoma"/>
                <a:cs typeface="Tahoma"/>
              </a:rPr>
              <a:t> </a:t>
            </a:r>
            <a:r>
              <a:rPr sz="900" dirty="0">
                <a:solidFill>
                  <a:srgbClr val="394B4E"/>
                </a:solidFill>
                <a:latin typeface="Tahoma"/>
                <a:cs typeface="Tahoma"/>
              </a:rPr>
              <a:t>next</a:t>
            </a:r>
            <a:r>
              <a:rPr sz="900" spc="-30" dirty="0">
                <a:solidFill>
                  <a:srgbClr val="394B4E"/>
                </a:solidFill>
                <a:latin typeface="Tahoma"/>
                <a:cs typeface="Tahoma"/>
              </a:rPr>
              <a:t> </a:t>
            </a:r>
            <a:r>
              <a:rPr sz="900" spc="-20" dirty="0">
                <a:solidFill>
                  <a:srgbClr val="394B4E"/>
                </a:solidFill>
                <a:latin typeface="Tahoma"/>
                <a:cs typeface="Tahoma"/>
              </a:rPr>
              <a:t>lectures</a:t>
            </a:r>
            <a:r>
              <a:rPr sz="900" spc="-5" dirty="0">
                <a:solidFill>
                  <a:srgbClr val="394B4E"/>
                </a:solidFill>
                <a:latin typeface="Tahoma"/>
                <a:cs typeface="Tahoma"/>
              </a:rPr>
              <a:t> </a:t>
            </a:r>
            <a:r>
              <a:rPr sz="900" spc="-25" dirty="0">
                <a:solidFill>
                  <a:srgbClr val="394B4E"/>
                </a:solidFill>
                <a:latin typeface="Tahoma"/>
                <a:cs typeface="Tahoma"/>
              </a:rPr>
              <a:t>for</a:t>
            </a:r>
            <a:endParaRPr sz="900">
              <a:latin typeface="Tahoma"/>
              <a:cs typeface="Tahoma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1567002" y="3056839"/>
            <a:ext cx="716915" cy="144780"/>
            <a:chOff x="1567002" y="3056839"/>
            <a:chExt cx="716915" cy="144780"/>
          </a:xfrm>
        </p:grpSpPr>
        <p:sp>
          <p:nvSpPr>
            <p:cNvPr id="22" name="object 22"/>
            <p:cNvSpPr/>
            <p:nvPr/>
          </p:nvSpPr>
          <p:spPr>
            <a:xfrm>
              <a:off x="1567002" y="3056839"/>
              <a:ext cx="716915" cy="144780"/>
            </a:xfrm>
            <a:custGeom>
              <a:avLst/>
              <a:gdLst/>
              <a:ahLst/>
              <a:cxnLst/>
              <a:rect l="l" t="t" r="r" b="b"/>
              <a:pathLst>
                <a:path w="716914" h="144780">
                  <a:moveTo>
                    <a:pt x="716788" y="0"/>
                  </a:moveTo>
                  <a:lnTo>
                    <a:pt x="0" y="0"/>
                  </a:lnTo>
                  <a:lnTo>
                    <a:pt x="0" y="144246"/>
                  </a:lnTo>
                  <a:lnTo>
                    <a:pt x="716788" y="144246"/>
                  </a:lnTo>
                  <a:lnTo>
                    <a:pt x="716788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970836" y="3160598"/>
              <a:ext cx="36195" cy="0"/>
            </a:xfrm>
            <a:custGeom>
              <a:avLst/>
              <a:gdLst/>
              <a:ahLst/>
              <a:cxnLst/>
              <a:rect l="l" t="t" r="r" b="b"/>
              <a:pathLst>
                <a:path w="36194">
                  <a:moveTo>
                    <a:pt x="0" y="0"/>
                  </a:moveTo>
                  <a:lnTo>
                    <a:pt x="35864" y="0"/>
                  </a:lnTo>
                </a:path>
              </a:pathLst>
            </a:custGeom>
            <a:ln w="5054">
              <a:solidFill>
                <a:srgbClr val="394B4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1567002" y="3056839"/>
            <a:ext cx="716915" cy="1447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465">
              <a:lnSpc>
                <a:spcPts val="1015"/>
              </a:lnSpc>
            </a:pPr>
            <a:r>
              <a:rPr sz="900" spc="120" dirty="0">
                <a:solidFill>
                  <a:srgbClr val="394B4E"/>
                </a:solidFill>
                <a:latin typeface="Palatino Linotype"/>
                <a:cs typeface="Palatino Linotype"/>
              </a:rPr>
              <a:t>static</a:t>
            </a:r>
            <a:r>
              <a:rPr sz="900" spc="114" dirty="0">
                <a:solidFill>
                  <a:srgbClr val="394B4E"/>
                </a:solidFill>
                <a:latin typeface="Palatino Linotype"/>
                <a:cs typeface="Palatino Linotype"/>
              </a:rPr>
              <a:t> </a:t>
            </a:r>
            <a:r>
              <a:rPr sz="900" spc="65" dirty="0">
                <a:solidFill>
                  <a:srgbClr val="394B4E"/>
                </a:solidFill>
                <a:latin typeface="Palatino Linotype"/>
                <a:cs typeface="Palatino Linotype"/>
              </a:rPr>
              <a:t>cast</a:t>
            </a:r>
            <a:endParaRPr sz="900">
              <a:latin typeface="Palatino Linotype"/>
              <a:cs typeface="Palatino Linotype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310104" y="3036552"/>
            <a:ext cx="33718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10" dirty="0">
                <a:solidFill>
                  <a:srgbClr val="394B4E"/>
                </a:solidFill>
                <a:latin typeface="Tahoma"/>
                <a:cs typeface="Tahoma"/>
              </a:rPr>
              <a:t>details</a:t>
            </a:r>
            <a:endParaRPr sz="900">
              <a:latin typeface="Tahoma"/>
              <a:cs typeface="Tahom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377218" y="2960749"/>
            <a:ext cx="29464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10" dirty="0">
                <a:solidFill>
                  <a:srgbClr val="22373A"/>
                </a:solidFill>
                <a:latin typeface="Trebuchet MS"/>
                <a:cs typeface="Trebuchet MS"/>
              </a:rPr>
              <a:t>37/75</a:t>
            </a:r>
            <a:endParaRPr sz="800">
              <a:latin typeface="Trebuchet MS"/>
              <a:cs typeface="Trebuchet MS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0" y="3234937"/>
            <a:ext cx="5760085" cy="5080"/>
            <a:chOff x="0" y="3234937"/>
            <a:chExt cx="5760085" cy="5080"/>
          </a:xfrm>
        </p:grpSpPr>
        <p:sp>
          <p:nvSpPr>
            <p:cNvPr id="28" name="object 28"/>
            <p:cNvSpPr/>
            <p:nvPr/>
          </p:nvSpPr>
          <p:spPr>
            <a:xfrm>
              <a:off x="0" y="3237471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0" y="3234937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80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0" y="3234937"/>
              <a:ext cx="2841625" cy="5080"/>
            </a:xfrm>
            <a:custGeom>
              <a:avLst/>
              <a:gdLst/>
              <a:ahLst/>
              <a:cxnLst/>
              <a:rect l="l" t="t" r="r" b="b"/>
              <a:pathLst>
                <a:path w="2841625" h="5080">
                  <a:moveTo>
                    <a:pt x="0" y="5060"/>
                  </a:moveTo>
                  <a:lnTo>
                    <a:pt x="0" y="0"/>
                  </a:lnTo>
                  <a:lnTo>
                    <a:pt x="2841628" y="0"/>
                  </a:lnTo>
                  <a:lnTo>
                    <a:pt x="2841628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ransition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0" spc="-140" dirty="0">
                <a:latin typeface="Arial Black"/>
                <a:cs typeface="Arial Black"/>
              </a:rPr>
              <a:t>Pointers</a:t>
            </a:r>
            <a:r>
              <a:rPr b="0" spc="55" dirty="0">
                <a:latin typeface="Arial Black"/>
                <a:cs typeface="Arial Black"/>
              </a:rPr>
              <a:t> </a:t>
            </a:r>
            <a:r>
              <a:rPr b="0" spc="-150" dirty="0">
                <a:latin typeface="Arial Black"/>
                <a:cs typeface="Arial Black"/>
              </a:rPr>
              <a:t>and</a:t>
            </a:r>
            <a:r>
              <a:rPr b="0" spc="55" dirty="0">
                <a:latin typeface="Arial Black"/>
                <a:cs typeface="Arial Black"/>
              </a:rPr>
              <a:t> </a:t>
            </a:r>
            <a:r>
              <a:rPr b="0" spc="-110" dirty="0">
                <a:latin typeface="Arial Black"/>
                <a:cs typeface="Arial Black"/>
              </a:rPr>
              <a:t>Pointer</a:t>
            </a:r>
            <a:r>
              <a:rPr b="0" spc="60" dirty="0">
                <a:latin typeface="Arial Black"/>
                <a:cs typeface="Arial Black"/>
              </a:rPr>
              <a:t> </a:t>
            </a:r>
            <a:r>
              <a:rPr b="0" spc="-114" dirty="0">
                <a:latin typeface="Arial Black"/>
                <a:cs typeface="Arial Black"/>
              </a:rPr>
              <a:t>Operations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05037" y="76375"/>
            <a:ext cx="27622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25" dirty="0">
                <a:solidFill>
                  <a:srgbClr val="F9F9F9"/>
                </a:solidFill>
                <a:latin typeface="Arial Black"/>
                <a:cs typeface="Arial Black"/>
              </a:rPr>
              <a:t>3/3</a:t>
            </a:r>
            <a:endParaRPr sz="1200">
              <a:latin typeface="Arial Black"/>
              <a:cs typeface="Arial Black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59994" y="832332"/>
            <a:ext cx="5039995" cy="492125"/>
          </a:xfrm>
          <a:custGeom>
            <a:avLst/>
            <a:gdLst/>
            <a:ahLst/>
            <a:cxnLst/>
            <a:rect l="l" t="t" r="r" b="b"/>
            <a:pathLst>
              <a:path w="5039995" h="492125">
                <a:moveTo>
                  <a:pt x="5039995" y="0"/>
                </a:moveTo>
                <a:lnTo>
                  <a:pt x="0" y="0"/>
                </a:lnTo>
                <a:lnTo>
                  <a:pt x="0" y="491934"/>
                </a:lnTo>
                <a:lnTo>
                  <a:pt x="5039995" y="491934"/>
                </a:lnTo>
                <a:lnTo>
                  <a:pt x="503999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47294" y="546339"/>
            <a:ext cx="2813685" cy="111252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Deferencing:</a:t>
            </a:r>
            <a:endParaRPr sz="1100">
              <a:latin typeface="Tahoma"/>
              <a:cs typeface="Tahoma"/>
            </a:endParaRPr>
          </a:p>
          <a:p>
            <a:pPr marL="50165">
              <a:lnSpc>
                <a:spcPct val="100000"/>
              </a:lnSpc>
              <a:spcBef>
                <a:spcPts val="795"/>
              </a:spcBef>
            </a:pPr>
            <a:r>
              <a:rPr sz="900" b="1" spc="90" dirty="0">
                <a:solidFill>
                  <a:srgbClr val="AF003F"/>
                </a:solidFill>
                <a:latin typeface="Palatino Linotype"/>
                <a:cs typeface="Palatino Linotype"/>
              </a:rPr>
              <a:t>int</a:t>
            </a:r>
            <a:r>
              <a:rPr sz="900" spc="90" dirty="0">
                <a:solidFill>
                  <a:srgbClr val="666666"/>
                </a:solidFill>
                <a:latin typeface="Palatino Linotype"/>
                <a:cs typeface="Palatino Linotype"/>
              </a:rPr>
              <a:t>*</a:t>
            </a:r>
            <a:r>
              <a:rPr sz="900" spc="215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spc="55" dirty="0">
                <a:solidFill>
                  <a:srgbClr val="22373A"/>
                </a:solidFill>
                <a:latin typeface="Palatino Linotype"/>
                <a:cs typeface="Palatino Linotype"/>
              </a:rPr>
              <a:t>ptr1</a:t>
            </a:r>
            <a:r>
              <a:rPr sz="900" spc="22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666666"/>
                </a:solidFill>
                <a:latin typeface="Palatino Linotype"/>
                <a:cs typeface="Palatino Linotype"/>
              </a:rPr>
              <a:t>=</a:t>
            </a:r>
            <a:r>
              <a:rPr sz="900" spc="220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b="1" spc="-70" dirty="0">
                <a:solidFill>
                  <a:srgbClr val="007F00"/>
                </a:solidFill>
                <a:latin typeface="Palatino Linotype"/>
                <a:cs typeface="Palatino Linotype"/>
              </a:rPr>
              <a:t>new</a:t>
            </a:r>
            <a:r>
              <a:rPr sz="900" b="1" spc="220" dirty="0">
                <a:solidFill>
                  <a:srgbClr val="007F00"/>
                </a:solidFill>
                <a:latin typeface="Palatino Linotype"/>
                <a:cs typeface="Palatino Linotype"/>
              </a:rPr>
              <a:t> </a:t>
            </a:r>
            <a:r>
              <a:rPr sz="900" b="1" spc="100" dirty="0">
                <a:solidFill>
                  <a:srgbClr val="AF003F"/>
                </a:solidFill>
                <a:latin typeface="Palatino Linotype"/>
                <a:cs typeface="Palatino Linotype"/>
              </a:rPr>
              <a:t>int</a:t>
            </a:r>
            <a:r>
              <a:rPr sz="900" spc="100" dirty="0">
                <a:solidFill>
                  <a:srgbClr val="22373A"/>
                </a:solidFill>
                <a:latin typeface="Palatino Linotype"/>
                <a:cs typeface="Palatino Linotype"/>
              </a:rPr>
              <a:t>;</a:t>
            </a:r>
            <a:endParaRPr sz="900">
              <a:latin typeface="Palatino Linotype"/>
              <a:cs typeface="Palatino Linotype"/>
            </a:endParaRPr>
          </a:p>
          <a:p>
            <a:pPr marL="50165">
              <a:lnSpc>
                <a:spcPct val="100000"/>
              </a:lnSpc>
              <a:spcBef>
                <a:spcPts val="180"/>
              </a:spcBef>
              <a:tabLst>
                <a:tab pos="648335" algn="l"/>
                <a:tab pos="1186180" algn="l"/>
              </a:tabLst>
            </a:pPr>
            <a:r>
              <a:rPr sz="900" spc="55" dirty="0">
                <a:solidFill>
                  <a:srgbClr val="666666"/>
                </a:solidFill>
                <a:latin typeface="Palatino Linotype"/>
                <a:cs typeface="Palatino Linotype"/>
              </a:rPr>
              <a:t>*</a:t>
            </a:r>
            <a:r>
              <a:rPr sz="900" spc="55" dirty="0">
                <a:solidFill>
                  <a:srgbClr val="22373A"/>
                </a:solidFill>
                <a:latin typeface="Palatino Linotype"/>
                <a:cs typeface="Palatino Linotype"/>
              </a:rPr>
              <a:t>ptr1</a:t>
            </a: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	</a:t>
            </a:r>
            <a:r>
              <a:rPr sz="900" dirty="0">
                <a:solidFill>
                  <a:srgbClr val="666666"/>
                </a:solidFill>
                <a:latin typeface="Palatino Linotype"/>
                <a:cs typeface="Palatino Linotype"/>
              </a:rPr>
              <a:t>=</a:t>
            </a:r>
            <a:r>
              <a:rPr sz="900" spc="260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spc="105" dirty="0">
                <a:solidFill>
                  <a:srgbClr val="666666"/>
                </a:solidFill>
                <a:latin typeface="Palatino Linotype"/>
                <a:cs typeface="Palatino Linotype"/>
              </a:rPr>
              <a:t>4</a:t>
            </a:r>
            <a:r>
              <a:rPr sz="900" spc="105" dirty="0">
                <a:solidFill>
                  <a:srgbClr val="22373A"/>
                </a:solidFill>
                <a:latin typeface="Palatino Linotype"/>
                <a:cs typeface="Palatino Linotype"/>
              </a:rPr>
              <a:t>;</a:t>
            </a: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	</a:t>
            </a: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5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90" dirty="0">
                <a:solidFill>
                  <a:srgbClr val="3D7A7A"/>
                </a:solidFill>
                <a:latin typeface="Palatino Linotype"/>
                <a:cs typeface="Palatino Linotype"/>
              </a:rPr>
              <a:t>deferencing</a:t>
            </a:r>
            <a:r>
              <a:rPr sz="900" i="1" spc="254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60" dirty="0">
                <a:solidFill>
                  <a:srgbClr val="3D7A7A"/>
                </a:solidFill>
                <a:latin typeface="Palatino Linotype"/>
                <a:cs typeface="Palatino Linotype"/>
              </a:rPr>
              <a:t>(assignment)</a:t>
            </a:r>
            <a:endParaRPr sz="900">
              <a:latin typeface="Palatino Linotype"/>
              <a:cs typeface="Palatino Linotype"/>
            </a:endParaRPr>
          </a:p>
          <a:p>
            <a:pPr marL="50165">
              <a:lnSpc>
                <a:spcPct val="100000"/>
              </a:lnSpc>
              <a:spcBef>
                <a:spcPts val="180"/>
              </a:spcBef>
              <a:tabLst>
                <a:tab pos="648335" algn="l"/>
              </a:tabLst>
            </a:pPr>
            <a:r>
              <a:rPr sz="900" b="1" spc="80" dirty="0">
                <a:solidFill>
                  <a:srgbClr val="AF003F"/>
                </a:solidFill>
                <a:latin typeface="Palatino Linotype"/>
                <a:cs typeface="Palatino Linotype"/>
              </a:rPr>
              <a:t>int</a:t>
            </a:r>
            <a:r>
              <a:rPr sz="900" b="1" spc="254" dirty="0">
                <a:solidFill>
                  <a:srgbClr val="AF003F"/>
                </a:solidFill>
                <a:latin typeface="Palatino Linotype"/>
                <a:cs typeface="Palatino Linotype"/>
              </a:rPr>
              <a:t> </a:t>
            </a:r>
            <a:r>
              <a:rPr sz="900" spc="-50" dirty="0">
                <a:solidFill>
                  <a:srgbClr val="22373A"/>
                </a:solidFill>
                <a:latin typeface="Palatino Linotype"/>
                <a:cs typeface="Palatino Linotype"/>
              </a:rPr>
              <a:t>a</a:t>
            </a: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	</a:t>
            </a:r>
            <a:r>
              <a:rPr sz="900" dirty="0">
                <a:solidFill>
                  <a:srgbClr val="666666"/>
                </a:solidFill>
                <a:latin typeface="Palatino Linotype"/>
                <a:cs typeface="Palatino Linotype"/>
              </a:rPr>
              <a:t>=</a:t>
            </a:r>
            <a:r>
              <a:rPr sz="900" spc="254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spc="100" dirty="0">
                <a:solidFill>
                  <a:srgbClr val="666666"/>
                </a:solidFill>
                <a:latin typeface="Palatino Linotype"/>
                <a:cs typeface="Palatino Linotype"/>
              </a:rPr>
              <a:t>*</a:t>
            </a:r>
            <a:r>
              <a:rPr sz="900" spc="100" dirty="0">
                <a:solidFill>
                  <a:srgbClr val="22373A"/>
                </a:solidFill>
                <a:latin typeface="Palatino Linotype"/>
                <a:cs typeface="Palatino Linotype"/>
              </a:rPr>
              <a:t>ptr1;</a:t>
            </a:r>
            <a:r>
              <a:rPr sz="900" spc="254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54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90" dirty="0">
                <a:solidFill>
                  <a:srgbClr val="3D7A7A"/>
                </a:solidFill>
                <a:latin typeface="Palatino Linotype"/>
                <a:cs typeface="Palatino Linotype"/>
              </a:rPr>
              <a:t>deferencing</a:t>
            </a:r>
            <a:r>
              <a:rPr sz="900" i="1" spc="254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14" dirty="0">
                <a:solidFill>
                  <a:srgbClr val="3D7A7A"/>
                </a:solidFill>
                <a:latin typeface="Palatino Linotype"/>
                <a:cs typeface="Palatino Linotype"/>
              </a:rPr>
              <a:t>(get</a:t>
            </a:r>
            <a:r>
              <a:rPr sz="900" i="1" spc="254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80" dirty="0">
                <a:solidFill>
                  <a:srgbClr val="3D7A7A"/>
                </a:solidFill>
                <a:latin typeface="Palatino Linotype"/>
                <a:cs typeface="Palatino Linotype"/>
              </a:rPr>
              <a:t>value)</a:t>
            </a:r>
            <a:endParaRPr sz="90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10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</a:pP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Array</a:t>
            </a:r>
            <a:r>
              <a:rPr sz="1100" spc="-7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subscript: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9994" y="1753057"/>
            <a:ext cx="5039995" cy="501015"/>
          </a:xfrm>
          <a:prstGeom prst="rect">
            <a:avLst/>
          </a:prstGeom>
          <a:solidFill>
            <a:srgbClr val="EDEDED"/>
          </a:solidFill>
        </p:spPr>
        <p:txBody>
          <a:bodyPr vert="horz" wrap="square" lIns="0" tIns="2540" rIns="0" bIns="0" rtlCol="0">
            <a:spAutoFit/>
          </a:bodyPr>
          <a:lstStyle/>
          <a:p>
            <a:pPr marL="37465">
              <a:lnSpc>
                <a:spcPct val="100000"/>
              </a:lnSpc>
              <a:spcBef>
                <a:spcPts val="20"/>
              </a:spcBef>
            </a:pPr>
            <a:r>
              <a:rPr sz="900" b="1" spc="90" dirty="0">
                <a:solidFill>
                  <a:srgbClr val="AF003F"/>
                </a:solidFill>
                <a:latin typeface="Palatino Linotype"/>
                <a:cs typeface="Palatino Linotype"/>
              </a:rPr>
              <a:t>int</a:t>
            </a:r>
            <a:r>
              <a:rPr sz="900" spc="90" dirty="0">
                <a:solidFill>
                  <a:srgbClr val="666666"/>
                </a:solidFill>
                <a:latin typeface="Palatino Linotype"/>
                <a:cs typeface="Palatino Linotype"/>
              </a:rPr>
              <a:t>*</a:t>
            </a:r>
            <a:r>
              <a:rPr sz="900" spc="215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spc="55" dirty="0">
                <a:solidFill>
                  <a:srgbClr val="22373A"/>
                </a:solidFill>
                <a:latin typeface="Palatino Linotype"/>
                <a:cs typeface="Palatino Linotype"/>
              </a:rPr>
              <a:t>ptr2</a:t>
            </a:r>
            <a:r>
              <a:rPr sz="900" spc="22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666666"/>
                </a:solidFill>
                <a:latin typeface="Palatino Linotype"/>
                <a:cs typeface="Palatino Linotype"/>
              </a:rPr>
              <a:t>=</a:t>
            </a:r>
            <a:r>
              <a:rPr sz="900" spc="220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b="1" spc="-70" dirty="0">
                <a:solidFill>
                  <a:srgbClr val="007F00"/>
                </a:solidFill>
                <a:latin typeface="Palatino Linotype"/>
                <a:cs typeface="Palatino Linotype"/>
              </a:rPr>
              <a:t>new</a:t>
            </a:r>
            <a:r>
              <a:rPr sz="900" b="1" spc="220" dirty="0">
                <a:solidFill>
                  <a:srgbClr val="007F00"/>
                </a:solidFill>
                <a:latin typeface="Palatino Linotype"/>
                <a:cs typeface="Palatino Linotype"/>
              </a:rPr>
              <a:t> </a:t>
            </a:r>
            <a:r>
              <a:rPr sz="900" b="1" spc="95" dirty="0">
                <a:solidFill>
                  <a:srgbClr val="AF003F"/>
                </a:solidFill>
                <a:latin typeface="Palatino Linotype"/>
                <a:cs typeface="Palatino Linotype"/>
              </a:rPr>
              <a:t>int</a:t>
            </a:r>
            <a:r>
              <a:rPr sz="900" spc="95" dirty="0">
                <a:solidFill>
                  <a:srgbClr val="22373A"/>
                </a:solidFill>
                <a:latin typeface="Palatino Linotype"/>
                <a:cs typeface="Palatino Linotype"/>
              </a:rPr>
              <a:t>[</a:t>
            </a:r>
            <a:r>
              <a:rPr sz="900" spc="95" dirty="0">
                <a:solidFill>
                  <a:srgbClr val="666666"/>
                </a:solidFill>
                <a:latin typeface="Palatino Linotype"/>
                <a:cs typeface="Palatino Linotype"/>
              </a:rPr>
              <a:t>10</a:t>
            </a:r>
            <a:r>
              <a:rPr sz="900" spc="95" dirty="0">
                <a:solidFill>
                  <a:srgbClr val="22373A"/>
                </a:solidFill>
                <a:latin typeface="Palatino Linotype"/>
                <a:cs typeface="Palatino Linotype"/>
              </a:rPr>
              <a:t>];</a:t>
            </a:r>
            <a:endParaRPr sz="900">
              <a:latin typeface="Palatino Linotype"/>
              <a:cs typeface="Palatino Linotype"/>
            </a:endParaRPr>
          </a:p>
          <a:p>
            <a:pPr marL="37465">
              <a:lnSpc>
                <a:spcPct val="100000"/>
              </a:lnSpc>
              <a:spcBef>
                <a:spcPts val="180"/>
              </a:spcBef>
              <a:tabLst>
                <a:tab pos="635635" algn="l"/>
              </a:tabLst>
            </a:pPr>
            <a:r>
              <a:rPr sz="900" spc="75" dirty="0">
                <a:solidFill>
                  <a:srgbClr val="22373A"/>
                </a:solidFill>
                <a:latin typeface="Palatino Linotype"/>
                <a:cs typeface="Palatino Linotype"/>
              </a:rPr>
              <a:t>ptr2[</a:t>
            </a:r>
            <a:r>
              <a:rPr sz="900" spc="75" dirty="0">
                <a:solidFill>
                  <a:srgbClr val="666666"/>
                </a:solidFill>
                <a:latin typeface="Palatino Linotype"/>
                <a:cs typeface="Palatino Linotype"/>
              </a:rPr>
              <a:t>2</a:t>
            </a:r>
            <a:r>
              <a:rPr sz="900" spc="75" dirty="0">
                <a:solidFill>
                  <a:srgbClr val="22373A"/>
                </a:solidFill>
                <a:latin typeface="Palatino Linotype"/>
                <a:cs typeface="Palatino Linotype"/>
              </a:rPr>
              <a:t>]</a:t>
            </a: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	</a:t>
            </a:r>
            <a:r>
              <a:rPr sz="900" dirty="0">
                <a:solidFill>
                  <a:srgbClr val="666666"/>
                </a:solidFill>
                <a:latin typeface="Palatino Linotype"/>
                <a:cs typeface="Palatino Linotype"/>
              </a:rPr>
              <a:t>=</a:t>
            </a:r>
            <a:r>
              <a:rPr sz="900" spc="260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spc="105" dirty="0">
                <a:solidFill>
                  <a:srgbClr val="666666"/>
                </a:solidFill>
                <a:latin typeface="Palatino Linotype"/>
                <a:cs typeface="Palatino Linotype"/>
              </a:rPr>
              <a:t>3</a:t>
            </a:r>
            <a:r>
              <a:rPr sz="900" spc="105" dirty="0">
                <a:solidFill>
                  <a:srgbClr val="22373A"/>
                </a:solidFill>
                <a:latin typeface="Palatino Linotype"/>
                <a:cs typeface="Palatino Linotype"/>
              </a:rPr>
              <a:t>;</a:t>
            </a:r>
            <a:endParaRPr sz="900">
              <a:latin typeface="Palatino Linotype"/>
              <a:cs typeface="Palatino Linotype"/>
            </a:endParaRPr>
          </a:p>
          <a:p>
            <a:pPr marL="37465">
              <a:lnSpc>
                <a:spcPct val="100000"/>
              </a:lnSpc>
              <a:spcBef>
                <a:spcPts val="180"/>
              </a:spcBef>
              <a:tabLst>
                <a:tab pos="635635" algn="l"/>
              </a:tabLst>
            </a:pPr>
            <a:r>
              <a:rPr sz="900" b="1" spc="80" dirty="0">
                <a:solidFill>
                  <a:srgbClr val="AF003F"/>
                </a:solidFill>
                <a:latin typeface="Palatino Linotype"/>
                <a:cs typeface="Palatino Linotype"/>
              </a:rPr>
              <a:t>int</a:t>
            </a:r>
            <a:r>
              <a:rPr sz="900" b="1" spc="254" dirty="0">
                <a:solidFill>
                  <a:srgbClr val="AF003F"/>
                </a:solidFill>
                <a:latin typeface="Palatino Linotype"/>
                <a:cs typeface="Palatino Linotype"/>
              </a:rPr>
              <a:t> </a:t>
            </a:r>
            <a:r>
              <a:rPr sz="900" spc="-25" dirty="0">
                <a:solidFill>
                  <a:srgbClr val="22373A"/>
                </a:solidFill>
                <a:latin typeface="Palatino Linotype"/>
                <a:cs typeface="Palatino Linotype"/>
              </a:rPr>
              <a:t>var</a:t>
            </a: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	</a:t>
            </a:r>
            <a:r>
              <a:rPr sz="900" dirty="0">
                <a:solidFill>
                  <a:srgbClr val="666666"/>
                </a:solidFill>
                <a:latin typeface="Palatino Linotype"/>
                <a:cs typeface="Palatino Linotype"/>
              </a:rPr>
              <a:t>=</a:t>
            </a:r>
            <a:r>
              <a:rPr sz="900" spc="260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spc="95" dirty="0">
                <a:solidFill>
                  <a:srgbClr val="22373A"/>
                </a:solidFill>
                <a:latin typeface="Palatino Linotype"/>
                <a:cs typeface="Palatino Linotype"/>
              </a:rPr>
              <a:t>ptr2[</a:t>
            </a:r>
            <a:r>
              <a:rPr sz="900" spc="95" dirty="0">
                <a:solidFill>
                  <a:srgbClr val="666666"/>
                </a:solidFill>
                <a:latin typeface="Palatino Linotype"/>
                <a:cs typeface="Palatino Linotype"/>
              </a:rPr>
              <a:t>4</a:t>
            </a:r>
            <a:r>
              <a:rPr sz="900" spc="95" dirty="0">
                <a:solidFill>
                  <a:srgbClr val="22373A"/>
                </a:solidFill>
                <a:latin typeface="Palatino Linotype"/>
                <a:cs typeface="Palatino Linotype"/>
              </a:rPr>
              <a:t>];</a:t>
            </a:r>
            <a:endParaRPr sz="900">
              <a:latin typeface="Palatino Linotype"/>
              <a:cs typeface="Palatino Linotyp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47294" y="2396272"/>
            <a:ext cx="89789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Common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error: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59994" y="2682265"/>
            <a:ext cx="5039995" cy="340360"/>
          </a:xfrm>
          <a:prstGeom prst="rect">
            <a:avLst/>
          </a:prstGeom>
          <a:solidFill>
            <a:srgbClr val="EDEDED"/>
          </a:solidFill>
        </p:spPr>
        <p:txBody>
          <a:bodyPr vert="horz" wrap="square" lIns="0" tIns="2540" rIns="0" bIns="0" rtlCol="0">
            <a:spAutoFit/>
          </a:bodyPr>
          <a:lstStyle/>
          <a:p>
            <a:pPr marL="37465">
              <a:lnSpc>
                <a:spcPct val="100000"/>
              </a:lnSpc>
              <a:spcBef>
                <a:spcPts val="20"/>
              </a:spcBef>
            </a:pPr>
            <a:r>
              <a:rPr sz="900" b="1" spc="80" dirty="0">
                <a:solidFill>
                  <a:srgbClr val="AF003F"/>
                </a:solidFill>
                <a:latin typeface="Palatino Linotype"/>
                <a:cs typeface="Palatino Linotype"/>
              </a:rPr>
              <a:t>int</a:t>
            </a:r>
            <a:r>
              <a:rPr sz="900" b="1" spc="254" dirty="0">
                <a:solidFill>
                  <a:srgbClr val="AF003F"/>
                </a:solidFill>
                <a:latin typeface="Palatino Linotype"/>
                <a:cs typeface="Palatino Linotype"/>
              </a:rPr>
              <a:t> </a:t>
            </a:r>
            <a:r>
              <a:rPr sz="900" spc="100" dirty="0">
                <a:solidFill>
                  <a:srgbClr val="666666"/>
                </a:solidFill>
                <a:latin typeface="Palatino Linotype"/>
                <a:cs typeface="Palatino Linotype"/>
              </a:rPr>
              <a:t>*</a:t>
            </a:r>
            <a:r>
              <a:rPr sz="900" spc="100" dirty="0">
                <a:solidFill>
                  <a:srgbClr val="22373A"/>
                </a:solidFill>
                <a:latin typeface="Palatino Linotype"/>
                <a:cs typeface="Palatino Linotype"/>
              </a:rPr>
              <a:t>ptr1,</a:t>
            </a:r>
            <a:r>
              <a:rPr sz="900" spc="254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spc="95" dirty="0">
                <a:solidFill>
                  <a:srgbClr val="22373A"/>
                </a:solidFill>
                <a:latin typeface="Palatino Linotype"/>
                <a:cs typeface="Palatino Linotype"/>
              </a:rPr>
              <a:t>ptr2;</a:t>
            </a:r>
            <a:r>
              <a:rPr sz="900" spc="254" dirty="0">
                <a:solidFill>
                  <a:srgbClr val="22373A"/>
                </a:solidFill>
                <a:latin typeface="Palatino Linotype"/>
                <a:cs typeface="Palatino Linotype"/>
              </a:rPr>
              <a:t>  </a:t>
            </a: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54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50" dirty="0">
                <a:solidFill>
                  <a:srgbClr val="3D7A7A"/>
                </a:solidFill>
                <a:latin typeface="Palatino Linotype"/>
                <a:cs typeface="Palatino Linotype"/>
              </a:rPr>
              <a:t>one</a:t>
            </a:r>
            <a:r>
              <a:rPr sz="900" i="1" spc="254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95" dirty="0">
                <a:solidFill>
                  <a:srgbClr val="3D7A7A"/>
                </a:solidFill>
                <a:latin typeface="Palatino Linotype"/>
                <a:cs typeface="Palatino Linotype"/>
              </a:rPr>
              <a:t>pointer</a:t>
            </a:r>
            <a:r>
              <a:rPr sz="900" i="1" spc="26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dirty="0">
                <a:solidFill>
                  <a:srgbClr val="3D7A7A"/>
                </a:solidFill>
                <a:latin typeface="Palatino Linotype"/>
                <a:cs typeface="Palatino Linotype"/>
              </a:rPr>
              <a:t>and</a:t>
            </a:r>
            <a:r>
              <a:rPr sz="900" i="1" spc="254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50" dirty="0">
                <a:solidFill>
                  <a:srgbClr val="3D7A7A"/>
                </a:solidFill>
                <a:latin typeface="Palatino Linotype"/>
                <a:cs typeface="Palatino Linotype"/>
              </a:rPr>
              <a:t>one</a:t>
            </a:r>
            <a:r>
              <a:rPr sz="900" i="1" spc="254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05" dirty="0">
                <a:solidFill>
                  <a:srgbClr val="3D7A7A"/>
                </a:solidFill>
                <a:latin typeface="Palatino Linotype"/>
                <a:cs typeface="Palatino Linotype"/>
              </a:rPr>
              <a:t>integer!!</a:t>
            </a:r>
            <a:endParaRPr sz="900">
              <a:latin typeface="Palatino Linotype"/>
              <a:cs typeface="Palatino Linotype"/>
            </a:endParaRPr>
          </a:p>
          <a:p>
            <a:pPr marL="37465">
              <a:lnSpc>
                <a:spcPct val="100000"/>
              </a:lnSpc>
              <a:spcBef>
                <a:spcPts val="180"/>
              </a:spcBef>
            </a:pPr>
            <a:r>
              <a:rPr sz="900" b="1" spc="80" dirty="0">
                <a:solidFill>
                  <a:srgbClr val="AF003F"/>
                </a:solidFill>
                <a:latin typeface="Palatino Linotype"/>
                <a:cs typeface="Palatino Linotype"/>
              </a:rPr>
              <a:t>int</a:t>
            </a:r>
            <a:r>
              <a:rPr sz="900" b="1" spc="254" dirty="0">
                <a:solidFill>
                  <a:srgbClr val="AF003F"/>
                </a:solidFill>
                <a:latin typeface="Palatino Linotype"/>
                <a:cs typeface="Palatino Linotype"/>
              </a:rPr>
              <a:t> </a:t>
            </a:r>
            <a:r>
              <a:rPr sz="900" spc="100" dirty="0">
                <a:solidFill>
                  <a:srgbClr val="666666"/>
                </a:solidFill>
                <a:latin typeface="Palatino Linotype"/>
                <a:cs typeface="Palatino Linotype"/>
              </a:rPr>
              <a:t>*</a:t>
            </a:r>
            <a:r>
              <a:rPr sz="900" spc="100" dirty="0">
                <a:solidFill>
                  <a:srgbClr val="22373A"/>
                </a:solidFill>
                <a:latin typeface="Palatino Linotype"/>
                <a:cs typeface="Palatino Linotype"/>
              </a:rPr>
              <a:t>ptr1,</a:t>
            </a:r>
            <a:r>
              <a:rPr sz="900" spc="26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spc="100" dirty="0">
                <a:solidFill>
                  <a:srgbClr val="666666"/>
                </a:solidFill>
                <a:latin typeface="Palatino Linotype"/>
                <a:cs typeface="Palatino Linotype"/>
              </a:rPr>
              <a:t>*</a:t>
            </a:r>
            <a:r>
              <a:rPr sz="900" spc="100" dirty="0">
                <a:solidFill>
                  <a:srgbClr val="22373A"/>
                </a:solidFill>
                <a:latin typeface="Palatino Linotype"/>
                <a:cs typeface="Palatino Linotype"/>
              </a:rPr>
              <a:t>ptr2;</a:t>
            </a:r>
            <a:r>
              <a:rPr sz="900" spc="26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6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25" dirty="0">
                <a:solidFill>
                  <a:srgbClr val="3D7A7A"/>
                </a:solidFill>
                <a:latin typeface="Palatino Linotype"/>
                <a:cs typeface="Palatino Linotype"/>
              </a:rPr>
              <a:t>ok,</a:t>
            </a:r>
            <a:r>
              <a:rPr sz="900" i="1" spc="26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dirty="0">
                <a:solidFill>
                  <a:srgbClr val="3D7A7A"/>
                </a:solidFill>
                <a:latin typeface="Palatino Linotype"/>
                <a:cs typeface="Palatino Linotype"/>
              </a:rPr>
              <a:t>two</a:t>
            </a:r>
            <a:r>
              <a:rPr sz="900" i="1" spc="254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85" dirty="0">
                <a:solidFill>
                  <a:srgbClr val="3D7A7A"/>
                </a:solidFill>
                <a:latin typeface="Palatino Linotype"/>
                <a:cs typeface="Palatino Linotype"/>
              </a:rPr>
              <a:t>pointers</a:t>
            </a:r>
            <a:endParaRPr sz="900">
              <a:latin typeface="Palatino Linotype"/>
              <a:cs typeface="Palatino Linotyp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77218" y="2960749"/>
            <a:ext cx="29464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10" dirty="0">
                <a:solidFill>
                  <a:srgbClr val="22373A"/>
                </a:solidFill>
                <a:latin typeface="Trebuchet MS"/>
                <a:cs typeface="Trebuchet MS"/>
              </a:rPr>
              <a:t>38/75</a:t>
            </a:r>
            <a:endParaRPr sz="800">
              <a:latin typeface="Trebuchet MS"/>
              <a:cs typeface="Trebuchet MS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0" y="3234937"/>
            <a:ext cx="5760085" cy="5080"/>
            <a:chOff x="0" y="3234937"/>
            <a:chExt cx="5760085" cy="5080"/>
          </a:xfrm>
        </p:grpSpPr>
        <p:sp>
          <p:nvSpPr>
            <p:cNvPr id="11" name="object 11"/>
            <p:cNvSpPr/>
            <p:nvPr/>
          </p:nvSpPr>
          <p:spPr>
            <a:xfrm>
              <a:off x="0" y="3237471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0" y="3234937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80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0" y="3234937"/>
              <a:ext cx="2918460" cy="5080"/>
            </a:xfrm>
            <a:custGeom>
              <a:avLst/>
              <a:gdLst/>
              <a:ahLst/>
              <a:cxnLst/>
              <a:rect l="l" t="t" r="r" b="b"/>
              <a:pathLst>
                <a:path w="2918460" h="5080">
                  <a:moveTo>
                    <a:pt x="0" y="5060"/>
                  </a:moveTo>
                  <a:lnTo>
                    <a:pt x="0" y="0"/>
                  </a:lnTo>
                  <a:lnTo>
                    <a:pt x="2918445" y="0"/>
                  </a:lnTo>
                  <a:lnTo>
                    <a:pt x="2918445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ransition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0" spc="-80" dirty="0">
                <a:latin typeface="Tahoma"/>
                <a:cs typeface="Tahoma"/>
              </a:rPr>
              <a:t>1</a:t>
            </a:r>
            <a:r>
              <a:rPr b="0" spc="-114" dirty="0">
                <a:latin typeface="Tahoma"/>
                <a:cs typeface="Tahoma"/>
              </a:rPr>
              <a:t> </a:t>
            </a:r>
            <a:r>
              <a:rPr b="0" dirty="0">
                <a:latin typeface="Tahoma"/>
                <a:cs typeface="Tahoma"/>
              </a:rPr>
              <a:t>+</a:t>
            </a:r>
            <a:r>
              <a:rPr b="0" spc="-114" dirty="0">
                <a:latin typeface="Tahoma"/>
                <a:cs typeface="Tahoma"/>
              </a:rPr>
              <a:t> </a:t>
            </a:r>
            <a:r>
              <a:rPr b="0" spc="-80" dirty="0">
                <a:latin typeface="Tahoma"/>
                <a:cs typeface="Tahoma"/>
              </a:rPr>
              <a:t>1</a:t>
            </a:r>
            <a:r>
              <a:rPr b="0" spc="-45" dirty="0">
                <a:latin typeface="Tahoma"/>
                <a:cs typeface="Tahoma"/>
              </a:rPr>
              <a:t> </a:t>
            </a:r>
            <a:r>
              <a:rPr b="0" i="1" dirty="0">
                <a:latin typeface="Arial"/>
                <a:cs typeface="Arial"/>
              </a:rPr>
              <a:t≯</a:t>
            </a:r>
            <a:r>
              <a:rPr b="0" dirty="0">
                <a:latin typeface="Tahoma"/>
                <a:cs typeface="Tahoma"/>
              </a:rPr>
              <a:t>=</a:t>
            </a:r>
            <a:r>
              <a:rPr b="0" spc="-60" dirty="0">
                <a:latin typeface="Tahoma"/>
                <a:cs typeface="Tahoma"/>
              </a:rPr>
              <a:t> </a:t>
            </a:r>
            <a:r>
              <a:rPr b="0" dirty="0">
                <a:latin typeface="Tahoma"/>
                <a:cs typeface="Tahoma"/>
              </a:rPr>
              <a:t>2</a:t>
            </a:r>
            <a:r>
              <a:rPr b="0" spc="60" dirty="0">
                <a:latin typeface="Tahoma"/>
                <a:cs typeface="Tahoma"/>
              </a:rPr>
              <a:t> </a:t>
            </a:r>
            <a:r>
              <a:rPr b="0" dirty="0">
                <a:latin typeface="Arial Black"/>
                <a:cs typeface="Arial Black"/>
              </a:rPr>
              <a:t>:</a:t>
            </a:r>
            <a:r>
              <a:rPr b="0" spc="175" dirty="0">
                <a:latin typeface="Arial Black"/>
                <a:cs typeface="Arial Black"/>
              </a:rPr>
              <a:t> </a:t>
            </a:r>
            <a:r>
              <a:rPr b="0" spc="-110" dirty="0">
                <a:latin typeface="Arial Black"/>
                <a:cs typeface="Arial Black"/>
              </a:rPr>
              <a:t>Pointer</a:t>
            </a:r>
            <a:r>
              <a:rPr b="0" spc="30" dirty="0">
                <a:latin typeface="Arial Black"/>
                <a:cs typeface="Arial Black"/>
              </a:rPr>
              <a:t> </a:t>
            </a:r>
            <a:r>
              <a:rPr b="0" spc="-110" dirty="0">
                <a:latin typeface="Arial Black"/>
                <a:cs typeface="Arial Black"/>
              </a:rPr>
              <a:t>Arithmetic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05678" y="76375"/>
            <a:ext cx="27622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25" dirty="0">
                <a:solidFill>
                  <a:srgbClr val="F9F9F9"/>
                </a:solidFill>
                <a:latin typeface="Arial Black"/>
                <a:cs typeface="Arial Black"/>
              </a:rPr>
              <a:t>1/2</a:t>
            </a:r>
            <a:endParaRPr sz="1200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7294" y="444357"/>
            <a:ext cx="199199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145" dirty="0">
                <a:solidFill>
                  <a:srgbClr val="22373A"/>
                </a:solidFill>
                <a:latin typeface="Arial Black"/>
                <a:cs typeface="Arial Black"/>
              </a:rPr>
              <a:t>Subscript</a:t>
            </a:r>
            <a:r>
              <a:rPr sz="1200" spc="75" dirty="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sz="1200" spc="-135" dirty="0">
                <a:solidFill>
                  <a:srgbClr val="22373A"/>
                </a:solidFill>
                <a:latin typeface="Arial Black"/>
                <a:cs typeface="Arial Black"/>
              </a:rPr>
              <a:t>operator</a:t>
            </a:r>
            <a:r>
              <a:rPr sz="1200" spc="80" dirty="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sz="1200" spc="-120" dirty="0">
                <a:solidFill>
                  <a:srgbClr val="22373A"/>
                </a:solidFill>
                <a:latin typeface="Arial Black"/>
                <a:cs typeface="Arial Black"/>
              </a:rPr>
              <a:t>meaning:</a:t>
            </a:r>
            <a:endParaRPr sz="1200">
              <a:latin typeface="Arial Black"/>
              <a:cs typeface="Arial Black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9994" y="672604"/>
            <a:ext cx="512445" cy="203200"/>
          </a:xfrm>
          <a:prstGeom prst="rect">
            <a:avLst/>
          </a:prstGeom>
          <a:solidFill>
            <a:srgbClr val="EDEDED"/>
          </a:solidFill>
        </p:spPr>
        <p:txBody>
          <a:bodyPr vert="horz" wrap="square" lIns="0" tIns="0" rIns="0" bIns="0" rtlCol="0">
            <a:spAutoFit/>
          </a:bodyPr>
          <a:lstStyle/>
          <a:p>
            <a:pPr marL="37465">
              <a:lnSpc>
                <a:spcPts val="1275"/>
              </a:lnSpc>
            </a:pPr>
            <a:r>
              <a:rPr sz="1100" spc="140" dirty="0">
                <a:solidFill>
                  <a:srgbClr val="22373A"/>
                </a:solidFill>
                <a:latin typeface="Palatino Linotype"/>
                <a:cs typeface="Palatino Linotype"/>
              </a:rPr>
              <a:t>ptr[i]</a:t>
            </a:r>
            <a:endParaRPr sz="1100">
              <a:latin typeface="Palatino Linotype"/>
              <a:cs typeface="Palatino Linotyp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5814" y="655534"/>
            <a:ext cx="62801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is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equal 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to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66989" y="672604"/>
            <a:ext cx="803275" cy="203200"/>
          </a:xfrm>
          <a:prstGeom prst="rect">
            <a:avLst/>
          </a:prstGeom>
          <a:solidFill>
            <a:srgbClr val="EDEDED"/>
          </a:solidFill>
        </p:spPr>
        <p:txBody>
          <a:bodyPr vert="horz" wrap="square" lIns="0" tIns="0" rIns="0" bIns="0" rtlCol="0">
            <a:spAutoFit/>
          </a:bodyPr>
          <a:lstStyle/>
          <a:p>
            <a:pPr marL="37465">
              <a:lnSpc>
                <a:spcPts val="1275"/>
              </a:lnSpc>
            </a:pPr>
            <a:r>
              <a:rPr sz="1100" spc="120" dirty="0">
                <a:solidFill>
                  <a:srgbClr val="22373A"/>
                </a:solidFill>
                <a:latin typeface="Palatino Linotype"/>
                <a:cs typeface="Palatino Linotype"/>
              </a:rPr>
              <a:t>*(ptr</a:t>
            </a:r>
            <a:r>
              <a:rPr sz="1100" spc="30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1100" dirty="0">
                <a:solidFill>
                  <a:srgbClr val="22373A"/>
                </a:solidFill>
                <a:latin typeface="Palatino Linotype"/>
                <a:cs typeface="Palatino Linotype"/>
              </a:rPr>
              <a:t>+</a:t>
            </a:r>
            <a:r>
              <a:rPr sz="1100" spc="31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1100" spc="200" dirty="0">
                <a:solidFill>
                  <a:srgbClr val="22373A"/>
                </a:solidFill>
                <a:latin typeface="Palatino Linotype"/>
                <a:cs typeface="Palatino Linotype"/>
              </a:rPr>
              <a:t>i)</a:t>
            </a:r>
            <a:endParaRPr sz="1100" dirty="0">
              <a:latin typeface="Palatino Linotype"/>
              <a:cs typeface="Palatino Linotyp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47294" y="947364"/>
            <a:ext cx="2628265" cy="5003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dirty="0">
                <a:solidFill>
                  <a:srgbClr val="22373A"/>
                </a:solidFill>
                <a:latin typeface="Tahoma"/>
                <a:cs typeface="Tahoma"/>
              </a:rPr>
              <a:t>Note:</a:t>
            </a:r>
            <a:r>
              <a:rPr sz="900" spc="4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-10" dirty="0">
                <a:solidFill>
                  <a:srgbClr val="22373A"/>
                </a:solidFill>
                <a:latin typeface="Tahoma"/>
                <a:cs typeface="Tahoma"/>
              </a:rPr>
              <a:t>subscript</a:t>
            </a:r>
            <a:r>
              <a:rPr sz="900" spc="-4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-20" dirty="0">
                <a:solidFill>
                  <a:srgbClr val="22373A"/>
                </a:solidFill>
                <a:latin typeface="Tahoma"/>
                <a:cs typeface="Tahoma"/>
              </a:rPr>
              <a:t>operator</a:t>
            </a:r>
            <a:r>
              <a:rPr sz="900" spc="-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-10" dirty="0">
                <a:solidFill>
                  <a:srgbClr val="22373A"/>
                </a:solidFill>
                <a:latin typeface="Tahoma"/>
                <a:cs typeface="Tahoma"/>
              </a:rPr>
              <a:t>accepts</a:t>
            </a:r>
            <a:r>
              <a:rPr sz="900" spc="-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-10" dirty="0">
                <a:solidFill>
                  <a:srgbClr val="22373A"/>
                </a:solidFill>
                <a:latin typeface="Tahoma"/>
                <a:cs typeface="Tahoma"/>
              </a:rPr>
              <a:t>also</a:t>
            </a:r>
            <a:r>
              <a:rPr sz="900" spc="-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-25" dirty="0">
                <a:solidFill>
                  <a:srgbClr val="22373A"/>
                </a:solidFill>
                <a:latin typeface="Tahoma"/>
                <a:cs typeface="Tahoma"/>
              </a:rPr>
              <a:t>negative</a:t>
            </a:r>
            <a:r>
              <a:rPr sz="900" spc="-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-10" dirty="0">
                <a:solidFill>
                  <a:srgbClr val="22373A"/>
                </a:solidFill>
                <a:latin typeface="Tahoma"/>
                <a:cs typeface="Tahoma"/>
              </a:rPr>
              <a:t>values</a:t>
            </a:r>
            <a:endParaRPr sz="9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0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spc="-114" dirty="0">
                <a:solidFill>
                  <a:srgbClr val="22373A"/>
                </a:solidFill>
                <a:latin typeface="Arial Black"/>
                <a:cs typeface="Arial Black"/>
              </a:rPr>
              <a:t>Pointer</a:t>
            </a:r>
            <a:r>
              <a:rPr sz="1200" spc="70" dirty="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sz="1200" spc="-140" dirty="0">
                <a:solidFill>
                  <a:srgbClr val="22373A"/>
                </a:solidFill>
                <a:latin typeface="Arial Black"/>
                <a:cs typeface="Arial Black"/>
              </a:rPr>
              <a:t>arithmetic</a:t>
            </a:r>
            <a:r>
              <a:rPr sz="1200" spc="75" dirty="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sz="1200" spc="-10" dirty="0">
                <a:solidFill>
                  <a:srgbClr val="22373A"/>
                </a:solidFill>
                <a:latin typeface="Arial Black"/>
                <a:cs typeface="Arial Black"/>
              </a:rPr>
              <a:t>rule:</a:t>
            </a:r>
            <a:endParaRPr sz="1200" dirty="0">
              <a:latin typeface="Arial Black"/>
              <a:cs typeface="Arial Black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59994" y="1468069"/>
            <a:ext cx="3640454" cy="203200"/>
          </a:xfrm>
          <a:prstGeom prst="rect">
            <a:avLst/>
          </a:prstGeom>
          <a:solidFill>
            <a:srgbClr val="EDEDED"/>
          </a:solidFill>
        </p:spPr>
        <p:txBody>
          <a:bodyPr vert="horz" wrap="square" lIns="0" tIns="0" rIns="0" bIns="0" rtlCol="0">
            <a:spAutoFit/>
          </a:bodyPr>
          <a:lstStyle/>
          <a:p>
            <a:pPr marL="37465">
              <a:lnSpc>
                <a:spcPts val="1275"/>
              </a:lnSpc>
            </a:pPr>
            <a:r>
              <a:rPr sz="1100" spc="55" dirty="0">
                <a:solidFill>
                  <a:srgbClr val="0000FF"/>
                </a:solidFill>
                <a:latin typeface="Palatino Linotype"/>
                <a:cs typeface="Palatino Linotype"/>
              </a:rPr>
              <a:t>address</a:t>
            </a:r>
            <a:r>
              <a:rPr sz="1100" spc="55" dirty="0">
                <a:solidFill>
                  <a:srgbClr val="22373A"/>
                </a:solidFill>
                <a:latin typeface="Palatino Linotype"/>
                <a:cs typeface="Palatino Linotype"/>
              </a:rPr>
              <a:t>(ptr</a:t>
            </a:r>
            <a:r>
              <a:rPr sz="1100" spc="31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1100" dirty="0">
                <a:solidFill>
                  <a:srgbClr val="22373A"/>
                </a:solidFill>
                <a:latin typeface="Palatino Linotype"/>
                <a:cs typeface="Palatino Linotype"/>
              </a:rPr>
              <a:t>+</a:t>
            </a:r>
            <a:r>
              <a:rPr sz="1100" spc="31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1100" spc="225" dirty="0">
                <a:solidFill>
                  <a:srgbClr val="22373A"/>
                </a:solidFill>
                <a:latin typeface="Palatino Linotype"/>
                <a:cs typeface="Palatino Linotype"/>
              </a:rPr>
              <a:t>i)</a:t>
            </a:r>
            <a:r>
              <a:rPr sz="1100" spc="31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1100" dirty="0">
                <a:solidFill>
                  <a:srgbClr val="22373A"/>
                </a:solidFill>
                <a:latin typeface="Palatino Linotype"/>
                <a:cs typeface="Palatino Linotype"/>
              </a:rPr>
              <a:t>=</a:t>
            </a:r>
            <a:r>
              <a:rPr sz="1100" spc="31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1100" spc="70" dirty="0">
                <a:solidFill>
                  <a:srgbClr val="0000FF"/>
                </a:solidFill>
                <a:latin typeface="Palatino Linotype"/>
                <a:cs typeface="Palatino Linotype"/>
              </a:rPr>
              <a:t>address</a:t>
            </a:r>
            <a:r>
              <a:rPr sz="1100" spc="70" dirty="0">
                <a:solidFill>
                  <a:srgbClr val="22373A"/>
                </a:solidFill>
                <a:latin typeface="Palatino Linotype"/>
                <a:cs typeface="Palatino Linotype"/>
              </a:rPr>
              <a:t>(ptr)</a:t>
            </a:r>
            <a:r>
              <a:rPr sz="1100" spc="31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1100" dirty="0">
                <a:solidFill>
                  <a:srgbClr val="22373A"/>
                </a:solidFill>
                <a:latin typeface="Palatino Linotype"/>
                <a:cs typeface="Palatino Linotype"/>
              </a:rPr>
              <a:t>+</a:t>
            </a:r>
            <a:r>
              <a:rPr sz="1100" spc="31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1100" spc="110" dirty="0">
                <a:solidFill>
                  <a:srgbClr val="22373A"/>
                </a:solidFill>
                <a:latin typeface="Palatino Linotype"/>
                <a:cs typeface="Palatino Linotype"/>
              </a:rPr>
              <a:t>(sizeof(T)</a:t>
            </a:r>
            <a:r>
              <a:rPr sz="1100" spc="31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1100" spc="140" dirty="0">
                <a:solidFill>
                  <a:srgbClr val="22373A"/>
                </a:solidFill>
                <a:latin typeface="Palatino Linotype"/>
                <a:cs typeface="Palatino Linotype"/>
              </a:rPr>
              <a:t>*</a:t>
            </a:r>
            <a:r>
              <a:rPr sz="1100" spc="31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1100" spc="200" dirty="0">
                <a:solidFill>
                  <a:srgbClr val="22373A"/>
                </a:solidFill>
                <a:latin typeface="Palatino Linotype"/>
                <a:cs typeface="Palatino Linotype"/>
              </a:rPr>
              <a:t>i)</a:t>
            </a:r>
            <a:endParaRPr sz="1100" dirty="0">
              <a:latin typeface="Palatino Linotype"/>
              <a:cs typeface="Palatino Linotype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59994" y="2029574"/>
            <a:ext cx="5039995" cy="1141095"/>
          </a:xfrm>
          <a:custGeom>
            <a:avLst/>
            <a:gdLst/>
            <a:ahLst/>
            <a:cxnLst/>
            <a:rect l="l" t="t" r="r" b="b"/>
            <a:pathLst>
              <a:path w="5039995" h="1141095">
                <a:moveTo>
                  <a:pt x="5039995" y="0"/>
                </a:moveTo>
                <a:lnTo>
                  <a:pt x="0" y="0"/>
                </a:lnTo>
                <a:lnTo>
                  <a:pt x="0" y="1140625"/>
                </a:lnTo>
                <a:lnTo>
                  <a:pt x="5039995" y="1140625"/>
                </a:lnTo>
                <a:lnTo>
                  <a:pt x="503999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47294" y="1704995"/>
            <a:ext cx="5052695" cy="76553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45" dirty="0">
                <a:solidFill>
                  <a:srgbClr val="22373A"/>
                </a:solidFill>
                <a:latin typeface="Tahoma"/>
                <a:cs typeface="Tahoma"/>
              </a:rPr>
              <a:t>where</a:t>
            </a:r>
            <a:r>
              <a:rPr sz="9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T</a:t>
            </a:r>
            <a:r>
              <a:rPr sz="900" spc="1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22373A"/>
                </a:solidFill>
                <a:latin typeface="Tahoma"/>
                <a:cs typeface="Tahoma"/>
              </a:rPr>
              <a:t>is</a:t>
            </a:r>
            <a:r>
              <a:rPr sz="9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dirty="0">
                <a:solidFill>
                  <a:srgbClr val="22373A"/>
                </a:solidFill>
                <a:latin typeface="Tahoma"/>
                <a:cs typeface="Tahoma"/>
              </a:rPr>
              <a:t>the</a:t>
            </a:r>
            <a:r>
              <a:rPr sz="900" spc="-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dirty="0">
                <a:solidFill>
                  <a:srgbClr val="22373A"/>
                </a:solidFill>
                <a:latin typeface="Tahoma"/>
                <a:cs typeface="Tahoma"/>
              </a:rPr>
              <a:t>type</a:t>
            </a:r>
            <a:r>
              <a:rPr sz="900" spc="-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dirty="0">
                <a:solidFill>
                  <a:srgbClr val="22373A"/>
                </a:solidFill>
                <a:latin typeface="Tahoma"/>
                <a:cs typeface="Tahoma"/>
              </a:rPr>
              <a:t>of</a:t>
            </a:r>
            <a:r>
              <a:rPr sz="9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-25" dirty="0">
                <a:solidFill>
                  <a:srgbClr val="22373A"/>
                </a:solidFill>
                <a:latin typeface="Tahoma"/>
                <a:cs typeface="Tahoma"/>
              </a:rPr>
              <a:t>elements</a:t>
            </a:r>
            <a:r>
              <a:rPr sz="900" spc="-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-10" dirty="0">
                <a:solidFill>
                  <a:srgbClr val="22373A"/>
                </a:solidFill>
                <a:latin typeface="Tahoma"/>
                <a:cs typeface="Tahoma"/>
              </a:rPr>
              <a:t>pointed</a:t>
            </a:r>
            <a:r>
              <a:rPr sz="900" spc="-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dirty="0">
                <a:solidFill>
                  <a:srgbClr val="22373A"/>
                </a:solidFill>
                <a:latin typeface="Tahoma"/>
                <a:cs typeface="Tahoma"/>
              </a:rPr>
              <a:t>by</a:t>
            </a:r>
            <a:r>
              <a:rPr sz="9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45" dirty="0">
                <a:solidFill>
                  <a:srgbClr val="22373A"/>
                </a:solidFill>
                <a:latin typeface="Palatino Linotype"/>
                <a:cs typeface="Palatino Linotype"/>
              </a:rPr>
              <a:t>ptr</a:t>
            </a:r>
            <a:endParaRPr sz="900" dirty="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900" dirty="0">
              <a:latin typeface="Palatino Linotype"/>
              <a:cs typeface="Palatino Linotype"/>
            </a:endParaRPr>
          </a:p>
          <a:p>
            <a:pPr marL="50165" marR="361315">
              <a:lnSpc>
                <a:spcPct val="116700"/>
              </a:lnSpc>
              <a:tabLst>
                <a:tab pos="1365250" algn="l"/>
              </a:tabLst>
            </a:pPr>
            <a:r>
              <a:rPr sz="900" b="1" spc="80" dirty="0">
                <a:solidFill>
                  <a:srgbClr val="AF003F"/>
                </a:solidFill>
                <a:latin typeface="Palatino Linotype"/>
                <a:cs typeface="Palatino Linotype"/>
              </a:rPr>
              <a:t>int</a:t>
            </a:r>
            <a:r>
              <a:rPr sz="900" b="1" spc="260" dirty="0">
                <a:solidFill>
                  <a:srgbClr val="AF003F"/>
                </a:solidFill>
                <a:latin typeface="Palatino Linotype"/>
                <a:cs typeface="Palatino Linotype"/>
              </a:rPr>
              <a:t> </a:t>
            </a:r>
            <a:r>
              <a:rPr sz="900" spc="70" dirty="0">
                <a:solidFill>
                  <a:srgbClr val="22373A"/>
                </a:solidFill>
                <a:latin typeface="Palatino Linotype"/>
                <a:cs typeface="Palatino Linotype"/>
              </a:rPr>
              <a:t>array[</a:t>
            </a:r>
            <a:r>
              <a:rPr sz="900" spc="70" dirty="0">
                <a:solidFill>
                  <a:srgbClr val="666666"/>
                </a:solidFill>
                <a:latin typeface="Palatino Linotype"/>
                <a:cs typeface="Palatino Linotype"/>
              </a:rPr>
              <a:t>4</a:t>
            </a:r>
            <a:r>
              <a:rPr sz="900" spc="70" dirty="0">
                <a:solidFill>
                  <a:srgbClr val="22373A"/>
                </a:solidFill>
                <a:latin typeface="Palatino Linotype"/>
                <a:cs typeface="Palatino Linotype"/>
              </a:rPr>
              <a:t>]</a:t>
            </a:r>
            <a:r>
              <a:rPr sz="900" spc="26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666666"/>
                </a:solidFill>
                <a:latin typeface="Palatino Linotype"/>
                <a:cs typeface="Palatino Linotype"/>
              </a:rPr>
              <a:t>=</a:t>
            </a:r>
            <a:r>
              <a:rPr sz="900" spc="260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spc="140" dirty="0">
                <a:solidFill>
                  <a:srgbClr val="22373A"/>
                </a:solidFill>
                <a:latin typeface="Palatino Linotype"/>
                <a:cs typeface="Palatino Linotype"/>
              </a:rPr>
              <a:t>{</a:t>
            </a:r>
            <a:r>
              <a:rPr sz="900" spc="140" dirty="0">
                <a:solidFill>
                  <a:srgbClr val="666666"/>
                </a:solidFill>
                <a:latin typeface="Palatino Linotype"/>
                <a:cs typeface="Palatino Linotype"/>
              </a:rPr>
              <a:t>1</a:t>
            </a:r>
            <a:r>
              <a:rPr sz="900" spc="140" dirty="0">
                <a:solidFill>
                  <a:srgbClr val="22373A"/>
                </a:solidFill>
                <a:latin typeface="Palatino Linotype"/>
                <a:cs typeface="Palatino Linotype"/>
              </a:rPr>
              <a:t>,</a:t>
            </a:r>
            <a:r>
              <a:rPr sz="900" spc="26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spc="130" dirty="0">
                <a:solidFill>
                  <a:srgbClr val="666666"/>
                </a:solidFill>
                <a:latin typeface="Palatino Linotype"/>
                <a:cs typeface="Palatino Linotype"/>
              </a:rPr>
              <a:t>2</a:t>
            </a:r>
            <a:r>
              <a:rPr sz="900" spc="130" dirty="0">
                <a:solidFill>
                  <a:srgbClr val="22373A"/>
                </a:solidFill>
                <a:latin typeface="Palatino Linotype"/>
                <a:cs typeface="Palatino Linotype"/>
              </a:rPr>
              <a:t>,</a:t>
            </a:r>
            <a:r>
              <a:rPr sz="900" spc="26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spc="130" dirty="0">
                <a:solidFill>
                  <a:srgbClr val="666666"/>
                </a:solidFill>
                <a:latin typeface="Palatino Linotype"/>
                <a:cs typeface="Palatino Linotype"/>
              </a:rPr>
              <a:t>3</a:t>
            </a:r>
            <a:r>
              <a:rPr sz="900" spc="130" dirty="0">
                <a:solidFill>
                  <a:srgbClr val="22373A"/>
                </a:solidFill>
                <a:latin typeface="Palatino Linotype"/>
                <a:cs typeface="Palatino Linotype"/>
              </a:rPr>
              <a:t>,</a:t>
            </a:r>
            <a:r>
              <a:rPr sz="900" spc="26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spc="114" dirty="0">
                <a:solidFill>
                  <a:srgbClr val="666666"/>
                </a:solidFill>
                <a:latin typeface="Palatino Linotype"/>
                <a:cs typeface="Palatino Linotype"/>
              </a:rPr>
              <a:t>4</a:t>
            </a:r>
            <a:r>
              <a:rPr sz="900" spc="114" dirty="0">
                <a:solidFill>
                  <a:srgbClr val="22373A"/>
                </a:solidFill>
                <a:latin typeface="Palatino Linotype"/>
                <a:cs typeface="Palatino Linotype"/>
              </a:rPr>
              <a:t>};</a:t>
            </a:r>
            <a:r>
              <a:rPr sz="900" spc="50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endParaRPr lang="en-US" sz="900" spc="500" dirty="0">
              <a:solidFill>
                <a:srgbClr val="22373A"/>
              </a:solidFill>
              <a:latin typeface="Palatino Linotype"/>
              <a:cs typeface="Palatino Linotype"/>
            </a:endParaRPr>
          </a:p>
          <a:p>
            <a:pPr marL="50165" marR="361315">
              <a:lnSpc>
                <a:spcPct val="116700"/>
              </a:lnSpc>
              <a:tabLst>
                <a:tab pos="1365250" algn="l"/>
              </a:tabLst>
            </a:pPr>
            <a:r>
              <a:rPr sz="900" dirty="0" err="1">
                <a:solidFill>
                  <a:srgbClr val="22373A"/>
                </a:solidFill>
                <a:latin typeface="Palatino Linotype"/>
                <a:cs typeface="Palatino Linotype"/>
              </a:rPr>
              <a:t>cout</a:t>
            </a:r>
            <a:r>
              <a:rPr sz="900" spc="34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666666"/>
                </a:solidFill>
                <a:latin typeface="Palatino Linotype"/>
                <a:cs typeface="Palatino Linotype"/>
              </a:rPr>
              <a:t>&lt;&lt;</a:t>
            </a:r>
            <a:r>
              <a:rPr sz="900" spc="340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spc="80" dirty="0">
                <a:solidFill>
                  <a:srgbClr val="22373A"/>
                </a:solidFill>
                <a:latin typeface="Palatino Linotype"/>
                <a:cs typeface="Palatino Linotype"/>
              </a:rPr>
              <a:t>array[</a:t>
            </a:r>
            <a:r>
              <a:rPr sz="900" spc="80" dirty="0">
                <a:solidFill>
                  <a:srgbClr val="666666"/>
                </a:solidFill>
                <a:latin typeface="Palatino Linotype"/>
                <a:cs typeface="Palatino Linotype"/>
              </a:rPr>
              <a:t>1</a:t>
            </a:r>
            <a:r>
              <a:rPr sz="900" spc="80" dirty="0">
                <a:solidFill>
                  <a:srgbClr val="22373A"/>
                </a:solidFill>
                <a:latin typeface="Palatino Linotype"/>
                <a:cs typeface="Palatino Linotype"/>
              </a:rPr>
              <a:t>];</a:t>
            </a:r>
            <a:r>
              <a:rPr lang="en-US" sz="900" spc="80" dirty="0">
                <a:solidFill>
                  <a:srgbClr val="22373A"/>
                </a:solidFill>
                <a:latin typeface="Palatino Linotype"/>
                <a:cs typeface="Palatino Linotype"/>
              </a:rPr>
              <a:t>      </a:t>
            </a: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6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95" dirty="0">
                <a:solidFill>
                  <a:srgbClr val="3D7A7A"/>
                </a:solidFill>
                <a:latin typeface="Palatino Linotype"/>
                <a:cs typeface="Palatino Linotype"/>
              </a:rPr>
              <a:t>print</a:t>
            </a:r>
            <a:r>
              <a:rPr sz="900" i="1" spc="26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-50" dirty="0">
                <a:solidFill>
                  <a:srgbClr val="3D7A7A"/>
                </a:solidFill>
                <a:latin typeface="Palatino Linotype"/>
                <a:cs typeface="Palatino Linotype"/>
              </a:rPr>
              <a:t>2</a:t>
            </a:r>
            <a:r>
              <a:rPr sz="900" i="1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endParaRPr lang="en-US" sz="900" i="1" dirty="0">
              <a:solidFill>
                <a:srgbClr val="3D7A7A"/>
              </a:solidFill>
              <a:latin typeface="Palatino Linotype"/>
              <a:cs typeface="Palatino Linotype"/>
            </a:endParaRPr>
          </a:p>
          <a:p>
            <a:pPr marL="50165" marR="361315">
              <a:lnSpc>
                <a:spcPct val="116700"/>
              </a:lnSpc>
              <a:tabLst>
                <a:tab pos="1365250" algn="l"/>
              </a:tabLst>
            </a:pPr>
            <a:r>
              <a:rPr sz="900" dirty="0" err="1">
                <a:solidFill>
                  <a:srgbClr val="22373A"/>
                </a:solidFill>
                <a:latin typeface="Palatino Linotype"/>
                <a:cs typeface="Palatino Linotype"/>
              </a:rPr>
              <a:t>cout</a:t>
            </a:r>
            <a:r>
              <a:rPr sz="900" spc="28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666666"/>
                </a:solidFill>
                <a:latin typeface="Palatino Linotype"/>
                <a:cs typeface="Palatino Linotype"/>
              </a:rPr>
              <a:t>&lt;&lt;</a:t>
            </a:r>
            <a:r>
              <a:rPr sz="900" spc="280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spc="75" dirty="0">
                <a:solidFill>
                  <a:srgbClr val="666666"/>
                </a:solidFill>
                <a:latin typeface="Palatino Linotype"/>
                <a:cs typeface="Palatino Linotype"/>
              </a:rPr>
              <a:t>*</a:t>
            </a:r>
            <a:r>
              <a:rPr sz="900" spc="75" dirty="0">
                <a:solidFill>
                  <a:srgbClr val="22373A"/>
                </a:solidFill>
                <a:latin typeface="Palatino Linotype"/>
                <a:cs typeface="Palatino Linotype"/>
              </a:rPr>
              <a:t>(array</a:t>
            </a:r>
            <a:r>
              <a:rPr sz="900" spc="28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666666"/>
                </a:solidFill>
                <a:latin typeface="Palatino Linotype"/>
                <a:cs typeface="Palatino Linotype"/>
              </a:rPr>
              <a:t>+</a:t>
            </a:r>
            <a:r>
              <a:rPr sz="900" spc="285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spc="140" dirty="0">
                <a:solidFill>
                  <a:srgbClr val="666666"/>
                </a:solidFill>
                <a:latin typeface="Palatino Linotype"/>
                <a:cs typeface="Palatino Linotype"/>
              </a:rPr>
              <a:t>1</a:t>
            </a:r>
            <a:r>
              <a:rPr sz="900" spc="140" dirty="0">
                <a:solidFill>
                  <a:srgbClr val="22373A"/>
                </a:solidFill>
                <a:latin typeface="Palatino Linotype"/>
                <a:cs typeface="Palatino Linotype"/>
              </a:rPr>
              <a:t>);</a:t>
            </a:r>
            <a:r>
              <a:rPr sz="900" spc="28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8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95" dirty="0">
                <a:solidFill>
                  <a:srgbClr val="3D7A7A"/>
                </a:solidFill>
                <a:latin typeface="Palatino Linotype"/>
                <a:cs typeface="Palatino Linotype"/>
              </a:rPr>
              <a:t>print</a:t>
            </a:r>
            <a:r>
              <a:rPr sz="900" i="1" spc="28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-50" dirty="0">
                <a:solidFill>
                  <a:srgbClr val="3D7A7A"/>
                </a:solidFill>
                <a:latin typeface="Palatino Linotype"/>
                <a:cs typeface="Palatino Linotype"/>
              </a:rPr>
              <a:t>2</a:t>
            </a:r>
            <a:endParaRPr sz="900" dirty="0">
              <a:latin typeface="Palatino Linotype"/>
              <a:cs typeface="Palatino Linotype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713191" y="2476808"/>
            <a:ext cx="1268730" cy="34607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80"/>
              </a:spcBef>
            </a:pP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6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95" dirty="0">
                <a:solidFill>
                  <a:srgbClr val="3D7A7A"/>
                </a:solidFill>
                <a:latin typeface="Palatino Linotype"/>
                <a:cs typeface="Palatino Linotype"/>
              </a:rPr>
              <a:t>print</a:t>
            </a:r>
            <a:r>
              <a:rPr sz="900" i="1" spc="26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-10" dirty="0">
                <a:solidFill>
                  <a:srgbClr val="3D7A7A"/>
                </a:solidFill>
                <a:latin typeface="Palatino Linotype"/>
                <a:cs typeface="Palatino Linotype"/>
              </a:rPr>
              <a:t>0xFFFAFFF2</a:t>
            </a:r>
            <a:endParaRPr sz="90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180"/>
              </a:spcBef>
            </a:pP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6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95" dirty="0">
                <a:solidFill>
                  <a:srgbClr val="3D7A7A"/>
                </a:solidFill>
                <a:latin typeface="Palatino Linotype"/>
                <a:cs typeface="Palatino Linotype"/>
              </a:rPr>
              <a:t>print</a:t>
            </a:r>
            <a:r>
              <a:rPr sz="900" i="1" spc="26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-10" dirty="0">
                <a:solidFill>
                  <a:srgbClr val="3D7A7A"/>
                </a:solidFill>
                <a:latin typeface="Palatino Linotype"/>
                <a:cs typeface="Palatino Linotype"/>
              </a:rPr>
              <a:t>0xFFFAFFF6!!</a:t>
            </a:r>
            <a:endParaRPr sz="900">
              <a:latin typeface="Palatino Linotype"/>
              <a:cs typeface="Palatino Linotype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97954" y="2476808"/>
            <a:ext cx="1268730" cy="66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84150">
              <a:lnSpc>
                <a:spcPct val="116700"/>
              </a:lnSpc>
              <a:spcBef>
                <a:spcPts val="100"/>
              </a:spcBef>
            </a:pP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cout</a:t>
            </a:r>
            <a:r>
              <a:rPr sz="900" spc="34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666666"/>
                </a:solidFill>
                <a:latin typeface="Palatino Linotype"/>
                <a:cs typeface="Palatino Linotype"/>
              </a:rPr>
              <a:t>&lt;&lt;</a:t>
            </a:r>
            <a:r>
              <a:rPr sz="900" spc="340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spc="65" dirty="0">
                <a:solidFill>
                  <a:srgbClr val="22373A"/>
                </a:solidFill>
                <a:latin typeface="Palatino Linotype"/>
                <a:cs typeface="Palatino Linotype"/>
              </a:rPr>
              <a:t>array;</a:t>
            </a:r>
            <a:r>
              <a:rPr sz="900" spc="50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cout</a:t>
            </a:r>
            <a:r>
              <a:rPr sz="900" spc="35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666666"/>
                </a:solidFill>
                <a:latin typeface="Palatino Linotype"/>
                <a:cs typeface="Palatino Linotype"/>
              </a:rPr>
              <a:t>&lt;&lt;</a:t>
            </a:r>
            <a:r>
              <a:rPr sz="900" spc="355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array</a:t>
            </a:r>
            <a:r>
              <a:rPr sz="900" spc="35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666666"/>
                </a:solidFill>
                <a:latin typeface="Palatino Linotype"/>
                <a:cs typeface="Palatino Linotype"/>
              </a:rPr>
              <a:t>+</a:t>
            </a:r>
            <a:r>
              <a:rPr sz="900" spc="355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spc="105" dirty="0">
                <a:solidFill>
                  <a:srgbClr val="666666"/>
                </a:solidFill>
                <a:latin typeface="Palatino Linotype"/>
                <a:cs typeface="Palatino Linotype"/>
              </a:rPr>
              <a:t>1</a:t>
            </a:r>
            <a:r>
              <a:rPr sz="900" spc="105" dirty="0">
                <a:solidFill>
                  <a:srgbClr val="22373A"/>
                </a:solidFill>
                <a:latin typeface="Palatino Linotype"/>
                <a:cs typeface="Palatino Linotype"/>
              </a:rPr>
              <a:t>;</a:t>
            </a:r>
            <a:endParaRPr sz="900">
              <a:latin typeface="Palatino Linotype"/>
              <a:cs typeface="Palatino Linotype"/>
            </a:endParaRPr>
          </a:p>
          <a:p>
            <a:pPr marR="5080">
              <a:lnSpc>
                <a:spcPct val="116700"/>
              </a:lnSpc>
            </a:pPr>
            <a:r>
              <a:rPr sz="900" b="1" spc="90" dirty="0">
                <a:solidFill>
                  <a:srgbClr val="AF003F"/>
                </a:solidFill>
                <a:latin typeface="Palatino Linotype"/>
                <a:cs typeface="Palatino Linotype"/>
              </a:rPr>
              <a:t>int</a:t>
            </a:r>
            <a:r>
              <a:rPr sz="900" spc="90" dirty="0">
                <a:solidFill>
                  <a:srgbClr val="666666"/>
                </a:solidFill>
                <a:latin typeface="Palatino Linotype"/>
                <a:cs typeface="Palatino Linotype"/>
              </a:rPr>
              <a:t>*</a:t>
            </a:r>
            <a:r>
              <a:rPr sz="900" spc="300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spc="70" dirty="0">
                <a:solidFill>
                  <a:srgbClr val="22373A"/>
                </a:solidFill>
                <a:latin typeface="Palatino Linotype"/>
                <a:cs typeface="Palatino Linotype"/>
              </a:rPr>
              <a:t>ptr</a:t>
            </a:r>
            <a:r>
              <a:rPr sz="900" spc="30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666666"/>
                </a:solidFill>
                <a:latin typeface="Palatino Linotype"/>
                <a:cs typeface="Palatino Linotype"/>
              </a:rPr>
              <a:t>=</a:t>
            </a:r>
            <a:r>
              <a:rPr sz="900" spc="305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array</a:t>
            </a:r>
            <a:r>
              <a:rPr sz="900" spc="30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666666"/>
                </a:solidFill>
                <a:latin typeface="Palatino Linotype"/>
                <a:cs typeface="Palatino Linotype"/>
              </a:rPr>
              <a:t>+</a:t>
            </a:r>
            <a:r>
              <a:rPr sz="900" spc="300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spc="105" dirty="0">
                <a:solidFill>
                  <a:srgbClr val="666666"/>
                </a:solidFill>
                <a:latin typeface="Palatino Linotype"/>
                <a:cs typeface="Palatino Linotype"/>
              </a:rPr>
              <a:t>2</a:t>
            </a:r>
            <a:r>
              <a:rPr sz="900" spc="105" dirty="0">
                <a:solidFill>
                  <a:srgbClr val="22373A"/>
                </a:solidFill>
                <a:latin typeface="Palatino Linotype"/>
                <a:cs typeface="Palatino Linotype"/>
              </a:rPr>
              <a:t>; </a:t>
            </a: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cout</a:t>
            </a:r>
            <a:r>
              <a:rPr sz="900" spc="34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666666"/>
                </a:solidFill>
                <a:latin typeface="Palatino Linotype"/>
                <a:cs typeface="Palatino Linotype"/>
              </a:rPr>
              <a:t>&lt;&lt;</a:t>
            </a:r>
            <a:r>
              <a:rPr sz="900" spc="345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spc="90" dirty="0">
                <a:solidFill>
                  <a:srgbClr val="22373A"/>
                </a:solidFill>
                <a:latin typeface="Palatino Linotype"/>
                <a:cs typeface="Palatino Linotype"/>
              </a:rPr>
              <a:t>ptr[</a:t>
            </a:r>
            <a:r>
              <a:rPr sz="900" spc="90" dirty="0">
                <a:solidFill>
                  <a:srgbClr val="666666"/>
                </a:solidFill>
                <a:latin typeface="Palatino Linotype"/>
                <a:cs typeface="Palatino Linotype"/>
              </a:rPr>
              <a:t>-</a:t>
            </a:r>
            <a:r>
              <a:rPr sz="900" spc="150" dirty="0">
                <a:solidFill>
                  <a:srgbClr val="666666"/>
                </a:solidFill>
                <a:latin typeface="Palatino Linotype"/>
                <a:cs typeface="Palatino Linotype"/>
              </a:rPr>
              <a:t>1</a:t>
            </a:r>
            <a:r>
              <a:rPr sz="900" spc="150" dirty="0">
                <a:solidFill>
                  <a:srgbClr val="22373A"/>
                </a:solidFill>
                <a:latin typeface="Palatino Linotype"/>
                <a:cs typeface="Palatino Linotype"/>
              </a:rPr>
              <a:t>];</a:t>
            </a:r>
            <a:endParaRPr sz="900">
              <a:latin typeface="Palatino Linotype"/>
              <a:cs typeface="Palatino Linotype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713191" y="2980367"/>
            <a:ext cx="61087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6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95" dirty="0">
                <a:solidFill>
                  <a:srgbClr val="3D7A7A"/>
                </a:solidFill>
                <a:latin typeface="Palatino Linotype"/>
                <a:cs typeface="Palatino Linotype"/>
              </a:rPr>
              <a:t>print</a:t>
            </a:r>
            <a:r>
              <a:rPr sz="900" i="1" spc="26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-50" dirty="0">
                <a:solidFill>
                  <a:srgbClr val="3D7A7A"/>
                </a:solidFill>
                <a:latin typeface="Palatino Linotype"/>
                <a:cs typeface="Palatino Linotype"/>
              </a:rPr>
              <a:t>2</a:t>
            </a:r>
            <a:endParaRPr sz="900">
              <a:latin typeface="Palatino Linotype"/>
              <a:cs typeface="Palatino Linotype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377218" y="2960749"/>
            <a:ext cx="29464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10" dirty="0">
                <a:solidFill>
                  <a:srgbClr val="22373A"/>
                </a:solidFill>
                <a:latin typeface="Trebuchet MS"/>
                <a:cs typeface="Trebuchet MS"/>
              </a:rPr>
              <a:t>39/75</a:t>
            </a:r>
            <a:endParaRPr sz="800">
              <a:latin typeface="Trebuchet MS"/>
              <a:cs typeface="Trebuchet MS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0" y="3234937"/>
            <a:ext cx="5760085" cy="5080"/>
            <a:chOff x="0" y="3234937"/>
            <a:chExt cx="5760085" cy="5080"/>
          </a:xfrm>
        </p:grpSpPr>
        <p:sp>
          <p:nvSpPr>
            <p:cNvPr id="17" name="object 17"/>
            <p:cNvSpPr/>
            <p:nvPr/>
          </p:nvSpPr>
          <p:spPr>
            <a:xfrm>
              <a:off x="0" y="3237471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0" y="3234937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80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0" y="3234937"/>
              <a:ext cx="2995295" cy="5080"/>
            </a:xfrm>
            <a:custGeom>
              <a:avLst/>
              <a:gdLst/>
              <a:ahLst/>
              <a:cxnLst/>
              <a:rect l="l" t="t" r="r" b="b"/>
              <a:pathLst>
                <a:path w="2995295" h="5080">
                  <a:moveTo>
                    <a:pt x="0" y="5060"/>
                  </a:moveTo>
                  <a:lnTo>
                    <a:pt x="0" y="0"/>
                  </a:lnTo>
                  <a:lnTo>
                    <a:pt x="2995262" y="0"/>
                  </a:lnTo>
                  <a:lnTo>
                    <a:pt x="2995262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4358A-D359-838F-9850-1BCFDDA30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770" y="76375"/>
            <a:ext cx="3528695" cy="184666"/>
          </a:xfrm>
        </p:spPr>
        <p:txBody>
          <a:bodyPr/>
          <a:lstStyle/>
          <a:p>
            <a:r>
              <a:rPr lang="en-US" dirty="0"/>
              <a:t>Review on Week 7 - C++ Classes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A8081C-A5AA-56BC-18B5-A1D065653B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4150" y="555625"/>
            <a:ext cx="5397500" cy="1846659"/>
          </a:xfrm>
        </p:spPr>
        <p:txBody>
          <a:bodyPr/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Classes</a:t>
            </a:r>
            <a:r>
              <a:rPr lang="en-US" sz="12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 are the most fundamental feature in C++. Classes let us define new types for our applications, making our programs shorter and easier to modify.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abstraction</a:t>
            </a:r>
            <a:r>
              <a:rPr lang="en-US" sz="12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—the ability to define both </a:t>
            </a:r>
            <a:r>
              <a:rPr lang="en-US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en-US" sz="12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r>
              <a:rPr lang="en-US" sz="12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 members.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Encapsulate</a:t>
            </a:r>
            <a:r>
              <a:rPr lang="en-US" sz="12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 a class by defining its implementation members as </a:t>
            </a:r>
            <a:r>
              <a:rPr lang="en-US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</a:t>
            </a:r>
            <a:r>
              <a:rPr lang="en-US" sz="12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Classes may grant access to their nonpublic member by designating another class or function as a </a:t>
            </a:r>
            <a:r>
              <a:rPr lang="en-US" sz="1200" b="1" i="0" u="none" strike="noStrike" baseline="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friend</a:t>
            </a:r>
            <a:r>
              <a:rPr lang="en-US" sz="12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Classes may define </a:t>
            </a:r>
            <a:r>
              <a:rPr lang="en-US" sz="12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constructors</a:t>
            </a:r>
            <a:r>
              <a:rPr lang="en-US" sz="12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, which are special member functions that control how objects are initialized. Constructors may be </a:t>
            </a:r>
            <a:r>
              <a:rPr lang="en-US" sz="12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overloaded</a:t>
            </a:r>
            <a:r>
              <a:rPr lang="en-US" sz="12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Classes may define a single </a:t>
            </a:r>
            <a:r>
              <a:rPr lang="en-US" sz="1200" b="1" i="0" u="none" strike="noStrike" baseline="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</a:t>
            </a:r>
            <a:r>
              <a:rPr lang="en-US" sz="12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tructor</a:t>
            </a:r>
            <a:r>
              <a:rPr lang="en-US" sz="12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, which is a special member function that releases memory when an object is destroyed.</a:t>
            </a:r>
          </a:p>
        </p:txBody>
      </p:sp>
    </p:spTree>
    <p:extLst>
      <p:ext uri="{BB962C8B-B14F-4D97-AF65-F5344CB8AC3E}">
        <p14:creationId xmlns:p14="http://schemas.microsoft.com/office/powerpoint/2010/main" val="35451039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0" spc="-80" dirty="0">
                <a:latin typeface="Tahoma"/>
                <a:cs typeface="Tahoma"/>
              </a:rPr>
              <a:t>1</a:t>
            </a:r>
            <a:r>
              <a:rPr b="0" spc="-114" dirty="0">
                <a:latin typeface="Tahoma"/>
                <a:cs typeface="Tahoma"/>
              </a:rPr>
              <a:t> </a:t>
            </a:r>
            <a:r>
              <a:rPr b="0" dirty="0">
                <a:latin typeface="Tahoma"/>
                <a:cs typeface="Tahoma"/>
              </a:rPr>
              <a:t>+</a:t>
            </a:r>
            <a:r>
              <a:rPr b="0" spc="-114" dirty="0">
                <a:latin typeface="Tahoma"/>
                <a:cs typeface="Tahoma"/>
              </a:rPr>
              <a:t> </a:t>
            </a:r>
            <a:r>
              <a:rPr b="0" spc="-80" dirty="0">
                <a:latin typeface="Tahoma"/>
                <a:cs typeface="Tahoma"/>
              </a:rPr>
              <a:t>1</a:t>
            </a:r>
            <a:r>
              <a:rPr b="0" spc="-45" dirty="0">
                <a:latin typeface="Tahoma"/>
                <a:cs typeface="Tahoma"/>
              </a:rPr>
              <a:t> </a:t>
            </a:r>
            <a:r>
              <a:rPr b="0" i="1" dirty="0">
                <a:latin typeface="Arial"/>
                <a:cs typeface="Arial"/>
              </a:rPr>
              <a:t≯</a:t>
            </a:r>
            <a:r>
              <a:rPr b="0" dirty="0">
                <a:latin typeface="Tahoma"/>
                <a:cs typeface="Tahoma"/>
              </a:rPr>
              <a:t>=</a:t>
            </a:r>
            <a:r>
              <a:rPr b="0" spc="-60" dirty="0">
                <a:latin typeface="Tahoma"/>
                <a:cs typeface="Tahoma"/>
              </a:rPr>
              <a:t> </a:t>
            </a:r>
            <a:r>
              <a:rPr b="0" dirty="0">
                <a:latin typeface="Tahoma"/>
                <a:cs typeface="Tahoma"/>
              </a:rPr>
              <a:t>2</a:t>
            </a:r>
            <a:r>
              <a:rPr b="0" spc="60" dirty="0">
                <a:latin typeface="Tahoma"/>
                <a:cs typeface="Tahoma"/>
              </a:rPr>
              <a:t> </a:t>
            </a:r>
            <a:r>
              <a:rPr b="0" dirty="0">
                <a:latin typeface="Arial Black"/>
                <a:cs typeface="Arial Black"/>
              </a:rPr>
              <a:t>:</a:t>
            </a:r>
            <a:r>
              <a:rPr b="0" spc="175" dirty="0">
                <a:latin typeface="Arial Black"/>
                <a:cs typeface="Arial Black"/>
              </a:rPr>
              <a:t> </a:t>
            </a:r>
            <a:r>
              <a:rPr b="0" spc="-110" dirty="0">
                <a:latin typeface="Arial Black"/>
                <a:cs typeface="Arial Black"/>
              </a:rPr>
              <a:t>Pointer</a:t>
            </a:r>
            <a:r>
              <a:rPr b="0" spc="30" dirty="0">
                <a:latin typeface="Arial Black"/>
                <a:cs typeface="Arial Black"/>
              </a:rPr>
              <a:t> </a:t>
            </a:r>
            <a:r>
              <a:rPr b="0" spc="-110" dirty="0">
                <a:latin typeface="Arial Black"/>
                <a:cs typeface="Arial Black"/>
              </a:rPr>
              <a:t>Arithmetic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05678" y="76375"/>
            <a:ext cx="27622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25" dirty="0">
                <a:solidFill>
                  <a:srgbClr val="F9F9F9"/>
                </a:solidFill>
                <a:latin typeface="Arial Black"/>
                <a:cs typeface="Arial Black"/>
              </a:rPr>
              <a:t>2/2</a:t>
            </a:r>
            <a:endParaRPr sz="1200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96251" y="1185473"/>
            <a:ext cx="128778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dirty="0">
                <a:solidFill>
                  <a:srgbClr val="22373A"/>
                </a:solidFill>
                <a:latin typeface="Palatino Linotype"/>
                <a:cs typeface="Palatino Linotype"/>
              </a:rPr>
              <a:t>char</a:t>
            </a:r>
            <a:r>
              <a:rPr sz="1000" b="1" spc="33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1000" b="1" spc="110" dirty="0">
                <a:solidFill>
                  <a:srgbClr val="22373A"/>
                </a:solidFill>
                <a:latin typeface="Palatino Linotype"/>
                <a:cs typeface="Palatino Linotype"/>
              </a:rPr>
              <a:t>arr[4]</a:t>
            </a:r>
            <a:r>
              <a:rPr sz="1000" b="1" spc="33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1000" b="1" dirty="0">
                <a:solidFill>
                  <a:srgbClr val="22373A"/>
                </a:solidFill>
                <a:latin typeface="Palatino Linotype"/>
                <a:cs typeface="Palatino Linotype"/>
              </a:rPr>
              <a:t>=</a:t>
            </a:r>
            <a:r>
              <a:rPr sz="1000" b="1" spc="33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1000" b="1" spc="45" dirty="0">
                <a:solidFill>
                  <a:srgbClr val="22373A"/>
                </a:solidFill>
                <a:latin typeface="Palatino Linotype"/>
                <a:cs typeface="Palatino Linotype"/>
              </a:rPr>
              <a:t>"abc"</a:t>
            </a:r>
            <a:endParaRPr sz="1000">
              <a:latin typeface="Palatino Linotype"/>
              <a:cs typeface="Palatino Linotype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719289" y="1605546"/>
            <a:ext cx="5080" cy="576580"/>
            <a:chOff x="719289" y="1605546"/>
            <a:chExt cx="5080" cy="576580"/>
          </a:xfrm>
        </p:grpSpPr>
        <p:sp>
          <p:nvSpPr>
            <p:cNvPr id="6" name="object 6"/>
            <p:cNvSpPr/>
            <p:nvPr/>
          </p:nvSpPr>
          <p:spPr>
            <a:xfrm>
              <a:off x="721817" y="1605546"/>
              <a:ext cx="0" cy="144145"/>
            </a:xfrm>
            <a:custGeom>
              <a:avLst/>
              <a:gdLst/>
              <a:ahLst/>
              <a:cxnLst/>
              <a:rect l="l" t="t" r="r" b="b"/>
              <a:pathLst>
                <a:path h="144144">
                  <a:moveTo>
                    <a:pt x="0" y="144043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21817" y="1749590"/>
              <a:ext cx="0" cy="144145"/>
            </a:xfrm>
            <a:custGeom>
              <a:avLst/>
              <a:gdLst/>
              <a:ahLst/>
              <a:cxnLst/>
              <a:rect l="l" t="t" r="r" b="b"/>
              <a:pathLst>
                <a:path h="144144">
                  <a:moveTo>
                    <a:pt x="0" y="144043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21817" y="1893646"/>
              <a:ext cx="0" cy="144145"/>
            </a:xfrm>
            <a:custGeom>
              <a:avLst/>
              <a:gdLst/>
              <a:ahLst/>
              <a:cxnLst/>
              <a:rect l="l" t="t" r="r" b="b"/>
              <a:pathLst>
                <a:path h="144144">
                  <a:moveTo>
                    <a:pt x="0" y="144043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21817" y="2037689"/>
              <a:ext cx="0" cy="144145"/>
            </a:xfrm>
            <a:custGeom>
              <a:avLst/>
              <a:gdLst/>
              <a:ahLst/>
              <a:cxnLst/>
              <a:rect l="l" t="t" r="r" b="b"/>
              <a:pathLst>
                <a:path h="144144">
                  <a:moveTo>
                    <a:pt x="0" y="144043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1116647" y="1605546"/>
            <a:ext cx="5080" cy="576580"/>
            <a:chOff x="1116647" y="1605546"/>
            <a:chExt cx="5080" cy="576580"/>
          </a:xfrm>
        </p:grpSpPr>
        <p:sp>
          <p:nvSpPr>
            <p:cNvPr id="11" name="object 11"/>
            <p:cNvSpPr/>
            <p:nvPr/>
          </p:nvSpPr>
          <p:spPr>
            <a:xfrm>
              <a:off x="1119174" y="1605546"/>
              <a:ext cx="0" cy="144145"/>
            </a:xfrm>
            <a:custGeom>
              <a:avLst/>
              <a:gdLst/>
              <a:ahLst/>
              <a:cxnLst/>
              <a:rect l="l" t="t" r="r" b="b"/>
              <a:pathLst>
                <a:path h="144144">
                  <a:moveTo>
                    <a:pt x="0" y="144043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119174" y="1749590"/>
              <a:ext cx="0" cy="144145"/>
            </a:xfrm>
            <a:custGeom>
              <a:avLst/>
              <a:gdLst/>
              <a:ahLst/>
              <a:cxnLst/>
              <a:rect l="l" t="t" r="r" b="b"/>
              <a:pathLst>
                <a:path h="144144">
                  <a:moveTo>
                    <a:pt x="0" y="144043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119174" y="1893646"/>
              <a:ext cx="0" cy="144145"/>
            </a:xfrm>
            <a:custGeom>
              <a:avLst/>
              <a:gdLst/>
              <a:ahLst/>
              <a:cxnLst/>
              <a:rect l="l" t="t" r="r" b="b"/>
              <a:pathLst>
                <a:path h="144144">
                  <a:moveTo>
                    <a:pt x="0" y="144043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119174" y="2037689"/>
              <a:ext cx="0" cy="144145"/>
            </a:xfrm>
            <a:custGeom>
              <a:avLst/>
              <a:gdLst/>
              <a:ahLst/>
              <a:cxnLst/>
              <a:rect l="l" t="t" r="r" b="b"/>
              <a:pathLst>
                <a:path h="144144">
                  <a:moveTo>
                    <a:pt x="0" y="144043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1627327" y="1605546"/>
            <a:ext cx="5080" cy="576580"/>
            <a:chOff x="1627327" y="1605546"/>
            <a:chExt cx="5080" cy="576580"/>
          </a:xfrm>
        </p:grpSpPr>
        <p:sp>
          <p:nvSpPr>
            <p:cNvPr id="16" name="object 16"/>
            <p:cNvSpPr/>
            <p:nvPr/>
          </p:nvSpPr>
          <p:spPr>
            <a:xfrm>
              <a:off x="1629854" y="1605546"/>
              <a:ext cx="0" cy="144145"/>
            </a:xfrm>
            <a:custGeom>
              <a:avLst/>
              <a:gdLst/>
              <a:ahLst/>
              <a:cxnLst/>
              <a:rect l="l" t="t" r="r" b="b"/>
              <a:pathLst>
                <a:path h="144144">
                  <a:moveTo>
                    <a:pt x="0" y="144043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629854" y="1749590"/>
              <a:ext cx="0" cy="144145"/>
            </a:xfrm>
            <a:custGeom>
              <a:avLst/>
              <a:gdLst/>
              <a:ahLst/>
              <a:cxnLst/>
              <a:rect l="l" t="t" r="r" b="b"/>
              <a:pathLst>
                <a:path h="144144">
                  <a:moveTo>
                    <a:pt x="0" y="144043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629854" y="1893646"/>
              <a:ext cx="0" cy="144145"/>
            </a:xfrm>
            <a:custGeom>
              <a:avLst/>
              <a:gdLst/>
              <a:ahLst/>
              <a:cxnLst/>
              <a:rect l="l" t="t" r="r" b="b"/>
              <a:pathLst>
                <a:path h="144144">
                  <a:moveTo>
                    <a:pt x="0" y="144043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629854" y="2037689"/>
              <a:ext cx="0" cy="144145"/>
            </a:xfrm>
            <a:custGeom>
              <a:avLst/>
              <a:gdLst/>
              <a:ahLst/>
              <a:cxnLst/>
              <a:rect l="l" t="t" r="r" b="b"/>
              <a:pathLst>
                <a:path h="144144">
                  <a:moveTo>
                    <a:pt x="0" y="144043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782497" y="1428359"/>
            <a:ext cx="786765" cy="7461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6835" marR="5080" indent="-64769">
              <a:lnSpc>
                <a:spcPct val="105000"/>
              </a:lnSpc>
              <a:spcBef>
                <a:spcPts val="100"/>
              </a:spcBef>
              <a:tabLst>
                <a:tab pos="414655" algn="l"/>
                <a:tab pos="506095" algn="l"/>
              </a:tabLst>
            </a:pPr>
            <a:r>
              <a:rPr sz="900" spc="-10" dirty="0">
                <a:solidFill>
                  <a:srgbClr val="22373A"/>
                </a:solidFill>
                <a:latin typeface="Tahoma"/>
                <a:cs typeface="Tahoma"/>
              </a:rPr>
              <a:t>value</a:t>
            </a:r>
            <a:r>
              <a:rPr sz="900" dirty="0">
                <a:solidFill>
                  <a:srgbClr val="22373A"/>
                </a:solidFill>
                <a:latin typeface="Tahoma"/>
                <a:cs typeface="Tahoma"/>
              </a:rPr>
              <a:t>	</a:t>
            </a:r>
            <a:r>
              <a:rPr sz="900" spc="-45" dirty="0">
                <a:solidFill>
                  <a:srgbClr val="22373A"/>
                </a:solidFill>
                <a:latin typeface="Tahoma"/>
                <a:cs typeface="Tahoma"/>
              </a:rPr>
              <a:t>address </a:t>
            </a:r>
            <a:r>
              <a:rPr sz="900" spc="-25" dirty="0">
                <a:solidFill>
                  <a:srgbClr val="22373A"/>
                </a:solidFill>
                <a:latin typeface="Tahoma"/>
                <a:cs typeface="Tahoma"/>
              </a:rPr>
              <a:t>’a’</a:t>
            </a:r>
            <a:r>
              <a:rPr sz="900" dirty="0">
                <a:solidFill>
                  <a:srgbClr val="22373A"/>
                </a:solidFill>
                <a:latin typeface="Tahoma"/>
                <a:cs typeface="Tahoma"/>
              </a:rPr>
              <a:t>		</a:t>
            </a:r>
            <a:r>
              <a:rPr sz="900" spc="-25" dirty="0">
                <a:solidFill>
                  <a:srgbClr val="22373A"/>
                </a:solidFill>
                <a:latin typeface="Tahoma"/>
                <a:cs typeface="Tahoma"/>
              </a:rPr>
              <a:t>0x0</a:t>
            </a:r>
            <a:endParaRPr sz="900">
              <a:latin typeface="Tahoma"/>
              <a:cs typeface="Tahoma"/>
            </a:endParaRPr>
          </a:p>
          <a:p>
            <a:pPr marL="74930">
              <a:lnSpc>
                <a:spcPct val="100000"/>
              </a:lnSpc>
              <a:spcBef>
                <a:spcPts val="55"/>
              </a:spcBef>
              <a:tabLst>
                <a:tab pos="506095" algn="l"/>
              </a:tabLst>
            </a:pPr>
            <a:r>
              <a:rPr sz="900" spc="-25" dirty="0">
                <a:solidFill>
                  <a:srgbClr val="22373A"/>
                </a:solidFill>
                <a:latin typeface="Tahoma"/>
                <a:cs typeface="Tahoma"/>
              </a:rPr>
              <a:t>’b’</a:t>
            </a:r>
            <a:r>
              <a:rPr sz="900" dirty="0">
                <a:solidFill>
                  <a:srgbClr val="22373A"/>
                </a:solidFill>
                <a:latin typeface="Tahoma"/>
                <a:cs typeface="Tahoma"/>
              </a:rPr>
              <a:t>	</a:t>
            </a:r>
            <a:r>
              <a:rPr sz="900" spc="-25" dirty="0">
                <a:solidFill>
                  <a:srgbClr val="22373A"/>
                </a:solidFill>
                <a:latin typeface="Tahoma"/>
                <a:cs typeface="Tahoma"/>
              </a:rPr>
              <a:t>0x1</a:t>
            </a:r>
            <a:endParaRPr sz="900">
              <a:latin typeface="Tahoma"/>
              <a:cs typeface="Tahoma"/>
            </a:endParaRPr>
          </a:p>
          <a:p>
            <a:pPr marL="79375">
              <a:lnSpc>
                <a:spcPct val="100000"/>
              </a:lnSpc>
              <a:spcBef>
                <a:spcPts val="55"/>
              </a:spcBef>
              <a:tabLst>
                <a:tab pos="506095" algn="l"/>
              </a:tabLst>
            </a:pPr>
            <a:r>
              <a:rPr sz="900" spc="-25" dirty="0">
                <a:solidFill>
                  <a:srgbClr val="22373A"/>
                </a:solidFill>
                <a:latin typeface="Tahoma"/>
                <a:cs typeface="Tahoma"/>
              </a:rPr>
              <a:t>’c’</a:t>
            </a:r>
            <a:r>
              <a:rPr sz="900" dirty="0">
                <a:solidFill>
                  <a:srgbClr val="22373A"/>
                </a:solidFill>
                <a:latin typeface="Tahoma"/>
                <a:cs typeface="Tahoma"/>
              </a:rPr>
              <a:t>	</a:t>
            </a:r>
            <a:r>
              <a:rPr sz="900" spc="-25" dirty="0">
                <a:solidFill>
                  <a:srgbClr val="22373A"/>
                </a:solidFill>
                <a:latin typeface="Tahoma"/>
                <a:cs typeface="Tahoma"/>
              </a:rPr>
              <a:t>0x2</a:t>
            </a:r>
            <a:endParaRPr sz="900">
              <a:latin typeface="Tahoma"/>
              <a:cs typeface="Tahoma"/>
            </a:endParaRPr>
          </a:p>
          <a:p>
            <a:pPr marL="46355">
              <a:lnSpc>
                <a:spcPct val="100000"/>
              </a:lnSpc>
              <a:spcBef>
                <a:spcPts val="50"/>
              </a:spcBef>
              <a:tabLst>
                <a:tab pos="506095" algn="l"/>
              </a:tabLst>
            </a:pPr>
            <a:r>
              <a:rPr sz="900" spc="-20" dirty="0">
                <a:solidFill>
                  <a:srgbClr val="22373A"/>
                </a:solidFill>
                <a:latin typeface="Tahoma"/>
                <a:cs typeface="Tahoma"/>
              </a:rPr>
              <a:t>’</a:t>
            </a:r>
            <a:r>
              <a:rPr sz="900" i="1" spc="-20" dirty="0">
                <a:solidFill>
                  <a:srgbClr val="22373A"/>
                </a:solidFill>
                <a:latin typeface="Sitka Small"/>
                <a:cs typeface="Sitka Small"/>
              </a:rPr>
              <a:t>\</a:t>
            </a:r>
            <a:r>
              <a:rPr sz="900" spc="-20" dirty="0">
                <a:solidFill>
                  <a:srgbClr val="22373A"/>
                </a:solidFill>
                <a:latin typeface="Tahoma"/>
                <a:cs typeface="Tahoma"/>
              </a:rPr>
              <a:t>0’</a:t>
            </a:r>
            <a:r>
              <a:rPr sz="900" dirty="0">
                <a:solidFill>
                  <a:srgbClr val="22373A"/>
                </a:solidFill>
                <a:latin typeface="Tahoma"/>
                <a:cs typeface="Tahoma"/>
              </a:rPr>
              <a:t>	</a:t>
            </a:r>
            <a:r>
              <a:rPr sz="900" spc="-25" dirty="0">
                <a:solidFill>
                  <a:srgbClr val="22373A"/>
                </a:solidFill>
                <a:latin typeface="Tahoma"/>
                <a:cs typeface="Tahoma"/>
              </a:rPr>
              <a:t>0x3</a:t>
            </a:r>
            <a:endParaRPr sz="900">
              <a:latin typeface="Tahoma"/>
              <a:cs typeface="Tahom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695602" y="1572390"/>
            <a:ext cx="401955" cy="601980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sz="900" spc="-25" dirty="0">
                <a:solidFill>
                  <a:srgbClr val="22373A"/>
                </a:solidFill>
                <a:latin typeface="Lucida Sans Unicode"/>
                <a:cs typeface="Lucida Sans Unicode"/>
              </a:rPr>
              <a:t>←</a:t>
            </a:r>
            <a:r>
              <a:rPr sz="900" spc="-25" dirty="0">
                <a:solidFill>
                  <a:srgbClr val="22373A"/>
                </a:solidFill>
                <a:latin typeface="Tahoma"/>
                <a:cs typeface="Tahoma"/>
              </a:rPr>
              <a:t>arr[0]</a:t>
            </a:r>
            <a:endParaRPr sz="9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900" spc="-25" dirty="0">
                <a:solidFill>
                  <a:srgbClr val="22373A"/>
                </a:solidFill>
                <a:latin typeface="Lucida Sans Unicode"/>
                <a:cs typeface="Lucida Sans Unicode"/>
              </a:rPr>
              <a:t>←</a:t>
            </a:r>
            <a:r>
              <a:rPr sz="900" spc="-25" dirty="0">
                <a:solidFill>
                  <a:srgbClr val="22373A"/>
                </a:solidFill>
                <a:latin typeface="Tahoma"/>
                <a:cs typeface="Tahoma"/>
              </a:rPr>
              <a:t>arr[1]</a:t>
            </a:r>
            <a:endParaRPr sz="9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900" spc="-25" dirty="0">
                <a:solidFill>
                  <a:srgbClr val="22373A"/>
                </a:solidFill>
                <a:latin typeface="Lucida Sans Unicode"/>
                <a:cs typeface="Lucida Sans Unicode"/>
              </a:rPr>
              <a:t>←</a:t>
            </a:r>
            <a:r>
              <a:rPr sz="900" spc="-25" dirty="0">
                <a:solidFill>
                  <a:srgbClr val="22373A"/>
                </a:solidFill>
                <a:latin typeface="Tahoma"/>
                <a:cs typeface="Tahoma"/>
              </a:rPr>
              <a:t>arr[2]</a:t>
            </a:r>
            <a:endParaRPr sz="9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900" spc="-25" dirty="0">
                <a:solidFill>
                  <a:srgbClr val="22373A"/>
                </a:solidFill>
                <a:latin typeface="Lucida Sans Unicode"/>
                <a:cs typeface="Lucida Sans Unicode"/>
              </a:rPr>
              <a:t>←</a:t>
            </a:r>
            <a:r>
              <a:rPr sz="900" spc="-25" dirty="0">
                <a:solidFill>
                  <a:srgbClr val="22373A"/>
                </a:solidFill>
                <a:latin typeface="Tahoma"/>
                <a:cs typeface="Tahoma"/>
              </a:rPr>
              <a:t>arr[3]</a:t>
            </a:r>
            <a:endParaRPr sz="900">
              <a:latin typeface="Tahoma"/>
              <a:cs typeface="Tahom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972384" y="569117"/>
            <a:ext cx="134810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90" dirty="0">
                <a:solidFill>
                  <a:srgbClr val="22373A"/>
                </a:solidFill>
                <a:latin typeface="Palatino Linotype"/>
                <a:cs typeface="Palatino Linotype"/>
              </a:rPr>
              <a:t>int</a:t>
            </a:r>
            <a:r>
              <a:rPr sz="1000" b="1" spc="28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1000" b="1" spc="110" dirty="0">
                <a:solidFill>
                  <a:srgbClr val="22373A"/>
                </a:solidFill>
                <a:latin typeface="Palatino Linotype"/>
                <a:cs typeface="Palatino Linotype"/>
              </a:rPr>
              <a:t>arr[3]</a:t>
            </a:r>
            <a:r>
              <a:rPr sz="1000" b="1" spc="29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1000" b="1" dirty="0">
                <a:solidFill>
                  <a:srgbClr val="22373A"/>
                </a:solidFill>
                <a:latin typeface="Palatino Linotype"/>
                <a:cs typeface="Palatino Linotype"/>
              </a:rPr>
              <a:t>=</a:t>
            </a:r>
            <a:r>
              <a:rPr sz="1000" b="1" spc="29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1000" i="1" spc="75" dirty="0">
                <a:solidFill>
                  <a:srgbClr val="22373A"/>
                </a:solidFill>
                <a:latin typeface="Garamond"/>
                <a:cs typeface="Garamond"/>
              </a:rPr>
              <a:t>{</a:t>
            </a:r>
            <a:r>
              <a:rPr sz="1000" b="1" spc="75" dirty="0">
                <a:solidFill>
                  <a:srgbClr val="22373A"/>
                </a:solidFill>
                <a:latin typeface="Palatino Linotype"/>
                <a:cs typeface="Palatino Linotype"/>
              </a:rPr>
              <a:t>4,5,6</a:t>
            </a:r>
            <a:r>
              <a:rPr sz="1000" i="1" spc="75" dirty="0">
                <a:solidFill>
                  <a:srgbClr val="22373A"/>
                </a:solidFill>
                <a:latin typeface="Garamond"/>
                <a:cs typeface="Garamond"/>
              </a:rPr>
              <a:t>}</a:t>
            </a:r>
            <a:endParaRPr sz="1000">
              <a:latin typeface="Garamond"/>
              <a:cs typeface="Garamond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2963405" y="932091"/>
            <a:ext cx="913130" cy="581660"/>
            <a:chOff x="2963405" y="932091"/>
            <a:chExt cx="913130" cy="581660"/>
          </a:xfrm>
        </p:grpSpPr>
        <p:sp>
          <p:nvSpPr>
            <p:cNvPr id="24" name="object 24"/>
            <p:cNvSpPr/>
            <p:nvPr/>
          </p:nvSpPr>
          <p:spPr>
            <a:xfrm>
              <a:off x="2965945" y="934631"/>
              <a:ext cx="0" cy="144145"/>
            </a:xfrm>
            <a:custGeom>
              <a:avLst/>
              <a:gdLst/>
              <a:ahLst/>
              <a:cxnLst/>
              <a:rect l="l" t="t" r="r" b="b"/>
              <a:pathLst>
                <a:path h="144144">
                  <a:moveTo>
                    <a:pt x="0" y="144043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965945" y="1078674"/>
              <a:ext cx="0" cy="144145"/>
            </a:xfrm>
            <a:custGeom>
              <a:avLst/>
              <a:gdLst/>
              <a:ahLst/>
              <a:cxnLst/>
              <a:rect l="l" t="t" r="r" b="b"/>
              <a:pathLst>
                <a:path h="144144">
                  <a:moveTo>
                    <a:pt x="0" y="144043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965945" y="1222730"/>
              <a:ext cx="0" cy="144145"/>
            </a:xfrm>
            <a:custGeom>
              <a:avLst/>
              <a:gdLst/>
              <a:ahLst/>
              <a:cxnLst/>
              <a:rect l="l" t="t" r="r" b="b"/>
              <a:pathLst>
                <a:path h="144144">
                  <a:moveTo>
                    <a:pt x="0" y="144043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965945" y="1366773"/>
              <a:ext cx="0" cy="144145"/>
            </a:xfrm>
            <a:custGeom>
              <a:avLst/>
              <a:gdLst/>
              <a:ahLst/>
              <a:cxnLst/>
              <a:rect l="l" t="t" r="r" b="b"/>
              <a:pathLst>
                <a:path h="144144">
                  <a:moveTo>
                    <a:pt x="0" y="144043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363315" y="934631"/>
              <a:ext cx="0" cy="144145"/>
            </a:xfrm>
            <a:custGeom>
              <a:avLst/>
              <a:gdLst/>
              <a:ahLst/>
              <a:cxnLst/>
              <a:rect l="l" t="t" r="r" b="b"/>
              <a:pathLst>
                <a:path h="144144">
                  <a:moveTo>
                    <a:pt x="0" y="144043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363315" y="1078674"/>
              <a:ext cx="0" cy="144145"/>
            </a:xfrm>
            <a:custGeom>
              <a:avLst/>
              <a:gdLst/>
              <a:ahLst/>
              <a:cxnLst/>
              <a:rect l="l" t="t" r="r" b="b"/>
              <a:pathLst>
                <a:path h="144144">
                  <a:moveTo>
                    <a:pt x="0" y="144043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363315" y="1222730"/>
              <a:ext cx="0" cy="144145"/>
            </a:xfrm>
            <a:custGeom>
              <a:avLst/>
              <a:gdLst/>
              <a:ahLst/>
              <a:cxnLst/>
              <a:rect l="l" t="t" r="r" b="b"/>
              <a:pathLst>
                <a:path h="144144">
                  <a:moveTo>
                    <a:pt x="0" y="144043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363315" y="1366773"/>
              <a:ext cx="0" cy="144145"/>
            </a:xfrm>
            <a:custGeom>
              <a:avLst/>
              <a:gdLst/>
              <a:ahLst/>
              <a:cxnLst/>
              <a:rect l="l" t="t" r="r" b="b"/>
              <a:pathLst>
                <a:path h="144144">
                  <a:moveTo>
                    <a:pt x="0" y="144043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873995" y="934631"/>
              <a:ext cx="0" cy="144145"/>
            </a:xfrm>
            <a:custGeom>
              <a:avLst/>
              <a:gdLst/>
              <a:ahLst/>
              <a:cxnLst/>
              <a:rect l="l" t="t" r="r" b="b"/>
              <a:pathLst>
                <a:path h="144144">
                  <a:moveTo>
                    <a:pt x="0" y="144043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873995" y="1078674"/>
              <a:ext cx="0" cy="144145"/>
            </a:xfrm>
            <a:custGeom>
              <a:avLst/>
              <a:gdLst/>
              <a:ahLst/>
              <a:cxnLst/>
              <a:rect l="l" t="t" r="r" b="b"/>
              <a:pathLst>
                <a:path h="144144">
                  <a:moveTo>
                    <a:pt x="0" y="144043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873995" y="1222730"/>
              <a:ext cx="0" cy="144145"/>
            </a:xfrm>
            <a:custGeom>
              <a:avLst/>
              <a:gdLst/>
              <a:ahLst/>
              <a:cxnLst/>
              <a:rect l="l" t="t" r="r" b="b"/>
              <a:pathLst>
                <a:path h="144144">
                  <a:moveTo>
                    <a:pt x="0" y="144043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3132950" y="1128161"/>
            <a:ext cx="8445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35" dirty="0">
                <a:solidFill>
                  <a:srgbClr val="22373A"/>
                </a:solidFill>
                <a:latin typeface="Tahoma"/>
                <a:cs typeface="Tahoma"/>
              </a:rPr>
              <a:t>4</a:t>
            </a:r>
            <a:endParaRPr sz="900">
              <a:latin typeface="Tahoma"/>
              <a:cs typeface="Tahoma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939743" y="908883"/>
            <a:ext cx="40195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25" dirty="0">
                <a:solidFill>
                  <a:srgbClr val="22373A"/>
                </a:solidFill>
                <a:latin typeface="Lucida Sans Unicode"/>
                <a:cs typeface="Lucida Sans Unicode"/>
              </a:rPr>
              <a:t>←</a:t>
            </a:r>
            <a:r>
              <a:rPr sz="900" spc="-25" dirty="0">
                <a:solidFill>
                  <a:srgbClr val="22373A"/>
                </a:solidFill>
                <a:latin typeface="Tahoma"/>
                <a:cs typeface="Tahoma"/>
              </a:rPr>
              <a:t>arr[0]</a:t>
            </a:r>
            <a:endParaRPr sz="900">
              <a:latin typeface="Tahoma"/>
              <a:cs typeface="Tahom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026638" y="757444"/>
            <a:ext cx="786765" cy="746125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55"/>
              </a:spcBef>
            </a:pPr>
            <a:r>
              <a:rPr sz="900" dirty="0">
                <a:solidFill>
                  <a:srgbClr val="22373A"/>
                </a:solidFill>
                <a:latin typeface="Tahoma"/>
                <a:cs typeface="Tahoma"/>
              </a:rPr>
              <a:t>value</a:t>
            </a:r>
            <a:r>
              <a:rPr sz="900" spc="229" dirty="0">
                <a:solidFill>
                  <a:srgbClr val="22373A"/>
                </a:solidFill>
                <a:latin typeface="Tahoma"/>
                <a:cs typeface="Tahoma"/>
              </a:rPr>
              <a:t>  </a:t>
            </a:r>
            <a:r>
              <a:rPr sz="900" spc="-30" dirty="0">
                <a:solidFill>
                  <a:srgbClr val="22373A"/>
                </a:solidFill>
                <a:latin typeface="Tahoma"/>
                <a:cs typeface="Tahoma"/>
              </a:rPr>
              <a:t>address</a:t>
            </a:r>
            <a:endParaRPr sz="900">
              <a:latin typeface="Tahoma"/>
              <a:cs typeface="Tahoma"/>
            </a:endParaRPr>
          </a:p>
          <a:p>
            <a:pPr marL="506095" marR="100965" algn="just">
              <a:lnSpc>
                <a:spcPct val="105000"/>
              </a:lnSpc>
            </a:pPr>
            <a:r>
              <a:rPr sz="900" spc="-45" dirty="0">
                <a:solidFill>
                  <a:srgbClr val="22373A"/>
                </a:solidFill>
                <a:latin typeface="Tahoma"/>
                <a:cs typeface="Tahoma"/>
              </a:rPr>
              <a:t>0x0 0x1 0x2 0x3</a:t>
            </a:r>
            <a:endParaRPr sz="900">
              <a:latin typeface="Tahoma"/>
              <a:cs typeface="Tahoma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2959925" y="1364233"/>
            <a:ext cx="1372870" cy="365125"/>
            <a:chOff x="2959925" y="1364233"/>
            <a:chExt cx="1372870" cy="365125"/>
          </a:xfrm>
        </p:grpSpPr>
        <p:sp>
          <p:nvSpPr>
            <p:cNvPr id="39" name="object 39"/>
            <p:cNvSpPr/>
            <p:nvPr/>
          </p:nvSpPr>
          <p:spPr>
            <a:xfrm>
              <a:off x="3873995" y="1366773"/>
              <a:ext cx="0" cy="144145"/>
            </a:xfrm>
            <a:custGeom>
              <a:avLst/>
              <a:gdLst/>
              <a:ahLst/>
              <a:cxnLst/>
              <a:rect l="l" t="t" r="r" b="b"/>
              <a:pathLst>
                <a:path h="144144">
                  <a:moveTo>
                    <a:pt x="0" y="144043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2963418" y="1538909"/>
              <a:ext cx="1365885" cy="0"/>
            </a:xfrm>
            <a:custGeom>
              <a:avLst/>
              <a:gdLst/>
              <a:ahLst/>
              <a:cxnLst/>
              <a:rect l="l" t="t" r="r" b="b"/>
              <a:pathLst>
                <a:path w="1365885">
                  <a:moveTo>
                    <a:pt x="0" y="0"/>
                  </a:moveTo>
                  <a:lnTo>
                    <a:pt x="1365516" y="0"/>
                  </a:lnTo>
                </a:path>
              </a:pathLst>
            </a:custGeom>
            <a:ln w="6921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2965945" y="1582407"/>
              <a:ext cx="0" cy="144145"/>
            </a:xfrm>
            <a:custGeom>
              <a:avLst/>
              <a:gdLst/>
              <a:ahLst/>
              <a:cxnLst/>
              <a:rect l="l" t="t" r="r" b="b"/>
              <a:pathLst>
                <a:path h="144144">
                  <a:moveTo>
                    <a:pt x="0" y="144043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3363315" y="1582407"/>
              <a:ext cx="0" cy="144145"/>
            </a:xfrm>
            <a:custGeom>
              <a:avLst/>
              <a:gdLst/>
              <a:ahLst/>
              <a:cxnLst/>
              <a:rect l="l" t="t" r="r" b="b"/>
              <a:pathLst>
                <a:path h="144144">
                  <a:moveTo>
                    <a:pt x="0" y="144043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3873995" y="1582407"/>
              <a:ext cx="0" cy="144145"/>
            </a:xfrm>
            <a:custGeom>
              <a:avLst/>
              <a:gdLst/>
              <a:ahLst/>
              <a:cxnLst/>
              <a:rect l="l" t="t" r="r" b="b"/>
              <a:pathLst>
                <a:path h="144144">
                  <a:moveTo>
                    <a:pt x="0" y="144043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3132950" y="1775924"/>
            <a:ext cx="8445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35" dirty="0">
                <a:solidFill>
                  <a:srgbClr val="22373A"/>
                </a:solidFill>
                <a:latin typeface="Tahoma"/>
                <a:cs typeface="Tahoma"/>
              </a:rPr>
              <a:t>5</a:t>
            </a:r>
            <a:endParaRPr sz="900">
              <a:latin typeface="Tahoma"/>
              <a:cs typeface="Tahoma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3939743" y="1556659"/>
            <a:ext cx="40195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25" dirty="0">
                <a:solidFill>
                  <a:srgbClr val="22373A"/>
                </a:solidFill>
                <a:latin typeface="Lucida Sans Unicode"/>
                <a:cs typeface="Lucida Sans Unicode"/>
              </a:rPr>
              <a:t>←</a:t>
            </a:r>
            <a:r>
              <a:rPr sz="900" spc="-25" dirty="0">
                <a:solidFill>
                  <a:srgbClr val="22373A"/>
                </a:solidFill>
                <a:latin typeface="Tahoma"/>
                <a:cs typeface="Tahoma"/>
              </a:rPr>
              <a:t>arr[1]</a:t>
            </a:r>
            <a:endParaRPr sz="900">
              <a:latin typeface="Tahoma"/>
              <a:cs typeface="Tahoma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2963405" y="1723910"/>
            <a:ext cx="913130" cy="437515"/>
            <a:chOff x="2963405" y="1723910"/>
            <a:chExt cx="913130" cy="437515"/>
          </a:xfrm>
        </p:grpSpPr>
        <p:sp>
          <p:nvSpPr>
            <p:cNvPr id="47" name="object 47"/>
            <p:cNvSpPr/>
            <p:nvPr/>
          </p:nvSpPr>
          <p:spPr>
            <a:xfrm>
              <a:off x="2965945" y="1726450"/>
              <a:ext cx="0" cy="144145"/>
            </a:xfrm>
            <a:custGeom>
              <a:avLst/>
              <a:gdLst/>
              <a:ahLst/>
              <a:cxnLst/>
              <a:rect l="l" t="t" r="r" b="b"/>
              <a:pathLst>
                <a:path h="144144">
                  <a:moveTo>
                    <a:pt x="0" y="144043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3363315" y="1726450"/>
              <a:ext cx="0" cy="144145"/>
            </a:xfrm>
            <a:custGeom>
              <a:avLst/>
              <a:gdLst/>
              <a:ahLst/>
              <a:cxnLst/>
              <a:rect l="l" t="t" r="r" b="b"/>
              <a:pathLst>
                <a:path h="144144">
                  <a:moveTo>
                    <a:pt x="0" y="144043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3873995" y="1726450"/>
              <a:ext cx="0" cy="144145"/>
            </a:xfrm>
            <a:custGeom>
              <a:avLst/>
              <a:gdLst/>
              <a:ahLst/>
              <a:cxnLst/>
              <a:rect l="l" t="t" r="r" b="b"/>
              <a:pathLst>
                <a:path h="144144">
                  <a:moveTo>
                    <a:pt x="0" y="144043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2965945" y="1870494"/>
              <a:ext cx="0" cy="144145"/>
            </a:xfrm>
            <a:custGeom>
              <a:avLst/>
              <a:gdLst/>
              <a:ahLst/>
              <a:cxnLst/>
              <a:rect l="l" t="t" r="r" b="b"/>
              <a:pathLst>
                <a:path h="144144">
                  <a:moveTo>
                    <a:pt x="0" y="144043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3363315" y="1870494"/>
              <a:ext cx="0" cy="144145"/>
            </a:xfrm>
            <a:custGeom>
              <a:avLst/>
              <a:gdLst/>
              <a:ahLst/>
              <a:cxnLst/>
              <a:rect l="l" t="t" r="r" b="b"/>
              <a:pathLst>
                <a:path h="144144">
                  <a:moveTo>
                    <a:pt x="0" y="144043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3873995" y="1870494"/>
              <a:ext cx="0" cy="144145"/>
            </a:xfrm>
            <a:custGeom>
              <a:avLst/>
              <a:gdLst/>
              <a:ahLst/>
              <a:cxnLst/>
              <a:rect l="l" t="t" r="r" b="b"/>
              <a:pathLst>
                <a:path h="144144">
                  <a:moveTo>
                    <a:pt x="0" y="144043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2965945" y="2014550"/>
              <a:ext cx="0" cy="144145"/>
            </a:xfrm>
            <a:custGeom>
              <a:avLst/>
              <a:gdLst/>
              <a:ahLst/>
              <a:cxnLst/>
              <a:rect l="l" t="t" r="r" b="b"/>
              <a:pathLst>
                <a:path h="144144">
                  <a:moveTo>
                    <a:pt x="0" y="144043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3363315" y="2014550"/>
              <a:ext cx="0" cy="144145"/>
            </a:xfrm>
            <a:custGeom>
              <a:avLst/>
              <a:gdLst/>
              <a:ahLst/>
              <a:cxnLst/>
              <a:rect l="l" t="t" r="r" b="b"/>
              <a:pathLst>
                <a:path h="144144">
                  <a:moveTo>
                    <a:pt x="0" y="144043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5" name="object 55"/>
          <p:cNvSpPr txBox="1"/>
          <p:nvPr/>
        </p:nvSpPr>
        <p:spPr>
          <a:xfrm>
            <a:off x="3520465" y="1549263"/>
            <a:ext cx="196850" cy="6019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5000"/>
              </a:lnSpc>
              <a:spcBef>
                <a:spcPts val="100"/>
              </a:spcBef>
            </a:pPr>
            <a:r>
              <a:rPr sz="900" spc="-45" dirty="0">
                <a:solidFill>
                  <a:srgbClr val="22373A"/>
                </a:solidFill>
                <a:latin typeface="Tahoma"/>
                <a:cs typeface="Tahoma"/>
              </a:rPr>
              <a:t>0x4 0x5 0x6 0x7</a:t>
            </a:r>
            <a:endParaRPr sz="900">
              <a:latin typeface="Tahoma"/>
              <a:cs typeface="Tahoma"/>
            </a:endParaRPr>
          </a:p>
        </p:txBody>
      </p:sp>
      <p:grpSp>
        <p:nvGrpSpPr>
          <p:cNvPr id="56" name="object 56"/>
          <p:cNvGrpSpPr/>
          <p:nvPr/>
        </p:nvGrpSpPr>
        <p:grpSpPr>
          <a:xfrm>
            <a:off x="2959925" y="2012010"/>
            <a:ext cx="1372870" cy="796925"/>
            <a:chOff x="2959925" y="2012010"/>
            <a:chExt cx="1372870" cy="796925"/>
          </a:xfrm>
        </p:grpSpPr>
        <p:sp>
          <p:nvSpPr>
            <p:cNvPr id="57" name="object 57"/>
            <p:cNvSpPr/>
            <p:nvPr/>
          </p:nvSpPr>
          <p:spPr>
            <a:xfrm>
              <a:off x="3873995" y="2014550"/>
              <a:ext cx="0" cy="144145"/>
            </a:xfrm>
            <a:custGeom>
              <a:avLst/>
              <a:gdLst/>
              <a:ahLst/>
              <a:cxnLst/>
              <a:rect l="l" t="t" r="r" b="b"/>
              <a:pathLst>
                <a:path h="144144">
                  <a:moveTo>
                    <a:pt x="0" y="144043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2963418" y="2186685"/>
              <a:ext cx="1365885" cy="0"/>
            </a:xfrm>
            <a:custGeom>
              <a:avLst/>
              <a:gdLst/>
              <a:ahLst/>
              <a:cxnLst/>
              <a:rect l="l" t="t" r="r" b="b"/>
              <a:pathLst>
                <a:path w="1365885">
                  <a:moveTo>
                    <a:pt x="0" y="0"/>
                  </a:moveTo>
                  <a:lnTo>
                    <a:pt x="1365516" y="0"/>
                  </a:lnTo>
                </a:path>
              </a:pathLst>
            </a:custGeom>
            <a:ln w="6921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2965945" y="2230170"/>
              <a:ext cx="0" cy="144145"/>
            </a:xfrm>
            <a:custGeom>
              <a:avLst/>
              <a:gdLst/>
              <a:ahLst/>
              <a:cxnLst/>
              <a:rect l="l" t="t" r="r" b="b"/>
              <a:pathLst>
                <a:path h="144144">
                  <a:moveTo>
                    <a:pt x="0" y="144043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3363315" y="2230170"/>
              <a:ext cx="0" cy="144145"/>
            </a:xfrm>
            <a:custGeom>
              <a:avLst/>
              <a:gdLst/>
              <a:ahLst/>
              <a:cxnLst/>
              <a:rect l="l" t="t" r="r" b="b"/>
              <a:pathLst>
                <a:path h="144144">
                  <a:moveTo>
                    <a:pt x="0" y="144043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3873995" y="2230170"/>
              <a:ext cx="0" cy="144145"/>
            </a:xfrm>
            <a:custGeom>
              <a:avLst/>
              <a:gdLst/>
              <a:ahLst/>
              <a:cxnLst/>
              <a:rect l="l" t="t" r="r" b="b"/>
              <a:pathLst>
                <a:path h="144144">
                  <a:moveTo>
                    <a:pt x="0" y="144043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2965945" y="2374214"/>
              <a:ext cx="0" cy="144145"/>
            </a:xfrm>
            <a:custGeom>
              <a:avLst/>
              <a:gdLst/>
              <a:ahLst/>
              <a:cxnLst/>
              <a:rect l="l" t="t" r="r" b="b"/>
              <a:pathLst>
                <a:path h="144144">
                  <a:moveTo>
                    <a:pt x="0" y="144043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3363315" y="2374214"/>
              <a:ext cx="0" cy="144145"/>
            </a:xfrm>
            <a:custGeom>
              <a:avLst/>
              <a:gdLst/>
              <a:ahLst/>
              <a:cxnLst/>
              <a:rect l="l" t="t" r="r" b="b"/>
              <a:pathLst>
                <a:path h="144144">
                  <a:moveTo>
                    <a:pt x="0" y="144043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3873995" y="2374214"/>
              <a:ext cx="0" cy="144145"/>
            </a:xfrm>
            <a:custGeom>
              <a:avLst/>
              <a:gdLst/>
              <a:ahLst/>
              <a:cxnLst/>
              <a:rect l="l" t="t" r="r" b="b"/>
              <a:pathLst>
                <a:path h="144144">
                  <a:moveTo>
                    <a:pt x="0" y="144043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2965945" y="2518270"/>
              <a:ext cx="0" cy="144145"/>
            </a:xfrm>
            <a:custGeom>
              <a:avLst/>
              <a:gdLst/>
              <a:ahLst/>
              <a:cxnLst/>
              <a:rect l="l" t="t" r="r" b="b"/>
              <a:pathLst>
                <a:path h="144144">
                  <a:moveTo>
                    <a:pt x="0" y="144043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3363315" y="2518270"/>
              <a:ext cx="0" cy="144145"/>
            </a:xfrm>
            <a:custGeom>
              <a:avLst/>
              <a:gdLst/>
              <a:ahLst/>
              <a:cxnLst/>
              <a:rect l="l" t="t" r="r" b="b"/>
              <a:pathLst>
                <a:path h="144144">
                  <a:moveTo>
                    <a:pt x="0" y="144043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3873995" y="2518270"/>
              <a:ext cx="0" cy="144145"/>
            </a:xfrm>
            <a:custGeom>
              <a:avLst/>
              <a:gdLst/>
              <a:ahLst/>
              <a:cxnLst/>
              <a:rect l="l" t="t" r="r" b="b"/>
              <a:pathLst>
                <a:path h="144144">
                  <a:moveTo>
                    <a:pt x="0" y="144043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2965945" y="2662313"/>
              <a:ext cx="0" cy="144145"/>
            </a:xfrm>
            <a:custGeom>
              <a:avLst/>
              <a:gdLst/>
              <a:ahLst/>
              <a:cxnLst/>
              <a:rect l="l" t="t" r="r" b="b"/>
              <a:pathLst>
                <a:path h="144144">
                  <a:moveTo>
                    <a:pt x="0" y="144043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3363315" y="2662313"/>
              <a:ext cx="0" cy="144145"/>
            </a:xfrm>
            <a:custGeom>
              <a:avLst/>
              <a:gdLst/>
              <a:ahLst/>
              <a:cxnLst/>
              <a:rect l="l" t="t" r="r" b="b"/>
              <a:pathLst>
                <a:path h="144144">
                  <a:moveTo>
                    <a:pt x="0" y="144043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0" name="object 70"/>
          <p:cNvSpPr txBox="1"/>
          <p:nvPr/>
        </p:nvSpPr>
        <p:spPr>
          <a:xfrm>
            <a:off x="3132950" y="2423701"/>
            <a:ext cx="8445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35" dirty="0">
                <a:solidFill>
                  <a:srgbClr val="22373A"/>
                </a:solidFill>
                <a:latin typeface="Tahoma"/>
                <a:cs typeface="Tahoma"/>
              </a:rPr>
              <a:t>6</a:t>
            </a:r>
            <a:endParaRPr sz="900">
              <a:latin typeface="Tahoma"/>
              <a:cs typeface="Tahoma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3491204" y="2197014"/>
            <a:ext cx="850900" cy="6019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910" marR="5080">
              <a:lnSpc>
                <a:spcPct val="105000"/>
              </a:lnSpc>
              <a:spcBef>
                <a:spcPts val="100"/>
              </a:spcBef>
              <a:tabLst>
                <a:tab pos="461009" algn="l"/>
              </a:tabLst>
            </a:pPr>
            <a:r>
              <a:rPr sz="900" spc="-25" dirty="0">
                <a:solidFill>
                  <a:srgbClr val="22373A"/>
                </a:solidFill>
                <a:latin typeface="Tahoma"/>
                <a:cs typeface="Tahoma"/>
              </a:rPr>
              <a:t>0x8</a:t>
            </a:r>
            <a:r>
              <a:rPr sz="900" dirty="0">
                <a:solidFill>
                  <a:srgbClr val="22373A"/>
                </a:solidFill>
                <a:latin typeface="Tahoma"/>
                <a:cs typeface="Tahoma"/>
              </a:rPr>
              <a:t>	</a:t>
            </a:r>
            <a:r>
              <a:rPr sz="9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←</a:t>
            </a:r>
            <a:r>
              <a:rPr sz="900" spc="-40" dirty="0">
                <a:solidFill>
                  <a:srgbClr val="22373A"/>
                </a:solidFill>
                <a:latin typeface="Tahoma"/>
                <a:cs typeface="Tahoma"/>
              </a:rPr>
              <a:t>arr[2] </a:t>
            </a:r>
            <a:r>
              <a:rPr sz="900" spc="-25" dirty="0">
                <a:solidFill>
                  <a:srgbClr val="22373A"/>
                </a:solidFill>
                <a:latin typeface="Tahoma"/>
                <a:cs typeface="Tahoma"/>
              </a:rPr>
              <a:t>0x9</a:t>
            </a:r>
            <a:endParaRPr sz="9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900" spc="-20" dirty="0">
                <a:solidFill>
                  <a:srgbClr val="22373A"/>
                </a:solidFill>
                <a:latin typeface="Tahoma"/>
                <a:cs typeface="Tahoma"/>
              </a:rPr>
              <a:t>0x10</a:t>
            </a:r>
            <a:endParaRPr sz="9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900" spc="-20" dirty="0">
                <a:solidFill>
                  <a:srgbClr val="22373A"/>
                </a:solidFill>
                <a:latin typeface="Tahoma"/>
                <a:cs typeface="Tahoma"/>
              </a:rPr>
              <a:t>0x11</a:t>
            </a:r>
            <a:endParaRPr sz="900">
              <a:latin typeface="Tahoma"/>
              <a:cs typeface="Tahoma"/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3873995" y="2662313"/>
            <a:ext cx="0" cy="144145"/>
          </a:xfrm>
          <a:custGeom>
            <a:avLst/>
            <a:gdLst/>
            <a:ahLst/>
            <a:cxnLst/>
            <a:rect l="l" t="t" r="r" b="b"/>
            <a:pathLst>
              <a:path h="144144">
                <a:moveTo>
                  <a:pt x="0" y="144043"/>
                </a:moveTo>
                <a:lnTo>
                  <a:pt x="0" y="0"/>
                </a:lnTo>
              </a:path>
            </a:pathLst>
          </a:custGeom>
          <a:ln w="5054">
            <a:solidFill>
              <a:srgbClr val="22373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3" name="object 73"/>
          <p:cNvGrpSpPr/>
          <p:nvPr/>
        </p:nvGrpSpPr>
        <p:grpSpPr>
          <a:xfrm>
            <a:off x="0" y="3234937"/>
            <a:ext cx="5760085" cy="5080"/>
            <a:chOff x="0" y="3234937"/>
            <a:chExt cx="5760085" cy="5080"/>
          </a:xfrm>
        </p:grpSpPr>
        <p:sp>
          <p:nvSpPr>
            <p:cNvPr id="74" name="object 74"/>
            <p:cNvSpPr/>
            <p:nvPr/>
          </p:nvSpPr>
          <p:spPr>
            <a:xfrm>
              <a:off x="0" y="3237471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0" y="3234937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80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0" y="3234937"/>
              <a:ext cx="3072130" cy="5080"/>
            </a:xfrm>
            <a:custGeom>
              <a:avLst/>
              <a:gdLst/>
              <a:ahLst/>
              <a:cxnLst/>
              <a:rect l="l" t="t" r="r" b="b"/>
              <a:pathLst>
                <a:path w="3072130" h="5080">
                  <a:moveTo>
                    <a:pt x="0" y="5060"/>
                  </a:moveTo>
                  <a:lnTo>
                    <a:pt x="0" y="0"/>
                  </a:lnTo>
                  <a:lnTo>
                    <a:pt x="3072080" y="0"/>
                  </a:lnTo>
                  <a:lnTo>
                    <a:pt x="3072080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7" name="object 7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19"/>
              </a:spcBef>
            </a:pPr>
            <a:r>
              <a:rPr spc="-10" dirty="0"/>
              <a:t>40/75</a:t>
            </a:r>
          </a:p>
        </p:txBody>
      </p:sp>
    </p:spTree>
  </p:cSld>
  <p:clrMapOvr>
    <a:masterClrMapping/>
  </p:clrMapOvr>
  <p:transition>
    <p:cut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0" spc="-140" dirty="0">
                <a:latin typeface="Arial Black"/>
                <a:cs typeface="Arial Black"/>
              </a:rPr>
              <a:t>Address-</a:t>
            </a:r>
            <a:r>
              <a:rPr b="0" spc="-120" dirty="0">
                <a:latin typeface="Arial Black"/>
                <a:cs typeface="Arial Black"/>
              </a:rPr>
              <a:t>of</a:t>
            </a:r>
            <a:r>
              <a:rPr b="0" spc="70" dirty="0">
                <a:latin typeface="Arial Black"/>
                <a:cs typeface="Arial Black"/>
              </a:rPr>
              <a:t> </a:t>
            </a:r>
            <a:r>
              <a:rPr b="0" spc="-135" dirty="0">
                <a:latin typeface="Arial Black"/>
                <a:cs typeface="Arial Black"/>
              </a:rPr>
              <a:t>operator</a:t>
            </a:r>
            <a:r>
              <a:rPr b="0" spc="75" dirty="0">
                <a:latin typeface="Arial Black"/>
                <a:cs typeface="Arial Black"/>
              </a:rPr>
              <a:t> </a:t>
            </a:r>
            <a:r>
              <a:rPr b="0" spc="-60" dirty="0">
                <a:latin typeface="Arial Black"/>
                <a:cs typeface="Arial Black"/>
              </a:rPr>
              <a:t>&amp;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294" y="931734"/>
            <a:ext cx="369189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The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35" dirty="0">
                <a:solidFill>
                  <a:srgbClr val="22373A"/>
                </a:solidFill>
                <a:latin typeface="Arial Black"/>
                <a:cs typeface="Arial Black"/>
              </a:rPr>
              <a:t>address-</a:t>
            </a:r>
            <a:r>
              <a:rPr sz="1100" spc="-114" dirty="0">
                <a:solidFill>
                  <a:srgbClr val="22373A"/>
                </a:solidFill>
                <a:latin typeface="Arial Black"/>
                <a:cs typeface="Arial Black"/>
              </a:rPr>
              <a:t>of</a:t>
            </a:r>
            <a:r>
              <a:rPr sz="1100" spc="25" dirty="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sz="1100" spc="-125" dirty="0">
                <a:solidFill>
                  <a:srgbClr val="22373A"/>
                </a:solidFill>
                <a:latin typeface="Arial Black"/>
                <a:cs typeface="Arial Black"/>
              </a:rPr>
              <a:t>operator</a:t>
            </a:r>
            <a:r>
              <a:rPr sz="1100" spc="5" dirty="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(</a:t>
            </a:r>
            <a:r>
              <a:rPr sz="1100" dirty="0">
                <a:solidFill>
                  <a:srgbClr val="0000FF"/>
                </a:solidFill>
                <a:latin typeface="Tahoma"/>
                <a:cs typeface="Tahoma"/>
              </a:rPr>
              <a:t>&amp;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) 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returns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the</a:t>
            </a:r>
            <a:r>
              <a:rPr sz="1100" spc="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60" dirty="0">
                <a:solidFill>
                  <a:srgbClr val="22373A"/>
                </a:solidFill>
                <a:latin typeface="Tahoma"/>
                <a:cs typeface="Tahoma"/>
              </a:rPr>
              <a:t>address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 of a 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variable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9994" y="1179779"/>
            <a:ext cx="5039995" cy="812165"/>
          </a:xfrm>
          <a:prstGeom prst="rect">
            <a:avLst/>
          </a:prstGeom>
          <a:solidFill>
            <a:srgbClr val="EDEDED"/>
          </a:solidFill>
        </p:spPr>
        <p:txBody>
          <a:bodyPr vert="horz" wrap="square" lIns="0" tIns="0" rIns="0" bIns="0" rtlCol="0">
            <a:spAutoFit/>
          </a:bodyPr>
          <a:lstStyle/>
          <a:p>
            <a:pPr marL="37465">
              <a:lnSpc>
                <a:spcPts val="1035"/>
              </a:lnSpc>
            </a:pPr>
            <a:r>
              <a:rPr sz="900" b="1" spc="80" dirty="0">
                <a:solidFill>
                  <a:srgbClr val="AF003F"/>
                </a:solidFill>
                <a:latin typeface="Palatino Linotype"/>
                <a:cs typeface="Palatino Linotype"/>
              </a:rPr>
              <a:t>int</a:t>
            </a:r>
            <a:r>
              <a:rPr sz="900" b="1" spc="254" dirty="0">
                <a:solidFill>
                  <a:srgbClr val="AF003F"/>
                </a:solidFill>
                <a:latin typeface="Palatino Linotype"/>
                <a:cs typeface="Palatino Linotype"/>
              </a:rPr>
              <a:t>  </a:t>
            </a: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a</a:t>
            </a:r>
            <a:r>
              <a:rPr sz="900" spc="26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666666"/>
                </a:solidFill>
                <a:latin typeface="Palatino Linotype"/>
                <a:cs typeface="Palatino Linotype"/>
              </a:rPr>
              <a:t>=</a:t>
            </a:r>
            <a:r>
              <a:rPr sz="900" spc="254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spc="105" dirty="0">
                <a:solidFill>
                  <a:srgbClr val="666666"/>
                </a:solidFill>
                <a:latin typeface="Palatino Linotype"/>
                <a:cs typeface="Palatino Linotype"/>
              </a:rPr>
              <a:t>3</a:t>
            </a:r>
            <a:r>
              <a:rPr sz="900" spc="105" dirty="0">
                <a:solidFill>
                  <a:srgbClr val="22373A"/>
                </a:solidFill>
                <a:latin typeface="Palatino Linotype"/>
                <a:cs typeface="Palatino Linotype"/>
              </a:rPr>
              <a:t>;</a:t>
            </a:r>
            <a:endParaRPr sz="900">
              <a:latin typeface="Palatino Linotype"/>
              <a:cs typeface="Palatino Linotype"/>
            </a:endParaRPr>
          </a:p>
          <a:p>
            <a:pPr marL="37465">
              <a:lnSpc>
                <a:spcPct val="100000"/>
              </a:lnSpc>
              <a:spcBef>
                <a:spcPts val="180"/>
              </a:spcBef>
            </a:pPr>
            <a:r>
              <a:rPr sz="900" b="1" spc="90" dirty="0">
                <a:solidFill>
                  <a:srgbClr val="AF003F"/>
                </a:solidFill>
                <a:latin typeface="Palatino Linotype"/>
                <a:cs typeface="Palatino Linotype"/>
              </a:rPr>
              <a:t>int</a:t>
            </a:r>
            <a:r>
              <a:rPr sz="900" spc="90" dirty="0">
                <a:solidFill>
                  <a:srgbClr val="666666"/>
                </a:solidFill>
                <a:latin typeface="Palatino Linotype"/>
                <a:cs typeface="Palatino Linotype"/>
              </a:rPr>
              <a:t>*</a:t>
            </a:r>
            <a:r>
              <a:rPr sz="900" spc="250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b</a:t>
            </a:r>
            <a:r>
              <a:rPr sz="900" spc="25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666666"/>
                </a:solidFill>
                <a:latin typeface="Palatino Linotype"/>
                <a:cs typeface="Palatino Linotype"/>
              </a:rPr>
              <a:t>=</a:t>
            </a:r>
            <a:r>
              <a:rPr sz="900" spc="250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666666"/>
                </a:solidFill>
                <a:latin typeface="Palatino Linotype"/>
                <a:cs typeface="Palatino Linotype"/>
              </a:rPr>
              <a:t>&amp;</a:t>
            </a: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a;</a:t>
            </a:r>
            <a:r>
              <a:rPr sz="900" spc="254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5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05" dirty="0">
                <a:solidFill>
                  <a:srgbClr val="3D7A7A"/>
                </a:solidFill>
                <a:latin typeface="Palatino Linotype"/>
                <a:cs typeface="Palatino Linotype"/>
              </a:rPr>
              <a:t>address-</a:t>
            </a:r>
            <a:r>
              <a:rPr sz="900" i="1" spc="90" dirty="0">
                <a:solidFill>
                  <a:srgbClr val="3D7A7A"/>
                </a:solidFill>
                <a:latin typeface="Palatino Linotype"/>
                <a:cs typeface="Palatino Linotype"/>
              </a:rPr>
              <a:t>of</a:t>
            </a:r>
            <a:r>
              <a:rPr sz="900" i="1" spc="25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00" dirty="0">
                <a:solidFill>
                  <a:srgbClr val="3D7A7A"/>
                </a:solidFill>
                <a:latin typeface="Palatino Linotype"/>
                <a:cs typeface="Palatino Linotype"/>
              </a:rPr>
              <a:t>operator,</a:t>
            </a:r>
            <a:endParaRPr sz="900">
              <a:latin typeface="Palatino Linotype"/>
              <a:cs typeface="Palatino Linotype"/>
            </a:endParaRPr>
          </a:p>
          <a:p>
            <a:pPr marL="814705">
              <a:lnSpc>
                <a:spcPct val="100000"/>
              </a:lnSpc>
              <a:spcBef>
                <a:spcPts val="180"/>
              </a:spcBef>
            </a:pP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5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-20" dirty="0">
                <a:solidFill>
                  <a:srgbClr val="3D7A7A"/>
                </a:solidFill>
                <a:latin typeface="Courier New"/>
                <a:cs typeface="Courier New"/>
              </a:rPr>
              <a:t>'</a:t>
            </a:r>
            <a:r>
              <a:rPr sz="900" i="1" spc="-20" dirty="0">
                <a:solidFill>
                  <a:srgbClr val="3D7A7A"/>
                </a:solidFill>
                <a:latin typeface="Palatino Linotype"/>
                <a:cs typeface="Palatino Linotype"/>
              </a:rPr>
              <a:t>b</a:t>
            </a:r>
            <a:r>
              <a:rPr sz="900" i="1" spc="-20" dirty="0">
                <a:solidFill>
                  <a:srgbClr val="3D7A7A"/>
                </a:solidFill>
                <a:latin typeface="Courier New"/>
                <a:cs typeface="Courier New"/>
              </a:rPr>
              <a:t>'</a:t>
            </a:r>
            <a:r>
              <a:rPr sz="900" i="1" spc="-65" dirty="0">
                <a:solidFill>
                  <a:srgbClr val="3D7A7A"/>
                </a:solidFill>
                <a:latin typeface="Courier New"/>
                <a:cs typeface="Courier New"/>
              </a:rPr>
              <a:t> </a:t>
            </a:r>
            <a:r>
              <a:rPr sz="900" i="1" spc="165" dirty="0">
                <a:solidFill>
                  <a:srgbClr val="3D7A7A"/>
                </a:solidFill>
                <a:latin typeface="Palatino Linotype"/>
                <a:cs typeface="Palatino Linotype"/>
              </a:rPr>
              <a:t>is</a:t>
            </a:r>
            <a:r>
              <a:rPr sz="900" i="1" spc="254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80" dirty="0">
                <a:solidFill>
                  <a:srgbClr val="3D7A7A"/>
                </a:solidFill>
                <a:latin typeface="Palatino Linotype"/>
                <a:cs typeface="Palatino Linotype"/>
              </a:rPr>
              <a:t>equal</a:t>
            </a:r>
            <a:r>
              <a:rPr sz="900" i="1" spc="25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14" dirty="0">
                <a:solidFill>
                  <a:srgbClr val="3D7A7A"/>
                </a:solidFill>
                <a:latin typeface="Palatino Linotype"/>
                <a:cs typeface="Palatino Linotype"/>
              </a:rPr>
              <a:t>to</a:t>
            </a:r>
            <a:r>
              <a:rPr sz="900" i="1" spc="254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00" dirty="0">
                <a:solidFill>
                  <a:srgbClr val="3D7A7A"/>
                </a:solidFill>
                <a:latin typeface="Palatino Linotype"/>
                <a:cs typeface="Palatino Linotype"/>
              </a:rPr>
              <a:t>the</a:t>
            </a:r>
            <a:r>
              <a:rPr sz="900" i="1" spc="25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80" dirty="0">
                <a:solidFill>
                  <a:srgbClr val="3D7A7A"/>
                </a:solidFill>
                <a:latin typeface="Palatino Linotype"/>
                <a:cs typeface="Palatino Linotype"/>
              </a:rPr>
              <a:t>address</a:t>
            </a:r>
            <a:r>
              <a:rPr sz="900" i="1" spc="254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40" dirty="0">
                <a:solidFill>
                  <a:srgbClr val="3D7A7A"/>
                </a:solidFill>
                <a:latin typeface="Palatino Linotype"/>
                <a:cs typeface="Palatino Linotype"/>
              </a:rPr>
              <a:t>of</a:t>
            </a:r>
            <a:r>
              <a:rPr sz="900" i="1" spc="25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-25" dirty="0">
                <a:solidFill>
                  <a:srgbClr val="3D7A7A"/>
                </a:solidFill>
                <a:latin typeface="Courier New"/>
                <a:cs typeface="Courier New"/>
              </a:rPr>
              <a:t>'</a:t>
            </a:r>
            <a:r>
              <a:rPr sz="900" i="1" spc="-25" dirty="0">
                <a:solidFill>
                  <a:srgbClr val="3D7A7A"/>
                </a:solidFill>
                <a:latin typeface="Palatino Linotype"/>
                <a:cs typeface="Palatino Linotype"/>
              </a:rPr>
              <a:t>a</a:t>
            </a:r>
            <a:r>
              <a:rPr sz="900" i="1" spc="-25" dirty="0">
                <a:solidFill>
                  <a:srgbClr val="3D7A7A"/>
                </a:solidFill>
                <a:latin typeface="Courier New"/>
                <a:cs typeface="Courier New"/>
              </a:rPr>
              <a:t>'</a:t>
            </a:r>
            <a:endParaRPr sz="900">
              <a:latin typeface="Courier New"/>
              <a:cs typeface="Courier New"/>
            </a:endParaRPr>
          </a:p>
          <a:p>
            <a:pPr marL="37465">
              <a:lnSpc>
                <a:spcPct val="100000"/>
              </a:lnSpc>
              <a:spcBef>
                <a:spcPts val="180"/>
              </a:spcBef>
            </a:pPr>
            <a:r>
              <a:rPr sz="900" spc="50" dirty="0">
                <a:solidFill>
                  <a:srgbClr val="22373A"/>
                </a:solidFill>
                <a:latin typeface="Palatino Linotype"/>
                <a:cs typeface="Palatino Linotype"/>
              </a:rPr>
              <a:t>a</a:t>
            </a:r>
            <a:r>
              <a:rPr sz="900" spc="50" dirty="0">
                <a:solidFill>
                  <a:srgbClr val="666666"/>
                </a:solidFill>
                <a:latin typeface="Palatino Linotype"/>
                <a:cs typeface="Palatino Linotype"/>
              </a:rPr>
              <a:t>++</a:t>
            </a:r>
            <a:r>
              <a:rPr sz="900" spc="50" dirty="0">
                <a:solidFill>
                  <a:srgbClr val="22373A"/>
                </a:solidFill>
                <a:latin typeface="Palatino Linotype"/>
                <a:cs typeface="Palatino Linotype"/>
              </a:rPr>
              <a:t>;</a:t>
            </a:r>
            <a:endParaRPr sz="900">
              <a:latin typeface="Palatino Linotype"/>
              <a:cs typeface="Palatino Linotype"/>
            </a:endParaRPr>
          </a:p>
          <a:p>
            <a:pPr marL="37465">
              <a:lnSpc>
                <a:spcPct val="100000"/>
              </a:lnSpc>
              <a:spcBef>
                <a:spcPts val="180"/>
              </a:spcBef>
            </a:pP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cout</a:t>
            </a:r>
            <a:r>
              <a:rPr sz="900" spc="28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666666"/>
                </a:solidFill>
                <a:latin typeface="Palatino Linotype"/>
                <a:cs typeface="Palatino Linotype"/>
              </a:rPr>
              <a:t>&lt;&lt;</a:t>
            </a:r>
            <a:r>
              <a:rPr sz="900" spc="285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spc="110" dirty="0">
                <a:solidFill>
                  <a:srgbClr val="666666"/>
                </a:solidFill>
                <a:latin typeface="Palatino Linotype"/>
                <a:cs typeface="Palatino Linotype"/>
              </a:rPr>
              <a:t>*</a:t>
            </a:r>
            <a:r>
              <a:rPr sz="900" spc="110" dirty="0">
                <a:solidFill>
                  <a:srgbClr val="22373A"/>
                </a:solidFill>
                <a:latin typeface="Palatino Linotype"/>
                <a:cs typeface="Palatino Linotype"/>
              </a:rPr>
              <a:t>b;</a:t>
            </a:r>
            <a:r>
              <a:rPr sz="900" spc="280" dirty="0">
                <a:solidFill>
                  <a:srgbClr val="22373A"/>
                </a:solidFill>
                <a:latin typeface="Palatino Linotype"/>
                <a:cs typeface="Palatino Linotype"/>
              </a:rPr>
              <a:t>  </a:t>
            </a: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8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95" dirty="0">
                <a:solidFill>
                  <a:srgbClr val="3D7A7A"/>
                </a:solidFill>
                <a:latin typeface="Palatino Linotype"/>
                <a:cs typeface="Palatino Linotype"/>
              </a:rPr>
              <a:t>print</a:t>
            </a:r>
            <a:r>
              <a:rPr sz="900" i="1" spc="28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05" dirty="0">
                <a:solidFill>
                  <a:srgbClr val="3D7A7A"/>
                </a:solidFill>
                <a:latin typeface="Palatino Linotype"/>
                <a:cs typeface="Palatino Linotype"/>
              </a:rPr>
              <a:t>4;</a:t>
            </a:r>
            <a:endParaRPr sz="900">
              <a:latin typeface="Palatino Linotype"/>
              <a:cs typeface="Palatino Linotyp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7294" y="2183636"/>
            <a:ext cx="235394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To</a:t>
            </a:r>
            <a:r>
              <a:rPr sz="1100" spc="-7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not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confuse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with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50" dirty="0">
                <a:solidFill>
                  <a:srgbClr val="22373A"/>
                </a:solidFill>
                <a:latin typeface="Arial Black"/>
                <a:cs typeface="Arial Black"/>
              </a:rPr>
              <a:t>Reference</a:t>
            </a:r>
            <a:r>
              <a:rPr sz="1100" spc="30" dirty="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sz="1100" spc="-110" dirty="0">
                <a:solidFill>
                  <a:srgbClr val="22373A"/>
                </a:solidFill>
                <a:latin typeface="Arial Black"/>
                <a:cs typeface="Arial Black"/>
              </a:rPr>
              <a:t>syntax:</a:t>
            </a:r>
            <a:endParaRPr sz="1100">
              <a:latin typeface="Arial Black"/>
              <a:cs typeface="Arial Black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750388" y="2211019"/>
            <a:ext cx="949325" cy="161925"/>
          </a:xfrm>
          <a:prstGeom prst="rect">
            <a:avLst/>
          </a:prstGeom>
          <a:solidFill>
            <a:srgbClr val="EDEDED"/>
          </a:solidFill>
        </p:spPr>
        <p:txBody>
          <a:bodyPr vert="horz" wrap="square" lIns="0" tIns="0" rIns="0" bIns="0" rtlCol="0">
            <a:spAutoFit/>
          </a:bodyPr>
          <a:lstStyle/>
          <a:p>
            <a:pPr marL="37465">
              <a:lnSpc>
                <a:spcPts val="1195"/>
              </a:lnSpc>
            </a:pPr>
            <a:r>
              <a:rPr sz="1100" b="1" spc="-260" dirty="0">
                <a:solidFill>
                  <a:srgbClr val="22373A"/>
                </a:solidFill>
                <a:latin typeface="Palatino Linotype"/>
                <a:cs typeface="Palatino Linotype"/>
              </a:rPr>
              <a:t>T&amp;</a:t>
            </a:r>
            <a:r>
              <a:rPr sz="1100" b="1" spc="34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1100" b="1" dirty="0">
                <a:solidFill>
                  <a:srgbClr val="22373A"/>
                </a:solidFill>
                <a:latin typeface="Palatino Linotype"/>
                <a:cs typeface="Palatino Linotype"/>
              </a:rPr>
              <a:t>var</a:t>
            </a:r>
            <a:r>
              <a:rPr sz="1100" b="1" spc="35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1100" b="1" dirty="0">
                <a:solidFill>
                  <a:srgbClr val="22373A"/>
                </a:solidFill>
                <a:latin typeface="Palatino Linotype"/>
                <a:cs typeface="Palatino Linotype"/>
              </a:rPr>
              <a:t>=</a:t>
            </a:r>
            <a:r>
              <a:rPr sz="1100" b="1" spc="34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1100" b="1" spc="270" dirty="0">
                <a:solidFill>
                  <a:srgbClr val="22373A"/>
                </a:solidFill>
                <a:latin typeface="Palatino Linotype"/>
                <a:cs typeface="Palatino Linotype"/>
              </a:rPr>
              <a:t>...</a:t>
            </a:r>
            <a:endParaRPr sz="1100">
              <a:latin typeface="Palatino Linotype"/>
              <a:cs typeface="Palatino Linotype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0" y="3234937"/>
            <a:ext cx="5760085" cy="5080"/>
            <a:chOff x="0" y="3234937"/>
            <a:chExt cx="5760085" cy="5080"/>
          </a:xfrm>
        </p:grpSpPr>
        <p:sp>
          <p:nvSpPr>
            <p:cNvPr id="8" name="object 8"/>
            <p:cNvSpPr/>
            <p:nvPr/>
          </p:nvSpPr>
          <p:spPr>
            <a:xfrm>
              <a:off x="0" y="3237471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3234937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80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3234937"/>
              <a:ext cx="3148965" cy="5080"/>
            </a:xfrm>
            <a:custGeom>
              <a:avLst/>
              <a:gdLst/>
              <a:ahLst/>
              <a:cxnLst/>
              <a:rect l="l" t="t" r="r" b="b"/>
              <a:pathLst>
                <a:path w="3148965" h="5080">
                  <a:moveTo>
                    <a:pt x="0" y="5060"/>
                  </a:moveTo>
                  <a:lnTo>
                    <a:pt x="0" y="0"/>
                  </a:lnTo>
                  <a:lnTo>
                    <a:pt x="3148809" y="0"/>
                  </a:lnTo>
                  <a:lnTo>
                    <a:pt x="3148809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19"/>
              </a:spcBef>
            </a:pPr>
            <a:r>
              <a:rPr spc="-10" dirty="0"/>
              <a:t>41/75</a:t>
            </a:r>
          </a:p>
        </p:txBody>
      </p:sp>
    </p:spTree>
  </p:cSld>
  <p:clrMapOvr>
    <a:masterClrMapping/>
  </p:clrMapOvr>
  <p:transition>
    <p:cut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770" y="76375"/>
            <a:ext cx="194754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0" spc="-55" dirty="0">
                <a:latin typeface="Arial Black"/>
                <a:cs typeface="Arial Black"/>
              </a:rPr>
              <a:t>Wild</a:t>
            </a:r>
            <a:r>
              <a:rPr b="0" spc="20" dirty="0">
                <a:latin typeface="Arial Black"/>
                <a:cs typeface="Arial Black"/>
              </a:rPr>
              <a:t> </a:t>
            </a:r>
            <a:r>
              <a:rPr b="0" spc="-150" dirty="0">
                <a:latin typeface="Arial Black"/>
                <a:cs typeface="Arial Black"/>
              </a:rPr>
              <a:t>and</a:t>
            </a:r>
            <a:r>
              <a:rPr b="0" spc="35" dirty="0">
                <a:latin typeface="Arial Black"/>
                <a:cs typeface="Arial Black"/>
              </a:rPr>
              <a:t> </a:t>
            </a:r>
            <a:r>
              <a:rPr b="0" spc="-120" dirty="0">
                <a:latin typeface="Arial Black"/>
                <a:cs typeface="Arial Black"/>
              </a:rPr>
              <a:t>Dangling</a:t>
            </a:r>
            <a:r>
              <a:rPr b="0" spc="30" dirty="0">
                <a:latin typeface="Arial Black"/>
                <a:cs typeface="Arial Black"/>
              </a:rPr>
              <a:t> </a:t>
            </a:r>
            <a:r>
              <a:rPr b="0" spc="-114" dirty="0">
                <a:latin typeface="Arial Black"/>
                <a:cs typeface="Arial Black"/>
              </a:rPr>
              <a:t>Pointers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294" y="397991"/>
            <a:ext cx="86042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60" dirty="0">
                <a:solidFill>
                  <a:srgbClr val="22373A"/>
                </a:solidFill>
                <a:latin typeface="Arial Black"/>
                <a:cs typeface="Arial Black"/>
              </a:rPr>
              <a:t>Wild</a:t>
            </a:r>
            <a:r>
              <a:rPr sz="1100" spc="-15" dirty="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sz="1100" spc="-95" dirty="0">
                <a:solidFill>
                  <a:srgbClr val="22373A"/>
                </a:solidFill>
                <a:latin typeface="Arial Black"/>
                <a:cs typeface="Arial Black"/>
              </a:rPr>
              <a:t>pointer:</a:t>
            </a:r>
            <a:endParaRPr sz="1100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9994" y="586244"/>
            <a:ext cx="5039995" cy="568960"/>
          </a:xfrm>
          <a:prstGeom prst="rect">
            <a:avLst/>
          </a:prstGeom>
          <a:solidFill>
            <a:srgbClr val="EDEDED"/>
          </a:solidFill>
        </p:spPr>
        <p:txBody>
          <a:bodyPr vert="horz" wrap="square" lIns="0" tIns="5715" rIns="0" bIns="0" rtlCol="0">
            <a:spAutoFit/>
          </a:bodyPr>
          <a:lstStyle/>
          <a:p>
            <a:pPr marL="37465">
              <a:lnSpc>
                <a:spcPct val="100000"/>
              </a:lnSpc>
              <a:spcBef>
                <a:spcPts val="45"/>
              </a:spcBef>
            </a:pPr>
            <a:r>
              <a:rPr sz="800" b="1" spc="70" dirty="0">
                <a:solidFill>
                  <a:srgbClr val="AF003F"/>
                </a:solidFill>
                <a:latin typeface="Palatino Linotype"/>
                <a:cs typeface="Palatino Linotype"/>
              </a:rPr>
              <a:t>int</a:t>
            </a:r>
            <a:r>
              <a:rPr sz="800" b="1" spc="245" dirty="0">
                <a:solidFill>
                  <a:srgbClr val="AF003F"/>
                </a:solidFill>
                <a:latin typeface="Palatino Linotype"/>
                <a:cs typeface="Palatino Linotype"/>
              </a:rPr>
              <a:t> </a:t>
            </a:r>
            <a:r>
              <a:rPr sz="800" spc="-65" dirty="0">
                <a:solidFill>
                  <a:srgbClr val="0000FF"/>
                </a:solidFill>
                <a:latin typeface="Courier New"/>
                <a:cs typeface="Courier New"/>
              </a:rPr>
              <a:t>main</a:t>
            </a:r>
            <a:r>
              <a:rPr sz="800" spc="-65" dirty="0">
                <a:solidFill>
                  <a:srgbClr val="22373A"/>
                </a:solidFill>
                <a:latin typeface="Courier New"/>
                <a:cs typeface="Courier New"/>
              </a:rPr>
              <a:t>()</a:t>
            </a:r>
            <a:r>
              <a:rPr sz="800" spc="-3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800" spc="-50" dirty="0">
                <a:solidFill>
                  <a:srgbClr val="22373A"/>
                </a:solidFill>
                <a:latin typeface="Courier New"/>
                <a:cs typeface="Courier New"/>
              </a:rPr>
              <a:t>{</a:t>
            </a:r>
            <a:endParaRPr sz="800">
              <a:latin typeface="Courier New"/>
              <a:cs typeface="Courier New"/>
            </a:endParaRPr>
          </a:p>
          <a:p>
            <a:pPr marL="252729">
              <a:lnSpc>
                <a:spcPct val="100000"/>
              </a:lnSpc>
              <a:spcBef>
                <a:spcPts val="125"/>
              </a:spcBef>
              <a:tabLst>
                <a:tab pos="895985" algn="l"/>
              </a:tabLst>
            </a:pPr>
            <a:r>
              <a:rPr sz="800" b="1" dirty="0">
                <a:solidFill>
                  <a:srgbClr val="AF003F"/>
                </a:solidFill>
                <a:latin typeface="Palatino Linotype"/>
                <a:cs typeface="Palatino Linotype"/>
              </a:rPr>
              <a:t>int</a:t>
            </a:r>
            <a:r>
              <a:rPr sz="800" dirty="0">
                <a:solidFill>
                  <a:srgbClr val="666666"/>
                </a:solidFill>
                <a:latin typeface="Courier New"/>
                <a:cs typeface="Courier New"/>
              </a:rPr>
              <a:t>*</a:t>
            </a:r>
            <a:r>
              <a:rPr sz="800" spc="105" dirty="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sz="800" spc="-20" dirty="0">
                <a:solidFill>
                  <a:srgbClr val="22373A"/>
                </a:solidFill>
                <a:latin typeface="Courier New"/>
                <a:cs typeface="Courier New"/>
              </a:rPr>
              <a:t>ptr;</a:t>
            </a:r>
            <a:r>
              <a:rPr sz="800" dirty="0">
                <a:solidFill>
                  <a:srgbClr val="22373A"/>
                </a:solidFill>
                <a:latin typeface="Courier New"/>
                <a:cs typeface="Courier New"/>
              </a:rPr>
              <a:t>	</a:t>
            </a:r>
            <a:r>
              <a:rPr sz="800" i="1" spc="18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800" i="1" spc="22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800" i="1" spc="60" dirty="0">
                <a:solidFill>
                  <a:srgbClr val="3D7A7A"/>
                </a:solidFill>
                <a:latin typeface="Palatino Linotype"/>
                <a:cs typeface="Palatino Linotype"/>
              </a:rPr>
              <a:t>wild</a:t>
            </a:r>
            <a:r>
              <a:rPr sz="800" i="1" spc="22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800" i="1" spc="100" dirty="0">
                <a:solidFill>
                  <a:srgbClr val="3D7A7A"/>
                </a:solidFill>
                <a:latin typeface="Palatino Linotype"/>
                <a:cs typeface="Palatino Linotype"/>
              </a:rPr>
              <a:t>pointer:</a:t>
            </a:r>
            <a:r>
              <a:rPr sz="800" i="1" spc="22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800" i="1" dirty="0">
                <a:solidFill>
                  <a:srgbClr val="3D7A7A"/>
                </a:solidFill>
                <a:latin typeface="Palatino Linotype"/>
                <a:cs typeface="Palatino Linotype"/>
              </a:rPr>
              <a:t>Where</a:t>
            </a:r>
            <a:r>
              <a:rPr sz="800" i="1" spc="22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800" i="1" spc="105" dirty="0">
                <a:solidFill>
                  <a:srgbClr val="3D7A7A"/>
                </a:solidFill>
                <a:latin typeface="Palatino Linotype"/>
                <a:cs typeface="Palatino Linotype"/>
              </a:rPr>
              <a:t>will</a:t>
            </a:r>
            <a:r>
              <a:rPr sz="800" i="1" spc="22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800" i="1" spc="114" dirty="0">
                <a:solidFill>
                  <a:srgbClr val="3D7A7A"/>
                </a:solidFill>
                <a:latin typeface="Palatino Linotype"/>
                <a:cs typeface="Palatino Linotype"/>
              </a:rPr>
              <a:t>this</a:t>
            </a:r>
            <a:r>
              <a:rPr sz="800" i="1" spc="22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800" i="1" spc="85" dirty="0">
                <a:solidFill>
                  <a:srgbClr val="3D7A7A"/>
                </a:solidFill>
                <a:latin typeface="Palatino Linotype"/>
                <a:cs typeface="Palatino Linotype"/>
              </a:rPr>
              <a:t>pointer</a:t>
            </a:r>
            <a:r>
              <a:rPr sz="800" i="1" spc="22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800" i="1" spc="65" dirty="0">
                <a:solidFill>
                  <a:srgbClr val="3D7A7A"/>
                </a:solidFill>
                <a:latin typeface="Palatino Linotype"/>
                <a:cs typeface="Palatino Linotype"/>
              </a:rPr>
              <a:t>points?</a:t>
            </a:r>
            <a:endParaRPr sz="800">
              <a:latin typeface="Palatino Linotype"/>
              <a:cs typeface="Palatino Linotype"/>
            </a:endParaRPr>
          </a:p>
          <a:p>
            <a:pPr marL="252729">
              <a:lnSpc>
                <a:spcPct val="100000"/>
              </a:lnSpc>
              <a:spcBef>
                <a:spcPts val="130"/>
              </a:spcBef>
              <a:tabLst>
                <a:tab pos="897890" algn="l"/>
              </a:tabLst>
            </a:pPr>
            <a:r>
              <a:rPr sz="800" spc="-25" dirty="0">
                <a:solidFill>
                  <a:srgbClr val="22373A"/>
                </a:solidFill>
                <a:latin typeface="Courier New"/>
                <a:cs typeface="Courier New"/>
              </a:rPr>
              <a:t>...</a:t>
            </a:r>
            <a:r>
              <a:rPr sz="800" dirty="0">
                <a:solidFill>
                  <a:srgbClr val="22373A"/>
                </a:solidFill>
                <a:latin typeface="Courier New"/>
                <a:cs typeface="Courier New"/>
              </a:rPr>
              <a:t>	</a:t>
            </a:r>
            <a:r>
              <a:rPr sz="800" i="1" spc="18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800" i="1" spc="28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800" i="1" spc="100" dirty="0">
                <a:solidFill>
                  <a:srgbClr val="3D7A7A"/>
                </a:solidFill>
                <a:latin typeface="Palatino Linotype"/>
                <a:cs typeface="Palatino Linotype"/>
              </a:rPr>
              <a:t>solution:</a:t>
            </a:r>
            <a:r>
              <a:rPr sz="800" i="1" spc="28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800" i="1" dirty="0">
                <a:solidFill>
                  <a:srgbClr val="3D7A7A"/>
                </a:solidFill>
                <a:latin typeface="Palatino Linotype"/>
                <a:cs typeface="Palatino Linotype"/>
              </a:rPr>
              <a:t>always</a:t>
            </a:r>
            <a:r>
              <a:rPr sz="800" i="1" spc="28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800" i="1" spc="130" dirty="0">
                <a:solidFill>
                  <a:srgbClr val="3D7A7A"/>
                </a:solidFill>
                <a:latin typeface="Palatino Linotype"/>
                <a:cs typeface="Palatino Linotype"/>
              </a:rPr>
              <a:t>initialize</a:t>
            </a:r>
            <a:r>
              <a:rPr sz="800" i="1" spc="29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800" i="1" spc="60" dirty="0">
                <a:solidFill>
                  <a:srgbClr val="3D7A7A"/>
                </a:solidFill>
                <a:latin typeface="Palatino Linotype"/>
                <a:cs typeface="Palatino Linotype"/>
              </a:rPr>
              <a:t>a</a:t>
            </a:r>
            <a:r>
              <a:rPr sz="800" i="1" spc="28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800" i="1" spc="75" dirty="0">
                <a:solidFill>
                  <a:srgbClr val="3D7A7A"/>
                </a:solidFill>
                <a:latin typeface="Palatino Linotype"/>
                <a:cs typeface="Palatino Linotype"/>
              </a:rPr>
              <a:t>pointer</a:t>
            </a:r>
            <a:endParaRPr sz="800">
              <a:latin typeface="Palatino Linotype"/>
              <a:cs typeface="Palatino Linotype"/>
            </a:endParaRPr>
          </a:p>
          <a:p>
            <a:pPr marL="37465">
              <a:lnSpc>
                <a:spcPct val="100000"/>
              </a:lnSpc>
              <a:spcBef>
                <a:spcPts val="130"/>
              </a:spcBef>
            </a:pPr>
            <a:r>
              <a:rPr sz="800" spc="-60" dirty="0">
                <a:solidFill>
                  <a:srgbClr val="22373A"/>
                </a:solidFill>
                <a:latin typeface="Courier New"/>
                <a:cs typeface="Courier New"/>
              </a:rPr>
              <a:t>}</a:t>
            </a:r>
            <a:endParaRPr sz="8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7294" y="1237601"/>
            <a:ext cx="112966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10" dirty="0">
                <a:solidFill>
                  <a:srgbClr val="22373A"/>
                </a:solidFill>
                <a:latin typeface="Arial Black"/>
                <a:cs typeface="Arial Black"/>
              </a:rPr>
              <a:t>Dangling</a:t>
            </a:r>
            <a:r>
              <a:rPr sz="1100" spc="65" dirty="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sz="1100" spc="-95" dirty="0">
                <a:solidFill>
                  <a:srgbClr val="22373A"/>
                </a:solidFill>
                <a:latin typeface="Arial Black"/>
                <a:cs typeface="Arial Black"/>
              </a:rPr>
              <a:t>pointer:</a:t>
            </a:r>
            <a:endParaRPr sz="1100">
              <a:latin typeface="Arial Black"/>
              <a:cs typeface="Arial Black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9994" y="1425854"/>
            <a:ext cx="5039995" cy="845185"/>
          </a:xfrm>
          <a:prstGeom prst="rect">
            <a:avLst/>
          </a:prstGeom>
          <a:solidFill>
            <a:srgbClr val="EDEDED"/>
          </a:solidFill>
        </p:spPr>
        <p:txBody>
          <a:bodyPr vert="horz" wrap="square" lIns="0" tIns="5715" rIns="0" bIns="0" rtlCol="0">
            <a:spAutoFit/>
          </a:bodyPr>
          <a:lstStyle/>
          <a:p>
            <a:pPr marL="37465">
              <a:lnSpc>
                <a:spcPct val="100000"/>
              </a:lnSpc>
              <a:spcBef>
                <a:spcPts val="45"/>
              </a:spcBef>
            </a:pPr>
            <a:r>
              <a:rPr sz="800" b="1" spc="70" dirty="0">
                <a:solidFill>
                  <a:srgbClr val="AF003F"/>
                </a:solidFill>
                <a:latin typeface="Palatino Linotype"/>
                <a:cs typeface="Palatino Linotype"/>
              </a:rPr>
              <a:t>int</a:t>
            </a:r>
            <a:r>
              <a:rPr sz="800" b="1" spc="245" dirty="0">
                <a:solidFill>
                  <a:srgbClr val="AF003F"/>
                </a:solidFill>
                <a:latin typeface="Palatino Linotype"/>
                <a:cs typeface="Palatino Linotype"/>
              </a:rPr>
              <a:t> </a:t>
            </a:r>
            <a:r>
              <a:rPr sz="800" spc="-65" dirty="0">
                <a:solidFill>
                  <a:srgbClr val="0000FF"/>
                </a:solidFill>
                <a:latin typeface="Courier New"/>
                <a:cs typeface="Courier New"/>
              </a:rPr>
              <a:t>main</a:t>
            </a:r>
            <a:r>
              <a:rPr sz="800" spc="-65" dirty="0">
                <a:solidFill>
                  <a:srgbClr val="22373A"/>
                </a:solidFill>
                <a:latin typeface="Courier New"/>
                <a:cs typeface="Courier New"/>
              </a:rPr>
              <a:t>()</a:t>
            </a:r>
            <a:r>
              <a:rPr sz="800" spc="-3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800" spc="-50" dirty="0">
                <a:solidFill>
                  <a:srgbClr val="22373A"/>
                </a:solidFill>
                <a:latin typeface="Courier New"/>
                <a:cs typeface="Courier New"/>
              </a:rPr>
              <a:t>{</a:t>
            </a:r>
            <a:endParaRPr sz="800">
              <a:latin typeface="Courier New"/>
              <a:cs typeface="Courier New"/>
            </a:endParaRPr>
          </a:p>
          <a:p>
            <a:pPr marL="252729">
              <a:lnSpc>
                <a:spcPct val="100000"/>
              </a:lnSpc>
              <a:spcBef>
                <a:spcPts val="125"/>
              </a:spcBef>
            </a:pPr>
            <a:r>
              <a:rPr sz="800" b="1" dirty="0">
                <a:solidFill>
                  <a:srgbClr val="AF003F"/>
                </a:solidFill>
                <a:latin typeface="Palatino Linotype"/>
                <a:cs typeface="Palatino Linotype"/>
              </a:rPr>
              <a:t>int</a:t>
            </a:r>
            <a:r>
              <a:rPr sz="800" dirty="0">
                <a:solidFill>
                  <a:srgbClr val="666666"/>
                </a:solidFill>
                <a:latin typeface="Courier New"/>
                <a:cs typeface="Courier New"/>
              </a:rPr>
              <a:t>*</a:t>
            </a:r>
            <a:r>
              <a:rPr sz="800" spc="-60" dirty="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sz="800" spc="-65" dirty="0">
                <a:solidFill>
                  <a:srgbClr val="22373A"/>
                </a:solidFill>
                <a:latin typeface="Courier New"/>
                <a:cs typeface="Courier New"/>
              </a:rPr>
              <a:t>array</a:t>
            </a:r>
            <a:r>
              <a:rPr sz="800" spc="-5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800" dirty="0">
                <a:solidFill>
                  <a:srgbClr val="666666"/>
                </a:solidFill>
                <a:latin typeface="Courier New"/>
                <a:cs typeface="Courier New"/>
              </a:rPr>
              <a:t>=</a:t>
            </a:r>
            <a:r>
              <a:rPr sz="800" spc="-55" dirty="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sz="800" b="1" spc="-60" dirty="0">
                <a:solidFill>
                  <a:srgbClr val="007F00"/>
                </a:solidFill>
                <a:latin typeface="Palatino Linotype"/>
                <a:cs typeface="Palatino Linotype"/>
              </a:rPr>
              <a:t>new</a:t>
            </a:r>
            <a:r>
              <a:rPr sz="800" b="1" spc="225" dirty="0">
                <a:solidFill>
                  <a:srgbClr val="007F00"/>
                </a:solidFill>
                <a:latin typeface="Palatino Linotype"/>
                <a:cs typeface="Palatino Linotype"/>
              </a:rPr>
              <a:t> </a:t>
            </a:r>
            <a:r>
              <a:rPr sz="800" b="1" spc="-10" dirty="0">
                <a:solidFill>
                  <a:srgbClr val="AF003F"/>
                </a:solidFill>
                <a:latin typeface="Palatino Linotype"/>
                <a:cs typeface="Palatino Linotype"/>
              </a:rPr>
              <a:t>int</a:t>
            </a:r>
            <a:r>
              <a:rPr sz="800" spc="-10" dirty="0">
                <a:solidFill>
                  <a:srgbClr val="22373A"/>
                </a:solidFill>
                <a:latin typeface="Courier New"/>
                <a:cs typeface="Courier New"/>
              </a:rPr>
              <a:t>[</a:t>
            </a:r>
            <a:r>
              <a:rPr sz="800" spc="-10" dirty="0">
                <a:solidFill>
                  <a:srgbClr val="666666"/>
                </a:solidFill>
                <a:latin typeface="Courier New"/>
                <a:cs typeface="Courier New"/>
              </a:rPr>
              <a:t>10</a:t>
            </a:r>
            <a:r>
              <a:rPr sz="800" spc="-10" dirty="0">
                <a:solidFill>
                  <a:srgbClr val="22373A"/>
                </a:solidFill>
                <a:latin typeface="Courier New"/>
                <a:cs typeface="Courier New"/>
              </a:rPr>
              <a:t>];</a:t>
            </a:r>
            <a:endParaRPr sz="800">
              <a:latin typeface="Courier New"/>
              <a:cs typeface="Courier New"/>
            </a:endParaRPr>
          </a:p>
          <a:p>
            <a:pPr marL="252729">
              <a:lnSpc>
                <a:spcPct val="100000"/>
              </a:lnSpc>
              <a:spcBef>
                <a:spcPts val="130"/>
              </a:spcBef>
            </a:pPr>
            <a:r>
              <a:rPr sz="800" b="1" dirty="0">
                <a:solidFill>
                  <a:srgbClr val="007F00"/>
                </a:solidFill>
                <a:latin typeface="Palatino Linotype"/>
                <a:cs typeface="Palatino Linotype"/>
              </a:rPr>
              <a:t>delete</a:t>
            </a:r>
            <a:r>
              <a:rPr sz="800" dirty="0">
                <a:solidFill>
                  <a:srgbClr val="22373A"/>
                </a:solidFill>
                <a:latin typeface="Courier New"/>
                <a:cs typeface="Courier New"/>
              </a:rPr>
              <a:t>[]</a:t>
            </a:r>
            <a:r>
              <a:rPr sz="800" spc="-5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800" spc="-65" dirty="0">
                <a:solidFill>
                  <a:srgbClr val="22373A"/>
                </a:solidFill>
                <a:latin typeface="Courier New"/>
                <a:cs typeface="Courier New"/>
              </a:rPr>
              <a:t>array;</a:t>
            </a:r>
            <a:r>
              <a:rPr sz="800" spc="-4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800" i="1" spc="18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800" i="1" spc="229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800" i="1" spc="60" dirty="0">
                <a:solidFill>
                  <a:srgbClr val="3D7A7A"/>
                </a:solidFill>
                <a:latin typeface="Palatino Linotype"/>
                <a:cs typeface="Palatino Linotype"/>
              </a:rPr>
              <a:t>ok</a:t>
            </a:r>
            <a:r>
              <a:rPr sz="800" i="1" spc="23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800" i="1" spc="65" dirty="0">
                <a:solidFill>
                  <a:srgbClr val="3D7A7A"/>
                </a:solidFill>
                <a:latin typeface="Palatino Linotype"/>
                <a:cs typeface="Palatino Linotype"/>
              </a:rPr>
              <a:t>-</a:t>
            </a:r>
            <a:r>
              <a:rPr sz="800" i="1" spc="100" dirty="0">
                <a:solidFill>
                  <a:srgbClr val="3D7A7A"/>
                </a:solidFill>
                <a:latin typeface="Palatino Linotype"/>
                <a:cs typeface="Palatino Linotype"/>
              </a:rPr>
              <a:t>&gt;</a:t>
            </a:r>
            <a:r>
              <a:rPr sz="800" i="1" spc="229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800" i="1" spc="50" dirty="0">
                <a:solidFill>
                  <a:srgbClr val="3D7A7A"/>
                </a:solidFill>
                <a:latin typeface="Palatino Linotype"/>
                <a:cs typeface="Palatino Linotype"/>
              </a:rPr>
              <a:t>"array"</a:t>
            </a:r>
            <a:r>
              <a:rPr sz="800" i="1" spc="23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800" i="1" dirty="0">
                <a:solidFill>
                  <a:srgbClr val="3D7A7A"/>
                </a:solidFill>
                <a:latin typeface="Palatino Linotype"/>
                <a:cs typeface="Palatino Linotype"/>
              </a:rPr>
              <a:t>now</a:t>
            </a:r>
            <a:r>
              <a:rPr sz="800" i="1" spc="229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800" i="1" spc="145" dirty="0">
                <a:solidFill>
                  <a:srgbClr val="3D7A7A"/>
                </a:solidFill>
                <a:latin typeface="Palatino Linotype"/>
                <a:cs typeface="Palatino Linotype"/>
              </a:rPr>
              <a:t>is</a:t>
            </a:r>
            <a:r>
              <a:rPr sz="800" i="1" spc="23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800" i="1" spc="60" dirty="0">
                <a:solidFill>
                  <a:srgbClr val="3D7A7A"/>
                </a:solidFill>
                <a:latin typeface="Palatino Linotype"/>
                <a:cs typeface="Palatino Linotype"/>
              </a:rPr>
              <a:t>a</a:t>
            </a:r>
            <a:r>
              <a:rPr sz="800" i="1" spc="229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800" i="1" u="sng" spc="50" dirty="0">
                <a:solidFill>
                  <a:srgbClr val="3D7A7A"/>
                </a:solidFill>
                <a:uFill>
                  <a:solidFill>
                    <a:srgbClr val="3D7A7A"/>
                  </a:solidFill>
                </a:uFill>
                <a:latin typeface="Palatino Linotype"/>
                <a:cs typeface="Palatino Linotype"/>
              </a:rPr>
              <a:t>dangling</a:t>
            </a:r>
            <a:r>
              <a:rPr sz="800" i="1" u="sng" spc="235" dirty="0">
                <a:solidFill>
                  <a:srgbClr val="3D7A7A"/>
                </a:solidFill>
                <a:uFill>
                  <a:solidFill>
                    <a:srgbClr val="3D7A7A"/>
                  </a:solidFill>
                </a:uFill>
                <a:latin typeface="Palatino Linotype"/>
                <a:cs typeface="Palatino Linotype"/>
              </a:rPr>
              <a:t> </a:t>
            </a:r>
            <a:r>
              <a:rPr sz="800" i="1" u="sng" spc="75" dirty="0">
                <a:solidFill>
                  <a:srgbClr val="3D7A7A"/>
                </a:solidFill>
                <a:uFill>
                  <a:solidFill>
                    <a:srgbClr val="3D7A7A"/>
                  </a:solidFill>
                </a:uFill>
                <a:latin typeface="Palatino Linotype"/>
                <a:cs typeface="Palatino Linotype"/>
              </a:rPr>
              <a:t>pointer</a:t>
            </a:r>
            <a:endParaRPr sz="800">
              <a:latin typeface="Palatino Linotype"/>
              <a:cs typeface="Palatino Linotype"/>
            </a:endParaRPr>
          </a:p>
          <a:p>
            <a:pPr marL="252729">
              <a:lnSpc>
                <a:spcPct val="100000"/>
              </a:lnSpc>
              <a:spcBef>
                <a:spcPts val="130"/>
              </a:spcBef>
            </a:pPr>
            <a:r>
              <a:rPr sz="800" b="1" dirty="0">
                <a:solidFill>
                  <a:srgbClr val="007F00"/>
                </a:solidFill>
                <a:latin typeface="Palatino Linotype"/>
                <a:cs typeface="Palatino Linotype"/>
              </a:rPr>
              <a:t>delete</a:t>
            </a:r>
            <a:r>
              <a:rPr sz="800" dirty="0">
                <a:solidFill>
                  <a:srgbClr val="22373A"/>
                </a:solidFill>
                <a:latin typeface="Courier New"/>
                <a:cs typeface="Courier New"/>
              </a:rPr>
              <a:t>[]</a:t>
            </a:r>
            <a:r>
              <a:rPr sz="800" spc="-2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800" spc="-65" dirty="0">
                <a:solidFill>
                  <a:srgbClr val="22373A"/>
                </a:solidFill>
                <a:latin typeface="Courier New"/>
                <a:cs typeface="Courier New"/>
              </a:rPr>
              <a:t>array;</a:t>
            </a:r>
            <a:r>
              <a:rPr sz="800" spc="-2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800" i="1" spc="18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800" i="1" spc="254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800" i="1" spc="65" dirty="0">
                <a:solidFill>
                  <a:srgbClr val="AE3236"/>
                </a:solidFill>
                <a:latin typeface="Palatino Linotype"/>
                <a:cs typeface="Palatino Linotype"/>
              </a:rPr>
              <a:t>double</a:t>
            </a:r>
            <a:r>
              <a:rPr sz="800" i="1" spc="254" dirty="0">
                <a:solidFill>
                  <a:srgbClr val="AE3236"/>
                </a:solidFill>
                <a:latin typeface="Palatino Linotype"/>
                <a:cs typeface="Palatino Linotype"/>
              </a:rPr>
              <a:t> </a:t>
            </a:r>
            <a:r>
              <a:rPr sz="800" i="1" spc="125" dirty="0">
                <a:solidFill>
                  <a:srgbClr val="AE3236"/>
                </a:solidFill>
                <a:latin typeface="Palatino Linotype"/>
                <a:cs typeface="Palatino Linotype"/>
              </a:rPr>
              <a:t>free</a:t>
            </a:r>
            <a:r>
              <a:rPr sz="800" i="1" spc="254" dirty="0">
                <a:solidFill>
                  <a:srgbClr val="AE3236"/>
                </a:solidFill>
                <a:latin typeface="Palatino Linotype"/>
                <a:cs typeface="Palatino Linotype"/>
              </a:rPr>
              <a:t> </a:t>
            </a:r>
            <a:r>
              <a:rPr sz="800" i="1" spc="80" dirty="0">
                <a:solidFill>
                  <a:srgbClr val="AE3236"/>
                </a:solidFill>
                <a:latin typeface="Palatino Linotype"/>
                <a:cs typeface="Palatino Linotype"/>
              </a:rPr>
              <a:t>or</a:t>
            </a:r>
            <a:r>
              <a:rPr sz="800" i="1" spc="254" dirty="0">
                <a:solidFill>
                  <a:srgbClr val="AE3236"/>
                </a:solidFill>
                <a:latin typeface="Palatino Linotype"/>
                <a:cs typeface="Palatino Linotype"/>
              </a:rPr>
              <a:t> </a:t>
            </a:r>
            <a:r>
              <a:rPr sz="800" i="1" spc="75" dirty="0">
                <a:solidFill>
                  <a:srgbClr val="AE3236"/>
                </a:solidFill>
                <a:latin typeface="Palatino Linotype"/>
                <a:cs typeface="Palatino Linotype"/>
              </a:rPr>
              <a:t>corruption!!</a:t>
            </a:r>
            <a:endParaRPr sz="800">
              <a:latin typeface="Palatino Linotype"/>
              <a:cs typeface="Palatino Linotype"/>
            </a:endParaRPr>
          </a:p>
          <a:p>
            <a:pPr marL="252729">
              <a:lnSpc>
                <a:spcPct val="100000"/>
              </a:lnSpc>
              <a:spcBef>
                <a:spcPts val="125"/>
              </a:spcBef>
            </a:pPr>
            <a:r>
              <a:rPr sz="800" i="1" spc="18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800" i="1" spc="24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800" i="1" dirty="0">
                <a:solidFill>
                  <a:srgbClr val="3D7A7A"/>
                </a:solidFill>
                <a:latin typeface="Palatino Linotype"/>
                <a:cs typeface="Palatino Linotype"/>
              </a:rPr>
              <a:t>program</a:t>
            </a:r>
            <a:r>
              <a:rPr sz="800" i="1" spc="24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800" i="1" spc="95" dirty="0">
                <a:solidFill>
                  <a:srgbClr val="3D7A7A"/>
                </a:solidFill>
                <a:latin typeface="Palatino Linotype"/>
                <a:cs typeface="Palatino Linotype"/>
              </a:rPr>
              <a:t>aborted,</a:t>
            </a:r>
            <a:r>
              <a:rPr sz="800" i="1" spc="24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800" i="1" spc="90" dirty="0">
                <a:solidFill>
                  <a:srgbClr val="3D7A7A"/>
                </a:solidFill>
                <a:latin typeface="Palatino Linotype"/>
                <a:cs typeface="Palatino Linotype"/>
              </a:rPr>
              <a:t>the</a:t>
            </a:r>
            <a:r>
              <a:rPr sz="800" i="1" spc="24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800" i="1" spc="65" dirty="0">
                <a:solidFill>
                  <a:srgbClr val="3D7A7A"/>
                </a:solidFill>
                <a:latin typeface="Palatino Linotype"/>
                <a:cs typeface="Palatino Linotype"/>
              </a:rPr>
              <a:t>value</a:t>
            </a:r>
            <a:r>
              <a:rPr sz="800" i="1" spc="24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800" i="1" spc="125" dirty="0">
                <a:solidFill>
                  <a:srgbClr val="3D7A7A"/>
                </a:solidFill>
                <a:latin typeface="Palatino Linotype"/>
                <a:cs typeface="Palatino Linotype"/>
              </a:rPr>
              <a:t>of</a:t>
            </a:r>
            <a:r>
              <a:rPr sz="800" i="1" spc="24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800" i="1" spc="50" dirty="0">
                <a:solidFill>
                  <a:srgbClr val="3D7A7A"/>
                </a:solidFill>
                <a:latin typeface="Palatino Linotype"/>
                <a:cs typeface="Palatino Linotype"/>
              </a:rPr>
              <a:t>"array"</a:t>
            </a:r>
            <a:r>
              <a:rPr sz="800" i="1" spc="24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800" i="1" spc="145" dirty="0">
                <a:solidFill>
                  <a:srgbClr val="3D7A7A"/>
                </a:solidFill>
                <a:latin typeface="Palatino Linotype"/>
                <a:cs typeface="Palatino Linotype"/>
              </a:rPr>
              <a:t>is</a:t>
            </a:r>
            <a:r>
              <a:rPr sz="800" i="1" spc="24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800" i="1" spc="60" dirty="0">
                <a:solidFill>
                  <a:srgbClr val="3D7A7A"/>
                </a:solidFill>
                <a:latin typeface="Palatino Linotype"/>
                <a:cs typeface="Palatino Linotype"/>
              </a:rPr>
              <a:t>not</a:t>
            </a:r>
            <a:r>
              <a:rPr sz="800" i="1" spc="24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800" i="1" spc="60" dirty="0">
                <a:solidFill>
                  <a:srgbClr val="3D7A7A"/>
                </a:solidFill>
                <a:latin typeface="Palatino Linotype"/>
                <a:cs typeface="Palatino Linotype"/>
              </a:rPr>
              <a:t>null</a:t>
            </a:r>
            <a:endParaRPr sz="800">
              <a:latin typeface="Palatino Linotype"/>
              <a:cs typeface="Palatino Linotype"/>
            </a:endParaRPr>
          </a:p>
          <a:p>
            <a:pPr marL="37465">
              <a:lnSpc>
                <a:spcPct val="100000"/>
              </a:lnSpc>
              <a:spcBef>
                <a:spcPts val="130"/>
              </a:spcBef>
            </a:pPr>
            <a:r>
              <a:rPr sz="800" spc="-60" dirty="0">
                <a:solidFill>
                  <a:srgbClr val="22373A"/>
                </a:solidFill>
                <a:latin typeface="Courier New"/>
                <a:cs typeface="Courier New"/>
              </a:rPr>
              <a:t>}</a:t>
            </a:r>
            <a:endParaRPr sz="8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47294" y="2353664"/>
            <a:ext cx="31623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note: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59994" y="2541930"/>
            <a:ext cx="5039995" cy="582930"/>
          </a:xfrm>
          <a:prstGeom prst="rect">
            <a:avLst/>
          </a:prstGeom>
          <a:solidFill>
            <a:srgbClr val="EDEDED"/>
          </a:solidFill>
        </p:spPr>
        <p:txBody>
          <a:bodyPr vert="horz" wrap="square" lIns="0" tIns="5715" rIns="0" bIns="0" rtlCol="0">
            <a:spAutoFit/>
          </a:bodyPr>
          <a:lstStyle/>
          <a:p>
            <a:pPr marL="37465">
              <a:lnSpc>
                <a:spcPct val="100000"/>
              </a:lnSpc>
              <a:spcBef>
                <a:spcPts val="45"/>
              </a:spcBef>
            </a:pPr>
            <a:r>
              <a:rPr sz="800" b="1" dirty="0">
                <a:solidFill>
                  <a:srgbClr val="AF003F"/>
                </a:solidFill>
                <a:latin typeface="Palatino Linotype"/>
                <a:cs typeface="Palatino Linotype"/>
              </a:rPr>
              <a:t>int</a:t>
            </a:r>
            <a:r>
              <a:rPr sz="800" dirty="0">
                <a:solidFill>
                  <a:srgbClr val="666666"/>
                </a:solidFill>
                <a:latin typeface="Courier New"/>
                <a:cs typeface="Courier New"/>
              </a:rPr>
              <a:t>*</a:t>
            </a:r>
            <a:r>
              <a:rPr sz="800" spc="-60" dirty="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sz="800" spc="-65" dirty="0">
                <a:solidFill>
                  <a:srgbClr val="22373A"/>
                </a:solidFill>
                <a:latin typeface="Courier New"/>
                <a:cs typeface="Courier New"/>
              </a:rPr>
              <a:t>array</a:t>
            </a:r>
            <a:r>
              <a:rPr sz="800" spc="-5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800" dirty="0">
                <a:solidFill>
                  <a:srgbClr val="666666"/>
                </a:solidFill>
                <a:latin typeface="Courier New"/>
                <a:cs typeface="Courier New"/>
              </a:rPr>
              <a:t>=</a:t>
            </a:r>
            <a:r>
              <a:rPr sz="800" spc="-55" dirty="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sz="800" b="1" spc="-60" dirty="0">
                <a:solidFill>
                  <a:srgbClr val="007F00"/>
                </a:solidFill>
                <a:latin typeface="Palatino Linotype"/>
                <a:cs typeface="Palatino Linotype"/>
              </a:rPr>
              <a:t>new</a:t>
            </a:r>
            <a:r>
              <a:rPr sz="800" b="1" spc="225" dirty="0">
                <a:solidFill>
                  <a:srgbClr val="007F00"/>
                </a:solidFill>
                <a:latin typeface="Palatino Linotype"/>
                <a:cs typeface="Palatino Linotype"/>
              </a:rPr>
              <a:t> </a:t>
            </a:r>
            <a:r>
              <a:rPr sz="800" b="1" spc="-10" dirty="0">
                <a:solidFill>
                  <a:srgbClr val="AF003F"/>
                </a:solidFill>
                <a:latin typeface="Palatino Linotype"/>
                <a:cs typeface="Palatino Linotype"/>
              </a:rPr>
              <a:t>int</a:t>
            </a:r>
            <a:r>
              <a:rPr sz="800" spc="-10" dirty="0">
                <a:solidFill>
                  <a:srgbClr val="22373A"/>
                </a:solidFill>
                <a:latin typeface="Courier New"/>
                <a:cs typeface="Courier New"/>
              </a:rPr>
              <a:t>[</a:t>
            </a:r>
            <a:r>
              <a:rPr sz="800" spc="-10" dirty="0">
                <a:solidFill>
                  <a:srgbClr val="666666"/>
                </a:solidFill>
                <a:latin typeface="Courier New"/>
                <a:cs typeface="Courier New"/>
              </a:rPr>
              <a:t>10</a:t>
            </a:r>
            <a:r>
              <a:rPr sz="800" spc="-10" dirty="0">
                <a:solidFill>
                  <a:srgbClr val="22373A"/>
                </a:solidFill>
                <a:latin typeface="Courier New"/>
                <a:cs typeface="Courier New"/>
              </a:rPr>
              <a:t>];</a:t>
            </a:r>
            <a:endParaRPr sz="800">
              <a:latin typeface="Courier New"/>
              <a:cs typeface="Courier New"/>
            </a:endParaRPr>
          </a:p>
          <a:p>
            <a:pPr marL="37465">
              <a:lnSpc>
                <a:spcPct val="100000"/>
              </a:lnSpc>
              <a:spcBef>
                <a:spcPts val="125"/>
              </a:spcBef>
            </a:pPr>
            <a:r>
              <a:rPr sz="800" b="1" dirty="0">
                <a:solidFill>
                  <a:srgbClr val="007F00"/>
                </a:solidFill>
                <a:latin typeface="Palatino Linotype"/>
                <a:cs typeface="Palatino Linotype"/>
              </a:rPr>
              <a:t>delete</a:t>
            </a:r>
            <a:r>
              <a:rPr sz="800" dirty="0">
                <a:solidFill>
                  <a:srgbClr val="22373A"/>
                </a:solidFill>
                <a:latin typeface="Courier New"/>
                <a:cs typeface="Courier New"/>
              </a:rPr>
              <a:t>[]</a:t>
            </a:r>
            <a:r>
              <a:rPr sz="800" spc="-8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800" spc="-10" dirty="0">
                <a:solidFill>
                  <a:srgbClr val="22373A"/>
                </a:solidFill>
                <a:latin typeface="Courier New"/>
                <a:cs typeface="Courier New"/>
              </a:rPr>
              <a:t>array;</a:t>
            </a:r>
            <a:r>
              <a:rPr sz="800" spc="33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800" i="1" spc="18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8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800" i="1" spc="60" dirty="0">
                <a:solidFill>
                  <a:srgbClr val="3D7A7A"/>
                </a:solidFill>
                <a:latin typeface="Palatino Linotype"/>
                <a:cs typeface="Palatino Linotype"/>
              </a:rPr>
              <a:t>ok</a:t>
            </a:r>
            <a:r>
              <a:rPr sz="8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800" i="1" spc="65" dirty="0">
                <a:solidFill>
                  <a:srgbClr val="3D7A7A"/>
                </a:solidFill>
                <a:latin typeface="Palatino Linotype"/>
                <a:cs typeface="Palatino Linotype"/>
              </a:rPr>
              <a:t>-</a:t>
            </a:r>
            <a:r>
              <a:rPr sz="800" i="1" spc="100" dirty="0">
                <a:solidFill>
                  <a:srgbClr val="3D7A7A"/>
                </a:solidFill>
                <a:latin typeface="Palatino Linotype"/>
                <a:cs typeface="Palatino Linotype"/>
              </a:rPr>
              <a:t>&gt;</a:t>
            </a:r>
            <a:r>
              <a:rPr sz="800" i="1" spc="204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800" i="1" spc="50" dirty="0">
                <a:solidFill>
                  <a:srgbClr val="3D7A7A"/>
                </a:solidFill>
                <a:latin typeface="Palatino Linotype"/>
                <a:cs typeface="Palatino Linotype"/>
              </a:rPr>
              <a:t>"array"</a:t>
            </a:r>
            <a:r>
              <a:rPr sz="8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800" i="1" dirty="0">
                <a:solidFill>
                  <a:srgbClr val="3D7A7A"/>
                </a:solidFill>
                <a:latin typeface="Palatino Linotype"/>
                <a:cs typeface="Palatino Linotype"/>
              </a:rPr>
              <a:t>now</a:t>
            </a:r>
            <a:r>
              <a:rPr sz="8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800" i="1" spc="145" dirty="0">
                <a:solidFill>
                  <a:srgbClr val="3D7A7A"/>
                </a:solidFill>
                <a:latin typeface="Palatino Linotype"/>
                <a:cs typeface="Palatino Linotype"/>
              </a:rPr>
              <a:t>is</a:t>
            </a:r>
            <a:r>
              <a:rPr sz="8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800" i="1" spc="60" dirty="0">
                <a:solidFill>
                  <a:srgbClr val="3D7A7A"/>
                </a:solidFill>
                <a:latin typeface="Palatino Linotype"/>
                <a:cs typeface="Palatino Linotype"/>
              </a:rPr>
              <a:t>a</a:t>
            </a:r>
            <a:r>
              <a:rPr sz="8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800" i="1" u="sng" spc="50" dirty="0">
                <a:solidFill>
                  <a:srgbClr val="3D7A7A"/>
                </a:solidFill>
                <a:uFill>
                  <a:solidFill>
                    <a:srgbClr val="3D7A7A"/>
                  </a:solidFill>
                </a:uFill>
                <a:latin typeface="Palatino Linotype"/>
                <a:cs typeface="Palatino Linotype"/>
              </a:rPr>
              <a:t>dangling</a:t>
            </a:r>
            <a:r>
              <a:rPr sz="800" i="1" u="sng" spc="204" dirty="0">
                <a:solidFill>
                  <a:srgbClr val="3D7A7A"/>
                </a:solidFill>
                <a:uFill>
                  <a:solidFill>
                    <a:srgbClr val="3D7A7A"/>
                  </a:solidFill>
                </a:uFill>
                <a:latin typeface="Palatino Linotype"/>
                <a:cs typeface="Palatino Linotype"/>
              </a:rPr>
              <a:t> </a:t>
            </a:r>
            <a:r>
              <a:rPr sz="800" i="1" u="sng" spc="75" dirty="0">
                <a:solidFill>
                  <a:srgbClr val="3D7A7A"/>
                </a:solidFill>
                <a:uFill>
                  <a:solidFill>
                    <a:srgbClr val="3D7A7A"/>
                  </a:solidFill>
                </a:uFill>
                <a:latin typeface="Palatino Linotype"/>
                <a:cs typeface="Palatino Linotype"/>
              </a:rPr>
              <a:t>pointer</a:t>
            </a:r>
            <a:endParaRPr sz="800">
              <a:latin typeface="Palatino Linotype"/>
              <a:cs typeface="Palatino Linotype"/>
            </a:endParaRPr>
          </a:p>
          <a:p>
            <a:pPr marL="37465">
              <a:lnSpc>
                <a:spcPct val="100000"/>
              </a:lnSpc>
              <a:spcBef>
                <a:spcPts val="130"/>
              </a:spcBef>
            </a:pPr>
            <a:r>
              <a:rPr sz="800" spc="-65" dirty="0">
                <a:solidFill>
                  <a:srgbClr val="22373A"/>
                </a:solidFill>
                <a:latin typeface="Courier New"/>
                <a:cs typeface="Courier New"/>
              </a:rPr>
              <a:t>array</a:t>
            </a:r>
            <a:r>
              <a:rPr sz="800" spc="-1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800" dirty="0">
                <a:solidFill>
                  <a:srgbClr val="666666"/>
                </a:solidFill>
                <a:latin typeface="Courier New"/>
                <a:cs typeface="Courier New"/>
              </a:rPr>
              <a:t>=</a:t>
            </a:r>
            <a:r>
              <a:rPr sz="800" spc="-10" dirty="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sz="800" b="1" dirty="0">
                <a:solidFill>
                  <a:srgbClr val="007F00"/>
                </a:solidFill>
                <a:latin typeface="Palatino Linotype"/>
                <a:cs typeface="Palatino Linotype"/>
              </a:rPr>
              <a:t>nullptr</a:t>
            </a:r>
            <a:r>
              <a:rPr sz="800" dirty="0">
                <a:solidFill>
                  <a:srgbClr val="22373A"/>
                </a:solidFill>
                <a:latin typeface="Courier New"/>
                <a:cs typeface="Courier New"/>
              </a:rPr>
              <a:t>;</a:t>
            </a:r>
            <a:r>
              <a:rPr sz="800" spc="-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800" i="1" spc="18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800" i="1" spc="26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800" i="1" dirty="0">
                <a:solidFill>
                  <a:srgbClr val="3D7A7A"/>
                </a:solidFill>
                <a:latin typeface="Palatino Linotype"/>
                <a:cs typeface="Palatino Linotype"/>
              </a:rPr>
              <a:t>no</a:t>
            </a:r>
            <a:r>
              <a:rPr sz="800" i="1" spc="26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800" i="1" dirty="0">
                <a:solidFill>
                  <a:srgbClr val="3D7A7A"/>
                </a:solidFill>
                <a:latin typeface="Palatino Linotype"/>
                <a:cs typeface="Palatino Linotype"/>
              </a:rPr>
              <a:t>more</a:t>
            </a:r>
            <a:r>
              <a:rPr sz="800" i="1" spc="27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800" i="1" spc="65" dirty="0">
                <a:solidFill>
                  <a:srgbClr val="3D7A7A"/>
                </a:solidFill>
                <a:latin typeface="Palatino Linotype"/>
                <a:cs typeface="Palatino Linotype"/>
              </a:rPr>
              <a:t>dagling</a:t>
            </a:r>
            <a:r>
              <a:rPr sz="800" i="1" spc="26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800" i="1" spc="75" dirty="0">
                <a:solidFill>
                  <a:srgbClr val="3D7A7A"/>
                </a:solidFill>
                <a:latin typeface="Palatino Linotype"/>
                <a:cs typeface="Palatino Linotype"/>
              </a:rPr>
              <a:t>pointer</a:t>
            </a:r>
            <a:endParaRPr sz="800">
              <a:latin typeface="Palatino Linotype"/>
              <a:cs typeface="Palatino Linotype"/>
            </a:endParaRPr>
          </a:p>
          <a:p>
            <a:pPr marL="37465">
              <a:lnSpc>
                <a:spcPct val="100000"/>
              </a:lnSpc>
              <a:spcBef>
                <a:spcPts val="130"/>
              </a:spcBef>
            </a:pPr>
            <a:r>
              <a:rPr sz="800" b="1" dirty="0">
                <a:solidFill>
                  <a:srgbClr val="007F00"/>
                </a:solidFill>
                <a:latin typeface="Palatino Linotype"/>
                <a:cs typeface="Palatino Linotype"/>
              </a:rPr>
              <a:t>delete</a:t>
            </a:r>
            <a:r>
              <a:rPr sz="800" dirty="0">
                <a:solidFill>
                  <a:srgbClr val="22373A"/>
                </a:solidFill>
                <a:latin typeface="Courier New"/>
                <a:cs typeface="Courier New"/>
              </a:rPr>
              <a:t>[]</a:t>
            </a:r>
            <a:r>
              <a:rPr sz="800" spc="-7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800" spc="-10" dirty="0">
                <a:solidFill>
                  <a:srgbClr val="22373A"/>
                </a:solidFill>
                <a:latin typeface="Courier New"/>
                <a:cs typeface="Courier New"/>
              </a:rPr>
              <a:t>array;</a:t>
            </a:r>
            <a:r>
              <a:rPr sz="800" spc="34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800" i="1" spc="18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800" i="1" spc="21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800" i="1" spc="110" dirty="0">
                <a:solidFill>
                  <a:srgbClr val="AE3236"/>
                </a:solidFill>
                <a:latin typeface="Palatino Linotype"/>
                <a:cs typeface="Palatino Linotype"/>
              </a:rPr>
              <a:t>ok,</a:t>
            </a:r>
            <a:r>
              <a:rPr sz="800" i="1" spc="204" dirty="0">
                <a:solidFill>
                  <a:srgbClr val="AE3236"/>
                </a:solidFill>
                <a:latin typeface="Palatino Linotype"/>
                <a:cs typeface="Palatino Linotype"/>
              </a:rPr>
              <a:t> </a:t>
            </a:r>
            <a:r>
              <a:rPr sz="800" i="1" dirty="0">
                <a:solidFill>
                  <a:srgbClr val="AE3236"/>
                </a:solidFill>
                <a:latin typeface="Palatino Linotype"/>
                <a:cs typeface="Palatino Linotype"/>
              </a:rPr>
              <a:t>no</a:t>
            </a:r>
            <a:r>
              <a:rPr sz="800" i="1" spc="204" dirty="0">
                <a:solidFill>
                  <a:srgbClr val="AE3236"/>
                </a:solidFill>
                <a:latin typeface="Palatino Linotype"/>
                <a:cs typeface="Palatino Linotype"/>
              </a:rPr>
              <a:t> </a:t>
            </a:r>
            <a:r>
              <a:rPr sz="800" i="1" spc="105" dirty="0">
                <a:solidFill>
                  <a:srgbClr val="AE3236"/>
                </a:solidFill>
                <a:latin typeface="Palatino Linotype"/>
                <a:cs typeface="Palatino Linotype"/>
              </a:rPr>
              <a:t>side</a:t>
            </a:r>
            <a:r>
              <a:rPr sz="800" i="1" spc="204" dirty="0">
                <a:solidFill>
                  <a:srgbClr val="AE3236"/>
                </a:solidFill>
                <a:latin typeface="Palatino Linotype"/>
                <a:cs typeface="Palatino Linotype"/>
              </a:rPr>
              <a:t> </a:t>
            </a:r>
            <a:r>
              <a:rPr sz="800" i="1" spc="130" dirty="0">
                <a:solidFill>
                  <a:srgbClr val="AE3236"/>
                </a:solidFill>
                <a:latin typeface="Palatino Linotype"/>
                <a:cs typeface="Palatino Linotype"/>
              </a:rPr>
              <a:t>effect</a:t>
            </a:r>
            <a:endParaRPr sz="800">
              <a:latin typeface="Palatino Linotype"/>
              <a:cs typeface="Palatino Linotyp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77218" y="2960749"/>
            <a:ext cx="29464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10" dirty="0">
                <a:solidFill>
                  <a:srgbClr val="22373A"/>
                </a:solidFill>
                <a:latin typeface="Trebuchet MS"/>
                <a:cs typeface="Trebuchet MS"/>
              </a:rPr>
              <a:t>42/75</a:t>
            </a:r>
            <a:endParaRPr sz="800">
              <a:latin typeface="Trebuchet MS"/>
              <a:cs typeface="Trebuchet MS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0" y="3234937"/>
            <a:ext cx="5760085" cy="5080"/>
            <a:chOff x="0" y="3234937"/>
            <a:chExt cx="5760085" cy="5080"/>
          </a:xfrm>
        </p:grpSpPr>
        <p:sp>
          <p:nvSpPr>
            <p:cNvPr id="11" name="object 11"/>
            <p:cNvSpPr/>
            <p:nvPr/>
          </p:nvSpPr>
          <p:spPr>
            <a:xfrm>
              <a:off x="0" y="3237471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0" y="3234937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80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0" y="3234937"/>
              <a:ext cx="3225800" cy="5080"/>
            </a:xfrm>
            <a:custGeom>
              <a:avLst/>
              <a:gdLst/>
              <a:ahLst/>
              <a:cxnLst/>
              <a:rect l="l" t="t" r="r" b="b"/>
              <a:pathLst>
                <a:path w="3225800" h="5080">
                  <a:moveTo>
                    <a:pt x="0" y="5060"/>
                  </a:moveTo>
                  <a:lnTo>
                    <a:pt x="0" y="0"/>
                  </a:lnTo>
                  <a:lnTo>
                    <a:pt x="3225627" y="0"/>
                  </a:lnTo>
                  <a:lnTo>
                    <a:pt x="3225627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ransition>
    <p:cut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void</a:t>
            </a:r>
            <a:r>
              <a:rPr spc="160" dirty="0"/>
              <a:t> </a:t>
            </a:r>
            <a:r>
              <a:rPr b="0" spc="-110" dirty="0">
                <a:latin typeface="Arial Black"/>
                <a:cs typeface="Arial Black"/>
              </a:rPr>
              <a:t>Pointer</a:t>
            </a:r>
            <a:r>
              <a:rPr b="0" spc="60" dirty="0">
                <a:latin typeface="Arial Black"/>
                <a:cs typeface="Arial Black"/>
              </a:rPr>
              <a:t> </a:t>
            </a:r>
            <a:r>
              <a:rPr b="0" dirty="0">
                <a:latin typeface="Arial Black"/>
                <a:cs typeface="Arial Black"/>
              </a:rPr>
              <a:t>-</a:t>
            </a:r>
            <a:r>
              <a:rPr b="0" spc="65" dirty="0">
                <a:latin typeface="Arial Black"/>
                <a:cs typeface="Arial Black"/>
              </a:rPr>
              <a:t> </a:t>
            </a:r>
            <a:r>
              <a:rPr b="0" spc="-165" dirty="0">
                <a:latin typeface="Arial Black"/>
                <a:cs typeface="Arial Black"/>
              </a:rPr>
              <a:t>Generic</a:t>
            </a:r>
            <a:r>
              <a:rPr b="0" spc="60" dirty="0">
                <a:latin typeface="Arial Black"/>
                <a:cs typeface="Arial Black"/>
              </a:rPr>
              <a:t> </a:t>
            </a:r>
            <a:r>
              <a:rPr b="0" spc="-90" dirty="0">
                <a:latin typeface="Arial Black"/>
                <a:cs typeface="Arial Black"/>
              </a:rPr>
              <a:t>Pointer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294" y="426006"/>
            <a:ext cx="506603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8000"/>
              </a:lnSpc>
              <a:spcBef>
                <a:spcPts val="100"/>
              </a:spcBef>
            </a:pP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Instead</a:t>
            </a:r>
            <a:r>
              <a:rPr sz="1100" spc="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of</a:t>
            </a:r>
            <a:r>
              <a:rPr sz="1100" spc="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declaring</a:t>
            </a:r>
            <a:r>
              <a:rPr sz="1100" spc="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different</a:t>
            </a:r>
            <a:r>
              <a:rPr sz="1100" spc="6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types</a:t>
            </a:r>
            <a:r>
              <a:rPr sz="1100" spc="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of</a:t>
            </a:r>
            <a:r>
              <a:rPr sz="1100" spc="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pointer</a:t>
            </a:r>
            <a:r>
              <a:rPr sz="1100" spc="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variable</a:t>
            </a:r>
            <a:r>
              <a:rPr sz="1100" spc="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it</a:t>
            </a:r>
            <a:r>
              <a:rPr sz="1100" spc="6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is</a:t>
            </a:r>
            <a:r>
              <a:rPr sz="1100" spc="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possible</a:t>
            </a:r>
            <a:r>
              <a:rPr sz="1100" spc="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to</a:t>
            </a:r>
            <a:r>
              <a:rPr sz="1100" spc="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declare</a:t>
            </a:r>
            <a:r>
              <a:rPr sz="1100" spc="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single 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pointer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variable 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which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can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act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as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any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pointer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types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37095" y="959307"/>
            <a:ext cx="440055" cy="159385"/>
          </a:xfrm>
          <a:prstGeom prst="rect">
            <a:avLst/>
          </a:prstGeom>
          <a:solidFill>
            <a:srgbClr val="EDEDED"/>
          </a:solidFill>
        </p:spPr>
        <p:txBody>
          <a:bodyPr vert="horz" wrap="square" lIns="0" tIns="0" rIns="0" bIns="0" rtlCol="0">
            <a:spAutoFit/>
          </a:bodyPr>
          <a:lstStyle/>
          <a:p>
            <a:pPr marL="37465">
              <a:lnSpc>
                <a:spcPts val="1170"/>
              </a:lnSpc>
            </a:pPr>
            <a:r>
              <a:rPr sz="1100" spc="-10" dirty="0">
                <a:solidFill>
                  <a:srgbClr val="22373A"/>
                </a:solidFill>
                <a:latin typeface="Palatino Linotype"/>
                <a:cs typeface="Palatino Linotype"/>
              </a:rPr>
              <a:t>void*</a:t>
            </a:r>
            <a:endParaRPr sz="1100">
              <a:latin typeface="Palatino Linotype"/>
              <a:cs typeface="Palatino Linotyp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7357" y="929016"/>
            <a:ext cx="167322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675005" indent="-662305">
              <a:lnSpc>
                <a:spcPct val="100000"/>
              </a:lnSpc>
              <a:spcBef>
                <a:spcPts val="90"/>
              </a:spcBef>
              <a:buChar char="•"/>
              <a:tabLst>
                <a:tab pos="675005" algn="l"/>
              </a:tabLst>
            </a:pP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can</a:t>
            </a:r>
            <a:r>
              <a:rPr sz="1100" spc="-6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be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u="sng" spc="-50" dirty="0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Tahoma"/>
                <a:cs typeface="Tahoma"/>
              </a:rPr>
              <a:t>compared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47357" y="1164855"/>
            <a:ext cx="294576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89230" indent="-176530">
              <a:lnSpc>
                <a:spcPct val="100000"/>
              </a:lnSpc>
              <a:spcBef>
                <a:spcPts val="90"/>
              </a:spcBef>
              <a:buChar char="•"/>
              <a:tabLst>
                <a:tab pos="189230" algn="l"/>
              </a:tabLst>
            </a:pP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Any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pointer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type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can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be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u="sng" spc="-10" dirty="0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Tahoma"/>
                <a:cs typeface="Tahoma"/>
              </a:rPr>
              <a:t>implicitly</a:t>
            </a:r>
            <a:r>
              <a:rPr sz="1100" u="sng" spc="-40" dirty="0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Tahoma"/>
                <a:cs typeface="Tahoma"/>
              </a:rPr>
              <a:t> </a:t>
            </a:r>
            <a:r>
              <a:rPr sz="1100" u="sng" spc="-50" dirty="0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Tahoma"/>
                <a:cs typeface="Tahoma"/>
              </a:rPr>
              <a:t>converted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to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426866" y="1195146"/>
            <a:ext cx="440055" cy="159385"/>
          </a:xfrm>
          <a:prstGeom prst="rect">
            <a:avLst/>
          </a:prstGeom>
          <a:solidFill>
            <a:srgbClr val="EDEDED"/>
          </a:solidFill>
        </p:spPr>
        <p:txBody>
          <a:bodyPr vert="horz" wrap="square" lIns="0" tIns="0" rIns="0" bIns="0" rtlCol="0">
            <a:spAutoFit/>
          </a:bodyPr>
          <a:lstStyle/>
          <a:p>
            <a:pPr marL="37465">
              <a:lnSpc>
                <a:spcPts val="1170"/>
              </a:lnSpc>
            </a:pPr>
            <a:r>
              <a:rPr sz="1100" spc="-10" dirty="0">
                <a:solidFill>
                  <a:srgbClr val="22373A"/>
                </a:solidFill>
                <a:latin typeface="Palatino Linotype"/>
                <a:cs typeface="Palatino Linotype"/>
              </a:rPr>
              <a:t>void*</a:t>
            </a:r>
            <a:endParaRPr sz="1100">
              <a:latin typeface="Palatino Linotype"/>
              <a:cs typeface="Palatino Linotyp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47357" y="1369057"/>
            <a:ext cx="496633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9230" marR="5080" indent="-177165">
              <a:lnSpc>
                <a:spcPct val="118000"/>
              </a:lnSpc>
              <a:spcBef>
                <a:spcPts val="100"/>
              </a:spcBef>
              <a:buChar char="•"/>
              <a:tabLst>
                <a:tab pos="189230" algn="l"/>
              </a:tabLst>
            </a:pP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Other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operations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80" dirty="0">
                <a:solidFill>
                  <a:srgbClr val="22373A"/>
                </a:solidFill>
                <a:latin typeface="Tahoma"/>
                <a:cs typeface="Tahoma"/>
              </a:rPr>
              <a:t>are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65" dirty="0">
                <a:solidFill>
                  <a:srgbClr val="22373A"/>
                </a:solidFill>
                <a:latin typeface="Tahoma"/>
                <a:cs typeface="Tahoma"/>
              </a:rPr>
              <a:t>unsafe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65" dirty="0">
                <a:solidFill>
                  <a:srgbClr val="22373A"/>
                </a:solidFill>
                <a:latin typeface="Tahoma"/>
                <a:cs typeface="Tahoma"/>
              </a:rPr>
              <a:t>because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the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 compiler </a:t>
            </a:r>
            <a:r>
              <a:rPr sz="1100" spc="-70" dirty="0">
                <a:solidFill>
                  <a:srgbClr val="22373A"/>
                </a:solidFill>
                <a:latin typeface="Tahoma"/>
                <a:cs typeface="Tahoma"/>
              </a:rPr>
              <a:t>does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not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65" dirty="0">
                <a:solidFill>
                  <a:srgbClr val="22373A"/>
                </a:solidFill>
                <a:latin typeface="Tahoma"/>
                <a:cs typeface="Tahoma"/>
              </a:rPr>
              <a:t>know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 what 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kind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of 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object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is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really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pointed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to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59994" y="1954174"/>
            <a:ext cx="5039995" cy="1163320"/>
          </a:xfrm>
          <a:prstGeom prst="rect">
            <a:avLst/>
          </a:prstGeom>
          <a:solidFill>
            <a:srgbClr val="EDEDED"/>
          </a:solidFill>
        </p:spPr>
        <p:txBody>
          <a:bodyPr vert="horz" wrap="square" lIns="0" tIns="2540" rIns="0" bIns="0" rtlCol="0">
            <a:spAutoFit/>
          </a:bodyPr>
          <a:lstStyle/>
          <a:p>
            <a:pPr marL="37465">
              <a:lnSpc>
                <a:spcPct val="100000"/>
              </a:lnSpc>
              <a:spcBef>
                <a:spcPts val="20"/>
              </a:spcBef>
            </a:pP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cout</a:t>
            </a:r>
            <a:r>
              <a:rPr sz="900" spc="28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666666"/>
                </a:solidFill>
                <a:latin typeface="Palatino Linotype"/>
                <a:cs typeface="Palatino Linotype"/>
              </a:rPr>
              <a:t>&lt;&lt;</a:t>
            </a:r>
            <a:r>
              <a:rPr sz="900" spc="285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spc="70" dirty="0">
                <a:solidFill>
                  <a:srgbClr val="22373A"/>
                </a:solidFill>
                <a:latin typeface="Palatino Linotype"/>
                <a:cs typeface="Palatino Linotype"/>
              </a:rPr>
              <a:t>(</a:t>
            </a:r>
            <a:r>
              <a:rPr sz="900" b="1" spc="70" dirty="0">
                <a:solidFill>
                  <a:srgbClr val="007F00"/>
                </a:solidFill>
                <a:latin typeface="Palatino Linotype"/>
                <a:cs typeface="Palatino Linotype"/>
              </a:rPr>
              <a:t>sizeof</a:t>
            </a:r>
            <a:r>
              <a:rPr sz="900" spc="70" dirty="0">
                <a:solidFill>
                  <a:srgbClr val="22373A"/>
                </a:solidFill>
                <a:latin typeface="Palatino Linotype"/>
                <a:cs typeface="Palatino Linotype"/>
              </a:rPr>
              <a:t>(</a:t>
            </a:r>
            <a:r>
              <a:rPr sz="900" b="1" spc="70" dirty="0">
                <a:solidFill>
                  <a:srgbClr val="AF003F"/>
                </a:solidFill>
                <a:latin typeface="Palatino Linotype"/>
                <a:cs typeface="Palatino Linotype"/>
              </a:rPr>
              <a:t>void</a:t>
            </a:r>
            <a:r>
              <a:rPr sz="900" spc="70" dirty="0">
                <a:solidFill>
                  <a:srgbClr val="666666"/>
                </a:solidFill>
                <a:latin typeface="Palatino Linotype"/>
                <a:cs typeface="Palatino Linotype"/>
              </a:rPr>
              <a:t>*</a:t>
            </a:r>
            <a:r>
              <a:rPr sz="900" spc="70" dirty="0">
                <a:solidFill>
                  <a:srgbClr val="22373A"/>
                </a:solidFill>
                <a:latin typeface="Palatino Linotype"/>
                <a:cs typeface="Palatino Linotype"/>
              </a:rPr>
              <a:t>)</a:t>
            </a:r>
            <a:r>
              <a:rPr sz="900" spc="28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666666"/>
                </a:solidFill>
                <a:latin typeface="Palatino Linotype"/>
                <a:cs typeface="Palatino Linotype"/>
              </a:rPr>
              <a:t>==</a:t>
            </a:r>
            <a:r>
              <a:rPr sz="900" spc="285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b="1" spc="105" dirty="0">
                <a:solidFill>
                  <a:srgbClr val="007F00"/>
                </a:solidFill>
                <a:latin typeface="Palatino Linotype"/>
                <a:cs typeface="Palatino Linotype"/>
              </a:rPr>
              <a:t>sizeof</a:t>
            </a:r>
            <a:r>
              <a:rPr sz="900" spc="105" dirty="0">
                <a:solidFill>
                  <a:srgbClr val="22373A"/>
                </a:solidFill>
                <a:latin typeface="Palatino Linotype"/>
                <a:cs typeface="Palatino Linotype"/>
              </a:rPr>
              <a:t>(</a:t>
            </a:r>
            <a:r>
              <a:rPr sz="900" b="1" spc="105" dirty="0">
                <a:solidFill>
                  <a:srgbClr val="AF003F"/>
                </a:solidFill>
                <a:latin typeface="Palatino Linotype"/>
                <a:cs typeface="Palatino Linotype"/>
              </a:rPr>
              <a:t>int</a:t>
            </a:r>
            <a:r>
              <a:rPr sz="900" spc="105" dirty="0">
                <a:solidFill>
                  <a:srgbClr val="666666"/>
                </a:solidFill>
                <a:latin typeface="Palatino Linotype"/>
                <a:cs typeface="Palatino Linotype"/>
              </a:rPr>
              <a:t>*</a:t>
            </a:r>
            <a:r>
              <a:rPr sz="900" spc="105" dirty="0">
                <a:solidFill>
                  <a:srgbClr val="22373A"/>
                </a:solidFill>
                <a:latin typeface="Palatino Linotype"/>
                <a:cs typeface="Palatino Linotype"/>
              </a:rPr>
              <a:t>));</a:t>
            </a:r>
            <a:r>
              <a:rPr sz="900" spc="285" dirty="0">
                <a:solidFill>
                  <a:srgbClr val="22373A"/>
                </a:solidFill>
                <a:latin typeface="Palatino Linotype"/>
                <a:cs typeface="Palatino Linotype"/>
              </a:rPr>
              <a:t>  </a:t>
            </a: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8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95" dirty="0">
                <a:solidFill>
                  <a:srgbClr val="3D7A7A"/>
                </a:solidFill>
                <a:latin typeface="Palatino Linotype"/>
                <a:cs typeface="Palatino Linotype"/>
              </a:rPr>
              <a:t>print</a:t>
            </a:r>
            <a:r>
              <a:rPr sz="900" i="1" spc="28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70" dirty="0">
                <a:solidFill>
                  <a:srgbClr val="3D7A7A"/>
                </a:solidFill>
                <a:latin typeface="Palatino Linotype"/>
                <a:cs typeface="Palatino Linotype"/>
              </a:rPr>
              <a:t>true</a:t>
            </a:r>
            <a:endParaRPr sz="90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050">
              <a:latin typeface="Palatino Linotype"/>
              <a:cs typeface="Palatino Linotype"/>
            </a:endParaRPr>
          </a:p>
          <a:p>
            <a:pPr marL="37465">
              <a:lnSpc>
                <a:spcPct val="100000"/>
              </a:lnSpc>
            </a:pPr>
            <a:r>
              <a:rPr sz="900" b="1" spc="80" dirty="0">
                <a:solidFill>
                  <a:srgbClr val="AF003F"/>
                </a:solidFill>
                <a:latin typeface="Palatino Linotype"/>
                <a:cs typeface="Palatino Linotype"/>
              </a:rPr>
              <a:t>int</a:t>
            </a:r>
            <a:r>
              <a:rPr sz="900" b="1" spc="250" dirty="0">
                <a:solidFill>
                  <a:srgbClr val="AF003F"/>
                </a:solidFill>
                <a:latin typeface="Palatino Linotype"/>
                <a:cs typeface="Palatino Linotype"/>
              </a:rPr>
              <a:t> </a:t>
            </a:r>
            <a:r>
              <a:rPr sz="900" spc="80" dirty="0">
                <a:solidFill>
                  <a:srgbClr val="22373A"/>
                </a:solidFill>
                <a:latin typeface="Palatino Linotype"/>
                <a:cs typeface="Palatino Linotype"/>
              </a:rPr>
              <a:t>array[]</a:t>
            </a:r>
            <a:r>
              <a:rPr sz="900" spc="254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666666"/>
                </a:solidFill>
                <a:latin typeface="Palatino Linotype"/>
                <a:cs typeface="Palatino Linotype"/>
              </a:rPr>
              <a:t>=</a:t>
            </a:r>
            <a:r>
              <a:rPr sz="900" spc="254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spc="170" dirty="0">
                <a:solidFill>
                  <a:srgbClr val="22373A"/>
                </a:solidFill>
                <a:latin typeface="Palatino Linotype"/>
                <a:cs typeface="Palatino Linotype"/>
              </a:rPr>
              <a:t>{</a:t>
            </a:r>
            <a:r>
              <a:rPr sz="900" spc="254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spc="130" dirty="0">
                <a:solidFill>
                  <a:srgbClr val="666666"/>
                </a:solidFill>
                <a:latin typeface="Palatino Linotype"/>
                <a:cs typeface="Palatino Linotype"/>
              </a:rPr>
              <a:t>2</a:t>
            </a:r>
            <a:r>
              <a:rPr sz="900" spc="130" dirty="0">
                <a:solidFill>
                  <a:srgbClr val="22373A"/>
                </a:solidFill>
                <a:latin typeface="Palatino Linotype"/>
                <a:cs typeface="Palatino Linotype"/>
              </a:rPr>
              <a:t>,</a:t>
            </a:r>
            <a:r>
              <a:rPr sz="900" spc="254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spc="130" dirty="0">
                <a:solidFill>
                  <a:srgbClr val="666666"/>
                </a:solidFill>
                <a:latin typeface="Palatino Linotype"/>
                <a:cs typeface="Palatino Linotype"/>
              </a:rPr>
              <a:t>3</a:t>
            </a:r>
            <a:r>
              <a:rPr sz="900" spc="130" dirty="0">
                <a:solidFill>
                  <a:srgbClr val="22373A"/>
                </a:solidFill>
                <a:latin typeface="Palatino Linotype"/>
                <a:cs typeface="Palatino Linotype"/>
              </a:rPr>
              <a:t>,</a:t>
            </a:r>
            <a:r>
              <a:rPr sz="900" spc="254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666666"/>
                </a:solidFill>
                <a:latin typeface="Palatino Linotype"/>
                <a:cs typeface="Palatino Linotype"/>
              </a:rPr>
              <a:t>4</a:t>
            </a:r>
            <a:r>
              <a:rPr sz="900" spc="254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spc="180" dirty="0">
                <a:solidFill>
                  <a:srgbClr val="22373A"/>
                </a:solidFill>
                <a:latin typeface="Palatino Linotype"/>
                <a:cs typeface="Palatino Linotype"/>
              </a:rPr>
              <a:t>};</a:t>
            </a:r>
            <a:endParaRPr sz="900">
              <a:latin typeface="Palatino Linotype"/>
              <a:cs typeface="Palatino Linotype"/>
            </a:endParaRPr>
          </a:p>
          <a:p>
            <a:pPr marL="37465">
              <a:lnSpc>
                <a:spcPct val="100000"/>
              </a:lnSpc>
              <a:spcBef>
                <a:spcPts val="180"/>
              </a:spcBef>
              <a:tabLst>
                <a:tab pos="755015" algn="l"/>
              </a:tabLst>
            </a:pPr>
            <a:r>
              <a:rPr sz="900" b="1" dirty="0">
                <a:solidFill>
                  <a:srgbClr val="AF003F"/>
                </a:solidFill>
                <a:latin typeface="Palatino Linotype"/>
                <a:cs typeface="Palatino Linotype"/>
              </a:rPr>
              <a:t>void</a:t>
            </a:r>
            <a:r>
              <a:rPr sz="900" dirty="0">
                <a:solidFill>
                  <a:srgbClr val="666666"/>
                </a:solidFill>
                <a:latin typeface="Palatino Linotype"/>
                <a:cs typeface="Palatino Linotype"/>
              </a:rPr>
              <a:t>*</a:t>
            </a:r>
            <a:r>
              <a:rPr sz="900" spc="380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spc="45" dirty="0">
                <a:solidFill>
                  <a:srgbClr val="22373A"/>
                </a:solidFill>
                <a:latin typeface="Palatino Linotype"/>
                <a:cs typeface="Palatino Linotype"/>
              </a:rPr>
              <a:t>ptr</a:t>
            </a: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	</a:t>
            </a:r>
            <a:r>
              <a:rPr sz="900" dirty="0">
                <a:solidFill>
                  <a:srgbClr val="666666"/>
                </a:solidFill>
                <a:latin typeface="Palatino Linotype"/>
                <a:cs typeface="Palatino Linotype"/>
              </a:rPr>
              <a:t>=</a:t>
            </a:r>
            <a:r>
              <a:rPr sz="900" spc="254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spc="75" dirty="0">
                <a:solidFill>
                  <a:srgbClr val="22373A"/>
                </a:solidFill>
                <a:latin typeface="Palatino Linotype"/>
                <a:cs typeface="Palatino Linotype"/>
              </a:rPr>
              <a:t>array;</a:t>
            </a:r>
            <a:r>
              <a:rPr sz="900" spc="26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54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14" dirty="0">
                <a:solidFill>
                  <a:srgbClr val="3D7A7A"/>
                </a:solidFill>
                <a:latin typeface="Palatino Linotype"/>
                <a:cs typeface="Palatino Linotype"/>
              </a:rPr>
              <a:t>implicit</a:t>
            </a:r>
            <a:r>
              <a:rPr sz="900" i="1" spc="26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65" dirty="0">
                <a:solidFill>
                  <a:srgbClr val="3D7A7A"/>
                </a:solidFill>
                <a:latin typeface="Palatino Linotype"/>
                <a:cs typeface="Palatino Linotype"/>
              </a:rPr>
              <a:t>conversion</a:t>
            </a:r>
            <a:endParaRPr sz="900">
              <a:latin typeface="Palatino Linotype"/>
              <a:cs typeface="Palatino Linotype"/>
            </a:endParaRPr>
          </a:p>
          <a:p>
            <a:pPr marL="37465">
              <a:lnSpc>
                <a:spcPct val="100000"/>
              </a:lnSpc>
              <a:spcBef>
                <a:spcPts val="180"/>
              </a:spcBef>
              <a:tabLst>
                <a:tab pos="1292860" algn="l"/>
              </a:tabLst>
            </a:pP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cout</a:t>
            </a:r>
            <a:r>
              <a:rPr sz="900" spc="34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666666"/>
                </a:solidFill>
                <a:latin typeface="Palatino Linotype"/>
                <a:cs typeface="Palatino Linotype"/>
              </a:rPr>
              <a:t>&lt;&lt;</a:t>
            </a:r>
            <a:r>
              <a:rPr sz="900" spc="340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spc="70" dirty="0">
                <a:solidFill>
                  <a:srgbClr val="666666"/>
                </a:solidFill>
                <a:latin typeface="Palatino Linotype"/>
                <a:cs typeface="Palatino Linotype"/>
              </a:rPr>
              <a:t>*</a:t>
            </a:r>
            <a:r>
              <a:rPr sz="900" spc="70" dirty="0">
                <a:solidFill>
                  <a:srgbClr val="22373A"/>
                </a:solidFill>
                <a:latin typeface="Palatino Linotype"/>
                <a:cs typeface="Palatino Linotype"/>
              </a:rPr>
              <a:t>array;</a:t>
            </a: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	</a:t>
            </a: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6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95" dirty="0">
                <a:solidFill>
                  <a:srgbClr val="3D7A7A"/>
                </a:solidFill>
                <a:latin typeface="Palatino Linotype"/>
                <a:cs typeface="Palatino Linotype"/>
              </a:rPr>
              <a:t>print</a:t>
            </a:r>
            <a:r>
              <a:rPr sz="900" i="1" spc="26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-50" dirty="0">
                <a:solidFill>
                  <a:srgbClr val="3D7A7A"/>
                </a:solidFill>
                <a:latin typeface="Palatino Linotype"/>
                <a:cs typeface="Palatino Linotype"/>
              </a:rPr>
              <a:t>2</a:t>
            </a:r>
            <a:endParaRPr sz="900">
              <a:latin typeface="Palatino Linotype"/>
              <a:cs typeface="Palatino Linotype"/>
            </a:endParaRPr>
          </a:p>
          <a:p>
            <a:pPr marL="37465">
              <a:lnSpc>
                <a:spcPct val="100000"/>
              </a:lnSpc>
              <a:spcBef>
                <a:spcPts val="180"/>
              </a:spcBef>
              <a:tabLst>
                <a:tab pos="1292860" algn="l"/>
              </a:tabLst>
            </a:pP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5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20" dirty="0">
                <a:solidFill>
                  <a:srgbClr val="3D7A7A"/>
                </a:solidFill>
                <a:latin typeface="Palatino Linotype"/>
                <a:cs typeface="Palatino Linotype"/>
              </a:rPr>
              <a:t>*ptr;</a:t>
            </a:r>
            <a:r>
              <a:rPr sz="900" i="1" dirty="0">
                <a:solidFill>
                  <a:srgbClr val="3D7A7A"/>
                </a:solidFill>
                <a:latin typeface="Palatino Linotype"/>
                <a:cs typeface="Palatino Linotype"/>
              </a:rPr>
              <a:t>	</a:t>
            </a: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6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u="sng" dirty="0">
                <a:solidFill>
                  <a:srgbClr val="3D7A7A"/>
                </a:solidFill>
                <a:uFill>
                  <a:solidFill>
                    <a:srgbClr val="3D7A7A"/>
                  </a:solidFill>
                </a:uFill>
                <a:latin typeface="Calibri"/>
                <a:cs typeface="Calibri"/>
              </a:rPr>
              <a:t>compile</a:t>
            </a:r>
            <a:r>
              <a:rPr sz="900" i="1" u="sng" spc="110" dirty="0">
                <a:solidFill>
                  <a:srgbClr val="3D7A7A"/>
                </a:solidFill>
                <a:uFill>
                  <a:solidFill>
                    <a:srgbClr val="3D7A7A"/>
                  </a:solidFill>
                </a:uFill>
                <a:latin typeface="Calibri"/>
                <a:cs typeface="Calibri"/>
              </a:rPr>
              <a:t> </a:t>
            </a:r>
            <a:r>
              <a:rPr sz="900" i="1" u="sng" spc="-20" dirty="0">
                <a:solidFill>
                  <a:srgbClr val="3D7A7A"/>
                </a:solidFill>
                <a:uFill>
                  <a:solidFill>
                    <a:srgbClr val="3D7A7A"/>
                  </a:solidFill>
                </a:uFill>
                <a:latin typeface="Calibri"/>
                <a:cs typeface="Calibri"/>
              </a:rPr>
              <a:t>error</a:t>
            </a:r>
            <a:endParaRPr sz="900">
              <a:latin typeface="Calibri"/>
              <a:cs typeface="Calibri"/>
            </a:endParaRPr>
          </a:p>
          <a:p>
            <a:pPr marL="37465">
              <a:lnSpc>
                <a:spcPct val="100000"/>
              </a:lnSpc>
              <a:spcBef>
                <a:spcPts val="180"/>
              </a:spcBef>
              <a:tabLst>
                <a:tab pos="1292860" algn="l"/>
              </a:tabLst>
            </a:pP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54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00" dirty="0">
                <a:solidFill>
                  <a:srgbClr val="3D7A7A"/>
                </a:solidFill>
                <a:latin typeface="Palatino Linotype"/>
                <a:cs typeface="Palatino Linotype"/>
              </a:rPr>
              <a:t>ptr</a:t>
            </a:r>
            <a:r>
              <a:rPr sz="900" i="1" spc="254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dirty="0">
                <a:solidFill>
                  <a:srgbClr val="3D7A7A"/>
                </a:solidFill>
                <a:latin typeface="Palatino Linotype"/>
                <a:cs typeface="Palatino Linotype"/>
              </a:rPr>
              <a:t>+</a:t>
            </a:r>
            <a:r>
              <a:rPr sz="900" i="1" spc="254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05" dirty="0">
                <a:solidFill>
                  <a:srgbClr val="3D7A7A"/>
                </a:solidFill>
                <a:latin typeface="Palatino Linotype"/>
                <a:cs typeface="Palatino Linotype"/>
              </a:rPr>
              <a:t>2;</a:t>
            </a:r>
            <a:r>
              <a:rPr sz="900" i="1" dirty="0">
                <a:solidFill>
                  <a:srgbClr val="3D7A7A"/>
                </a:solidFill>
                <a:latin typeface="Palatino Linotype"/>
                <a:cs typeface="Palatino Linotype"/>
              </a:rPr>
              <a:t>	</a:t>
            </a: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6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u="sng" dirty="0">
                <a:solidFill>
                  <a:srgbClr val="3D7A7A"/>
                </a:solidFill>
                <a:uFill>
                  <a:solidFill>
                    <a:srgbClr val="3D7A7A"/>
                  </a:solidFill>
                </a:uFill>
                <a:latin typeface="Calibri"/>
                <a:cs typeface="Calibri"/>
              </a:rPr>
              <a:t>compile</a:t>
            </a:r>
            <a:r>
              <a:rPr sz="900" i="1" u="sng" spc="110" dirty="0">
                <a:solidFill>
                  <a:srgbClr val="3D7A7A"/>
                </a:solidFill>
                <a:uFill>
                  <a:solidFill>
                    <a:srgbClr val="3D7A7A"/>
                  </a:solidFill>
                </a:uFill>
                <a:latin typeface="Calibri"/>
                <a:cs typeface="Calibri"/>
              </a:rPr>
              <a:t> </a:t>
            </a:r>
            <a:r>
              <a:rPr sz="900" i="1" u="sng" spc="-10" dirty="0">
                <a:solidFill>
                  <a:srgbClr val="3D7A7A"/>
                </a:solidFill>
                <a:uFill>
                  <a:solidFill>
                    <a:srgbClr val="3D7A7A"/>
                  </a:solidFill>
                </a:uFill>
                <a:latin typeface="Calibri"/>
                <a:cs typeface="Calibri"/>
              </a:rPr>
              <a:t>error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377218" y="2960749"/>
            <a:ext cx="29464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10" dirty="0">
                <a:solidFill>
                  <a:srgbClr val="22373A"/>
                </a:solidFill>
                <a:latin typeface="Trebuchet MS"/>
                <a:cs typeface="Trebuchet MS"/>
              </a:rPr>
              <a:t>43/75</a:t>
            </a:r>
            <a:endParaRPr sz="800">
              <a:latin typeface="Trebuchet MS"/>
              <a:cs typeface="Trebuchet MS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0" y="3234937"/>
            <a:ext cx="5760085" cy="5080"/>
            <a:chOff x="0" y="3234937"/>
            <a:chExt cx="5760085" cy="5080"/>
          </a:xfrm>
        </p:grpSpPr>
        <p:sp>
          <p:nvSpPr>
            <p:cNvPr id="12" name="object 12"/>
            <p:cNvSpPr/>
            <p:nvPr/>
          </p:nvSpPr>
          <p:spPr>
            <a:xfrm>
              <a:off x="0" y="3237471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0" y="3234937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80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0" y="3234937"/>
              <a:ext cx="3302635" cy="5080"/>
            </a:xfrm>
            <a:custGeom>
              <a:avLst/>
              <a:gdLst/>
              <a:ahLst/>
              <a:cxnLst/>
              <a:rect l="l" t="t" r="r" b="b"/>
              <a:pathLst>
                <a:path w="3302635" h="5080">
                  <a:moveTo>
                    <a:pt x="0" y="5060"/>
                  </a:moveTo>
                  <a:lnTo>
                    <a:pt x="0" y="0"/>
                  </a:lnTo>
                  <a:lnTo>
                    <a:pt x="3302444" y="0"/>
                  </a:lnTo>
                  <a:lnTo>
                    <a:pt x="3302444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ransition>
    <p:cut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0" spc="-150" dirty="0">
                <a:latin typeface="Arial Black"/>
                <a:cs typeface="Arial Black"/>
              </a:rPr>
              <a:t>Reference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05660" y="76375"/>
            <a:ext cx="27622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25" dirty="0">
                <a:solidFill>
                  <a:srgbClr val="F9F9F9"/>
                </a:solidFill>
                <a:latin typeface="Arial Black"/>
                <a:cs typeface="Arial Black"/>
              </a:rPr>
              <a:t>1/2</a:t>
            </a:r>
            <a:endParaRPr sz="1200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9994" y="696061"/>
            <a:ext cx="5039995" cy="198755"/>
          </a:xfrm>
          <a:prstGeom prst="rect">
            <a:avLst/>
          </a:prstGeom>
          <a:solidFill>
            <a:srgbClr val="22373A"/>
          </a:solidFill>
        </p:spPr>
        <p:txBody>
          <a:bodyPr vert="horz" wrap="square" lIns="0" tIns="0" rIns="0" bIns="0" rtlCol="0">
            <a:spAutoFit/>
          </a:bodyPr>
          <a:lstStyle/>
          <a:p>
            <a:pPr marL="45720">
              <a:lnSpc>
                <a:spcPts val="1265"/>
              </a:lnSpc>
            </a:pPr>
            <a:r>
              <a:rPr sz="1100" spc="-40" dirty="0">
                <a:solidFill>
                  <a:srgbClr val="F9F9F9"/>
                </a:solidFill>
                <a:latin typeface="Arial Black"/>
                <a:cs typeface="Arial Black"/>
              </a:rPr>
              <a:t>Reference</a:t>
            </a:r>
            <a:endParaRPr sz="1100">
              <a:latin typeface="Arial Black"/>
              <a:cs typeface="Arial Black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9994" y="894321"/>
            <a:ext cx="5039995" cy="584835"/>
          </a:xfrm>
          <a:prstGeom prst="rect">
            <a:avLst/>
          </a:prstGeom>
          <a:solidFill>
            <a:srgbClr val="EDEDED"/>
          </a:solidFill>
        </p:spPr>
        <p:txBody>
          <a:bodyPr vert="horz" wrap="square" lIns="0" tIns="2540" rIns="0" bIns="0" rtlCol="0">
            <a:spAutoFit/>
          </a:bodyPr>
          <a:lstStyle/>
          <a:p>
            <a:pPr marL="45720">
              <a:lnSpc>
                <a:spcPct val="100000"/>
              </a:lnSpc>
              <a:spcBef>
                <a:spcPts val="20"/>
              </a:spcBef>
            </a:pPr>
            <a:r>
              <a:rPr sz="1100" spc="65" dirty="0">
                <a:solidFill>
                  <a:srgbClr val="22373A"/>
                </a:solidFill>
                <a:latin typeface="Tahoma"/>
                <a:cs typeface="Tahoma"/>
              </a:rPr>
              <a:t>A</a:t>
            </a:r>
            <a:r>
              <a:rPr sz="1100" spc="-8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variable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50" dirty="0">
                <a:solidFill>
                  <a:srgbClr val="22373A"/>
                </a:solidFill>
                <a:latin typeface="Arial Black"/>
                <a:cs typeface="Arial Black"/>
              </a:rPr>
              <a:t>reference</a:t>
            </a:r>
            <a:r>
              <a:rPr sz="1100" spc="-5" dirty="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sz="1100" spc="-204" dirty="0">
                <a:solidFill>
                  <a:srgbClr val="0000FF"/>
                </a:solidFill>
                <a:latin typeface="Palatino Linotype"/>
                <a:cs typeface="Palatino Linotype"/>
              </a:rPr>
              <a:t>T&amp;</a:t>
            </a:r>
            <a:r>
              <a:rPr sz="1100" spc="85" dirty="0">
                <a:solidFill>
                  <a:srgbClr val="0000FF"/>
                </a:solidFill>
                <a:latin typeface="Palatino Linotype"/>
                <a:cs typeface="Palatino Linotype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is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an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35" dirty="0">
                <a:solidFill>
                  <a:srgbClr val="22373A"/>
                </a:solidFill>
                <a:latin typeface="Arial Black"/>
                <a:cs typeface="Arial Black"/>
              </a:rPr>
              <a:t>alias</a:t>
            </a:r>
            <a:r>
              <a:rPr sz="1100" spc="-135" dirty="0">
                <a:solidFill>
                  <a:srgbClr val="22373A"/>
                </a:solidFill>
                <a:latin typeface="Tahoma"/>
                <a:cs typeface="Tahoma"/>
              </a:rPr>
              <a:t>,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namely</a:t>
            </a:r>
            <a:r>
              <a:rPr sz="1100" spc="-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another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60" dirty="0">
                <a:solidFill>
                  <a:srgbClr val="22373A"/>
                </a:solidFill>
                <a:latin typeface="Tahoma"/>
                <a:cs typeface="Tahoma"/>
              </a:rPr>
              <a:t>name</a:t>
            </a:r>
            <a:r>
              <a:rPr sz="1100" spc="-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for</a:t>
            </a:r>
            <a:r>
              <a:rPr sz="1100" spc="-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an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already</a:t>
            </a:r>
            <a:r>
              <a:rPr sz="1100" spc="-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existing</a:t>
            </a:r>
            <a:endParaRPr sz="1100">
              <a:latin typeface="Tahoma"/>
              <a:cs typeface="Tahoma"/>
            </a:endParaRPr>
          </a:p>
          <a:p>
            <a:pPr marL="45720" marR="54610">
              <a:lnSpc>
                <a:spcPct val="118000"/>
              </a:lnSpc>
            </a:pP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variable.</a:t>
            </a:r>
            <a:r>
              <a:rPr sz="1100" spc="6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Both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variable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and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variable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65" dirty="0">
                <a:solidFill>
                  <a:srgbClr val="22373A"/>
                </a:solidFill>
                <a:latin typeface="Tahoma"/>
                <a:cs typeface="Tahoma"/>
              </a:rPr>
              <a:t>reference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can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be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applied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to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refer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the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value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of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the 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variable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47357" y="1613202"/>
            <a:ext cx="4966335" cy="94361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89230" indent="-176530">
              <a:lnSpc>
                <a:spcPct val="100000"/>
              </a:lnSpc>
              <a:spcBef>
                <a:spcPts val="340"/>
              </a:spcBef>
              <a:buChar char="•"/>
              <a:tabLst>
                <a:tab pos="189230" algn="l"/>
              </a:tabLst>
            </a:pPr>
            <a:r>
              <a:rPr sz="1100" spc="65" dirty="0">
                <a:solidFill>
                  <a:srgbClr val="22373A"/>
                </a:solidFill>
                <a:latin typeface="Tahoma"/>
                <a:cs typeface="Tahoma"/>
              </a:rPr>
              <a:t>A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pointer 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has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its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own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60" dirty="0">
                <a:solidFill>
                  <a:srgbClr val="22373A"/>
                </a:solidFill>
                <a:latin typeface="Tahoma"/>
                <a:cs typeface="Tahoma"/>
              </a:rPr>
              <a:t>memory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address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and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size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on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the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 stack, 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reference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70" dirty="0">
                <a:solidFill>
                  <a:srgbClr val="22373A"/>
                </a:solidFill>
                <a:latin typeface="Tahoma"/>
                <a:cs typeface="Tahoma"/>
              </a:rPr>
              <a:t>shares</a:t>
            </a:r>
            <a:r>
              <a:rPr sz="1100" spc="-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the</a:t>
            </a:r>
            <a:endParaRPr sz="1100">
              <a:latin typeface="Tahoma"/>
              <a:cs typeface="Tahoma"/>
            </a:endParaRPr>
          </a:p>
          <a:p>
            <a:pPr marL="189230">
              <a:lnSpc>
                <a:spcPct val="100000"/>
              </a:lnSpc>
              <a:spcBef>
                <a:spcPts val="235"/>
              </a:spcBef>
            </a:pPr>
            <a:r>
              <a:rPr sz="1100" spc="-185" dirty="0">
                <a:solidFill>
                  <a:srgbClr val="22373A"/>
                </a:solidFill>
                <a:latin typeface="Arial Black"/>
                <a:cs typeface="Arial Black"/>
              </a:rPr>
              <a:t>same</a:t>
            </a:r>
            <a:r>
              <a:rPr sz="1100" spc="30" dirty="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sz="1100" spc="-155" dirty="0">
                <a:solidFill>
                  <a:srgbClr val="22373A"/>
                </a:solidFill>
                <a:latin typeface="Arial Black"/>
                <a:cs typeface="Arial Black"/>
              </a:rPr>
              <a:t>memory</a:t>
            </a:r>
            <a:r>
              <a:rPr sz="1100" spc="30" dirty="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sz="1100" spc="-170" dirty="0">
                <a:solidFill>
                  <a:srgbClr val="22373A"/>
                </a:solidFill>
                <a:latin typeface="Arial Black"/>
                <a:cs typeface="Arial Black"/>
              </a:rPr>
              <a:t>address</a:t>
            </a:r>
            <a:r>
              <a:rPr sz="1100" spc="-5" dirty="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(with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the</a:t>
            </a:r>
            <a:r>
              <a:rPr sz="1100" spc="1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original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variable)</a:t>
            </a:r>
            <a:endParaRPr sz="1100">
              <a:latin typeface="Tahoma"/>
              <a:cs typeface="Tahoma"/>
            </a:endParaRPr>
          </a:p>
          <a:p>
            <a:pPr marL="189230" marR="5080" indent="-177165">
              <a:lnSpc>
                <a:spcPct val="118000"/>
              </a:lnSpc>
              <a:spcBef>
                <a:spcPts val="1000"/>
              </a:spcBef>
              <a:buChar char="•"/>
              <a:tabLst>
                <a:tab pos="189230" algn="l"/>
              </a:tabLst>
            </a:pP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The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compiler </a:t>
            </a:r>
            <a:r>
              <a:rPr sz="1100" u="sng" spc="-35" dirty="0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Tahoma"/>
                <a:cs typeface="Tahoma"/>
              </a:rPr>
              <a:t>can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internally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implement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60" dirty="0">
                <a:solidFill>
                  <a:srgbClr val="22373A"/>
                </a:solidFill>
                <a:latin typeface="Tahoma"/>
                <a:cs typeface="Tahoma"/>
              </a:rPr>
              <a:t>references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as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i="1" spc="-30" dirty="0">
                <a:solidFill>
                  <a:srgbClr val="22373A"/>
                </a:solidFill>
                <a:latin typeface="Arial"/>
                <a:cs typeface="Arial"/>
              </a:rPr>
              <a:t>pointers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,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but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treats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them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in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a very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different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way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0" y="3234937"/>
            <a:ext cx="5760085" cy="5080"/>
            <a:chOff x="0" y="3234937"/>
            <a:chExt cx="5760085" cy="5080"/>
          </a:xfrm>
        </p:grpSpPr>
        <p:sp>
          <p:nvSpPr>
            <p:cNvPr id="8" name="object 8"/>
            <p:cNvSpPr/>
            <p:nvPr/>
          </p:nvSpPr>
          <p:spPr>
            <a:xfrm>
              <a:off x="0" y="3237471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3234937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80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3234937"/>
              <a:ext cx="3379470" cy="5080"/>
            </a:xfrm>
            <a:custGeom>
              <a:avLst/>
              <a:gdLst/>
              <a:ahLst/>
              <a:cxnLst/>
              <a:rect l="l" t="t" r="r" b="b"/>
              <a:pathLst>
                <a:path w="3379470" h="5080">
                  <a:moveTo>
                    <a:pt x="0" y="5060"/>
                  </a:moveTo>
                  <a:lnTo>
                    <a:pt x="0" y="0"/>
                  </a:lnTo>
                  <a:lnTo>
                    <a:pt x="3379261" y="0"/>
                  </a:lnTo>
                  <a:lnTo>
                    <a:pt x="3379261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19"/>
              </a:spcBef>
            </a:pPr>
            <a:r>
              <a:rPr spc="-10" dirty="0"/>
              <a:t>44/75</a:t>
            </a:r>
          </a:p>
        </p:txBody>
      </p:sp>
    </p:spTree>
  </p:cSld>
  <p:clrMapOvr>
    <a:masterClrMapping/>
  </p:clrMapOvr>
  <p:transition>
    <p:cut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0" spc="-150" dirty="0">
                <a:latin typeface="Arial Black"/>
                <a:cs typeface="Arial Black"/>
              </a:rPr>
              <a:t>Reference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05660" y="76375"/>
            <a:ext cx="27622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25" dirty="0">
                <a:solidFill>
                  <a:srgbClr val="F9F9F9"/>
                </a:solidFill>
                <a:latin typeface="Arial Black"/>
                <a:cs typeface="Arial Black"/>
              </a:rPr>
              <a:t>2/2</a:t>
            </a:r>
            <a:endParaRPr sz="1200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0065" rIns="0" bIns="0" rtlCol="0">
            <a:spAutoFit/>
          </a:bodyPr>
          <a:lstStyle/>
          <a:p>
            <a:pPr marL="55880">
              <a:lnSpc>
                <a:spcPct val="100000"/>
              </a:lnSpc>
              <a:spcBef>
                <a:spcPts val="90"/>
              </a:spcBef>
            </a:pPr>
            <a:r>
              <a:rPr spc="-165" dirty="0"/>
              <a:t>References</a:t>
            </a:r>
            <a:r>
              <a:rPr spc="75" dirty="0"/>
              <a:t> </a:t>
            </a:r>
            <a:r>
              <a:rPr spc="-160" dirty="0"/>
              <a:t>are</a:t>
            </a:r>
            <a:r>
              <a:rPr spc="65" dirty="0"/>
              <a:t> </a:t>
            </a:r>
            <a:r>
              <a:rPr spc="-145" dirty="0"/>
              <a:t>safer</a:t>
            </a:r>
            <a:r>
              <a:rPr spc="70" dirty="0"/>
              <a:t> </a:t>
            </a:r>
            <a:r>
              <a:rPr spc="-120" dirty="0"/>
              <a:t>than</a:t>
            </a:r>
            <a:r>
              <a:rPr spc="70" dirty="0"/>
              <a:t> </a:t>
            </a:r>
            <a:r>
              <a:rPr spc="-10" dirty="0"/>
              <a:t>pointers</a:t>
            </a:r>
            <a:r>
              <a:rPr u="none" spc="-10" dirty="0">
                <a:latin typeface="Tahoma"/>
                <a:cs typeface="Tahoma"/>
              </a:rPr>
              <a:t>:</a:t>
            </a:r>
          </a:p>
          <a:p>
            <a:pPr marL="332740" marR="5080" indent="-177165">
              <a:lnSpc>
                <a:spcPct val="118000"/>
              </a:lnSpc>
              <a:spcBef>
                <a:spcPts val="844"/>
              </a:spcBef>
              <a:buChar char="•"/>
              <a:tabLst>
                <a:tab pos="332740" algn="l"/>
              </a:tabLst>
            </a:pPr>
            <a:r>
              <a:rPr u="none" spc="-55" dirty="0">
                <a:latin typeface="Tahoma"/>
                <a:cs typeface="Tahoma"/>
              </a:rPr>
              <a:t>References</a:t>
            </a:r>
            <a:r>
              <a:rPr u="none" spc="-35" dirty="0">
                <a:latin typeface="Tahoma"/>
                <a:cs typeface="Tahoma"/>
              </a:rPr>
              <a:t> </a:t>
            </a:r>
            <a:r>
              <a:rPr spc="-145" dirty="0"/>
              <a:t>cannot</a:t>
            </a:r>
            <a:r>
              <a:rPr spc="30" dirty="0"/>
              <a:t> </a:t>
            </a:r>
            <a:r>
              <a:rPr spc="-160" dirty="0"/>
              <a:t>have</a:t>
            </a:r>
            <a:r>
              <a:rPr spc="30" dirty="0"/>
              <a:t> </a:t>
            </a:r>
            <a:r>
              <a:rPr spc="-95" dirty="0"/>
              <a:t>NULL</a:t>
            </a:r>
            <a:r>
              <a:rPr u="none" dirty="0"/>
              <a:t> </a:t>
            </a:r>
            <a:r>
              <a:rPr u="none" spc="-30" dirty="0">
                <a:latin typeface="Tahoma"/>
                <a:cs typeface="Tahoma"/>
              </a:rPr>
              <a:t>value.</a:t>
            </a:r>
            <a:r>
              <a:rPr u="none" dirty="0">
                <a:latin typeface="Tahoma"/>
                <a:cs typeface="Tahoma"/>
              </a:rPr>
              <a:t> </a:t>
            </a:r>
            <a:r>
              <a:rPr u="none" spc="-10" dirty="0">
                <a:latin typeface="Tahoma"/>
                <a:cs typeface="Tahoma"/>
              </a:rPr>
              <a:t>You</a:t>
            </a:r>
            <a:r>
              <a:rPr u="none" spc="-20" dirty="0">
                <a:latin typeface="Tahoma"/>
                <a:cs typeface="Tahoma"/>
              </a:rPr>
              <a:t> must</a:t>
            </a:r>
            <a:r>
              <a:rPr u="none" spc="-10" dirty="0">
                <a:latin typeface="Tahoma"/>
                <a:cs typeface="Tahoma"/>
              </a:rPr>
              <a:t> </a:t>
            </a:r>
            <a:r>
              <a:rPr u="none" spc="-60" dirty="0">
                <a:latin typeface="Tahoma"/>
                <a:cs typeface="Tahoma"/>
              </a:rPr>
              <a:t>always</a:t>
            </a:r>
            <a:r>
              <a:rPr u="none" spc="-15" dirty="0">
                <a:latin typeface="Tahoma"/>
                <a:cs typeface="Tahoma"/>
              </a:rPr>
              <a:t> </a:t>
            </a:r>
            <a:r>
              <a:rPr u="none" spc="-10" dirty="0">
                <a:latin typeface="Tahoma"/>
                <a:cs typeface="Tahoma"/>
              </a:rPr>
              <a:t>be</a:t>
            </a:r>
            <a:r>
              <a:rPr u="none" spc="-15" dirty="0">
                <a:latin typeface="Tahoma"/>
                <a:cs typeface="Tahoma"/>
              </a:rPr>
              <a:t> </a:t>
            </a:r>
            <a:r>
              <a:rPr u="none" spc="-40" dirty="0">
                <a:latin typeface="Tahoma"/>
                <a:cs typeface="Tahoma"/>
              </a:rPr>
              <a:t>able</a:t>
            </a:r>
            <a:r>
              <a:rPr u="none" spc="-10" dirty="0">
                <a:latin typeface="Tahoma"/>
                <a:cs typeface="Tahoma"/>
              </a:rPr>
              <a:t> </a:t>
            </a:r>
            <a:r>
              <a:rPr u="none" dirty="0">
                <a:latin typeface="Tahoma"/>
                <a:cs typeface="Tahoma"/>
              </a:rPr>
              <a:t>to</a:t>
            </a:r>
            <a:r>
              <a:rPr u="none" spc="-15" dirty="0">
                <a:latin typeface="Tahoma"/>
                <a:cs typeface="Tahoma"/>
              </a:rPr>
              <a:t> </a:t>
            </a:r>
            <a:r>
              <a:rPr u="none" spc="-65" dirty="0">
                <a:latin typeface="Tahoma"/>
                <a:cs typeface="Tahoma"/>
              </a:rPr>
              <a:t>assume</a:t>
            </a:r>
            <a:r>
              <a:rPr u="none" spc="-15" dirty="0">
                <a:latin typeface="Tahoma"/>
                <a:cs typeface="Tahoma"/>
              </a:rPr>
              <a:t> </a:t>
            </a:r>
            <a:r>
              <a:rPr u="none" dirty="0">
                <a:latin typeface="Tahoma"/>
                <a:cs typeface="Tahoma"/>
              </a:rPr>
              <a:t>that</a:t>
            </a:r>
            <a:r>
              <a:rPr u="none" spc="-10" dirty="0">
                <a:latin typeface="Tahoma"/>
                <a:cs typeface="Tahoma"/>
              </a:rPr>
              <a:t> </a:t>
            </a:r>
            <a:r>
              <a:rPr u="none" spc="-50" dirty="0">
                <a:latin typeface="Tahoma"/>
                <a:cs typeface="Tahoma"/>
              </a:rPr>
              <a:t>a </a:t>
            </a:r>
            <a:r>
              <a:rPr u="none" spc="-65" dirty="0">
                <a:latin typeface="Tahoma"/>
                <a:cs typeface="Tahoma"/>
              </a:rPr>
              <a:t>reference</a:t>
            </a:r>
            <a:r>
              <a:rPr u="none" spc="-15" dirty="0">
                <a:latin typeface="Tahoma"/>
                <a:cs typeface="Tahoma"/>
              </a:rPr>
              <a:t> </a:t>
            </a:r>
            <a:r>
              <a:rPr u="none" dirty="0">
                <a:latin typeface="Tahoma"/>
                <a:cs typeface="Tahoma"/>
              </a:rPr>
              <a:t>is</a:t>
            </a:r>
            <a:r>
              <a:rPr u="none" spc="-15" dirty="0">
                <a:latin typeface="Tahoma"/>
                <a:cs typeface="Tahoma"/>
              </a:rPr>
              <a:t> </a:t>
            </a:r>
            <a:r>
              <a:rPr u="none" spc="-50" dirty="0">
                <a:latin typeface="Tahoma"/>
                <a:cs typeface="Tahoma"/>
              </a:rPr>
              <a:t>connected</a:t>
            </a:r>
            <a:r>
              <a:rPr u="none" spc="-20" dirty="0">
                <a:latin typeface="Tahoma"/>
                <a:cs typeface="Tahoma"/>
              </a:rPr>
              <a:t> </a:t>
            </a:r>
            <a:r>
              <a:rPr u="none" dirty="0">
                <a:latin typeface="Tahoma"/>
                <a:cs typeface="Tahoma"/>
              </a:rPr>
              <a:t>to</a:t>
            </a:r>
            <a:r>
              <a:rPr u="none" spc="-10" dirty="0">
                <a:latin typeface="Tahoma"/>
                <a:cs typeface="Tahoma"/>
              </a:rPr>
              <a:t> </a:t>
            </a:r>
            <a:r>
              <a:rPr u="none" dirty="0">
                <a:latin typeface="Tahoma"/>
                <a:cs typeface="Tahoma"/>
              </a:rPr>
              <a:t>a</a:t>
            </a:r>
            <a:r>
              <a:rPr u="none" spc="-15" dirty="0">
                <a:latin typeface="Tahoma"/>
                <a:cs typeface="Tahoma"/>
              </a:rPr>
              <a:t> </a:t>
            </a:r>
            <a:r>
              <a:rPr u="none" spc="-25" dirty="0">
                <a:latin typeface="Tahoma"/>
                <a:cs typeface="Tahoma"/>
              </a:rPr>
              <a:t>legitimate</a:t>
            </a:r>
            <a:r>
              <a:rPr u="none" spc="-15" dirty="0">
                <a:latin typeface="Tahoma"/>
                <a:cs typeface="Tahoma"/>
              </a:rPr>
              <a:t> </a:t>
            </a:r>
            <a:r>
              <a:rPr u="none" spc="-10" dirty="0">
                <a:latin typeface="Tahoma"/>
                <a:cs typeface="Tahoma"/>
              </a:rPr>
              <a:t>storage</a:t>
            </a:r>
          </a:p>
          <a:p>
            <a:pPr marL="332740" marR="5080" indent="-177165">
              <a:lnSpc>
                <a:spcPct val="118000"/>
              </a:lnSpc>
              <a:spcBef>
                <a:spcPts val="1395"/>
              </a:spcBef>
              <a:buChar char="•"/>
              <a:tabLst>
                <a:tab pos="332740" algn="l"/>
              </a:tabLst>
            </a:pPr>
            <a:r>
              <a:rPr u="none" spc="-50" dirty="0">
                <a:latin typeface="Tahoma"/>
                <a:cs typeface="Tahoma"/>
              </a:rPr>
              <a:t>References</a:t>
            </a:r>
            <a:r>
              <a:rPr u="none" spc="-35" dirty="0">
                <a:latin typeface="Tahoma"/>
                <a:cs typeface="Tahoma"/>
              </a:rPr>
              <a:t> </a:t>
            </a:r>
            <a:r>
              <a:rPr spc="-145" dirty="0"/>
              <a:t>cannot</a:t>
            </a:r>
            <a:r>
              <a:rPr spc="30" dirty="0"/>
              <a:t> </a:t>
            </a:r>
            <a:r>
              <a:rPr spc="-145" dirty="0"/>
              <a:t>be</a:t>
            </a:r>
            <a:r>
              <a:rPr spc="30" dirty="0"/>
              <a:t> </a:t>
            </a:r>
            <a:r>
              <a:rPr spc="-110" dirty="0"/>
              <a:t>changed</a:t>
            </a:r>
            <a:r>
              <a:rPr u="none" spc="-110" dirty="0">
                <a:latin typeface="Tahoma"/>
                <a:cs typeface="Tahoma"/>
              </a:rPr>
              <a:t>.</a:t>
            </a:r>
            <a:r>
              <a:rPr u="none" spc="295" dirty="0">
                <a:latin typeface="Tahoma"/>
                <a:cs typeface="Tahoma"/>
              </a:rPr>
              <a:t> </a:t>
            </a:r>
            <a:r>
              <a:rPr u="none" dirty="0">
                <a:latin typeface="Tahoma"/>
                <a:cs typeface="Tahoma"/>
              </a:rPr>
              <a:t>Once</a:t>
            </a:r>
            <a:r>
              <a:rPr u="none" spc="55" dirty="0">
                <a:latin typeface="Tahoma"/>
                <a:cs typeface="Tahoma"/>
              </a:rPr>
              <a:t> </a:t>
            </a:r>
            <a:r>
              <a:rPr u="none" dirty="0">
                <a:latin typeface="Tahoma"/>
                <a:cs typeface="Tahoma"/>
              </a:rPr>
              <a:t>a</a:t>
            </a:r>
            <a:r>
              <a:rPr u="none" spc="55" dirty="0">
                <a:latin typeface="Tahoma"/>
                <a:cs typeface="Tahoma"/>
              </a:rPr>
              <a:t> </a:t>
            </a:r>
            <a:r>
              <a:rPr u="none" spc="-50" dirty="0">
                <a:latin typeface="Tahoma"/>
                <a:cs typeface="Tahoma"/>
              </a:rPr>
              <a:t>reference</a:t>
            </a:r>
            <a:r>
              <a:rPr u="none" spc="55" dirty="0">
                <a:latin typeface="Tahoma"/>
                <a:cs typeface="Tahoma"/>
              </a:rPr>
              <a:t> </a:t>
            </a:r>
            <a:r>
              <a:rPr u="none" dirty="0">
                <a:latin typeface="Tahoma"/>
                <a:cs typeface="Tahoma"/>
              </a:rPr>
              <a:t>is</a:t>
            </a:r>
            <a:r>
              <a:rPr u="none" spc="55" dirty="0">
                <a:latin typeface="Tahoma"/>
                <a:cs typeface="Tahoma"/>
              </a:rPr>
              <a:t> </a:t>
            </a:r>
            <a:r>
              <a:rPr u="none" spc="-10" dirty="0">
                <a:latin typeface="Tahoma"/>
                <a:cs typeface="Tahoma"/>
              </a:rPr>
              <a:t>initialized</a:t>
            </a:r>
            <a:r>
              <a:rPr u="none" spc="55" dirty="0">
                <a:latin typeface="Tahoma"/>
                <a:cs typeface="Tahoma"/>
              </a:rPr>
              <a:t> </a:t>
            </a:r>
            <a:r>
              <a:rPr u="none" dirty="0">
                <a:latin typeface="Tahoma"/>
                <a:cs typeface="Tahoma"/>
              </a:rPr>
              <a:t>to</a:t>
            </a:r>
            <a:r>
              <a:rPr u="none" spc="55" dirty="0">
                <a:latin typeface="Tahoma"/>
                <a:cs typeface="Tahoma"/>
              </a:rPr>
              <a:t> </a:t>
            </a:r>
            <a:r>
              <a:rPr u="none" dirty="0">
                <a:latin typeface="Tahoma"/>
                <a:cs typeface="Tahoma"/>
              </a:rPr>
              <a:t>an</a:t>
            </a:r>
            <a:r>
              <a:rPr u="none" spc="55" dirty="0">
                <a:latin typeface="Tahoma"/>
                <a:cs typeface="Tahoma"/>
              </a:rPr>
              <a:t> </a:t>
            </a:r>
            <a:r>
              <a:rPr u="none" spc="-25" dirty="0">
                <a:latin typeface="Tahoma"/>
                <a:cs typeface="Tahoma"/>
              </a:rPr>
              <a:t>object,</a:t>
            </a:r>
            <a:r>
              <a:rPr u="none" spc="75" dirty="0">
                <a:latin typeface="Tahoma"/>
                <a:cs typeface="Tahoma"/>
              </a:rPr>
              <a:t> </a:t>
            </a:r>
            <a:r>
              <a:rPr u="none" spc="-25" dirty="0">
                <a:latin typeface="Tahoma"/>
                <a:cs typeface="Tahoma"/>
              </a:rPr>
              <a:t>it </a:t>
            </a:r>
            <a:r>
              <a:rPr u="none" spc="-30" dirty="0">
                <a:latin typeface="Tahoma"/>
                <a:cs typeface="Tahoma"/>
              </a:rPr>
              <a:t>cannot</a:t>
            </a:r>
            <a:r>
              <a:rPr u="none" spc="-20" dirty="0">
                <a:latin typeface="Tahoma"/>
                <a:cs typeface="Tahoma"/>
              </a:rPr>
              <a:t> be</a:t>
            </a:r>
            <a:r>
              <a:rPr u="none" spc="-15" dirty="0">
                <a:latin typeface="Tahoma"/>
                <a:cs typeface="Tahoma"/>
              </a:rPr>
              <a:t> </a:t>
            </a:r>
            <a:r>
              <a:rPr u="none" spc="-65" dirty="0">
                <a:latin typeface="Tahoma"/>
                <a:cs typeface="Tahoma"/>
              </a:rPr>
              <a:t>changed</a:t>
            </a:r>
            <a:r>
              <a:rPr u="none" spc="-20" dirty="0">
                <a:latin typeface="Tahoma"/>
                <a:cs typeface="Tahoma"/>
              </a:rPr>
              <a:t> </a:t>
            </a:r>
            <a:r>
              <a:rPr u="none" dirty="0">
                <a:latin typeface="Tahoma"/>
                <a:cs typeface="Tahoma"/>
              </a:rPr>
              <a:t>to</a:t>
            </a:r>
            <a:r>
              <a:rPr u="none" spc="-15" dirty="0">
                <a:latin typeface="Tahoma"/>
                <a:cs typeface="Tahoma"/>
              </a:rPr>
              <a:t> </a:t>
            </a:r>
            <a:r>
              <a:rPr u="none" spc="-50" dirty="0">
                <a:latin typeface="Tahoma"/>
                <a:cs typeface="Tahoma"/>
              </a:rPr>
              <a:t>refer</a:t>
            </a:r>
            <a:r>
              <a:rPr u="none" spc="-20" dirty="0">
                <a:latin typeface="Tahoma"/>
                <a:cs typeface="Tahoma"/>
              </a:rPr>
              <a:t> </a:t>
            </a:r>
            <a:r>
              <a:rPr u="none" dirty="0">
                <a:latin typeface="Tahoma"/>
                <a:cs typeface="Tahoma"/>
              </a:rPr>
              <a:t>to</a:t>
            </a:r>
            <a:r>
              <a:rPr u="none" spc="-20" dirty="0">
                <a:latin typeface="Tahoma"/>
                <a:cs typeface="Tahoma"/>
              </a:rPr>
              <a:t> </a:t>
            </a:r>
            <a:r>
              <a:rPr u="none" spc="-40" dirty="0">
                <a:latin typeface="Tahoma"/>
                <a:cs typeface="Tahoma"/>
              </a:rPr>
              <a:t>another</a:t>
            </a:r>
            <a:r>
              <a:rPr u="none" spc="-15" dirty="0">
                <a:latin typeface="Tahoma"/>
                <a:cs typeface="Tahoma"/>
              </a:rPr>
              <a:t> </a:t>
            </a:r>
            <a:r>
              <a:rPr u="none" spc="-10" dirty="0">
                <a:latin typeface="Tahoma"/>
                <a:cs typeface="Tahoma"/>
              </a:rPr>
              <a:t>object</a:t>
            </a:r>
          </a:p>
          <a:p>
            <a:pPr marL="332740">
              <a:lnSpc>
                <a:spcPct val="100000"/>
              </a:lnSpc>
              <a:spcBef>
                <a:spcPts val="240"/>
              </a:spcBef>
            </a:pPr>
            <a:r>
              <a:rPr u="none" spc="-20" dirty="0">
                <a:latin typeface="Tahoma"/>
                <a:cs typeface="Tahoma"/>
              </a:rPr>
              <a:t>(Pointers</a:t>
            </a:r>
            <a:r>
              <a:rPr u="none" spc="-40" dirty="0">
                <a:latin typeface="Tahoma"/>
                <a:cs typeface="Tahoma"/>
              </a:rPr>
              <a:t> </a:t>
            </a:r>
            <a:r>
              <a:rPr u="none" spc="-20" dirty="0">
                <a:latin typeface="Tahoma"/>
                <a:cs typeface="Tahoma"/>
              </a:rPr>
              <a:t>can</a:t>
            </a:r>
            <a:r>
              <a:rPr u="none" spc="-35" dirty="0">
                <a:latin typeface="Tahoma"/>
                <a:cs typeface="Tahoma"/>
              </a:rPr>
              <a:t> </a:t>
            </a:r>
            <a:r>
              <a:rPr u="none" spc="-20" dirty="0">
                <a:latin typeface="Tahoma"/>
                <a:cs typeface="Tahoma"/>
              </a:rPr>
              <a:t>be</a:t>
            </a:r>
            <a:r>
              <a:rPr u="none" spc="-35" dirty="0">
                <a:latin typeface="Tahoma"/>
                <a:cs typeface="Tahoma"/>
              </a:rPr>
              <a:t> </a:t>
            </a:r>
            <a:r>
              <a:rPr u="none" spc="-30" dirty="0">
                <a:latin typeface="Tahoma"/>
                <a:cs typeface="Tahoma"/>
              </a:rPr>
              <a:t>pointed </a:t>
            </a:r>
            <a:r>
              <a:rPr u="none" dirty="0">
                <a:latin typeface="Tahoma"/>
                <a:cs typeface="Tahoma"/>
              </a:rPr>
              <a:t>to</a:t>
            </a:r>
            <a:r>
              <a:rPr u="none" spc="-40" dirty="0">
                <a:latin typeface="Tahoma"/>
                <a:cs typeface="Tahoma"/>
              </a:rPr>
              <a:t> another </a:t>
            </a:r>
            <a:r>
              <a:rPr u="none" spc="-25" dirty="0">
                <a:latin typeface="Tahoma"/>
                <a:cs typeface="Tahoma"/>
              </a:rPr>
              <a:t>object</a:t>
            </a:r>
            <a:r>
              <a:rPr u="none" spc="-35" dirty="0">
                <a:latin typeface="Tahoma"/>
                <a:cs typeface="Tahoma"/>
              </a:rPr>
              <a:t> </a:t>
            </a:r>
            <a:r>
              <a:rPr u="none" dirty="0">
                <a:latin typeface="Tahoma"/>
                <a:cs typeface="Tahoma"/>
              </a:rPr>
              <a:t>at</a:t>
            </a:r>
            <a:r>
              <a:rPr u="none" spc="-40" dirty="0">
                <a:latin typeface="Tahoma"/>
                <a:cs typeface="Tahoma"/>
              </a:rPr>
              <a:t> </a:t>
            </a:r>
            <a:r>
              <a:rPr u="none" spc="-35" dirty="0">
                <a:latin typeface="Tahoma"/>
                <a:cs typeface="Tahoma"/>
              </a:rPr>
              <a:t>any </a:t>
            </a:r>
            <a:r>
              <a:rPr u="none" spc="-10" dirty="0">
                <a:latin typeface="Tahoma"/>
                <a:cs typeface="Tahoma"/>
              </a:rPr>
              <a:t>time)</a:t>
            </a:r>
          </a:p>
          <a:p>
            <a:pPr marL="332740" marR="1675764" indent="-177165">
              <a:lnSpc>
                <a:spcPct val="118000"/>
              </a:lnSpc>
              <a:spcBef>
                <a:spcPts val="1395"/>
              </a:spcBef>
              <a:buChar char="•"/>
              <a:tabLst>
                <a:tab pos="332740" algn="l"/>
              </a:tabLst>
            </a:pPr>
            <a:r>
              <a:rPr u="none" spc="-55" dirty="0">
                <a:latin typeface="Tahoma"/>
                <a:cs typeface="Tahoma"/>
              </a:rPr>
              <a:t>References</a:t>
            </a:r>
            <a:r>
              <a:rPr u="none" spc="-35" dirty="0">
                <a:latin typeface="Tahoma"/>
                <a:cs typeface="Tahoma"/>
              </a:rPr>
              <a:t> </a:t>
            </a:r>
            <a:r>
              <a:rPr u="none" spc="-25" dirty="0">
                <a:latin typeface="Tahoma"/>
                <a:cs typeface="Tahoma"/>
              </a:rPr>
              <a:t>must</a:t>
            </a:r>
            <a:r>
              <a:rPr u="none" spc="-40" dirty="0">
                <a:latin typeface="Tahoma"/>
                <a:cs typeface="Tahoma"/>
              </a:rPr>
              <a:t> </a:t>
            </a:r>
            <a:r>
              <a:rPr u="none" spc="-20" dirty="0">
                <a:latin typeface="Tahoma"/>
                <a:cs typeface="Tahoma"/>
              </a:rPr>
              <a:t>be </a:t>
            </a:r>
            <a:r>
              <a:rPr spc="-114" dirty="0"/>
              <a:t>initialized</a:t>
            </a:r>
            <a:r>
              <a:rPr u="none" spc="-10" dirty="0"/>
              <a:t> </a:t>
            </a:r>
            <a:r>
              <a:rPr u="none" spc="-70" dirty="0">
                <a:latin typeface="Tahoma"/>
                <a:cs typeface="Tahoma"/>
              </a:rPr>
              <a:t>when</a:t>
            </a:r>
            <a:r>
              <a:rPr u="none" spc="-15" dirty="0">
                <a:latin typeface="Tahoma"/>
                <a:cs typeface="Tahoma"/>
              </a:rPr>
              <a:t> </a:t>
            </a:r>
            <a:r>
              <a:rPr u="none" spc="-25" dirty="0">
                <a:latin typeface="Tahoma"/>
                <a:cs typeface="Tahoma"/>
              </a:rPr>
              <a:t>they</a:t>
            </a:r>
            <a:r>
              <a:rPr u="none" spc="-20" dirty="0">
                <a:latin typeface="Tahoma"/>
                <a:cs typeface="Tahoma"/>
              </a:rPr>
              <a:t> </a:t>
            </a:r>
            <a:r>
              <a:rPr u="none" spc="-55" dirty="0">
                <a:latin typeface="Tahoma"/>
                <a:cs typeface="Tahoma"/>
              </a:rPr>
              <a:t>are</a:t>
            </a:r>
            <a:r>
              <a:rPr u="none" spc="-10" dirty="0">
                <a:latin typeface="Tahoma"/>
                <a:cs typeface="Tahoma"/>
              </a:rPr>
              <a:t> </a:t>
            </a:r>
            <a:r>
              <a:rPr u="none" spc="-30" dirty="0">
                <a:latin typeface="Tahoma"/>
                <a:cs typeface="Tahoma"/>
              </a:rPr>
              <a:t>created </a:t>
            </a:r>
            <a:r>
              <a:rPr u="none" spc="-20" dirty="0">
                <a:latin typeface="Tahoma"/>
                <a:cs typeface="Tahoma"/>
              </a:rPr>
              <a:t>(Pointers</a:t>
            </a:r>
            <a:r>
              <a:rPr u="none" spc="-35" dirty="0">
                <a:latin typeface="Tahoma"/>
                <a:cs typeface="Tahoma"/>
              </a:rPr>
              <a:t> </a:t>
            </a:r>
            <a:r>
              <a:rPr u="none" spc="-20" dirty="0">
                <a:latin typeface="Tahoma"/>
                <a:cs typeface="Tahoma"/>
              </a:rPr>
              <a:t>can</a:t>
            </a:r>
            <a:r>
              <a:rPr u="none" spc="-25" dirty="0">
                <a:latin typeface="Tahoma"/>
                <a:cs typeface="Tahoma"/>
              </a:rPr>
              <a:t> </a:t>
            </a:r>
            <a:r>
              <a:rPr u="none" spc="-20" dirty="0">
                <a:latin typeface="Tahoma"/>
                <a:cs typeface="Tahoma"/>
              </a:rPr>
              <a:t>be</a:t>
            </a:r>
            <a:r>
              <a:rPr u="none" spc="-25" dirty="0">
                <a:latin typeface="Tahoma"/>
                <a:cs typeface="Tahoma"/>
              </a:rPr>
              <a:t> initialized</a:t>
            </a:r>
            <a:r>
              <a:rPr u="none" spc="-35" dirty="0">
                <a:latin typeface="Tahoma"/>
                <a:cs typeface="Tahoma"/>
              </a:rPr>
              <a:t> </a:t>
            </a:r>
            <a:r>
              <a:rPr u="none" dirty="0">
                <a:latin typeface="Tahoma"/>
                <a:cs typeface="Tahoma"/>
              </a:rPr>
              <a:t>at</a:t>
            </a:r>
            <a:r>
              <a:rPr u="none" spc="-30" dirty="0">
                <a:latin typeface="Tahoma"/>
                <a:cs typeface="Tahoma"/>
              </a:rPr>
              <a:t> </a:t>
            </a:r>
            <a:r>
              <a:rPr u="none" spc="-35" dirty="0">
                <a:latin typeface="Tahoma"/>
                <a:cs typeface="Tahoma"/>
              </a:rPr>
              <a:t>any</a:t>
            </a:r>
            <a:r>
              <a:rPr u="none" spc="-25" dirty="0">
                <a:latin typeface="Tahoma"/>
                <a:cs typeface="Tahoma"/>
              </a:rPr>
              <a:t> </a:t>
            </a:r>
            <a:r>
              <a:rPr u="none" spc="-10" dirty="0">
                <a:latin typeface="Tahoma"/>
                <a:cs typeface="Tahoma"/>
              </a:rPr>
              <a:t>time)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0" y="3234937"/>
            <a:ext cx="5760085" cy="5080"/>
            <a:chOff x="0" y="3234937"/>
            <a:chExt cx="5760085" cy="5080"/>
          </a:xfrm>
        </p:grpSpPr>
        <p:sp>
          <p:nvSpPr>
            <p:cNvPr id="6" name="object 6"/>
            <p:cNvSpPr/>
            <p:nvPr/>
          </p:nvSpPr>
          <p:spPr>
            <a:xfrm>
              <a:off x="0" y="3237471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234937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80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3234937"/>
              <a:ext cx="3456304" cy="5080"/>
            </a:xfrm>
            <a:custGeom>
              <a:avLst/>
              <a:gdLst/>
              <a:ahLst/>
              <a:cxnLst/>
              <a:rect l="l" t="t" r="r" b="b"/>
              <a:pathLst>
                <a:path w="3456304" h="5080">
                  <a:moveTo>
                    <a:pt x="0" y="5060"/>
                  </a:moveTo>
                  <a:lnTo>
                    <a:pt x="0" y="0"/>
                  </a:lnTo>
                  <a:lnTo>
                    <a:pt x="3456079" y="0"/>
                  </a:lnTo>
                  <a:lnTo>
                    <a:pt x="3456079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19"/>
              </a:spcBef>
            </a:pPr>
            <a:r>
              <a:rPr spc="-10" dirty="0"/>
              <a:t>45/75</a:t>
            </a:r>
          </a:p>
        </p:txBody>
      </p:sp>
    </p:spTree>
  </p:cSld>
  <p:clrMapOvr>
    <a:masterClrMapping/>
  </p:clrMapOvr>
  <p:transition>
    <p:cut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770" y="76375"/>
            <a:ext cx="152717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0" spc="-165" dirty="0">
                <a:latin typeface="Arial Black"/>
                <a:cs typeface="Arial Black"/>
              </a:rPr>
              <a:t>Reference</a:t>
            </a:r>
            <a:r>
              <a:rPr b="0" spc="85" dirty="0">
                <a:latin typeface="Arial Black"/>
                <a:cs typeface="Arial Black"/>
              </a:rPr>
              <a:t> </a:t>
            </a:r>
            <a:r>
              <a:rPr b="0" dirty="0">
                <a:latin typeface="Arial Black"/>
                <a:cs typeface="Arial Black"/>
              </a:rPr>
              <a:t>-</a:t>
            </a:r>
            <a:r>
              <a:rPr b="0" spc="90" dirty="0">
                <a:latin typeface="Arial Black"/>
                <a:cs typeface="Arial Black"/>
              </a:rPr>
              <a:t> </a:t>
            </a:r>
            <a:r>
              <a:rPr b="0" spc="-150" dirty="0">
                <a:latin typeface="Arial Black"/>
                <a:cs typeface="Arial Black"/>
              </a:rPr>
              <a:t>Examples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294" y="457643"/>
            <a:ext cx="114617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50" dirty="0">
                <a:solidFill>
                  <a:srgbClr val="22373A"/>
                </a:solidFill>
                <a:latin typeface="Arial Black"/>
                <a:cs typeface="Arial Black"/>
              </a:rPr>
              <a:t>Reference</a:t>
            </a:r>
            <a:r>
              <a:rPr sz="1100" spc="80" dirty="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sz="1100" spc="-120" dirty="0">
                <a:solidFill>
                  <a:srgbClr val="22373A"/>
                </a:solidFill>
                <a:latin typeface="Arial Black"/>
                <a:cs typeface="Arial Black"/>
              </a:rPr>
              <a:t>syntax:</a:t>
            </a:r>
            <a:endParaRPr sz="1100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42364" y="485025"/>
            <a:ext cx="949325" cy="161925"/>
          </a:xfrm>
          <a:prstGeom prst="rect">
            <a:avLst/>
          </a:prstGeom>
          <a:solidFill>
            <a:srgbClr val="EDEDED"/>
          </a:solidFill>
        </p:spPr>
        <p:txBody>
          <a:bodyPr vert="horz" wrap="square" lIns="0" tIns="0" rIns="0" bIns="0" rtlCol="0">
            <a:spAutoFit/>
          </a:bodyPr>
          <a:lstStyle/>
          <a:p>
            <a:pPr marL="37465">
              <a:lnSpc>
                <a:spcPts val="1195"/>
              </a:lnSpc>
            </a:pPr>
            <a:r>
              <a:rPr sz="1100" b="1" spc="-260" dirty="0">
                <a:solidFill>
                  <a:srgbClr val="22373A"/>
                </a:solidFill>
                <a:latin typeface="Palatino Linotype"/>
                <a:cs typeface="Palatino Linotype"/>
              </a:rPr>
              <a:t>T&amp;</a:t>
            </a:r>
            <a:r>
              <a:rPr sz="1100" b="1" spc="34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1100" b="1" dirty="0">
                <a:solidFill>
                  <a:srgbClr val="22373A"/>
                </a:solidFill>
                <a:latin typeface="Palatino Linotype"/>
                <a:cs typeface="Palatino Linotype"/>
              </a:rPr>
              <a:t>var</a:t>
            </a:r>
            <a:r>
              <a:rPr sz="1100" b="1" spc="35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1100" b="1" dirty="0">
                <a:solidFill>
                  <a:srgbClr val="22373A"/>
                </a:solidFill>
                <a:latin typeface="Palatino Linotype"/>
                <a:cs typeface="Palatino Linotype"/>
              </a:rPr>
              <a:t>=</a:t>
            </a:r>
            <a:r>
              <a:rPr sz="1100" b="1" spc="34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1100" b="1" spc="270" dirty="0">
                <a:solidFill>
                  <a:srgbClr val="22373A"/>
                </a:solidFill>
                <a:latin typeface="Palatino Linotype"/>
                <a:cs typeface="Palatino Linotype"/>
              </a:rPr>
              <a:t>...</a:t>
            </a:r>
            <a:endParaRPr sz="1100">
              <a:latin typeface="Palatino Linotype"/>
              <a:cs typeface="Palatino Linotype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59994" y="705675"/>
            <a:ext cx="5039995" cy="1301115"/>
          </a:xfrm>
          <a:custGeom>
            <a:avLst/>
            <a:gdLst/>
            <a:ahLst/>
            <a:cxnLst/>
            <a:rect l="l" t="t" r="r" b="b"/>
            <a:pathLst>
              <a:path w="5039995" h="1301114">
                <a:moveTo>
                  <a:pt x="5039995" y="0"/>
                </a:moveTo>
                <a:lnTo>
                  <a:pt x="0" y="0"/>
                </a:lnTo>
                <a:lnTo>
                  <a:pt x="0" y="1300683"/>
                </a:lnTo>
                <a:lnTo>
                  <a:pt x="5039995" y="1300683"/>
                </a:lnTo>
                <a:lnTo>
                  <a:pt x="503999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85254" y="672735"/>
            <a:ext cx="2995295" cy="50609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80"/>
              </a:spcBef>
              <a:tabLst>
                <a:tab pos="848994" algn="l"/>
              </a:tabLst>
            </a:pPr>
            <a:r>
              <a:rPr sz="900" i="1" spc="95" dirty="0">
                <a:solidFill>
                  <a:srgbClr val="3D7A7A"/>
                </a:solidFill>
                <a:latin typeface="Palatino Linotype"/>
                <a:cs typeface="Palatino Linotype"/>
              </a:rPr>
              <a:t>//int</a:t>
            </a:r>
            <a:r>
              <a:rPr sz="900" b="1" i="1" spc="95" dirty="0">
                <a:solidFill>
                  <a:srgbClr val="3D7A7A"/>
                </a:solidFill>
                <a:latin typeface="Trebuchet MS"/>
                <a:cs typeface="Trebuchet MS"/>
              </a:rPr>
              <a:t>&amp;</a:t>
            </a:r>
            <a:r>
              <a:rPr sz="900" b="1" i="1" spc="220" dirty="0">
                <a:solidFill>
                  <a:srgbClr val="3D7A7A"/>
                </a:solidFill>
                <a:latin typeface="Trebuchet MS"/>
                <a:cs typeface="Trebuchet MS"/>
              </a:rPr>
              <a:t> </a:t>
            </a:r>
            <a:r>
              <a:rPr sz="900" i="1" spc="130" dirty="0">
                <a:solidFill>
                  <a:srgbClr val="3D7A7A"/>
                </a:solidFill>
                <a:latin typeface="Palatino Linotype"/>
                <a:cs typeface="Palatino Linotype"/>
              </a:rPr>
              <a:t>a;</a:t>
            </a:r>
            <a:r>
              <a:rPr sz="900" i="1" dirty="0">
                <a:solidFill>
                  <a:srgbClr val="3D7A7A"/>
                </a:solidFill>
                <a:latin typeface="Palatino Linotype"/>
                <a:cs typeface="Palatino Linotype"/>
              </a:rPr>
              <a:t>	</a:t>
            </a: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4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u="sng" dirty="0">
                <a:solidFill>
                  <a:srgbClr val="3D7A7A"/>
                </a:solidFill>
                <a:uFill>
                  <a:solidFill>
                    <a:srgbClr val="3D7A7A"/>
                  </a:solidFill>
                </a:uFill>
                <a:latin typeface="Calibri"/>
                <a:cs typeface="Calibri"/>
              </a:rPr>
              <a:t>compile</a:t>
            </a:r>
            <a:r>
              <a:rPr sz="900" i="1" u="sng" spc="105" dirty="0">
                <a:solidFill>
                  <a:srgbClr val="3D7A7A"/>
                </a:solidFill>
                <a:uFill>
                  <a:solidFill>
                    <a:srgbClr val="3D7A7A"/>
                  </a:solidFill>
                </a:uFill>
                <a:latin typeface="Calibri"/>
                <a:cs typeface="Calibri"/>
              </a:rPr>
              <a:t> </a:t>
            </a:r>
            <a:r>
              <a:rPr sz="900" i="1" u="sng" dirty="0">
                <a:solidFill>
                  <a:srgbClr val="3D7A7A"/>
                </a:solidFill>
                <a:uFill>
                  <a:solidFill>
                    <a:srgbClr val="3D7A7A"/>
                  </a:solidFill>
                </a:uFill>
                <a:latin typeface="Calibri"/>
                <a:cs typeface="Calibri"/>
              </a:rPr>
              <a:t>error</a:t>
            </a:r>
            <a:r>
              <a:rPr sz="900" i="1" spc="270" dirty="0">
                <a:solidFill>
                  <a:srgbClr val="3D7A7A"/>
                </a:solidFill>
                <a:latin typeface="Calibri"/>
                <a:cs typeface="Calibri"/>
              </a:rPr>
              <a:t> </a:t>
            </a:r>
            <a:r>
              <a:rPr sz="900" i="1" dirty="0">
                <a:solidFill>
                  <a:srgbClr val="3D7A7A"/>
                </a:solidFill>
                <a:latin typeface="Palatino Linotype"/>
                <a:cs typeface="Palatino Linotype"/>
              </a:rPr>
              <a:t>no</a:t>
            </a:r>
            <a:r>
              <a:rPr sz="900" i="1" spc="24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25" dirty="0">
                <a:solidFill>
                  <a:srgbClr val="3D7A7A"/>
                </a:solidFill>
                <a:latin typeface="Palatino Linotype"/>
                <a:cs typeface="Palatino Linotype"/>
              </a:rPr>
              <a:t>initilization</a:t>
            </a:r>
            <a:endParaRPr sz="90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900" i="1" spc="95" dirty="0">
                <a:solidFill>
                  <a:srgbClr val="3D7A7A"/>
                </a:solidFill>
                <a:latin typeface="Palatino Linotype"/>
                <a:cs typeface="Palatino Linotype"/>
              </a:rPr>
              <a:t>//int</a:t>
            </a:r>
            <a:r>
              <a:rPr sz="900" b="1" i="1" spc="95" dirty="0">
                <a:solidFill>
                  <a:srgbClr val="3D7A7A"/>
                </a:solidFill>
                <a:latin typeface="Trebuchet MS"/>
                <a:cs typeface="Trebuchet MS"/>
              </a:rPr>
              <a:t>&amp;</a:t>
            </a:r>
            <a:r>
              <a:rPr sz="900" b="1" i="1" spc="200" dirty="0">
                <a:solidFill>
                  <a:srgbClr val="3D7A7A"/>
                </a:solidFill>
                <a:latin typeface="Trebuchet MS"/>
                <a:cs typeface="Trebuchet MS"/>
              </a:rPr>
              <a:t> </a:t>
            </a:r>
            <a:r>
              <a:rPr sz="900" i="1" spc="50" dirty="0">
                <a:solidFill>
                  <a:srgbClr val="3D7A7A"/>
                </a:solidFill>
                <a:latin typeface="Palatino Linotype"/>
                <a:cs typeface="Palatino Linotype"/>
              </a:rPr>
              <a:t>b</a:t>
            </a:r>
            <a:r>
              <a:rPr sz="900" i="1" spc="254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dirty="0">
                <a:solidFill>
                  <a:srgbClr val="3D7A7A"/>
                </a:solidFill>
                <a:latin typeface="Palatino Linotype"/>
                <a:cs typeface="Palatino Linotype"/>
              </a:rPr>
              <a:t>=</a:t>
            </a:r>
            <a:r>
              <a:rPr sz="900" i="1" spc="254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30" dirty="0">
                <a:solidFill>
                  <a:srgbClr val="3D7A7A"/>
                </a:solidFill>
                <a:latin typeface="Palatino Linotype"/>
                <a:cs typeface="Palatino Linotype"/>
              </a:rPr>
              <a:t>3;</a:t>
            </a:r>
            <a:r>
              <a:rPr sz="900" i="1" spc="254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54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u="sng" dirty="0">
                <a:solidFill>
                  <a:srgbClr val="3D7A7A"/>
                </a:solidFill>
                <a:uFill>
                  <a:solidFill>
                    <a:srgbClr val="3D7A7A"/>
                  </a:solidFill>
                </a:uFill>
                <a:latin typeface="Calibri"/>
                <a:cs typeface="Calibri"/>
              </a:rPr>
              <a:t>compile</a:t>
            </a:r>
            <a:r>
              <a:rPr sz="900" i="1" u="sng" spc="105" dirty="0">
                <a:solidFill>
                  <a:srgbClr val="3D7A7A"/>
                </a:solidFill>
                <a:uFill>
                  <a:solidFill>
                    <a:srgbClr val="3D7A7A"/>
                  </a:solidFill>
                </a:uFill>
                <a:latin typeface="Calibri"/>
                <a:cs typeface="Calibri"/>
              </a:rPr>
              <a:t> </a:t>
            </a:r>
            <a:r>
              <a:rPr sz="900" i="1" u="sng" dirty="0">
                <a:solidFill>
                  <a:srgbClr val="3D7A7A"/>
                </a:solidFill>
                <a:uFill>
                  <a:solidFill>
                    <a:srgbClr val="3D7A7A"/>
                  </a:solidFill>
                </a:uFill>
                <a:latin typeface="Calibri"/>
                <a:cs typeface="Calibri"/>
              </a:rPr>
              <a:t>error</a:t>
            </a:r>
            <a:r>
              <a:rPr sz="900" i="1" spc="275" dirty="0">
                <a:solidFill>
                  <a:srgbClr val="3D7A7A"/>
                </a:solidFill>
                <a:latin typeface="Calibri"/>
                <a:cs typeface="Calibri"/>
              </a:rPr>
              <a:t> </a:t>
            </a:r>
            <a:r>
              <a:rPr sz="900" i="1" dirty="0">
                <a:solidFill>
                  <a:srgbClr val="3D7A7A"/>
                </a:solidFill>
                <a:latin typeface="Palatino Linotype"/>
                <a:cs typeface="Palatino Linotype"/>
              </a:rPr>
              <a:t>"3"</a:t>
            </a:r>
            <a:r>
              <a:rPr sz="900" i="1" spc="25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65" dirty="0">
                <a:solidFill>
                  <a:srgbClr val="3D7A7A"/>
                </a:solidFill>
                <a:latin typeface="Palatino Linotype"/>
                <a:cs typeface="Palatino Linotype"/>
              </a:rPr>
              <a:t>is</a:t>
            </a:r>
            <a:r>
              <a:rPr sz="900" i="1" spc="254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65" dirty="0">
                <a:solidFill>
                  <a:srgbClr val="3D7A7A"/>
                </a:solidFill>
                <a:latin typeface="Palatino Linotype"/>
                <a:cs typeface="Palatino Linotype"/>
              </a:rPr>
              <a:t>not</a:t>
            </a:r>
            <a:r>
              <a:rPr sz="900" i="1" spc="254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65" dirty="0">
                <a:solidFill>
                  <a:srgbClr val="3D7A7A"/>
                </a:solidFill>
                <a:latin typeface="Palatino Linotype"/>
                <a:cs typeface="Palatino Linotype"/>
              </a:rPr>
              <a:t>a</a:t>
            </a:r>
            <a:r>
              <a:rPr sz="900" i="1" spc="254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00" dirty="0">
                <a:solidFill>
                  <a:srgbClr val="3D7A7A"/>
                </a:solidFill>
                <a:latin typeface="Palatino Linotype"/>
                <a:cs typeface="Palatino Linotype"/>
              </a:rPr>
              <a:t>variable</a:t>
            </a:r>
            <a:endParaRPr sz="90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900" b="1" spc="80" dirty="0">
                <a:solidFill>
                  <a:srgbClr val="AF003F"/>
                </a:solidFill>
                <a:latin typeface="Palatino Linotype"/>
                <a:cs typeface="Palatino Linotype"/>
              </a:rPr>
              <a:t>int</a:t>
            </a:r>
            <a:r>
              <a:rPr sz="900" b="1" spc="250" dirty="0">
                <a:solidFill>
                  <a:srgbClr val="AF003F"/>
                </a:solidFill>
                <a:latin typeface="Palatino Linotype"/>
                <a:cs typeface="Palatino Linotype"/>
              </a:rPr>
              <a:t>  </a:t>
            </a:r>
            <a:r>
              <a:rPr sz="900" spc="65" dirty="0">
                <a:solidFill>
                  <a:srgbClr val="22373A"/>
                </a:solidFill>
                <a:latin typeface="Palatino Linotype"/>
                <a:cs typeface="Palatino Linotype"/>
              </a:rPr>
              <a:t>c</a:t>
            </a:r>
            <a:r>
              <a:rPr sz="900" spc="26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666666"/>
                </a:solidFill>
                <a:latin typeface="Palatino Linotype"/>
                <a:cs typeface="Palatino Linotype"/>
              </a:rPr>
              <a:t>=</a:t>
            </a:r>
            <a:r>
              <a:rPr sz="900" spc="250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spc="105" dirty="0">
                <a:solidFill>
                  <a:srgbClr val="666666"/>
                </a:solidFill>
                <a:latin typeface="Palatino Linotype"/>
                <a:cs typeface="Palatino Linotype"/>
              </a:rPr>
              <a:t>2</a:t>
            </a:r>
            <a:r>
              <a:rPr sz="900" spc="105" dirty="0">
                <a:solidFill>
                  <a:srgbClr val="22373A"/>
                </a:solidFill>
                <a:latin typeface="Palatino Linotype"/>
                <a:cs typeface="Palatino Linotype"/>
              </a:rPr>
              <a:t>;</a:t>
            </a:r>
            <a:endParaRPr sz="900">
              <a:latin typeface="Palatino Linotype"/>
              <a:cs typeface="Palatino Linotyp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5254" y="1152896"/>
            <a:ext cx="683260" cy="826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16700"/>
              </a:lnSpc>
              <a:spcBef>
                <a:spcPts val="100"/>
              </a:spcBef>
            </a:pPr>
            <a:r>
              <a:rPr sz="900" b="1" dirty="0">
                <a:solidFill>
                  <a:srgbClr val="AF003F"/>
                </a:solidFill>
                <a:latin typeface="Palatino Linotype"/>
                <a:cs typeface="Palatino Linotype"/>
              </a:rPr>
              <a:t>int</a:t>
            </a:r>
            <a:r>
              <a:rPr sz="900" dirty="0">
                <a:solidFill>
                  <a:srgbClr val="666666"/>
                </a:solidFill>
                <a:latin typeface="Palatino Linotype"/>
                <a:cs typeface="Palatino Linotype"/>
              </a:rPr>
              <a:t>&amp;</a:t>
            </a:r>
            <a:r>
              <a:rPr sz="900" spc="229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d</a:t>
            </a:r>
            <a:r>
              <a:rPr sz="900" spc="229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666666"/>
                </a:solidFill>
                <a:latin typeface="Palatino Linotype"/>
                <a:cs typeface="Palatino Linotype"/>
              </a:rPr>
              <a:t>=</a:t>
            </a:r>
            <a:r>
              <a:rPr sz="900" spc="229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spc="130" dirty="0">
                <a:solidFill>
                  <a:srgbClr val="22373A"/>
                </a:solidFill>
                <a:latin typeface="Palatino Linotype"/>
                <a:cs typeface="Palatino Linotype"/>
              </a:rPr>
              <a:t>c; </a:t>
            </a:r>
            <a:r>
              <a:rPr sz="900" b="1" dirty="0">
                <a:solidFill>
                  <a:srgbClr val="AF003F"/>
                </a:solidFill>
                <a:latin typeface="Palatino Linotype"/>
                <a:cs typeface="Palatino Linotype"/>
              </a:rPr>
              <a:t>int</a:t>
            </a:r>
            <a:r>
              <a:rPr sz="900" dirty="0">
                <a:solidFill>
                  <a:srgbClr val="666666"/>
                </a:solidFill>
                <a:latin typeface="Palatino Linotype"/>
                <a:cs typeface="Palatino Linotype"/>
              </a:rPr>
              <a:t>&amp;</a:t>
            </a:r>
            <a:r>
              <a:rPr sz="900" spc="270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e</a:t>
            </a:r>
            <a:r>
              <a:rPr sz="900" spc="27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666666"/>
                </a:solidFill>
                <a:latin typeface="Palatino Linotype"/>
                <a:cs typeface="Palatino Linotype"/>
              </a:rPr>
              <a:t>=</a:t>
            </a:r>
            <a:r>
              <a:rPr sz="900" spc="270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spc="55" dirty="0">
                <a:solidFill>
                  <a:srgbClr val="22373A"/>
                </a:solidFill>
                <a:latin typeface="Palatino Linotype"/>
                <a:cs typeface="Palatino Linotype"/>
              </a:rPr>
              <a:t>d; </a:t>
            </a:r>
            <a:r>
              <a:rPr sz="900" spc="-20" dirty="0">
                <a:solidFill>
                  <a:srgbClr val="22373A"/>
                </a:solidFill>
                <a:latin typeface="Palatino Linotype"/>
                <a:cs typeface="Palatino Linotype"/>
              </a:rPr>
              <a:t>d</a:t>
            </a:r>
            <a:r>
              <a:rPr sz="900" spc="-20" dirty="0">
                <a:solidFill>
                  <a:srgbClr val="666666"/>
                </a:solidFill>
                <a:latin typeface="Palatino Linotype"/>
                <a:cs typeface="Palatino Linotype"/>
              </a:rPr>
              <a:t>++</a:t>
            </a:r>
            <a:r>
              <a:rPr sz="900" spc="-20" dirty="0">
                <a:solidFill>
                  <a:srgbClr val="22373A"/>
                </a:solidFill>
                <a:latin typeface="Palatino Linotype"/>
                <a:cs typeface="Palatino Linotype"/>
              </a:rPr>
              <a:t>;</a:t>
            </a:r>
            <a:endParaRPr sz="90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900" spc="60" dirty="0">
                <a:solidFill>
                  <a:srgbClr val="22373A"/>
                </a:solidFill>
                <a:latin typeface="Palatino Linotype"/>
                <a:cs typeface="Palatino Linotype"/>
              </a:rPr>
              <a:t>e</a:t>
            </a:r>
            <a:r>
              <a:rPr sz="900" spc="60" dirty="0">
                <a:solidFill>
                  <a:srgbClr val="666666"/>
                </a:solidFill>
                <a:latin typeface="Palatino Linotype"/>
                <a:cs typeface="Palatino Linotype"/>
              </a:rPr>
              <a:t>++</a:t>
            </a:r>
            <a:r>
              <a:rPr sz="900" spc="60" dirty="0">
                <a:solidFill>
                  <a:srgbClr val="22373A"/>
                </a:solidFill>
                <a:latin typeface="Palatino Linotype"/>
                <a:cs typeface="Palatino Linotype"/>
              </a:rPr>
              <a:t>;</a:t>
            </a:r>
            <a:endParaRPr sz="90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cout</a:t>
            </a:r>
            <a:r>
              <a:rPr sz="900" spc="34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666666"/>
                </a:solidFill>
                <a:latin typeface="Palatino Linotype"/>
                <a:cs typeface="Palatino Linotype"/>
              </a:rPr>
              <a:t>&lt;&lt;</a:t>
            </a:r>
            <a:r>
              <a:rPr sz="900" spc="340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spc="130" dirty="0">
                <a:solidFill>
                  <a:srgbClr val="22373A"/>
                </a:solidFill>
                <a:latin typeface="Palatino Linotype"/>
                <a:cs typeface="Palatino Linotype"/>
              </a:rPr>
              <a:t>c;</a:t>
            </a:r>
            <a:endParaRPr sz="900">
              <a:latin typeface="Palatino Linotype"/>
              <a:cs typeface="Palatino Linotyp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22222" y="1152896"/>
            <a:ext cx="3014980" cy="82613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6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20" dirty="0">
                <a:solidFill>
                  <a:srgbClr val="3D7A7A"/>
                </a:solidFill>
                <a:latin typeface="Palatino Linotype"/>
                <a:cs typeface="Palatino Linotype"/>
              </a:rPr>
              <a:t>reference.</a:t>
            </a:r>
            <a:r>
              <a:rPr sz="900" i="1" spc="26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65" dirty="0">
                <a:solidFill>
                  <a:srgbClr val="3D7A7A"/>
                </a:solidFill>
                <a:latin typeface="Palatino Linotype"/>
                <a:cs typeface="Palatino Linotype"/>
              </a:rPr>
              <a:t>ok</a:t>
            </a:r>
            <a:r>
              <a:rPr sz="900" i="1" spc="26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05" dirty="0">
                <a:solidFill>
                  <a:srgbClr val="3D7A7A"/>
                </a:solidFill>
                <a:latin typeface="Palatino Linotype"/>
                <a:cs typeface="Palatino Linotype"/>
              </a:rPr>
              <a:t>valid</a:t>
            </a:r>
            <a:r>
              <a:rPr sz="900" i="1" spc="26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20" dirty="0">
                <a:solidFill>
                  <a:srgbClr val="3D7A7A"/>
                </a:solidFill>
                <a:latin typeface="Palatino Linotype"/>
                <a:cs typeface="Palatino Linotype"/>
              </a:rPr>
              <a:t>initialization</a:t>
            </a:r>
            <a:endParaRPr sz="90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5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25" dirty="0">
                <a:solidFill>
                  <a:srgbClr val="3D7A7A"/>
                </a:solidFill>
                <a:latin typeface="Palatino Linotype"/>
                <a:cs typeface="Palatino Linotype"/>
              </a:rPr>
              <a:t>ok.</a:t>
            </a:r>
            <a:r>
              <a:rPr sz="900" i="1" spc="25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00" dirty="0">
                <a:solidFill>
                  <a:srgbClr val="3D7A7A"/>
                </a:solidFill>
                <a:latin typeface="Palatino Linotype"/>
                <a:cs typeface="Palatino Linotype"/>
              </a:rPr>
              <a:t>the</a:t>
            </a:r>
            <a:r>
              <a:rPr sz="900" i="1" spc="25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10" dirty="0">
                <a:solidFill>
                  <a:srgbClr val="3D7A7A"/>
                </a:solidFill>
                <a:latin typeface="Palatino Linotype"/>
                <a:cs typeface="Palatino Linotype"/>
              </a:rPr>
              <a:t>reference</a:t>
            </a:r>
            <a:r>
              <a:rPr sz="900" i="1" spc="25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40" dirty="0">
                <a:solidFill>
                  <a:srgbClr val="3D7A7A"/>
                </a:solidFill>
                <a:latin typeface="Palatino Linotype"/>
                <a:cs typeface="Palatino Linotype"/>
              </a:rPr>
              <a:t>of</a:t>
            </a:r>
            <a:r>
              <a:rPr sz="900" i="1" spc="25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65" dirty="0">
                <a:solidFill>
                  <a:srgbClr val="3D7A7A"/>
                </a:solidFill>
                <a:latin typeface="Palatino Linotype"/>
                <a:cs typeface="Palatino Linotype"/>
              </a:rPr>
              <a:t>a</a:t>
            </a:r>
            <a:r>
              <a:rPr sz="900" i="1" spc="25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10" dirty="0">
                <a:solidFill>
                  <a:srgbClr val="3D7A7A"/>
                </a:solidFill>
                <a:latin typeface="Palatino Linotype"/>
                <a:cs typeface="Palatino Linotype"/>
              </a:rPr>
              <a:t>reference</a:t>
            </a:r>
            <a:r>
              <a:rPr sz="900" i="1" spc="25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65" dirty="0">
                <a:solidFill>
                  <a:srgbClr val="3D7A7A"/>
                </a:solidFill>
                <a:latin typeface="Palatino Linotype"/>
                <a:cs typeface="Palatino Linotype"/>
              </a:rPr>
              <a:t>is</a:t>
            </a:r>
            <a:r>
              <a:rPr sz="900" i="1" spc="25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65" dirty="0">
                <a:solidFill>
                  <a:srgbClr val="3D7A7A"/>
                </a:solidFill>
                <a:latin typeface="Palatino Linotype"/>
                <a:cs typeface="Palatino Linotype"/>
              </a:rPr>
              <a:t>a</a:t>
            </a:r>
            <a:r>
              <a:rPr sz="900" i="1" spc="254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00" dirty="0">
                <a:solidFill>
                  <a:srgbClr val="3D7A7A"/>
                </a:solidFill>
                <a:latin typeface="Palatino Linotype"/>
                <a:cs typeface="Palatino Linotype"/>
              </a:rPr>
              <a:t>reference</a:t>
            </a:r>
            <a:endParaRPr sz="90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5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50" dirty="0">
                <a:solidFill>
                  <a:srgbClr val="3D7A7A"/>
                </a:solidFill>
                <a:latin typeface="Palatino Linotype"/>
                <a:cs typeface="Palatino Linotype"/>
              </a:rPr>
              <a:t>increment</a:t>
            </a:r>
            <a:endParaRPr sz="90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5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50" dirty="0">
                <a:solidFill>
                  <a:srgbClr val="3D7A7A"/>
                </a:solidFill>
                <a:latin typeface="Palatino Linotype"/>
                <a:cs typeface="Palatino Linotype"/>
              </a:rPr>
              <a:t>increment</a:t>
            </a:r>
            <a:endParaRPr sz="90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6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95" dirty="0">
                <a:solidFill>
                  <a:srgbClr val="3D7A7A"/>
                </a:solidFill>
                <a:latin typeface="Palatino Linotype"/>
                <a:cs typeface="Palatino Linotype"/>
              </a:rPr>
              <a:t>print</a:t>
            </a:r>
            <a:r>
              <a:rPr sz="900" i="1" spc="26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-50" dirty="0">
                <a:solidFill>
                  <a:srgbClr val="3D7A7A"/>
                </a:solidFill>
                <a:latin typeface="Palatino Linotype"/>
                <a:cs typeface="Palatino Linotype"/>
              </a:rPr>
              <a:t>4</a:t>
            </a:r>
            <a:endParaRPr sz="900">
              <a:latin typeface="Palatino Linotype"/>
              <a:cs typeface="Palatino Linotype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59994" y="2104732"/>
            <a:ext cx="5039995" cy="1132205"/>
          </a:xfrm>
          <a:custGeom>
            <a:avLst/>
            <a:gdLst/>
            <a:ahLst/>
            <a:cxnLst/>
            <a:rect l="l" t="t" r="r" b="b"/>
            <a:pathLst>
              <a:path w="5039995" h="1132205">
                <a:moveTo>
                  <a:pt x="5039995" y="0"/>
                </a:moveTo>
                <a:lnTo>
                  <a:pt x="0" y="0"/>
                </a:lnTo>
                <a:lnTo>
                  <a:pt x="0" y="1132154"/>
                </a:lnTo>
                <a:lnTo>
                  <a:pt x="5039995" y="1132154"/>
                </a:lnTo>
                <a:lnTo>
                  <a:pt x="503999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85254" y="2063308"/>
            <a:ext cx="1400810" cy="50609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sz="900" b="1" spc="80" dirty="0">
                <a:solidFill>
                  <a:srgbClr val="AF003F"/>
                </a:solidFill>
                <a:latin typeface="Palatino Linotype"/>
                <a:cs typeface="Palatino Linotype"/>
              </a:rPr>
              <a:t>int</a:t>
            </a:r>
            <a:r>
              <a:rPr sz="900" b="1" spc="254" dirty="0">
                <a:solidFill>
                  <a:srgbClr val="AF003F"/>
                </a:solidFill>
                <a:latin typeface="Palatino Linotype"/>
                <a:cs typeface="Palatino Linotype"/>
              </a:rPr>
              <a:t>  </a:t>
            </a: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a</a:t>
            </a:r>
            <a:r>
              <a:rPr sz="900" spc="26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666666"/>
                </a:solidFill>
                <a:latin typeface="Palatino Linotype"/>
                <a:cs typeface="Palatino Linotype"/>
              </a:rPr>
              <a:t>=</a:t>
            </a:r>
            <a:r>
              <a:rPr sz="900" spc="254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spc="105" dirty="0">
                <a:solidFill>
                  <a:srgbClr val="666666"/>
                </a:solidFill>
                <a:latin typeface="Palatino Linotype"/>
                <a:cs typeface="Palatino Linotype"/>
              </a:rPr>
              <a:t>3</a:t>
            </a:r>
            <a:r>
              <a:rPr sz="900" spc="105" dirty="0">
                <a:solidFill>
                  <a:srgbClr val="22373A"/>
                </a:solidFill>
                <a:latin typeface="Palatino Linotype"/>
                <a:cs typeface="Palatino Linotype"/>
              </a:rPr>
              <a:t>;</a:t>
            </a:r>
            <a:endParaRPr sz="90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900" b="1" spc="90" dirty="0">
                <a:solidFill>
                  <a:srgbClr val="AF003F"/>
                </a:solidFill>
                <a:latin typeface="Palatino Linotype"/>
                <a:cs typeface="Palatino Linotype"/>
              </a:rPr>
              <a:t>int</a:t>
            </a:r>
            <a:r>
              <a:rPr sz="900" spc="90" dirty="0">
                <a:solidFill>
                  <a:srgbClr val="666666"/>
                </a:solidFill>
                <a:latin typeface="Palatino Linotype"/>
                <a:cs typeface="Palatino Linotype"/>
              </a:rPr>
              <a:t>*</a:t>
            </a:r>
            <a:r>
              <a:rPr sz="900" spc="250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b</a:t>
            </a:r>
            <a:r>
              <a:rPr sz="900" spc="254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666666"/>
                </a:solidFill>
                <a:latin typeface="Palatino Linotype"/>
                <a:cs typeface="Palatino Linotype"/>
              </a:rPr>
              <a:t>=</a:t>
            </a:r>
            <a:r>
              <a:rPr sz="900" spc="250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666666"/>
                </a:solidFill>
                <a:latin typeface="Palatino Linotype"/>
                <a:cs typeface="Palatino Linotype"/>
              </a:rPr>
              <a:t>&amp;</a:t>
            </a: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a;</a:t>
            </a:r>
            <a:r>
              <a:rPr sz="900" spc="254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5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85" dirty="0">
                <a:solidFill>
                  <a:srgbClr val="3D7A7A"/>
                </a:solidFill>
                <a:latin typeface="Palatino Linotype"/>
                <a:cs typeface="Palatino Linotype"/>
              </a:rPr>
              <a:t>pointer</a:t>
            </a:r>
            <a:endParaRPr sz="90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900" b="1" spc="90" dirty="0">
                <a:solidFill>
                  <a:srgbClr val="AF003F"/>
                </a:solidFill>
                <a:latin typeface="Palatino Linotype"/>
                <a:cs typeface="Palatino Linotype"/>
              </a:rPr>
              <a:t>int</a:t>
            </a:r>
            <a:r>
              <a:rPr sz="900" spc="90" dirty="0">
                <a:solidFill>
                  <a:srgbClr val="666666"/>
                </a:solidFill>
                <a:latin typeface="Palatino Linotype"/>
                <a:cs typeface="Palatino Linotype"/>
              </a:rPr>
              <a:t>*</a:t>
            </a:r>
            <a:r>
              <a:rPr sz="900" spc="254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spc="65" dirty="0">
                <a:solidFill>
                  <a:srgbClr val="22373A"/>
                </a:solidFill>
                <a:latin typeface="Palatino Linotype"/>
                <a:cs typeface="Palatino Linotype"/>
              </a:rPr>
              <a:t>c</a:t>
            </a:r>
            <a:r>
              <a:rPr sz="900" spc="26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666666"/>
                </a:solidFill>
                <a:latin typeface="Palatino Linotype"/>
                <a:cs typeface="Palatino Linotype"/>
              </a:rPr>
              <a:t>=</a:t>
            </a:r>
            <a:r>
              <a:rPr sz="900" spc="260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666666"/>
                </a:solidFill>
                <a:latin typeface="Palatino Linotype"/>
                <a:cs typeface="Palatino Linotype"/>
              </a:rPr>
              <a:t>&amp;</a:t>
            </a: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a;</a:t>
            </a:r>
            <a:r>
              <a:rPr sz="900" spc="26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6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85" dirty="0">
                <a:solidFill>
                  <a:srgbClr val="3D7A7A"/>
                </a:solidFill>
                <a:latin typeface="Palatino Linotype"/>
                <a:cs typeface="Palatino Linotype"/>
              </a:rPr>
              <a:t>pointer</a:t>
            </a:r>
            <a:endParaRPr sz="900">
              <a:latin typeface="Palatino Linotype"/>
              <a:cs typeface="Palatino Linotype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85254" y="2543470"/>
            <a:ext cx="683260" cy="66611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sz="900" spc="40" dirty="0">
                <a:solidFill>
                  <a:srgbClr val="22373A"/>
                </a:solidFill>
                <a:latin typeface="Palatino Linotype"/>
                <a:cs typeface="Palatino Linotype"/>
              </a:rPr>
              <a:t>b</a:t>
            </a:r>
            <a:r>
              <a:rPr sz="900" spc="40" dirty="0">
                <a:solidFill>
                  <a:srgbClr val="666666"/>
                </a:solidFill>
                <a:latin typeface="Palatino Linotype"/>
                <a:cs typeface="Palatino Linotype"/>
              </a:rPr>
              <a:t>++</a:t>
            </a:r>
            <a:r>
              <a:rPr sz="900" spc="40" dirty="0">
                <a:solidFill>
                  <a:srgbClr val="22373A"/>
                </a:solidFill>
                <a:latin typeface="Palatino Linotype"/>
                <a:cs typeface="Palatino Linotype"/>
              </a:rPr>
              <a:t>;</a:t>
            </a:r>
            <a:endParaRPr sz="90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900" spc="80" dirty="0">
                <a:solidFill>
                  <a:srgbClr val="666666"/>
                </a:solidFill>
                <a:latin typeface="Palatino Linotype"/>
                <a:cs typeface="Palatino Linotype"/>
              </a:rPr>
              <a:t>*</a:t>
            </a:r>
            <a:r>
              <a:rPr sz="900" spc="80" dirty="0">
                <a:solidFill>
                  <a:srgbClr val="22373A"/>
                </a:solidFill>
                <a:latin typeface="Palatino Linotype"/>
                <a:cs typeface="Palatino Linotype"/>
              </a:rPr>
              <a:t>c</a:t>
            </a:r>
            <a:r>
              <a:rPr sz="900" spc="80" dirty="0">
                <a:solidFill>
                  <a:srgbClr val="666666"/>
                </a:solidFill>
                <a:latin typeface="Palatino Linotype"/>
                <a:cs typeface="Palatino Linotype"/>
              </a:rPr>
              <a:t>++</a:t>
            </a:r>
            <a:r>
              <a:rPr sz="900" spc="80" dirty="0">
                <a:solidFill>
                  <a:srgbClr val="22373A"/>
                </a:solidFill>
                <a:latin typeface="Palatino Linotype"/>
                <a:cs typeface="Palatino Linotype"/>
              </a:rPr>
              <a:t>;</a:t>
            </a:r>
            <a:endParaRPr sz="900">
              <a:latin typeface="Palatino Linotype"/>
              <a:cs typeface="Palatino Linotype"/>
            </a:endParaRPr>
          </a:p>
          <a:p>
            <a:pPr marL="12700" marR="5080">
              <a:lnSpc>
                <a:spcPct val="116700"/>
              </a:lnSpc>
            </a:pPr>
            <a:r>
              <a:rPr sz="900" b="1" dirty="0">
                <a:solidFill>
                  <a:srgbClr val="AF003F"/>
                </a:solidFill>
                <a:latin typeface="Palatino Linotype"/>
                <a:cs typeface="Palatino Linotype"/>
              </a:rPr>
              <a:t>int</a:t>
            </a:r>
            <a:r>
              <a:rPr sz="900" dirty="0">
                <a:solidFill>
                  <a:srgbClr val="666666"/>
                </a:solidFill>
                <a:latin typeface="Palatino Linotype"/>
                <a:cs typeface="Palatino Linotype"/>
              </a:rPr>
              <a:t>&amp;</a:t>
            </a:r>
            <a:r>
              <a:rPr sz="900" spc="229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d</a:t>
            </a:r>
            <a:r>
              <a:rPr sz="900" spc="229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666666"/>
                </a:solidFill>
                <a:latin typeface="Palatino Linotype"/>
                <a:cs typeface="Palatino Linotype"/>
              </a:rPr>
              <a:t>=</a:t>
            </a:r>
            <a:r>
              <a:rPr sz="900" spc="229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spc="105" dirty="0">
                <a:solidFill>
                  <a:srgbClr val="22373A"/>
                </a:solidFill>
                <a:latin typeface="Palatino Linotype"/>
                <a:cs typeface="Palatino Linotype"/>
              </a:rPr>
              <a:t>a; </a:t>
            </a:r>
            <a:r>
              <a:rPr sz="900" spc="-20" dirty="0">
                <a:solidFill>
                  <a:srgbClr val="22373A"/>
                </a:solidFill>
                <a:latin typeface="Palatino Linotype"/>
                <a:cs typeface="Palatino Linotype"/>
              </a:rPr>
              <a:t>d</a:t>
            </a:r>
            <a:r>
              <a:rPr sz="900" spc="-20" dirty="0">
                <a:solidFill>
                  <a:srgbClr val="666666"/>
                </a:solidFill>
                <a:latin typeface="Palatino Linotype"/>
                <a:cs typeface="Palatino Linotype"/>
              </a:rPr>
              <a:t>++</a:t>
            </a:r>
            <a:r>
              <a:rPr sz="900" spc="-20" dirty="0">
                <a:solidFill>
                  <a:srgbClr val="22373A"/>
                </a:solidFill>
                <a:latin typeface="Palatino Linotype"/>
                <a:cs typeface="Palatino Linotype"/>
              </a:rPr>
              <a:t>;</a:t>
            </a:r>
            <a:endParaRPr sz="900">
              <a:latin typeface="Palatino Linotype"/>
              <a:cs typeface="Palatino Linotype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62443" y="2543470"/>
            <a:ext cx="2297430" cy="66611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5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50" dirty="0">
                <a:solidFill>
                  <a:srgbClr val="3D7A7A"/>
                </a:solidFill>
                <a:latin typeface="Palatino Linotype"/>
                <a:cs typeface="Palatino Linotype"/>
              </a:rPr>
              <a:t>change</a:t>
            </a:r>
            <a:r>
              <a:rPr sz="900" i="1" spc="254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00" dirty="0">
                <a:solidFill>
                  <a:srgbClr val="3D7A7A"/>
                </a:solidFill>
                <a:latin typeface="Palatino Linotype"/>
                <a:cs typeface="Palatino Linotype"/>
              </a:rPr>
              <a:t>the</a:t>
            </a:r>
            <a:r>
              <a:rPr sz="900" i="1" spc="25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75" dirty="0">
                <a:solidFill>
                  <a:srgbClr val="3D7A7A"/>
                </a:solidFill>
                <a:latin typeface="Palatino Linotype"/>
                <a:cs typeface="Palatino Linotype"/>
              </a:rPr>
              <a:t>value</a:t>
            </a:r>
            <a:r>
              <a:rPr sz="900" i="1" spc="254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40" dirty="0">
                <a:solidFill>
                  <a:srgbClr val="3D7A7A"/>
                </a:solidFill>
                <a:latin typeface="Palatino Linotype"/>
                <a:cs typeface="Palatino Linotype"/>
              </a:rPr>
              <a:t>of</a:t>
            </a:r>
            <a:r>
              <a:rPr sz="900" i="1" spc="25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00" dirty="0">
                <a:solidFill>
                  <a:srgbClr val="3D7A7A"/>
                </a:solidFill>
                <a:latin typeface="Palatino Linotype"/>
                <a:cs typeface="Palatino Linotype"/>
              </a:rPr>
              <a:t>the</a:t>
            </a:r>
            <a:r>
              <a:rPr sz="900" i="1" spc="254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95" dirty="0">
                <a:solidFill>
                  <a:srgbClr val="3D7A7A"/>
                </a:solidFill>
                <a:latin typeface="Palatino Linotype"/>
                <a:cs typeface="Palatino Linotype"/>
              </a:rPr>
              <a:t>pointer</a:t>
            </a:r>
            <a:r>
              <a:rPr sz="900" i="1" spc="254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-25" dirty="0">
                <a:solidFill>
                  <a:srgbClr val="3D7A7A"/>
                </a:solidFill>
                <a:latin typeface="Courier New"/>
                <a:cs typeface="Courier New"/>
              </a:rPr>
              <a:t>'</a:t>
            </a:r>
            <a:r>
              <a:rPr sz="900" i="1" spc="-25" dirty="0">
                <a:solidFill>
                  <a:srgbClr val="3D7A7A"/>
                </a:solidFill>
                <a:latin typeface="Palatino Linotype"/>
                <a:cs typeface="Palatino Linotype"/>
              </a:rPr>
              <a:t>b</a:t>
            </a:r>
            <a:r>
              <a:rPr sz="900" i="1" spc="-25" dirty="0">
                <a:solidFill>
                  <a:srgbClr val="3D7A7A"/>
                </a:solidFill>
                <a:latin typeface="Courier New"/>
                <a:cs typeface="Courier New"/>
              </a:rPr>
              <a:t>'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4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50" dirty="0">
                <a:solidFill>
                  <a:srgbClr val="3D7A7A"/>
                </a:solidFill>
                <a:latin typeface="Palatino Linotype"/>
                <a:cs typeface="Palatino Linotype"/>
              </a:rPr>
              <a:t>change</a:t>
            </a:r>
            <a:r>
              <a:rPr sz="900" i="1" spc="24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00" dirty="0">
                <a:solidFill>
                  <a:srgbClr val="3D7A7A"/>
                </a:solidFill>
                <a:latin typeface="Palatino Linotype"/>
                <a:cs typeface="Palatino Linotype"/>
              </a:rPr>
              <a:t>the</a:t>
            </a:r>
            <a:r>
              <a:rPr sz="900" i="1" spc="25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75" dirty="0">
                <a:solidFill>
                  <a:srgbClr val="3D7A7A"/>
                </a:solidFill>
                <a:latin typeface="Palatino Linotype"/>
                <a:cs typeface="Palatino Linotype"/>
              </a:rPr>
              <a:t>value</a:t>
            </a:r>
            <a:r>
              <a:rPr sz="900" i="1" spc="24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40" dirty="0">
                <a:solidFill>
                  <a:srgbClr val="3D7A7A"/>
                </a:solidFill>
                <a:latin typeface="Palatino Linotype"/>
                <a:cs typeface="Palatino Linotype"/>
              </a:rPr>
              <a:t>of</a:t>
            </a:r>
            <a:r>
              <a:rPr sz="900" i="1" spc="25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-10" dirty="0">
                <a:solidFill>
                  <a:srgbClr val="3D7A7A"/>
                </a:solidFill>
                <a:latin typeface="Courier New"/>
                <a:cs typeface="Courier New"/>
              </a:rPr>
              <a:t>'</a:t>
            </a:r>
            <a:r>
              <a:rPr sz="900" i="1" spc="-10" dirty="0">
                <a:solidFill>
                  <a:srgbClr val="3D7A7A"/>
                </a:solidFill>
                <a:latin typeface="Palatino Linotype"/>
                <a:cs typeface="Palatino Linotype"/>
              </a:rPr>
              <a:t>a</a:t>
            </a:r>
            <a:r>
              <a:rPr sz="900" i="1" spc="-10" dirty="0">
                <a:solidFill>
                  <a:srgbClr val="3D7A7A"/>
                </a:solidFill>
                <a:latin typeface="Courier New"/>
                <a:cs typeface="Courier New"/>
              </a:rPr>
              <a:t>'</a:t>
            </a:r>
            <a:r>
              <a:rPr sz="900" i="1" spc="-70" dirty="0">
                <a:solidFill>
                  <a:srgbClr val="3D7A7A"/>
                </a:solidFill>
                <a:latin typeface="Courier New"/>
                <a:cs typeface="Courier New"/>
              </a:rPr>
              <a:t> </a:t>
            </a:r>
            <a:r>
              <a:rPr sz="900" i="1" spc="114" dirty="0">
                <a:solidFill>
                  <a:srgbClr val="3D7A7A"/>
                </a:solidFill>
                <a:latin typeface="Palatino Linotype"/>
                <a:cs typeface="Palatino Linotype"/>
              </a:rPr>
              <a:t>(a</a:t>
            </a:r>
            <a:r>
              <a:rPr sz="900" i="1" spc="25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dirty="0">
                <a:solidFill>
                  <a:srgbClr val="3D7A7A"/>
                </a:solidFill>
                <a:latin typeface="Palatino Linotype"/>
                <a:cs typeface="Palatino Linotype"/>
              </a:rPr>
              <a:t>=</a:t>
            </a:r>
            <a:r>
              <a:rPr sz="900" i="1" spc="24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65" dirty="0">
                <a:solidFill>
                  <a:srgbClr val="3D7A7A"/>
                </a:solidFill>
                <a:latin typeface="Palatino Linotype"/>
                <a:cs typeface="Palatino Linotype"/>
              </a:rPr>
              <a:t>4)</a:t>
            </a:r>
            <a:endParaRPr sz="90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5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00" dirty="0">
                <a:solidFill>
                  <a:srgbClr val="3D7A7A"/>
                </a:solidFill>
                <a:latin typeface="Palatino Linotype"/>
                <a:cs typeface="Palatino Linotype"/>
              </a:rPr>
              <a:t>reference</a:t>
            </a:r>
            <a:endParaRPr sz="90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4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50" dirty="0">
                <a:solidFill>
                  <a:srgbClr val="3D7A7A"/>
                </a:solidFill>
                <a:latin typeface="Palatino Linotype"/>
                <a:cs typeface="Palatino Linotype"/>
              </a:rPr>
              <a:t>change</a:t>
            </a:r>
            <a:r>
              <a:rPr sz="900" i="1" spc="24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00" dirty="0">
                <a:solidFill>
                  <a:srgbClr val="3D7A7A"/>
                </a:solidFill>
                <a:latin typeface="Palatino Linotype"/>
                <a:cs typeface="Palatino Linotype"/>
              </a:rPr>
              <a:t>the</a:t>
            </a:r>
            <a:r>
              <a:rPr sz="900" i="1" spc="24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75" dirty="0">
                <a:solidFill>
                  <a:srgbClr val="3D7A7A"/>
                </a:solidFill>
                <a:latin typeface="Palatino Linotype"/>
                <a:cs typeface="Palatino Linotype"/>
              </a:rPr>
              <a:t>value</a:t>
            </a:r>
            <a:r>
              <a:rPr sz="900" i="1" spc="24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40" dirty="0">
                <a:solidFill>
                  <a:srgbClr val="3D7A7A"/>
                </a:solidFill>
                <a:latin typeface="Palatino Linotype"/>
                <a:cs typeface="Palatino Linotype"/>
              </a:rPr>
              <a:t>of</a:t>
            </a:r>
            <a:r>
              <a:rPr sz="900" i="1" spc="24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dirty="0">
                <a:solidFill>
                  <a:srgbClr val="3D7A7A"/>
                </a:solidFill>
                <a:latin typeface="Courier New"/>
                <a:cs typeface="Courier New"/>
              </a:rPr>
              <a:t>'</a:t>
            </a:r>
            <a:r>
              <a:rPr sz="900" i="1" dirty="0">
                <a:solidFill>
                  <a:srgbClr val="3D7A7A"/>
                </a:solidFill>
                <a:latin typeface="Palatino Linotype"/>
                <a:cs typeface="Palatino Linotype"/>
              </a:rPr>
              <a:t>a</a:t>
            </a:r>
            <a:r>
              <a:rPr sz="900" i="1" dirty="0">
                <a:solidFill>
                  <a:srgbClr val="3D7A7A"/>
                </a:solidFill>
                <a:latin typeface="Courier New"/>
                <a:cs typeface="Courier New"/>
              </a:rPr>
              <a:t>'</a:t>
            </a:r>
            <a:r>
              <a:rPr sz="900" i="1" spc="400" dirty="0">
                <a:solidFill>
                  <a:srgbClr val="3D7A7A"/>
                </a:solidFill>
                <a:latin typeface="Courier New"/>
                <a:cs typeface="Courier New"/>
              </a:rPr>
              <a:t> </a:t>
            </a:r>
            <a:r>
              <a:rPr sz="900" i="1" spc="114" dirty="0">
                <a:solidFill>
                  <a:srgbClr val="3D7A7A"/>
                </a:solidFill>
                <a:latin typeface="Palatino Linotype"/>
                <a:cs typeface="Palatino Linotype"/>
              </a:rPr>
              <a:t>(a</a:t>
            </a:r>
            <a:r>
              <a:rPr sz="900" i="1" spc="24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dirty="0">
                <a:solidFill>
                  <a:srgbClr val="3D7A7A"/>
                </a:solidFill>
                <a:latin typeface="Palatino Linotype"/>
                <a:cs typeface="Palatino Linotype"/>
              </a:rPr>
              <a:t>=</a:t>
            </a:r>
            <a:r>
              <a:rPr sz="900" i="1" spc="24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65" dirty="0">
                <a:solidFill>
                  <a:srgbClr val="3D7A7A"/>
                </a:solidFill>
                <a:latin typeface="Palatino Linotype"/>
                <a:cs typeface="Palatino Linotype"/>
              </a:rPr>
              <a:t>5)</a:t>
            </a:r>
            <a:endParaRPr sz="900">
              <a:latin typeface="Palatino Linotype"/>
              <a:cs typeface="Palatino Linotype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0" y="3234937"/>
            <a:ext cx="5760085" cy="5080"/>
            <a:chOff x="0" y="3234937"/>
            <a:chExt cx="5760085" cy="5080"/>
          </a:xfrm>
        </p:grpSpPr>
        <p:sp>
          <p:nvSpPr>
            <p:cNvPr id="15" name="object 15"/>
            <p:cNvSpPr/>
            <p:nvPr/>
          </p:nvSpPr>
          <p:spPr>
            <a:xfrm>
              <a:off x="0" y="3237471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0" y="3234937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80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0" y="3234937"/>
              <a:ext cx="3533140" cy="5080"/>
            </a:xfrm>
            <a:custGeom>
              <a:avLst/>
              <a:gdLst/>
              <a:ahLst/>
              <a:cxnLst/>
              <a:rect l="l" t="t" r="r" b="b"/>
              <a:pathLst>
                <a:path w="3533140" h="5080">
                  <a:moveTo>
                    <a:pt x="0" y="5060"/>
                  </a:moveTo>
                  <a:lnTo>
                    <a:pt x="0" y="0"/>
                  </a:lnTo>
                  <a:lnTo>
                    <a:pt x="3532808" y="0"/>
                  </a:lnTo>
                  <a:lnTo>
                    <a:pt x="3532808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ransition>
    <p:cut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0" spc="-165" dirty="0">
                <a:latin typeface="Arial Black"/>
                <a:cs typeface="Arial Black"/>
              </a:rPr>
              <a:t>Reference</a:t>
            </a:r>
            <a:r>
              <a:rPr b="0" spc="80" dirty="0">
                <a:latin typeface="Arial Black"/>
                <a:cs typeface="Arial Black"/>
              </a:rPr>
              <a:t> </a:t>
            </a:r>
            <a:r>
              <a:rPr b="0" dirty="0">
                <a:latin typeface="Arial Black"/>
                <a:cs typeface="Arial Black"/>
              </a:rPr>
              <a:t>-</a:t>
            </a:r>
            <a:r>
              <a:rPr b="0" spc="80" dirty="0">
                <a:latin typeface="Arial Black"/>
                <a:cs typeface="Arial Black"/>
              </a:rPr>
              <a:t> </a:t>
            </a:r>
            <a:r>
              <a:rPr b="0" spc="-135" dirty="0">
                <a:latin typeface="Arial Black"/>
                <a:cs typeface="Arial Black"/>
              </a:rPr>
              <a:t>Function</a:t>
            </a:r>
            <a:r>
              <a:rPr b="0" spc="80" dirty="0">
                <a:latin typeface="Arial Black"/>
                <a:cs typeface="Arial Black"/>
              </a:rPr>
              <a:t> </a:t>
            </a:r>
            <a:r>
              <a:rPr b="0" spc="-120" dirty="0">
                <a:latin typeface="Arial Black"/>
                <a:cs typeface="Arial Black"/>
              </a:rPr>
              <a:t>Arguments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05326" y="76375"/>
            <a:ext cx="27622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25" dirty="0">
                <a:solidFill>
                  <a:srgbClr val="F9F9F9"/>
                </a:solidFill>
                <a:latin typeface="Arial Black"/>
                <a:cs typeface="Arial Black"/>
              </a:rPr>
              <a:t>1/2</a:t>
            </a:r>
            <a:endParaRPr sz="1200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7294" y="474153"/>
            <a:ext cx="193802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Reference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vs.</a:t>
            </a:r>
            <a:r>
              <a:rPr sz="1100" spc="1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pointer</a:t>
            </a:r>
            <a:r>
              <a:rPr sz="1100" spc="-6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arguments: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9994" y="722185"/>
            <a:ext cx="5039995" cy="1963420"/>
          </a:xfrm>
          <a:prstGeom prst="rect">
            <a:avLst/>
          </a:prstGeom>
          <a:solidFill>
            <a:srgbClr val="EDEDED"/>
          </a:solidFill>
        </p:spPr>
        <p:txBody>
          <a:bodyPr vert="horz" wrap="square" lIns="0" tIns="2540" rIns="0" bIns="0" rtlCol="0">
            <a:spAutoFit/>
          </a:bodyPr>
          <a:lstStyle/>
          <a:p>
            <a:pPr marL="37465">
              <a:lnSpc>
                <a:spcPct val="100000"/>
              </a:lnSpc>
              <a:spcBef>
                <a:spcPts val="20"/>
              </a:spcBef>
            </a:pPr>
            <a:r>
              <a:rPr sz="900" b="1" dirty="0">
                <a:solidFill>
                  <a:srgbClr val="AF003F"/>
                </a:solidFill>
                <a:latin typeface="Palatino Linotype"/>
                <a:cs typeface="Palatino Linotype"/>
              </a:rPr>
              <a:t>void</a:t>
            </a:r>
            <a:r>
              <a:rPr sz="900" b="1" spc="240" dirty="0">
                <a:solidFill>
                  <a:srgbClr val="AF003F"/>
                </a:solidFill>
                <a:latin typeface="Palatino Linotype"/>
                <a:cs typeface="Palatino Linotype"/>
              </a:rPr>
              <a:t> </a:t>
            </a:r>
            <a:r>
              <a:rPr sz="900" spc="114" dirty="0">
                <a:solidFill>
                  <a:srgbClr val="0000FF"/>
                </a:solidFill>
                <a:latin typeface="Palatino Linotype"/>
                <a:cs typeface="Palatino Linotype"/>
              </a:rPr>
              <a:t>f</a:t>
            </a:r>
            <a:r>
              <a:rPr sz="900" spc="114" dirty="0">
                <a:solidFill>
                  <a:srgbClr val="22373A"/>
                </a:solidFill>
                <a:latin typeface="Palatino Linotype"/>
                <a:cs typeface="Palatino Linotype"/>
              </a:rPr>
              <a:t>(</a:t>
            </a:r>
            <a:r>
              <a:rPr sz="900" b="1" spc="114" dirty="0">
                <a:solidFill>
                  <a:srgbClr val="AF003F"/>
                </a:solidFill>
                <a:latin typeface="Palatino Linotype"/>
                <a:cs typeface="Palatino Linotype"/>
              </a:rPr>
              <a:t>int</a:t>
            </a:r>
            <a:r>
              <a:rPr sz="900" spc="114" dirty="0">
                <a:solidFill>
                  <a:srgbClr val="666666"/>
                </a:solidFill>
                <a:latin typeface="Palatino Linotype"/>
                <a:cs typeface="Palatino Linotype"/>
              </a:rPr>
              <a:t>*</a:t>
            </a:r>
            <a:r>
              <a:rPr sz="900" spc="240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spc="50" dirty="0">
                <a:solidFill>
                  <a:srgbClr val="22373A"/>
                </a:solidFill>
                <a:latin typeface="Palatino Linotype"/>
                <a:cs typeface="Palatino Linotype"/>
              </a:rPr>
              <a:t>value)</a:t>
            </a:r>
            <a:r>
              <a:rPr sz="900" spc="24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spc="170" dirty="0">
                <a:solidFill>
                  <a:srgbClr val="22373A"/>
                </a:solidFill>
                <a:latin typeface="Palatino Linotype"/>
                <a:cs typeface="Palatino Linotype"/>
              </a:rPr>
              <a:t>{}</a:t>
            </a:r>
            <a:r>
              <a:rPr sz="900" spc="24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4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75" dirty="0">
                <a:solidFill>
                  <a:srgbClr val="3D7A7A"/>
                </a:solidFill>
                <a:latin typeface="Palatino Linotype"/>
                <a:cs typeface="Palatino Linotype"/>
              </a:rPr>
              <a:t>value</a:t>
            </a:r>
            <a:r>
              <a:rPr sz="900" i="1" spc="24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dirty="0">
                <a:solidFill>
                  <a:srgbClr val="3D7A7A"/>
                </a:solidFill>
                <a:latin typeface="Palatino Linotype"/>
                <a:cs typeface="Palatino Linotype"/>
              </a:rPr>
              <a:t>may</a:t>
            </a:r>
            <a:r>
              <a:rPr sz="900" i="1" spc="24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80" dirty="0">
                <a:solidFill>
                  <a:srgbClr val="3D7A7A"/>
                </a:solidFill>
                <a:latin typeface="Palatino Linotype"/>
                <a:cs typeface="Palatino Linotype"/>
              </a:rPr>
              <a:t>be</a:t>
            </a:r>
            <a:r>
              <a:rPr sz="900" i="1" spc="24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65" dirty="0">
                <a:solidFill>
                  <a:srgbClr val="3D7A7A"/>
                </a:solidFill>
                <a:latin typeface="Palatino Linotype"/>
                <a:cs typeface="Palatino Linotype"/>
              </a:rPr>
              <a:t>a</a:t>
            </a:r>
            <a:r>
              <a:rPr sz="900" i="1" spc="24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85" dirty="0">
                <a:solidFill>
                  <a:srgbClr val="3D7A7A"/>
                </a:solidFill>
                <a:latin typeface="Palatino Linotype"/>
                <a:cs typeface="Palatino Linotype"/>
              </a:rPr>
              <a:t>nullptr</a:t>
            </a:r>
            <a:endParaRPr sz="90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050">
              <a:latin typeface="Palatino Linotype"/>
              <a:cs typeface="Palatino Linotype"/>
            </a:endParaRPr>
          </a:p>
          <a:p>
            <a:pPr marL="37465">
              <a:lnSpc>
                <a:spcPct val="100000"/>
              </a:lnSpc>
            </a:pPr>
            <a:r>
              <a:rPr sz="900" b="1" dirty="0">
                <a:solidFill>
                  <a:srgbClr val="AF003F"/>
                </a:solidFill>
                <a:latin typeface="Palatino Linotype"/>
                <a:cs typeface="Palatino Linotype"/>
              </a:rPr>
              <a:t>void</a:t>
            </a:r>
            <a:r>
              <a:rPr sz="900" b="1" spc="270" dirty="0">
                <a:solidFill>
                  <a:srgbClr val="AF003F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0000FF"/>
                </a:solidFill>
                <a:latin typeface="Palatino Linotype"/>
                <a:cs typeface="Palatino Linotype"/>
              </a:rPr>
              <a:t>g</a:t>
            </a: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(</a:t>
            </a:r>
            <a:r>
              <a:rPr sz="900" b="1" dirty="0">
                <a:solidFill>
                  <a:srgbClr val="AF003F"/>
                </a:solidFill>
                <a:latin typeface="Palatino Linotype"/>
                <a:cs typeface="Palatino Linotype"/>
              </a:rPr>
              <a:t>int</a:t>
            </a:r>
            <a:r>
              <a:rPr sz="900" dirty="0">
                <a:solidFill>
                  <a:srgbClr val="666666"/>
                </a:solidFill>
                <a:latin typeface="Palatino Linotype"/>
                <a:cs typeface="Palatino Linotype"/>
              </a:rPr>
              <a:t>&amp;</a:t>
            </a:r>
            <a:r>
              <a:rPr sz="900" spc="275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spc="50" dirty="0">
                <a:solidFill>
                  <a:srgbClr val="22373A"/>
                </a:solidFill>
                <a:latin typeface="Palatino Linotype"/>
                <a:cs typeface="Palatino Linotype"/>
              </a:rPr>
              <a:t>value)</a:t>
            </a:r>
            <a:r>
              <a:rPr sz="900" spc="27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spc="170" dirty="0">
                <a:solidFill>
                  <a:srgbClr val="22373A"/>
                </a:solidFill>
                <a:latin typeface="Palatino Linotype"/>
                <a:cs typeface="Palatino Linotype"/>
              </a:rPr>
              <a:t>{}</a:t>
            </a:r>
            <a:r>
              <a:rPr sz="900" spc="27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7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75" dirty="0">
                <a:solidFill>
                  <a:srgbClr val="3D7A7A"/>
                </a:solidFill>
                <a:latin typeface="Palatino Linotype"/>
                <a:cs typeface="Palatino Linotype"/>
              </a:rPr>
              <a:t>value</a:t>
            </a:r>
            <a:r>
              <a:rPr sz="900" i="1" spc="27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65" dirty="0">
                <a:solidFill>
                  <a:srgbClr val="3D7A7A"/>
                </a:solidFill>
                <a:latin typeface="Palatino Linotype"/>
                <a:cs typeface="Palatino Linotype"/>
              </a:rPr>
              <a:t>is</a:t>
            </a:r>
            <a:r>
              <a:rPr sz="900" i="1" spc="27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65" dirty="0">
                <a:solidFill>
                  <a:srgbClr val="3D7A7A"/>
                </a:solidFill>
                <a:latin typeface="Palatino Linotype"/>
                <a:cs typeface="Palatino Linotype"/>
              </a:rPr>
              <a:t>never</a:t>
            </a:r>
            <a:r>
              <a:rPr sz="900" i="1" spc="27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65" dirty="0">
                <a:solidFill>
                  <a:srgbClr val="3D7A7A"/>
                </a:solidFill>
                <a:latin typeface="Palatino Linotype"/>
                <a:cs typeface="Palatino Linotype"/>
              </a:rPr>
              <a:t>a</a:t>
            </a:r>
            <a:r>
              <a:rPr sz="900" i="1" spc="27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85" dirty="0">
                <a:solidFill>
                  <a:srgbClr val="3D7A7A"/>
                </a:solidFill>
                <a:latin typeface="Palatino Linotype"/>
                <a:cs typeface="Palatino Linotype"/>
              </a:rPr>
              <a:t>nullptr</a:t>
            </a:r>
            <a:endParaRPr sz="90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00">
              <a:latin typeface="Palatino Linotype"/>
              <a:cs typeface="Palatino Linotype"/>
            </a:endParaRPr>
          </a:p>
          <a:p>
            <a:pPr marL="37465" marR="4157345">
              <a:lnSpc>
                <a:spcPct val="116700"/>
              </a:lnSpc>
              <a:tabLst>
                <a:tab pos="575945" algn="l"/>
              </a:tabLst>
            </a:pPr>
            <a:r>
              <a:rPr sz="900" b="1" spc="80" dirty="0">
                <a:solidFill>
                  <a:srgbClr val="AF003F"/>
                </a:solidFill>
                <a:latin typeface="Palatino Linotype"/>
                <a:cs typeface="Palatino Linotype"/>
              </a:rPr>
              <a:t>int</a:t>
            </a:r>
            <a:r>
              <a:rPr sz="900" b="1" spc="260" dirty="0">
                <a:solidFill>
                  <a:srgbClr val="AF003F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a</a:t>
            </a:r>
            <a:r>
              <a:rPr sz="900" spc="26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666666"/>
                </a:solidFill>
                <a:latin typeface="Palatino Linotype"/>
                <a:cs typeface="Palatino Linotype"/>
              </a:rPr>
              <a:t>=</a:t>
            </a:r>
            <a:r>
              <a:rPr sz="900" spc="260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spc="105" dirty="0">
                <a:solidFill>
                  <a:srgbClr val="666666"/>
                </a:solidFill>
                <a:latin typeface="Palatino Linotype"/>
                <a:cs typeface="Palatino Linotype"/>
              </a:rPr>
              <a:t>3</a:t>
            </a:r>
            <a:r>
              <a:rPr sz="900" spc="105" dirty="0">
                <a:solidFill>
                  <a:srgbClr val="22373A"/>
                </a:solidFill>
                <a:latin typeface="Palatino Linotype"/>
                <a:cs typeface="Palatino Linotype"/>
              </a:rPr>
              <a:t>; </a:t>
            </a:r>
            <a:r>
              <a:rPr sz="900" spc="75" dirty="0">
                <a:solidFill>
                  <a:srgbClr val="22373A"/>
                </a:solidFill>
                <a:latin typeface="Palatino Linotype"/>
                <a:cs typeface="Palatino Linotype"/>
              </a:rPr>
              <a:t>f(</a:t>
            </a:r>
            <a:r>
              <a:rPr sz="900" spc="75" dirty="0">
                <a:solidFill>
                  <a:srgbClr val="666666"/>
                </a:solidFill>
                <a:latin typeface="Palatino Linotype"/>
                <a:cs typeface="Palatino Linotype"/>
              </a:rPr>
              <a:t>&amp;</a:t>
            </a:r>
            <a:r>
              <a:rPr sz="900" spc="75" dirty="0">
                <a:solidFill>
                  <a:srgbClr val="22373A"/>
                </a:solidFill>
                <a:latin typeface="Palatino Linotype"/>
                <a:cs typeface="Palatino Linotype"/>
              </a:rPr>
              <a:t>a);</a:t>
            </a: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	</a:t>
            </a: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5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40" dirty="0">
                <a:solidFill>
                  <a:srgbClr val="3D7A7A"/>
                </a:solidFill>
                <a:latin typeface="Palatino Linotype"/>
                <a:cs typeface="Palatino Linotype"/>
              </a:rPr>
              <a:t>ok</a:t>
            </a:r>
            <a:endParaRPr sz="900">
              <a:latin typeface="Palatino Linotype"/>
              <a:cs typeface="Palatino Linotype"/>
            </a:endParaRPr>
          </a:p>
          <a:p>
            <a:pPr marL="37465">
              <a:lnSpc>
                <a:spcPct val="100000"/>
              </a:lnSpc>
              <a:spcBef>
                <a:spcPts val="180"/>
              </a:spcBef>
              <a:tabLst>
                <a:tab pos="575945" algn="l"/>
              </a:tabLst>
            </a:pPr>
            <a:r>
              <a:rPr sz="900" spc="140" dirty="0">
                <a:solidFill>
                  <a:srgbClr val="22373A"/>
                </a:solidFill>
                <a:latin typeface="Palatino Linotype"/>
                <a:cs typeface="Palatino Linotype"/>
              </a:rPr>
              <a:t>f(</a:t>
            </a:r>
            <a:r>
              <a:rPr sz="900" spc="140" dirty="0">
                <a:solidFill>
                  <a:srgbClr val="666666"/>
                </a:solidFill>
                <a:latin typeface="Palatino Linotype"/>
                <a:cs typeface="Palatino Linotype"/>
              </a:rPr>
              <a:t>0</a:t>
            </a:r>
            <a:r>
              <a:rPr sz="900" spc="140" dirty="0">
                <a:solidFill>
                  <a:srgbClr val="22373A"/>
                </a:solidFill>
                <a:latin typeface="Palatino Linotype"/>
                <a:cs typeface="Palatino Linotype"/>
              </a:rPr>
              <a:t>);</a:t>
            </a: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	</a:t>
            </a: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54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50" dirty="0">
                <a:solidFill>
                  <a:srgbClr val="3D7A7A"/>
                </a:solidFill>
                <a:latin typeface="Palatino Linotype"/>
                <a:cs typeface="Palatino Linotype"/>
              </a:rPr>
              <a:t>dangerous</a:t>
            </a:r>
            <a:r>
              <a:rPr sz="900" i="1" spc="254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60" dirty="0">
                <a:solidFill>
                  <a:srgbClr val="3D7A7A"/>
                </a:solidFill>
                <a:latin typeface="Palatino Linotype"/>
                <a:cs typeface="Palatino Linotype"/>
              </a:rPr>
              <a:t>but</a:t>
            </a:r>
            <a:r>
              <a:rPr sz="900" i="1" spc="254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95" dirty="0">
                <a:solidFill>
                  <a:srgbClr val="3D7A7A"/>
                </a:solidFill>
                <a:latin typeface="Palatino Linotype"/>
                <a:cs typeface="Palatino Linotype"/>
              </a:rPr>
              <a:t>it</a:t>
            </a:r>
            <a:r>
              <a:rPr sz="900" i="1" spc="254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70" dirty="0">
                <a:solidFill>
                  <a:srgbClr val="3D7A7A"/>
                </a:solidFill>
                <a:latin typeface="Palatino Linotype"/>
                <a:cs typeface="Palatino Linotype"/>
              </a:rPr>
              <a:t>works!!</a:t>
            </a:r>
            <a:r>
              <a:rPr sz="900" i="1" spc="26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90" dirty="0">
                <a:solidFill>
                  <a:srgbClr val="3D7A7A"/>
                </a:solidFill>
                <a:latin typeface="Palatino Linotype"/>
                <a:cs typeface="Palatino Linotype"/>
              </a:rPr>
              <a:t>(but</a:t>
            </a:r>
            <a:r>
              <a:rPr sz="900" i="1" spc="254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65" dirty="0">
                <a:solidFill>
                  <a:srgbClr val="3D7A7A"/>
                </a:solidFill>
                <a:latin typeface="Palatino Linotype"/>
                <a:cs typeface="Palatino Linotype"/>
              </a:rPr>
              <a:t>not</a:t>
            </a:r>
            <a:r>
              <a:rPr sz="900" i="1" spc="254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55" dirty="0">
                <a:solidFill>
                  <a:srgbClr val="3D7A7A"/>
                </a:solidFill>
                <a:latin typeface="Palatino Linotype"/>
                <a:cs typeface="Palatino Linotype"/>
              </a:rPr>
              <a:t>with</a:t>
            </a:r>
            <a:r>
              <a:rPr sz="900" i="1" spc="254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95" dirty="0">
                <a:solidFill>
                  <a:srgbClr val="3D7A7A"/>
                </a:solidFill>
                <a:latin typeface="Palatino Linotype"/>
                <a:cs typeface="Palatino Linotype"/>
              </a:rPr>
              <a:t>other</a:t>
            </a:r>
            <a:r>
              <a:rPr sz="900" i="1" spc="26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-10" dirty="0">
                <a:solidFill>
                  <a:srgbClr val="3D7A7A"/>
                </a:solidFill>
                <a:latin typeface="Palatino Linotype"/>
                <a:cs typeface="Palatino Linotype"/>
              </a:rPr>
              <a:t>numbers)</a:t>
            </a:r>
            <a:endParaRPr sz="900">
              <a:latin typeface="Palatino Linotype"/>
              <a:cs typeface="Palatino Linotype"/>
            </a:endParaRPr>
          </a:p>
          <a:p>
            <a:pPr marL="37465">
              <a:lnSpc>
                <a:spcPct val="100000"/>
              </a:lnSpc>
              <a:spcBef>
                <a:spcPts val="180"/>
              </a:spcBef>
            </a:pPr>
            <a:r>
              <a:rPr sz="900" i="1" spc="180" dirty="0">
                <a:solidFill>
                  <a:srgbClr val="3D7A7A"/>
                </a:solidFill>
                <a:latin typeface="Palatino Linotype"/>
                <a:cs typeface="Palatino Linotype"/>
              </a:rPr>
              <a:t>//f(a);</a:t>
            </a:r>
            <a:r>
              <a:rPr sz="900" i="1" spc="260" dirty="0">
                <a:solidFill>
                  <a:srgbClr val="3D7A7A"/>
                </a:solidFill>
                <a:latin typeface="Palatino Linotype"/>
                <a:cs typeface="Palatino Linotype"/>
              </a:rPr>
              <a:t>  </a:t>
            </a: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6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u="sng" dirty="0">
                <a:solidFill>
                  <a:srgbClr val="3D7A7A"/>
                </a:solidFill>
                <a:uFill>
                  <a:solidFill>
                    <a:srgbClr val="3D7A7A"/>
                  </a:solidFill>
                </a:uFill>
                <a:latin typeface="Calibri"/>
                <a:cs typeface="Calibri"/>
              </a:rPr>
              <a:t>compile</a:t>
            </a:r>
            <a:r>
              <a:rPr sz="900" i="1" u="sng" spc="105" dirty="0">
                <a:solidFill>
                  <a:srgbClr val="3D7A7A"/>
                </a:solidFill>
                <a:uFill>
                  <a:solidFill>
                    <a:srgbClr val="3D7A7A"/>
                  </a:solidFill>
                </a:uFill>
                <a:latin typeface="Calibri"/>
                <a:cs typeface="Calibri"/>
              </a:rPr>
              <a:t> </a:t>
            </a:r>
            <a:r>
              <a:rPr sz="900" i="1" u="sng" dirty="0">
                <a:solidFill>
                  <a:srgbClr val="3D7A7A"/>
                </a:solidFill>
                <a:uFill>
                  <a:solidFill>
                    <a:srgbClr val="3D7A7A"/>
                  </a:solidFill>
                </a:uFill>
                <a:latin typeface="Calibri"/>
                <a:cs typeface="Calibri"/>
              </a:rPr>
              <a:t>error</a:t>
            </a:r>
            <a:r>
              <a:rPr sz="900" i="1" spc="280" dirty="0">
                <a:solidFill>
                  <a:srgbClr val="3D7A7A"/>
                </a:solidFill>
                <a:latin typeface="Calibri"/>
                <a:cs typeface="Calibri"/>
              </a:rPr>
              <a:t> </a:t>
            </a:r>
            <a:r>
              <a:rPr sz="900" i="1" dirty="0">
                <a:solidFill>
                  <a:srgbClr val="3D7A7A"/>
                </a:solidFill>
                <a:latin typeface="Palatino Linotype"/>
                <a:cs typeface="Palatino Linotype"/>
              </a:rPr>
              <a:t>"a"</a:t>
            </a:r>
            <a:r>
              <a:rPr sz="900" i="1" spc="26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65" dirty="0">
                <a:solidFill>
                  <a:srgbClr val="3D7A7A"/>
                </a:solidFill>
                <a:latin typeface="Palatino Linotype"/>
                <a:cs typeface="Palatino Linotype"/>
              </a:rPr>
              <a:t>is</a:t>
            </a:r>
            <a:r>
              <a:rPr sz="900" i="1" spc="26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65" dirty="0">
                <a:solidFill>
                  <a:srgbClr val="3D7A7A"/>
                </a:solidFill>
                <a:latin typeface="Palatino Linotype"/>
                <a:cs typeface="Palatino Linotype"/>
              </a:rPr>
              <a:t>not</a:t>
            </a:r>
            <a:r>
              <a:rPr sz="900" i="1" spc="26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65" dirty="0">
                <a:solidFill>
                  <a:srgbClr val="3D7A7A"/>
                </a:solidFill>
                <a:latin typeface="Palatino Linotype"/>
                <a:cs typeface="Palatino Linotype"/>
              </a:rPr>
              <a:t>a</a:t>
            </a:r>
            <a:r>
              <a:rPr sz="900" i="1" spc="26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85" dirty="0">
                <a:solidFill>
                  <a:srgbClr val="3D7A7A"/>
                </a:solidFill>
                <a:latin typeface="Palatino Linotype"/>
                <a:cs typeface="Palatino Linotype"/>
              </a:rPr>
              <a:t>pointer</a:t>
            </a:r>
            <a:endParaRPr sz="90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050">
              <a:latin typeface="Palatino Linotype"/>
              <a:cs typeface="Palatino Linotype"/>
            </a:endParaRPr>
          </a:p>
          <a:p>
            <a:pPr marL="37465">
              <a:lnSpc>
                <a:spcPct val="100000"/>
              </a:lnSpc>
              <a:tabLst>
                <a:tab pos="575945" algn="l"/>
              </a:tabLst>
            </a:pPr>
            <a:r>
              <a:rPr sz="900" spc="100" dirty="0">
                <a:solidFill>
                  <a:srgbClr val="22373A"/>
                </a:solidFill>
                <a:latin typeface="Palatino Linotype"/>
                <a:cs typeface="Palatino Linotype"/>
              </a:rPr>
              <a:t>g(a);</a:t>
            </a: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	</a:t>
            </a: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5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40" dirty="0">
                <a:solidFill>
                  <a:srgbClr val="3D7A7A"/>
                </a:solidFill>
                <a:latin typeface="Palatino Linotype"/>
                <a:cs typeface="Palatino Linotype"/>
              </a:rPr>
              <a:t>ok</a:t>
            </a:r>
            <a:endParaRPr sz="900">
              <a:latin typeface="Palatino Linotype"/>
              <a:cs typeface="Palatino Linotype"/>
            </a:endParaRPr>
          </a:p>
          <a:p>
            <a:pPr marL="37465">
              <a:lnSpc>
                <a:spcPct val="100000"/>
              </a:lnSpc>
              <a:spcBef>
                <a:spcPts val="180"/>
              </a:spcBef>
            </a:pPr>
            <a:r>
              <a:rPr sz="900" i="1" spc="145" dirty="0">
                <a:solidFill>
                  <a:srgbClr val="3D7A7A"/>
                </a:solidFill>
                <a:latin typeface="Palatino Linotype"/>
                <a:cs typeface="Palatino Linotype"/>
              </a:rPr>
              <a:t>//g(3);</a:t>
            </a:r>
            <a:r>
              <a:rPr sz="900" i="1" spc="250" dirty="0">
                <a:solidFill>
                  <a:srgbClr val="3D7A7A"/>
                </a:solidFill>
                <a:latin typeface="Palatino Linotype"/>
                <a:cs typeface="Palatino Linotype"/>
              </a:rPr>
              <a:t>  </a:t>
            </a: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5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u="sng" dirty="0">
                <a:solidFill>
                  <a:srgbClr val="3D7A7A"/>
                </a:solidFill>
                <a:uFill>
                  <a:solidFill>
                    <a:srgbClr val="3D7A7A"/>
                  </a:solidFill>
                </a:uFill>
                <a:latin typeface="Calibri"/>
                <a:cs typeface="Calibri"/>
              </a:rPr>
              <a:t>compile</a:t>
            </a:r>
            <a:r>
              <a:rPr sz="900" i="1" u="sng" spc="105" dirty="0">
                <a:solidFill>
                  <a:srgbClr val="3D7A7A"/>
                </a:solidFill>
                <a:uFill>
                  <a:solidFill>
                    <a:srgbClr val="3D7A7A"/>
                  </a:solidFill>
                </a:uFill>
                <a:latin typeface="Calibri"/>
                <a:cs typeface="Calibri"/>
              </a:rPr>
              <a:t> </a:t>
            </a:r>
            <a:r>
              <a:rPr sz="900" i="1" u="sng" dirty="0">
                <a:solidFill>
                  <a:srgbClr val="3D7A7A"/>
                </a:solidFill>
                <a:uFill>
                  <a:solidFill>
                    <a:srgbClr val="3D7A7A"/>
                  </a:solidFill>
                </a:uFill>
                <a:latin typeface="Calibri"/>
                <a:cs typeface="Calibri"/>
              </a:rPr>
              <a:t>error</a:t>
            </a:r>
            <a:r>
              <a:rPr sz="900" i="1" spc="275" dirty="0">
                <a:solidFill>
                  <a:srgbClr val="3D7A7A"/>
                </a:solidFill>
                <a:latin typeface="Calibri"/>
                <a:cs typeface="Calibri"/>
              </a:rPr>
              <a:t> </a:t>
            </a:r>
            <a:r>
              <a:rPr sz="900" i="1" dirty="0">
                <a:solidFill>
                  <a:srgbClr val="3D7A7A"/>
                </a:solidFill>
                <a:latin typeface="Palatino Linotype"/>
                <a:cs typeface="Palatino Linotype"/>
              </a:rPr>
              <a:t>"3"</a:t>
            </a:r>
            <a:r>
              <a:rPr sz="900" i="1" spc="25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65" dirty="0">
                <a:solidFill>
                  <a:srgbClr val="3D7A7A"/>
                </a:solidFill>
                <a:latin typeface="Palatino Linotype"/>
                <a:cs typeface="Palatino Linotype"/>
              </a:rPr>
              <a:t>is</a:t>
            </a:r>
            <a:r>
              <a:rPr sz="900" i="1" spc="25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65" dirty="0">
                <a:solidFill>
                  <a:srgbClr val="3D7A7A"/>
                </a:solidFill>
                <a:latin typeface="Palatino Linotype"/>
                <a:cs typeface="Palatino Linotype"/>
              </a:rPr>
              <a:t>not</a:t>
            </a:r>
            <a:r>
              <a:rPr sz="900" i="1" spc="25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65" dirty="0">
                <a:solidFill>
                  <a:srgbClr val="3D7A7A"/>
                </a:solidFill>
                <a:latin typeface="Palatino Linotype"/>
                <a:cs typeface="Palatino Linotype"/>
              </a:rPr>
              <a:t>a</a:t>
            </a:r>
            <a:r>
              <a:rPr sz="900" i="1" spc="254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10" dirty="0">
                <a:solidFill>
                  <a:srgbClr val="3D7A7A"/>
                </a:solidFill>
                <a:latin typeface="Palatino Linotype"/>
                <a:cs typeface="Palatino Linotype"/>
              </a:rPr>
              <a:t>reference</a:t>
            </a:r>
            <a:r>
              <a:rPr sz="900" i="1" spc="25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40" dirty="0">
                <a:solidFill>
                  <a:srgbClr val="3D7A7A"/>
                </a:solidFill>
                <a:latin typeface="Palatino Linotype"/>
                <a:cs typeface="Palatino Linotype"/>
              </a:rPr>
              <a:t>of</a:t>
            </a:r>
            <a:r>
              <a:rPr sz="900" i="1" spc="25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40" dirty="0">
                <a:solidFill>
                  <a:srgbClr val="3D7A7A"/>
                </a:solidFill>
                <a:latin typeface="Palatino Linotype"/>
                <a:cs typeface="Palatino Linotype"/>
              </a:rPr>
              <a:t>something</a:t>
            </a:r>
            <a:endParaRPr sz="900">
              <a:latin typeface="Palatino Linotype"/>
              <a:cs typeface="Palatino Linotype"/>
            </a:endParaRPr>
          </a:p>
          <a:p>
            <a:pPr marL="37465">
              <a:lnSpc>
                <a:spcPct val="100000"/>
              </a:lnSpc>
              <a:spcBef>
                <a:spcPts val="180"/>
              </a:spcBef>
            </a:pPr>
            <a:r>
              <a:rPr sz="900" i="1" spc="110" dirty="0">
                <a:solidFill>
                  <a:srgbClr val="3D7A7A"/>
                </a:solidFill>
                <a:latin typeface="Palatino Linotype"/>
                <a:cs typeface="Palatino Linotype"/>
              </a:rPr>
              <a:t>//g(</a:t>
            </a:r>
            <a:r>
              <a:rPr sz="900" b="1" i="1" spc="110" dirty="0">
                <a:solidFill>
                  <a:srgbClr val="3D7A7A"/>
                </a:solidFill>
                <a:latin typeface="Trebuchet MS"/>
                <a:cs typeface="Trebuchet MS"/>
              </a:rPr>
              <a:t>&amp;</a:t>
            </a:r>
            <a:r>
              <a:rPr sz="900" i="1" spc="110" dirty="0">
                <a:solidFill>
                  <a:srgbClr val="3D7A7A"/>
                </a:solidFill>
                <a:latin typeface="Palatino Linotype"/>
                <a:cs typeface="Palatino Linotype"/>
              </a:rPr>
              <a:t>a);</a:t>
            </a:r>
            <a:r>
              <a:rPr sz="900" i="1" spc="23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4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u="sng" dirty="0">
                <a:solidFill>
                  <a:srgbClr val="3D7A7A"/>
                </a:solidFill>
                <a:uFill>
                  <a:solidFill>
                    <a:srgbClr val="3D7A7A"/>
                  </a:solidFill>
                </a:uFill>
                <a:latin typeface="Calibri"/>
                <a:cs typeface="Calibri"/>
              </a:rPr>
              <a:t>compile</a:t>
            </a:r>
            <a:r>
              <a:rPr sz="900" i="1" u="sng" spc="95" dirty="0">
                <a:solidFill>
                  <a:srgbClr val="3D7A7A"/>
                </a:solidFill>
                <a:uFill>
                  <a:solidFill>
                    <a:srgbClr val="3D7A7A"/>
                  </a:solidFill>
                </a:uFill>
                <a:latin typeface="Calibri"/>
                <a:cs typeface="Calibri"/>
              </a:rPr>
              <a:t> </a:t>
            </a:r>
            <a:r>
              <a:rPr sz="900" i="1" u="sng" dirty="0">
                <a:solidFill>
                  <a:srgbClr val="3D7A7A"/>
                </a:solidFill>
                <a:uFill>
                  <a:solidFill>
                    <a:srgbClr val="3D7A7A"/>
                  </a:solidFill>
                </a:uFill>
                <a:latin typeface="Calibri"/>
                <a:cs typeface="Calibri"/>
              </a:rPr>
              <a:t>error</a:t>
            </a:r>
            <a:r>
              <a:rPr sz="900" i="1" spc="260" dirty="0">
                <a:solidFill>
                  <a:srgbClr val="3D7A7A"/>
                </a:solidFill>
                <a:latin typeface="Calibri"/>
                <a:cs typeface="Calibri"/>
              </a:rPr>
              <a:t> </a:t>
            </a:r>
            <a:r>
              <a:rPr sz="900" i="1" dirty="0">
                <a:solidFill>
                  <a:srgbClr val="3D7A7A"/>
                </a:solidFill>
                <a:latin typeface="Palatino Linotype"/>
                <a:cs typeface="Palatino Linotype"/>
              </a:rPr>
              <a:t>"</a:t>
            </a:r>
            <a:r>
              <a:rPr sz="900" b="1" i="1" dirty="0">
                <a:solidFill>
                  <a:srgbClr val="3D7A7A"/>
                </a:solidFill>
                <a:latin typeface="Trebuchet MS"/>
                <a:cs typeface="Trebuchet MS"/>
              </a:rPr>
              <a:t>&amp;</a:t>
            </a:r>
            <a:r>
              <a:rPr sz="900" i="1" dirty="0">
                <a:solidFill>
                  <a:srgbClr val="3D7A7A"/>
                </a:solidFill>
                <a:latin typeface="Palatino Linotype"/>
                <a:cs typeface="Palatino Linotype"/>
              </a:rPr>
              <a:t>a"</a:t>
            </a:r>
            <a:r>
              <a:rPr sz="900" i="1" spc="24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65" dirty="0">
                <a:solidFill>
                  <a:srgbClr val="3D7A7A"/>
                </a:solidFill>
                <a:latin typeface="Palatino Linotype"/>
                <a:cs typeface="Palatino Linotype"/>
              </a:rPr>
              <a:t>is</a:t>
            </a:r>
            <a:r>
              <a:rPr sz="900" i="1" spc="24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65" dirty="0">
                <a:solidFill>
                  <a:srgbClr val="3D7A7A"/>
                </a:solidFill>
                <a:latin typeface="Palatino Linotype"/>
                <a:cs typeface="Palatino Linotype"/>
              </a:rPr>
              <a:t>not</a:t>
            </a:r>
            <a:r>
              <a:rPr sz="900" i="1" spc="24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65" dirty="0">
                <a:solidFill>
                  <a:srgbClr val="3D7A7A"/>
                </a:solidFill>
                <a:latin typeface="Palatino Linotype"/>
                <a:cs typeface="Palatino Linotype"/>
              </a:rPr>
              <a:t>a</a:t>
            </a:r>
            <a:r>
              <a:rPr sz="900" i="1" spc="23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00" dirty="0">
                <a:solidFill>
                  <a:srgbClr val="3D7A7A"/>
                </a:solidFill>
                <a:latin typeface="Palatino Linotype"/>
                <a:cs typeface="Palatino Linotype"/>
              </a:rPr>
              <a:t>reference</a:t>
            </a:r>
            <a:endParaRPr sz="900">
              <a:latin typeface="Palatino Linotype"/>
              <a:cs typeface="Palatino Linotype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0" y="3234937"/>
            <a:ext cx="5760085" cy="5080"/>
            <a:chOff x="0" y="3234937"/>
            <a:chExt cx="5760085" cy="5080"/>
          </a:xfrm>
        </p:grpSpPr>
        <p:sp>
          <p:nvSpPr>
            <p:cNvPr id="8" name="object 8"/>
            <p:cNvSpPr/>
            <p:nvPr/>
          </p:nvSpPr>
          <p:spPr>
            <a:xfrm>
              <a:off x="0" y="3237471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3234937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80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3234937"/>
              <a:ext cx="3609975" cy="5080"/>
            </a:xfrm>
            <a:custGeom>
              <a:avLst/>
              <a:gdLst/>
              <a:ahLst/>
              <a:cxnLst/>
              <a:rect l="l" t="t" r="r" b="b"/>
              <a:pathLst>
                <a:path w="3609975" h="5080">
                  <a:moveTo>
                    <a:pt x="0" y="5060"/>
                  </a:moveTo>
                  <a:lnTo>
                    <a:pt x="0" y="0"/>
                  </a:lnTo>
                  <a:lnTo>
                    <a:pt x="3609626" y="0"/>
                  </a:lnTo>
                  <a:lnTo>
                    <a:pt x="3609626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ransition>
    <p:cut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0" spc="-165" dirty="0">
                <a:latin typeface="Arial Black"/>
                <a:cs typeface="Arial Black"/>
              </a:rPr>
              <a:t>Reference</a:t>
            </a:r>
            <a:r>
              <a:rPr b="0" spc="80" dirty="0">
                <a:latin typeface="Arial Black"/>
                <a:cs typeface="Arial Black"/>
              </a:rPr>
              <a:t> </a:t>
            </a:r>
            <a:r>
              <a:rPr b="0" dirty="0">
                <a:latin typeface="Arial Black"/>
                <a:cs typeface="Arial Black"/>
              </a:rPr>
              <a:t>-</a:t>
            </a:r>
            <a:r>
              <a:rPr b="0" spc="80" dirty="0">
                <a:latin typeface="Arial Black"/>
                <a:cs typeface="Arial Black"/>
              </a:rPr>
              <a:t> </a:t>
            </a:r>
            <a:r>
              <a:rPr b="0" spc="-135" dirty="0">
                <a:latin typeface="Arial Black"/>
                <a:cs typeface="Arial Black"/>
              </a:rPr>
              <a:t>Function</a:t>
            </a:r>
            <a:r>
              <a:rPr b="0" spc="80" dirty="0">
                <a:latin typeface="Arial Black"/>
                <a:cs typeface="Arial Black"/>
              </a:rPr>
              <a:t> </a:t>
            </a:r>
            <a:r>
              <a:rPr b="0" spc="-120" dirty="0">
                <a:latin typeface="Arial Black"/>
                <a:cs typeface="Arial Black"/>
              </a:rPr>
              <a:t>Arguments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05326" y="76375"/>
            <a:ext cx="27622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25" dirty="0">
                <a:solidFill>
                  <a:srgbClr val="F9F9F9"/>
                </a:solidFill>
                <a:latin typeface="Arial Black"/>
                <a:cs typeface="Arial Black"/>
              </a:rPr>
              <a:t>2/2</a:t>
            </a:r>
            <a:endParaRPr sz="1200">
              <a:latin typeface="Arial Black"/>
              <a:cs typeface="Arial Black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59994" y="642543"/>
            <a:ext cx="5039995" cy="2581275"/>
          </a:xfrm>
          <a:custGeom>
            <a:avLst/>
            <a:gdLst/>
            <a:ahLst/>
            <a:cxnLst/>
            <a:rect l="l" t="t" r="r" b="b"/>
            <a:pathLst>
              <a:path w="5039995" h="2581275">
                <a:moveTo>
                  <a:pt x="5039995" y="0"/>
                </a:moveTo>
                <a:lnTo>
                  <a:pt x="0" y="0"/>
                </a:lnTo>
                <a:lnTo>
                  <a:pt x="0" y="2581109"/>
                </a:lnTo>
                <a:lnTo>
                  <a:pt x="5039995" y="2581109"/>
                </a:lnTo>
                <a:lnTo>
                  <a:pt x="503999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47294" y="362688"/>
            <a:ext cx="3531235" cy="2353310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40"/>
              </a:spcBef>
            </a:pP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References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can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be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65" dirty="0">
                <a:solidFill>
                  <a:srgbClr val="22373A"/>
                </a:solidFill>
                <a:latin typeface="Tahoma"/>
                <a:cs typeface="Tahoma"/>
              </a:rPr>
              <a:t>use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to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indicate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fixed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size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arrays:</a:t>
            </a:r>
            <a:endParaRPr sz="1100">
              <a:latin typeface="Tahoma"/>
              <a:cs typeface="Tahoma"/>
            </a:endParaRPr>
          </a:p>
          <a:p>
            <a:pPr marL="50165">
              <a:lnSpc>
                <a:spcPct val="100000"/>
              </a:lnSpc>
              <a:spcBef>
                <a:spcPts val="365"/>
              </a:spcBef>
            </a:pPr>
            <a:r>
              <a:rPr sz="900" b="1" dirty="0">
                <a:solidFill>
                  <a:srgbClr val="AF003F"/>
                </a:solidFill>
                <a:latin typeface="Palatino Linotype"/>
                <a:cs typeface="Palatino Linotype"/>
              </a:rPr>
              <a:t>void</a:t>
            </a:r>
            <a:r>
              <a:rPr sz="900" b="1" spc="260" dirty="0">
                <a:solidFill>
                  <a:srgbClr val="AF003F"/>
                </a:solidFill>
                <a:latin typeface="Palatino Linotype"/>
                <a:cs typeface="Palatino Linotype"/>
              </a:rPr>
              <a:t> </a:t>
            </a:r>
            <a:r>
              <a:rPr sz="900" spc="114" dirty="0">
                <a:solidFill>
                  <a:srgbClr val="0000FF"/>
                </a:solidFill>
                <a:latin typeface="Palatino Linotype"/>
                <a:cs typeface="Palatino Linotype"/>
              </a:rPr>
              <a:t>f</a:t>
            </a:r>
            <a:r>
              <a:rPr sz="900" spc="114" dirty="0">
                <a:solidFill>
                  <a:srgbClr val="22373A"/>
                </a:solidFill>
                <a:latin typeface="Palatino Linotype"/>
                <a:cs typeface="Palatino Linotype"/>
              </a:rPr>
              <a:t>(</a:t>
            </a:r>
            <a:r>
              <a:rPr sz="900" b="1" spc="114" dirty="0">
                <a:solidFill>
                  <a:srgbClr val="AF003F"/>
                </a:solidFill>
                <a:latin typeface="Palatino Linotype"/>
                <a:cs typeface="Palatino Linotype"/>
              </a:rPr>
              <a:t>int</a:t>
            </a:r>
            <a:r>
              <a:rPr sz="900" b="1" spc="260" dirty="0">
                <a:solidFill>
                  <a:srgbClr val="AF003F"/>
                </a:solidFill>
                <a:latin typeface="Palatino Linotype"/>
                <a:cs typeface="Palatino Linotype"/>
              </a:rPr>
              <a:t> </a:t>
            </a:r>
            <a:r>
              <a:rPr sz="900" spc="70" dirty="0">
                <a:solidFill>
                  <a:srgbClr val="22373A"/>
                </a:solidFill>
                <a:latin typeface="Palatino Linotype"/>
                <a:cs typeface="Palatino Linotype"/>
              </a:rPr>
              <a:t>(</a:t>
            </a:r>
            <a:r>
              <a:rPr sz="900" spc="70" dirty="0">
                <a:solidFill>
                  <a:srgbClr val="666666"/>
                </a:solidFill>
                <a:latin typeface="Palatino Linotype"/>
                <a:cs typeface="Palatino Linotype"/>
              </a:rPr>
              <a:t>&amp;</a:t>
            </a:r>
            <a:r>
              <a:rPr sz="900" spc="70" dirty="0">
                <a:solidFill>
                  <a:srgbClr val="22373A"/>
                </a:solidFill>
                <a:latin typeface="Palatino Linotype"/>
                <a:cs typeface="Palatino Linotype"/>
              </a:rPr>
              <a:t>array)[</a:t>
            </a:r>
            <a:r>
              <a:rPr sz="900" spc="70" dirty="0">
                <a:solidFill>
                  <a:srgbClr val="666666"/>
                </a:solidFill>
                <a:latin typeface="Palatino Linotype"/>
                <a:cs typeface="Palatino Linotype"/>
              </a:rPr>
              <a:t>3</a:t>
            </a:r>
            <a:r>
              <a:rPr sz="900" spc="70" dirty="0">
                <a:solidFill>
                  <a:srgbClr val="22373A"/>
                </a:solidFill>
                <a:latin typeface="Palatino Linotype"/>
                <a:cs typeface="Palatino Linotype"/>
              </a:rPr>
              <a:t>])</a:t>
            </a:r>
            <a:r>
              <a:rPr sz="900" spc="26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spc="170" dirty="0">
                <a:solidFill>
                  <a:srgbClr val="22373A"/>
                </a:solidFill>
                <a:latin typeface="Palatino Linotype"/>
                <a:cs typeface="Palatino Linotype"/>
              </a:rPr>
              <a:t>{</a:t>
            </a:r>
            <a:r>
              <a:rPr sz="900" spc="26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6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95" dirty="0">
                <a:solidFill>
                  <a:srgbClr val="3D7A7A"/>
                </a:solidFill>
                <a:latin typeface="Palatino Linotype"/>
                <a:cs typeface="Palatino Linotype"/>
              </a:rPr>
              <a:t>accepts</a:t>
            </a:r>
            <a:r>
              <a:rPr sz="900" i="1" spc="26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65" dirty="0">
                <a:solidFill>
                  <a:srgbClr val="3D7A7A"/>
                </a:solidFill>
                <a:latin typeface="Palatino Linotype"/>
                <a:cs typeface="Palatino Linotype"/>
              </a:rPr>
              <a:t>only</a:t>
            </a:r>
            <a:r>
              <a:rPr sz="900" i="1" spc="26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80" dirty="0">
                <a:solidFill>
                  <a:srgbClr val="3D7A7A"/>
                </a:solidFill>
                <a:latin typeface="Palatino Linotype"/>
                <a:cs typeface="Palatino Linotype"/>
              </a:rPr>
              <a:t>arrays</a:t>
            </a:r>
            <a:r>
              <a:rPr sz="900" i="1" spc="26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40" dirty="0">
                <a:solidFill>
                  <a:srgbClr val="3D7A7A"/>
                </a:solidFill>
                <a:latin typeface="Palatino Linotype"/>
                <a:cs typeface="Palatino Linotype"/>
              </a:rPr>
              <a:t>of</a:t>
            </a:r>
            <a:r>
              <a:rPr sz="900" i="1" spc="26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30" dirty="0">
                <a:solidFill>
                  <a:srgbClr val="3D7A7A"/>
                </a:solidFill>
                <a:latin typeface="Palatino Linotype"/>
                <a:cs typeface="Palatino Linotype"/>
              </a:rPr>
              <a:t>size</a:t>
            </a:r>
            <a:r>
              <a:rPr sz="900" i="1" spc="26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-50" dirty="0">
                <a:solidFill>
                  <a:srgbClr val="3D7A7A"/>
                </a:solidFill>
                <a:latin typeface="Palatino Linotype"/>
                <a:cs typeface="Palatino Linotype"/>
              </a:rPr>
              <a:t>3</a:t>
            </a:r>
            <a:endParaRPr sz="900">
              <a:latin typeface="Palatino Linotype"/>
              <a:cs typeface="Palatino Linotype"/>
            </a:endParaRPr>
          </a:p>
          <a:p>
            <a:pPr marL="289560">
              <a:lnSpc>
                <a:spcPct val="100000"/>
              </a:lnSpc>
              <a:spcBef>
                <a:spcPts val="180"/>
              </a:spcBef>
            </a:pP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cout</a:t>
            </a:r>
            <a:r>
              <a:rPr sz="900" spc="34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666666"/>
                </a:solidFill>
                <a:latin typeface="Palatino Linotype"/>
                <a:cs typeface="Palatino Linotype"/>
              </a:rPr>
              <a:t>&lt;&lt;</a:t>
            </a:r>
            <a:r>
              <a:rPr sz="900" spc="340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b="1" spc="75" dirty="0">
                <a:solidFill>
                  <a:srgbClr val="007F00"/>
                </a:solidFill>
                <a:latin typeface="Palatino Linotype"/>
                <a:cs typeface="Palatino Linotype"/>
              </a:rPr>
              <a:t>sizeof</a:t>
            </a:r>
            <a:r>
              <a:rPr sz="900" spc="75" dirty="0">
                <a:solidFill>
                  <a:srgbClr val="22373A"/>
                </a:solidFill>
                <a:latin typeface="Palatino Linotype"/>
                <a:cs typeface="Palatino Linotype"/>
              </a:rPr>
              <a:t>(array);</a:t>
            </a:r>
            <a:endParaRPr sz="900">
              <a:latin typeface="Palatino Linotype"/>
              <a:cs typeface="Palatino Linotype"/>
            </a:endParaRPr>
          </a:p>
          <a:p>
            <a:pPr marL="50165">
              <a:lnSpc>
                <a:spcPct val="100000"/>
              </a:lnSpc>
              <a:spcBef>
                <a:spcPts val="180"/>
              </a:spcBef>
            </a:pPr>
            <a:r>
              <a:rPr sz="900" spc="170" dirty="0">
                <a:solidFill>
                  <a:srgbClr val="22373A"/>
                </a:solidFill>
                <a:latin typeface="Palatino Linotype"/>
                <a:cs typeface="Palatino Linotype"/>
              </a:rPr>
              <a:t>}</a:t>
            </a:r>
            <a:endParaRPr sz="900">
              <a:latin typeface="Palatino Linotype"/>
              <a:cs typeface="Palatino Linotype"/>
            </a:endParaRPr>
          </a:p>
          <a:p>
            <a:pPr marL="50165">
              <a:lnSpc>
                <a:spcPct val="100000"/>
              </a:lnSpc>
              <a:spcBef>
                <a:spcPts val="180"/>
              </a:spcBef>
            </a:pPr>
            <a:r>
              <a:rPr sz="900" b="1" dirty="0">
                <a:solidFill>
                  <a:srgbClr val="AF003F"/>
                </a:solidFill>
                <a:latin typeface="Palatino Linotype"/>
                <a:cs typeface="Palatino Linotype"/>
              </a:rPr>
              <a:t>void</a:t>
            </a:r>
            <a:r>
              <a:rPr sz="900" b="1" spc="265" dirty="0">
                <a:solidFill>
                  <a:srgbClr val="AF003F"/>
                </a:solidFill>
                <a:latin typeface="Palatino Linotype"/>
                <a:cs typeface="Palatino Linotype"/>
              </a:rPr>
              <a:t> </a:t>
            </a:r>
            <a:r>
              <a:rPr sz="900" spc="75" dirty="0">
                <a:solidFill>
                  <a:srgbClr val="0000FF"/>
                </a:solidFill>
                <a:latin typeface="Palatino Linotype"/>
                <a:cs typeface="Palatino Linotype"/>
              </a:rPr>
              <a:t>g</a:t>
            </a:r>
            <a:r>
              <a:rPr sz="900" spc="75" dirty="0">
                <a:solidFill>
                  <a:srgbClr val="22373A"/>
                </a:solidFill>
                <a:latin typeface="Palatino Linotype"/>
                <a:cs typeface="Palatino Linotype"/>
              </a:rPr>
              <a:t>(</a:t>
            </a:r>
            <a:r>
              <a:rPr sz="900" b="1" spc="75" dirty="0">
                <a:solidFill>
                  <a:srgbClr val="AF003F"/>
                </a:solidFill>
                <a:latin typeface="Palatino Linotype"/>
                <a:cs typeface="Palatino Linotype"/>
              </a:rPr>
              <a:t>int</a:t>
            </a:r>
            <a:r>
              <a:rPr sz="900" b="1" spc="270" dirty="0">
                <a:solidFill>
                  <a:srgbClr val="AF003F"/>
                </a:solidFill>
                <a:latin typeface="Palatino Linotype"/>
                <a:cs typeface="Palatino Linotype"/>
              </a:rPr>
              <a:t> </a:t>
            </a:r>
            <a:r>
              <a:rPr sz="900" spc="90" dirty="0">
                <a:solidFill>
                  <a:srgbClr val="22373A"/>
                </a:solidFill>
                <a:latin typeface="Palatino Linotype"/>
                <a:cs typeface="Palatino Linotype"/>
              </a:rPr>
              <a:t>array[])</a:t>
            </a:r>
            <a:r>
              <a:rPr sz="900" spc="26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spc="120" dirty="0">
                <a:solidFill>
                  <a:srgbClr val="22373A"/>
                </a:solidFill>
                <a:latin typeface="Palatino Linotype"/>
                <a:cs typeface="Palatino Linotype"/>
              </a:rPr>
              <a:t>{</a:t>
            </a:r>
            <a:endParaRPr sz="900">
              <a:latin typeface="Palatino Linotype"/>
              <a:cs typeface="Palatino Linotype"/>
            </a:endParaRPr>
          </a:p>
          <a:p>
            <a:pPr marL="289560">
              <a:lnSpc>
                <a:spcPct val="100000"/>
              </a:lnSpc>
              <a:spcBef>
                <a:spcPts val="180"/>
              </a:spcBef>
            </a:pP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cout</a:t>
            </a:r>
            <a:r>
              <a:rPr sz="900" spc="29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666666"/>
                </a:solidFill>
                <a:latin typeface="Palatino Linotype"/>
                <a:cs typeface="Palatino Linotype"/>
              </a:rPr>
              <a:t>&lt;&lt;</a:t>
            </a:r>
            <a:r>
              <a:rPr sz="900" spc="295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b="1" spc="85" dirty="0">
                <a:solidFill>
                  <a:srgbClr val="007F00"/>
                </a:solidFill>
                <a:latin typeface="Palatino Linotype"/>
                <a:cs typeface="Palatino Linotype"/>
              </a:rPr>
              <a:t>sizeof</a:t>
            </a:r>
            <a:r>
              <a:rPr sz="900" spc="85" dirty="0">
                <a:solidFill>
                  <a:srgbClr val="22373A"/>
                </a:solidFill>
                <a:latin typeface="Palatino Linotype"/>
                <a:cs typeface="Palatino Linotype"/>
              </a:rPr>
              <a:t>(array);</a:t>
            </a:r>
            <a:r>
              <a:rPr sz="900" spc="29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9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dirty="0">
                <a:solidFill>
                  <a:srgbClr val="3D7A7A"/>
                </a:solidFill>
                <a:latin typeface="Palatino Linotype"/>
                <a:cs typeface="Palatino Linotype"/>
              </a:rPr>
              <a:t>any</a:t>
            </a:r>
            <a:r>
              <a:rPr sz="900" i="1" spc="29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80" dirty="0">
                <a:solidFill>
                  <a:srgbClr val="3D7A7A"/>
                </a:solidFill>
                <a:latin typeface="Palatino Linotype"/>
                <a:cs typeface="Palatino Linotype"/>
              </a:rPr>
              <a:t>surprise?</a:t>
            </a:r>
            <a:endParaRPr sz="900">
              <a:latin typeface="Palatino Linotype"/>
              <a:cs typeface="Palatino Linotype"/>
            </a:endParaRPr>
          </a:p>
          <a:p>
            <a:pPr marL="50165">
              <a:lnSpc>
                <a:spcPct val="100000"/>
              </a:lnSpc>
              <a:spcBef>
                <a:spcPts val="180"/>
              </a:spcBef>
            </a:pPr>
            <a:r>
              <a:rPr sz="900" spc="170" dirty="0">
                <a:solidFill>
                  <a:srgbClr val="22373A"/>
                </a:solidFill>
                <a:latin typeface="Palatino Linotype"/>
                <a:cs typeface="Palatino Linotype"/>
              </a:rPr>
              <a:t>}</a:t>
            </a:r>
            <a:endParaRPr sz="90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050">
              <a:latin typeface="Palatino Linotype"/>
              <a:cs typeface="Palatino Linotype"/>
            </a:endParaRPr>
          </a:p>
          <a:p>
            <a:pPr marL="50165">
              <a:lnSpc>
                <a:spcPct val="100000"/>
              </a:lnSpc>
            </a:pPr>
            <a:r>
              <a:rPr sz="900" b="1" spc="80" dirty="0">
                <a:solidFill>
                  <a:srgbClr val="AF003F"/>
                </a:solidFill>
                <a:latin typeface="Palatino Linotype"/>
                <a:cs typeface="Palatino Linotype"/>
              </a:rPr>
              <a:t>int</a:t>
            </a:r>
            <a:r>
              <a:rPr sz="900" b="1" spc="254" dirty="0">
                <a:solidFill>
                  <a:srgbClr val="AF003F"/>
                </a:solidFill>
                <a:latin typeface="Palatino Linotype"/>
                <a:cs typeface="Palatino Linotype"/>
              </a:rPr>
              <a:t>  </a:t>
            </a:r>
            <a:r>
              <a:rPr sz="900" spc="70" dirty="0">
                <a:solidFill>
                  <a:srgbClr val="22373A"/>
                </a:solidFill>
                <a:latin typeface="Palatino Linotype"/>
                <a:cs typeface="Palatino Linotype"/>
              </a:rPr>
              <a:t>A[</a:t>
            </a:r>
            <a:r>
              <a:rPr sz="900" spc="70" dirty="0">
                <a:solidFill>
                  <a:srgbClr val="666666"/>
                </a:solidFill>
                <a:latin typeface="Palatino Linotype"/>
                <a:cs typeface="Palatino Linotype"/>
              </a:rPr>
              <a:t>3</a:t>
            </a:r>
            <a:r>
              <a:rPr sz="900" spc="70" dirty="0">
                <a:solidFill>
                  <a:srgbClr val="22373A"/>
                </a:solidFill>
                <a:latin typeface="Palatino Linotype"/>
                <a:cs typeface="Palatino Linotype"/>
              </a:rPr>
              <a:t>],</a:t>
            </a:r>
            <a:r>
              <a:rPr sz="900" spc="26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spc="80" dirty="0">
                <a:solidFill>
                  <a:srgbClr val="22373A"/>
                </a:solidFill>
                <a:latin typeface="Palatino Linotype"/>
                <a:cs typeface="Palatino Linotype"/>
              </a:rPr>
              <a:t>B[</a:t>
            </a:r>
            <a:r>
              <a:rPr sz="900" spc="80" dirty="0">
                <a:solidFill>
                  <a:srgbClr val="666666"/>
                </a:solidFill>
                <a:latin typeface="Palatino Linotype"/>
                <a:cs typeface="Palatino Linotype"/>
              </a:rPr>
              <a:t>4</a:t>
            </a:r>
            <a:r>
              <a:rPr sz="900" spc="80" dirty="0">
                <a:solidFill>
                  <a:srgbClr val="22373A"/>
                </a:solidFill>
                <a:latin typeface="Palatino Linotype"/>
                <a:cs typeface="Palatino Linotype"/>
              </a:rPr>
              <a:t>];</a:t>
            </a:r>
            <a:endParaRPr sz="900">
              <a:latin typeface="Palatino Linotype"/>
              <a:cs typeface="Palatino Linotype"/>
            </a:endParaRPr>
          </a:p>
          <a:p>
            <a:pPr marL="50165">
              <a:lnSpc>
                <a:spcPct val="100000"/>
              </a:lnSpc>
              <a:spcBef>
                <a:spcPts val="180"/>
              </a:spcBef>
            </a:pPr>
            <a:r>
              <a:rPr sz="900" b="1" spc="90" dirty="0">
                <a:solidFill>
                  <a:srgbClr val="AF003F"/>
                </a:solidFill>
                <a:latin typeface="Palatino Linotype"/>
                <a:cs typeface="Palatino Linotype"/>
              </a:rPr>
              <a:t>int</a:t>
            </a:r>
            <a:r>
              <a:rPr sz="900" spc="90" dirty="0">
                <a:solidFill>
                  <a:srgbClr val="666666"/>
                </a:solidFill>
                <a:latin typeface="Palatino Linotype"/>
                <a:cs typeface="Palatino Linotype"/>
              </a:rPr>
              <a:t>*</a:t>
            </a:r>
            <a:r>
              <a:rPr sz="900" spc="200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spc="-10" dirty="0">
                <a:solidFill>
                  <a:srgbClr val="22373A"/>
                </a:solidFill>
                <a:latin typeface="Palatino Linotype"/>
                <a:cs typeface="Palatino Linotype"/>
              </a:rPr>
              <a:t>C</a:t>
            </a:r>
            <a:r>
              <a:rPr sz="900" spc="20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666666"/>
                </a:solidFill>
                <a:latin typeface="Palatino Linotype"/>
                <a:cs typeface="Palatino Linotype"/>
              </a:rPr>
              <a:t>=</a:t>
            </a:r>
            <a:r>
              <a:rPr sz="900" spc="200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spc="-25" dirty="0">
                <a:solidFill>
                  <a:srgbClr val="22373A"/>
                </a:solidFill>
                <a:latin typeface="Palatino Linotype"/>
                <a:cs typeface="Palatino Linotype"/>
              </a:rPr>
              <a:t>A;</a:t>
            </a:r>
            <a:endParaRPr sz="900">
              <a:latin typeface="Palatino Linotype"/>
              <a:cs typeface="Palatino Linotype"/>
            </a:endParaRPr>
          </a:p>
          <a:p>
            <a:pPr marL="50165">
              <a:lnSpc>
                <a:spcPct val="100000"/>
              </a:lnSpc>
              <a:spcBef>
                <a:spcPts val="180"/>
              </a:spcBef>
            </a:pPr>
            <a:r>
              <a:rPr sz="900" i="1" spc="155" dirty="0">
                <a:solidFill>
                  <a:srgbClr val="3D7A7A"/>
                </a:solidFill>
                <a:latin typeface="Palatino Linotype"/>
                <a:cs typeface="Palatino Linotype"/>
              </a:rPr>
              <a:t>//-</a:t>
            </a:r>
            <a:r>
              <a:rPr sz="900" i="1" spc="170" dirty="0">
                <a:solidFill>
                  <a:srgbClr val="3D7A7A"/>
                </a:solidFill>
                <a:latin typeface="Palatino Linotype"/>
                <a:cs typeface="Palatino Linotype"/>
              </a:rPr>
              <a:t>----------------------------------------------------</a:t>
            </a:r>
            <a:r>
              <a:rPr sz="900" i="1" spc="120" dirty="0">
                <a:solidFill>
                  <a:srgbClr val="3D7A7A"/>
                </a:solidFill>
                <a:latin typeface="Palatino Linotype"/>
                <a:cs typeface="Palatino Linotype"/>
              </a:rPr>
              <a:t>-</a:t>
            </a:r>
            <a:endParaRPr sz="900">
              <a:latin typeface="Palatino Linotype"/>
              <a:cs typeface="Palatino Linotype"/>
            </a:endParaRPr>
          </a:p>
          <a:p>
            <a:pPr marL="50165">
              <a:lnSpc>
                <a:spcPct val="100000"/>
              </a:lnSpc>
              <a:spcBef>
                <a:spcPts val="180"/>
              </a:spcBef>
              <a:tabLst>
                <a:tab pos="588645" algn="l"/>
              </a:tabLst>
            </a:pPr>
            <a:r>
              <a:rPr sz="900" spc="95" dirty="0">
                <a:solidFill>
                  <a:srgbClr val="22373A"/>
                </a:solidFill>
                <a:latin typeface="Palatino Linotype"/>
                <a:cs typeface="Palatino Linotype"/>
              </a:rPr>
              <a:t>f(A);</a:t>
            </a: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	</a:t>
            </a: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5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40" dirty="0">
                <a:solidFill>
                  <a:srgbClr val="3D7A7A"/>
                </a:solidFill>
                <a:latin typeface="Palatino Linotype"/>
                <a:cs typeface="Palatino Linotype"/>
              </a:rPr>
              <a:t>ok</a:t>
            </a:r>
            <a:endParaRPr sz="900">
              <a:latin typeface="Palatino Linotype"/>
              <a:cs typeface="Palatino Linotype"/>
            </a:endParaRPr>
          </a:p>
          <a:p>
            <a:pPr marL="50165">
              <a:lnSpc>
                <a:spcPct val="100000"/>
              </a:lnSpc>
              <a:spcBef>
                <a:spcPts val="180"/>
              </a:spcBef>
            </a:pP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3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40" dirty="0">
                <a:solidFill>
                  <a:srgbClr val="3D7A7A"/>
                </a:solidFill>
                <a:latin typeface="Palatino Linotype"/>
                <a:cs typeface="Palatino Linotype"/>
              </a:rPr>
              <a:t>f(B);</a:t>
            </a:r>
            <a:r>
              <a:rPr sz="900" i="1" spc="23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3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u="sng" dirty="0">
                <a:solidFill>
                  <a:srgbClr val="3D7A7A"/>
                </a:solidFill>
                <a:uFill>
                  <a:solidFill>
                    <a:srgbClr val="3D7A7A"/>
                  </a:solidFill>
                </a:uFill>
                <a:latin typeface="Calibri"/>
                <a:cs typeface="Calibri"/>
              </a:rPr>
              <a:t>compile</a:t>
            </a:r>
            <a:r>
              <a:rPr sz="900" i="1" u="sng" spc="95" dirty="0">
                <a:solidFill>
                  <a:srgbClr val="3D7A7A"/>
                </a:solidFill>
                <a:uFill>
                  <a:solidFill>
                    <a:srgbClr val="3D7A7A"/>
                  </a:solidFill>
                </a:uFill>
                <a:latin typeface="Calibri"/>
                <a:cs typeface="Calibri"/>
              </a:rPr>
              <a:t> </a:t>
            </a:r>
            <a:r>
              <a:rPr sz="900" i="1" u="sng" dirty="0">
                <a:solidFill>
                  <a:srgbClr val="3D7A7A"/>
                </a:solidFill>
                <a:uFill>
                  <a:solidFill>
                    <a:srgbClr val="3D7A7A"/>
                  </a:solidFill>
                </a:uFill>
                <a:latin typeface="Calibri"/>
                <a:cs typeface="Calibri"/>
              </a:rPr>
              <a:t>error</a:t>
            </a:r>
            <a:r>
              <a:rPr sz="900" i="1" spc="260" dirty="0">
                <a:solidFill>
                  <a:srgbClr val="3D7A7A"/>
                </a:solidFill>
                <a:latin typeface="Calibri"/>
                <a:cs typeface="Calibri"/>
              </a:rPr>
              <a:t> </a:t>
            </a:r>
            <a:r>
              <a:rPr sz="900" i="1" dirty="0">
                <a:solidFill>
                  <a:srgbClr val="3D7A7A"/>
                </a:solidFill>
                <a:latin typeface="Palatino Linotype"/>
                <a:cs typeface="Palatino Linotype"/>
              </a:rPr>
              <a:t>B</a:t>
            </a:r>
            <a:r>
              <a:rPr sz="900" i="1" spc="23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65" dirty="0">
                <a:solidFill>
                  <a:srgbClr val="3D7A7A"/>
                </a:solidFill>
                <a:latin typeface="Palatino Linotype"/>
                <a:cs typeface="Palatino Linotype"/>
              </a:rPr>
              <a:t>has</a:t>
            </a:r>
            <a:r>
              <a:rPr sz="900" i="1" spc="23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30" dirty="0">
                <a:solidFill>
                  <a:srgbClr val="3D7A7A"/>
                </a:solidFill>
                <a:latin typeface="Palatino Linotype"/>
                <a:cs typeface="Palatino Linotype"/>
              </a:rPr>
              <a:t>size</a:t>
            </a:r>
            <a:r>
              <a:rPr sz="900" i="1" spc="24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-50" dirty="0">
                <a:solidFill>
                  <a:srgbClr val="3D7A7A"/>
                </a:solidFill>
                <a:latin typeface="Palatino Linotype"/>
                <a:cs typeface="Palatino Linotype"/>
              </a:rPr>
              <a:t>4</a:t>
            </a:r>
            <a:endParaRPr sz="900">
              <a:latin typeface="Palatino Linotype"/>
              <a:cs typeface="Palatino Linotype"/>
            </a:endParaRPr>
          </a:p>
          <a:p>
            <a:pPr marL="50165">
              <a:lnSpc>
                <a:spcPct val="100000"/>
              </a:lnSpc>
              <a:spcBef>
                <a:spcPts val="180"/>
              </a:spcBef>
            </a:pP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29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30" dirty="0">
                <a:solidFill>
                  <a:srgbClr val="3D7A7A"/>
                </a:solidFill>
                <a:latin typeface="Palatino Linotype"/>
                <a:cs typeface="Palatino Linotype"/>
              </a:rPr>
              <a:t>f(C);</a:t>
            </a:r>
            <a:r>
              <a:rPr sz="900" i="1" spc="22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29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u="sng" dirty="0">
                <a:solidFill>
                  <a:srgbClr val="3D7A7A"/>
                </a:solidFill>
                <a:uFill>
                  <a:solidFill>
                    <a:srgbClr val="3D7A7A"/>
                  </a:solidFill>
                </a:uFill>
                <a:latin typeface="Calibri"/>
                <a:cs typeface="Calibri"/>
              </a:rPr>
              <a:t>compile</a:t>
            </a:r>
            <a:r>
              <a:rPr sz="900" i="1" u="sng" spc="95" dirty="0">
                <a:solidFill>
                  <a:srgbClr val="3D7A7A"/>
                </a:solidFill>
                <a:uFill>
                  <a:solidFill>
                    <a:srgbClr val="3D7A7A"/>
                  </a:solidFill>
                </a:uFill>
                <a:latin typeface="Calibri"/>
                <a:cs typeface="Calibri"/>
              </a:rPr>
              <a:t> </a:t>
            </a:r>
            <a:r>
              <a:rPr sz="900" i="1" u="sng" dirty="0">
                <a:solidFill>
                  <a:srgbClr val="3D7A7A"/>
                </a:solidFill>
                <a:uFill>
                  <a:solidFill>
                    <a:srgbClr val="3D7A7A"/>
                  </a:solidFill>
                </a:uFill>
                <a:latin typeface="Calibri"/>
                <a:cs typeface="Calibri"/>
              </a:rPr>
              <a:t>error</a:t>
            </a:r>
            <a:r>
              <a:rPr sz="900" i="1" spc="250" dirty="0">
                <a:solidFill>
                  <a:srgbClr val="3D7A7A"/>
                </a:solidFill>
                <a:latin typeface="Calibri"/>
                <a:cs typeface="Calibri"/>
              </a:rPr>
              <a:t> </a:t>
            </a:r>
            <a:r>
              <a:rPr sz="900" i="1" dirty="0">
                <a:solidFill>
                  <a:srgbClr val="3D7A7A"/>
                </a:solidFill>
                <a:latin typeface="Palatino Linotype"/>
                <a:cs typeface="Palatino Linotype"/>
              </a:rPr>
              <a:t>C</a:t>
            </a:r>
            <a:r>
              <a:rPr sz="900" i="1" spc="229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65" dirty="0">
                <a:solidFill>
                  <a:srgbClr val="3D7A7A"/>
                </a:solidFill>
                <a:latin typeface="Palatino Linotype"/>
                <a:cs typeface="Palatino Linotype"/>
              </a:rPr>
              <a:t>is</a:t>
            </a:r>
            <a:r>
              <a:rPr sz="900" i="1" spc="229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65" dirty="0">
                <a:solidFill>
                  <a:srgbClr val="3D7A7A"/>
                </a:solidFill>
                <a:latin typeface="Palatino Linotype"/>
                <a:cs typeface="Palatino Linotype"/>
              </a:rPr>
              <a:t>a</a:t>
            </a:r>
            <a:r>
              <a:rPr sz="900" i="1" spc="229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85" dirty="0">
                <a:solidFill>
                  <a:srgbClr val="3D7A7A"/>
                </a:solidFill>
                <a:latin typeface="Palatino Linotype"/>
                <a:cs typeface="Palatino Linotype"/>
              </a:rPr>
              <a:t>pointer</a:t>
            </a:r>
            <a:endParaRPr sz="900">
              <a:latin typeface="Palatino Linotype"/>
              <a:cs typeface="Palatino Linotyp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5254" y="2690295"/>
            <a:ext cx="324485" cy="50609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sz="900" spc="50" dirty="0">
                <a:solidFill>
                  <a:srgbClr val="22373A"/>
                </a:solidFill>
                <a:latin typeface="Palatino Linotype"/>
                <a:cs typeface="Palatino Linotype"/>
              </a:rPr>
              <a:t>g(A);</a:t>
            </a:r>
            <a:endParaRPr sz="90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900" spc="80" dirty="0">
                <a:solidFill>
                  <a:srgbClr val="22373A"/>
                </a:solidFill>
                <a:latin typeface="Palatino Linotype"/>
                <a:cs typeface="Palatino Linotype"/>
              </a:rPr>
              <a:t>g(B);</a:t>
            </a:r>
            <a:endParaRPr sz="90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900" spc="60" dirty="0">
                <a:solidFill>
                  <a:srgbClr val="22373A"/>
                </a:solidFill>
                <a:latin typeface="Palatino Linotype"/>
                <a:cs typeface="Palatino Linotype"/>
              </a:rPr>
              <a:t>g(C);</a:t>
            </a:r>
            <a:endParaRPr sz="900">
              <a:latin typeface="Palatino Linotype"/>
              <a:cs typeface="Palatino Linotyp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63523" y="2690295"/>
            <a:ext cx="324485" cy="50609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5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40" dirty="0">
                <a:solidFill>
                  <a:srgbClr val="3D7A7A"/>
                </a:solidFill>
                <a:latin typeface="Palatino Linotype"/>
                <a:cs typeface="Palatino Linotype"/>
              </a:rPr>
              <a:t>ok</a:t>
            </a:r>
            <a:endParaRPr sz="90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5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40" dirty="0">
                <a:solidFill>
                  <a:srgbClr val="3D7A7A"/>
                </a:solidFill>
                <a:latin typeface="Palatino Linotype"/>
                <a:cs typeface="Palatino Linotype"/>
              </a:rPr>
              <a:t>ok</a:t>
            </a:r>
            <a:endParaRPr sz="90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5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40" dirty="0">
                <a:solidFill>
                  <a:srgbClr val="3D7A7A"/>
                </a:solidFill>
                <a:latin typeface="Palatino Linotype"/>
                <a:cs typeface="Palatino Linotype"/>
              </a:rPr>
              <a:t>ok</a:t>
            </a:r>
            <a:endParaRPr sz="900">
              <a:latin typeface="Palatino Linotype"/>
              <a:cs typeface="Palatino Linotype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0" y="3234937"/>
            <a:ext cx="5760085" cy="5080"/>
            <a:chOff x="0" y="3234937"/>
            <a:chExt cx="5760085" cy="5080"/>
          </a:xfrm>
        </p:grpSpPr>
        <p:sp>
          <p:nvSpPr>
            <p:cNvPr id="10" name="object 10"/>
            <p:cNvSpPr/>
            <p:nvPr/>
          </p:nvSpPr>
          <p:spPr>
            <a:xfrm>
              <a:off x="0" y="3237471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3234937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80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0" y="3234937"/>
              <a:ext cx="3686810" cy="5080"/>
            </a:xfrm>
            <a:custGeom>
              <a:avLst/>
              <a:gdLst/>
              <a:ahLst/>
              <a:cxnLst/>
              <a:rect l="l" t="t" r="r" b="b"/>
              <a:pathLst>
                <a:path w="3686810" h="5080">
                  <a:moveTo>
                    <a:pt x="0" y="5060"/>
                  </a:moveTo>
                  <a:lnTo>
                    <a:pt x="0" y="0"/>
                  </a:lnTo>
                  <a:lnTo>
                    <a:pt x="3686443" y="0"/>
                  </a:lnTo>
                  <a:lnTo>
                    <a:pt x="368644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ransition>
    <p:cut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0" spc="-165" dirty="0">
                <a:latin typeface="Arial Black"/>
                <a:cs typeface="Arial Black"/>
              </a:rPr>
              <a:t>Reference</a:t>
            </a:r>
            <a:r>
              <a:rPr b="0" spc="85" dirty="0">
                <a:latin typeface="Arial Black"/>
                <a:cs typeface="Arial Black"/>
              </a:rPr>
              <a:t> </a:t>
            </a:r>
            <a:r>
              <a:rPr b="0" dirty="0">
                <a:latin typeface="Arial Black"/>
                <a:cs typeface="Arial Black"/>
              </a:rPr>
              <a:t>-</a:t>
            </a:r>
            <a:r>
              <a:rPr b="0" spc="90" dirty="0">
                <a:latin typeface="Arial Black"/>
                <a:cs typeface="Arial Black"/>
              </a:rPr>
              <a:t> </a:t>
            </a:r>
            <a:r>
              <a:rPr b="0" spc="-60" dirty="0">
                <a:latin typeface="Arial Black"/>
                <a:cs typeface="Arial Black"/>
              </a:rPr>
              <a:t>Arrays</a:t>
            </a:r>
            <a:r>
              <a:rPr sz="1200" b="0" spc="-89" baseline="31250" dirty="0">
                <a:latin typeface="Lucida Sans Unicode"/>
                <a:cs typeface="Lucida Sans Unicode"/>
              </a:rPr>
              <a:t>⋆</a:t>
            </a:r>
            <a:endParaRPr sz="1200" baseline="31250">
              <a:latin typeface="Lucida Sans Unicode"/>
              <a:cs typeface="Lucida Sans Unicode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59994" y="476478"/>
            <a:ext cx="5039995" cy="1611630"/>
          </a:xfrm>
          <a:custGeom>
            <a:avLst/>
            <a:gdLst/>
            <a:ahLst/>
            <a:cxnLst/>
            <a:rect l="l" t="t" r="r" b="b"/>
            <a:pathLst>
              <a:path w="5039995" h="1611630">
                <a:moveTo>
                  <a:pt x="5039995" y="0"/>
                </a:moveTo>
                <a:lnTo>
                  <a:pt x="0" y="0"/>
                </a:lnTo>
                <a:lnTo>
                  <a:pt x="0" y="1611312"/>
                </a:lnTo>
                <a:lnTo>
                  <a:pt x="5039995" y="1611312"/>
                </a:lnTo>
                <a:lnTo>
                  <a:pt x="503999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653400" y="626993"/>
            <a:ext cx="150749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5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25" dirty="0">
                <a:solidFill>
                  <a:srgbClr val="3D7A7A"/>
                </a:solidFill>
                <a:latin typeface="Palatino Linotype"/>
                <a:cs typeface="Palatino Linotype"/>
              </a:rPr>
              <a:t>ok,</a:t>
            </a:r>
            <a:r>
              <a:rPr sz="900" i="1" spc="25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10" dirty="0">
                <a:solidFill>
                  <a:srgbClr val="3D7A7A"/>
                </a:solidFill>
                <a:latin typeface="Palatino Linotype"/>
                <a:cs typeface="Palatino Linotype"/>
              </a:rPr>
              <a:t>reference</a:t>
            </a:r>
            <a:r>
              <a:rPr sz="900" i="1" spc="25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14" dirty="0">
                <a:solidFill>
                  <a:srgbClr val="3D7A7A"/>
                </a:solidFill>
                <a:latin typeface="Palatino Linotype"/>
                <a:cs typeface="Palatino Linotype"/>
              </a:rPr>
              <a:t>to</a:t>
            </a:r>
            <a:r>
              <a:rPr sz="900" i="1" spc="25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65" dirty="0">
                <a:solidFill>
                  <a:srgbClr val="3D7A7A"/>
                </a:solidFill>
                <a:latin typeface="Palatino Linotype"/>
                <a:cs typeface="Palatino Linotype"/>
              </a:rPr>
              <a:t>array</a:t>
            </a:r>
            <a:endParaRPr sz="900">
              <a:latin typeface="Palatino Linotype"/>
              <a:cs typeface="Palatino Linotyp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7954" y="443550"/>
            <a:ext cx="969644" cy="50609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80"/>
              </a:spcBef>
            </a:pPr>
            <a:r>
              <a:rPr sz="900" b="1" spc="80" dirty="0">
                <a:solidFill>
                  <a:srgbClr val="AF003F"/>
                </a:solidFill>
                <a:latin typeface="Palatino Linotype"/>
                <a:cs typeface="Palatino Linotype"/>
              </a:rPr>
              <a:t>int</a:t>
            </a:r>
            <a:r>
              <a:rPr sz="900" b="1" spc="254" dirty="0">
                <a:solidFill>
                  <a:srgbClr val="AF003F"/>
                </a:solidFill>
                <a:latin typeface="Palatino Linotype"/>
                <a:cs typeface="Palatino Linotype"/>
              </a:rPr>
              <a:t> </a:t>
            </a:r>
            <a:r>
              <a:rPr sz="900" spc="60" dirty="0">
                <a:solidFill>
                  <a:srgbClr val="22373A"/>
                </a:solidFill>
                <a:latin typeface="Palatino Linotype"/>
                <a:cs typeface="Palatino Linotype"/>
              </a:rPr>
              <a:t>A[</a:t>
            </a:r>
            <a:r>
              <a:rPr sz="900" spc="60" dirty="0">
                <a:solidFill>
                  <a:srgbClr val="666666"/>
                </a:solidFill>
                <a:latin typeface="Palatino Linotype"/>
                <a:cs typeface="Palatino Linotype"/>
              </a:rPr>
              <a:t>4</a:t>
            </a:r>
            <a:r>
              <a:rPr sz="900" spc="60" dirty="0">
                <a:solidFill>
                  <a:srgbClr val="22373A"/>
                </a:solidFill>
                <a:latin typeface="Palatino Linotype"/>
                <a:cs typeface="Palatino Linotype"/>
              </a:rPr>
              <a:t>];</a:t>
            </a:r>
            <a:endParaRPr sz="90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180"/>
              </a:spcBef>
            </a:pPr>
            <a:r>
              <a:rPr sz="900" b="1" spc="80" dirty="0">
                <a:solidFill>
                  <a:srgbClr val="AF003F"/>
                </a:solidFill>
                <a:latin typeface="Palatino Linotype"/>
                <a:cs typeface="Palatino Linotype"/>
              </a:rPr>
              <a:t>int</a:t>
            </a:r>
            <a:r>
              <a:rPr sz="900" b="1" spc="265" dirty="0">
                <a:solidFill>
                  <a:srgbClr val="AF003F"/>
                </a:solidFill>
                <a:latin typeface="Palatino Linotype"/>
                <a:cs typeface="Palatino Linotype"/>
              </a:rPr>
              <a:t> </a:t>
            </a:r>
            <a:r>
              <a:rPr sz="900" spc="50" dirty="0">
                <a:solidFill>
                  <a:srgbClr val="22373A"/>
                </a:solidFill>
                <a:latin typeface="Palatino Linotype"/>
                <a:cs typeface="Palatino Linotype"/>
              </a:rPr>
              <a:t>(</a:t>
            </a:r>
            <a:r>
              <a:rPr sz="900" spc="50" dirty="0">
                <a:solidFill>
                  <a:srgbClr val="666666"/>
                </a:solidFill>
                <a:latin typeface="Palatino Linotype"/>
                <a:cs typeface="Palatino Linotype"/>
              </a:rPr>
              <a:t>&amp;</a:t>
            </a:r>
            <a:r>
              <a:rPr sz="900" spc="50" dirty="0">
                <a:solidFill>
                  <a:srgbClr val="22373A"/>
                </a:solidFill>
                <a:latin typeface="Palatino Linotype"/>
                <a:cs typeface="Palatino Linotype"/>
              </a:rPr>
              <a:t>B)[</a:t>
            </a:r>
            <a:r>
              <a:rPr sz="900" spc="50" dirty="0">
                <a:solidFill>
                  <a:srgbClr val="666666"/>
                </a:solidFill>
                <a:latin typeface="Palatino Linotype"/>
                <a:cs typeface="Palatino Linotype"/>
              </a:rPr>
              <a:t>4</a:t>
            </a:r>
            <a:r>
              <a:rPr sz="900" spc="50" dirty="0">
                <a:solidFill>
                  <a:srgbClr val="22373A"/>
                </a:solidFill>
                <a:latin typeface="Palatino Linotype"/>
                <a:cs typeface="Palatino Linotype"/>
              </a:rPr>
              <a:t>]</a:t>
            </a:r>
            <a:r>
              <a:rPr sz="900" spc="26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666666"/>
                </a:solidFill>
                <a:latin typeface="Palatino Linotype"/>
                <a:cs typeface="Palatino Linotype"/>
              </a:rPr>
              <a:t>=</a:t>
            </a:r>
            <a:r>
              <a:rPr sz="900" spc="265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spc="-25" dirty="0">
                <a:solidFill>
                  <a:srgbClr val="22373A"/>
                </a:solidFill>
                <a:latin typeface="Palatino Linotype"/>
                <a:cs typeface="Palatino Linotype"/>
              </a:rPr>
              <a:t>A;</a:t>
            </a:r>
            <a:endParaRPr sz="90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180"/>
              </a:spcBef>
            </a:pPr>
            <a:r>
              <a:rPr sz="900" b="1" spc="80" dirty="0">
                <a:solidFill>
                  <a:srgbClr val="AF003F"/>
                </a:solidFill>
                <a:latin typeface="Palatino Linotype"/>
                <a:cs typeface="Palatino Linotype"/>
              </a:rPr>
              <a:t>int</a:t>
            </a:r>
            <a:r>
              <a:rPr sz="900" b="1" spc="254" dirty="0">
                <a:solidFill>
                  <a:srgbClr val="AF003F"/>
                </a:solidFill>
                <a:latin typeface="Palatino Linotype"/>
                <a:cs typeface="Palatino Linotype"/>
              </a:rPr>
              <a:t> </a:t>
            </a:r>
            <a:r>
              <a:rPr sz="900" spc="80" dirty="0">
                <a:solidFill>
                  <a:srgbClr val="22373A"/>
                </a:solidFill>
                <a:latin typeface="Palatino Linotype"/>
                <a:cs typeface="Palatino Linotype"/>
              </a:rPr>
              <a:t>C[</a:t>
            </a:r>
            <a:r>
              <a:rPr sz="900" spc="80" dirty="0">
                <a:solidFill>
                  <a:srgbClr val="666666"/>
                </a:solidFill>
                <a:latin typeface="Palatino Linotype"/>
                <a:cs typeface="Palatino Linotype"/>
              </a:rPr>
              <a:t>10</a:t>
            </a:r>
            <a:r>
              <a:rPr sz="900" spc="80" dirty="0">
                <a:solidFill>
                  <a:srgbClr val="22373A"/>
                </a:solidFill>
                <a:latin typeface="Palatino Linotype"/>
                <a:cs typeface="Palatino Linotype"/>
              </a:rPr>
              <a:t>][</a:t>
            </a:r>
            <a:r>
              <a:rPr sz="900" spc="80" dirty="0">
                <a:solidFill>
                  <a:srgbClr val="666666"/>
                </a:solidFill>
                <a:latin typeface="Palatino Linotype"/>
                <a:cs typeface="Palatino Linotype"/>
              </a:rPr>
              <a:t>3</a:t>
            </a:r>
            <a:r>
              <a:rPr sz="900" spc="80" dirty="0">
                <a:solidFill>
                  <a:srgbClr val="22373A"/>
                </a:solidFill>
                <a:latin typeface="Palatino Linotype"/>
                <a:cs typeface="Palatino Linotype"/>
              </a:rPr>
              <a:t>];</a:t>
            </a:r>
            <a:endParaRPr sz="900">
              <a:latin typeface="Palatino Linotype"/>
              <a:cs typeface="Palatino Linotyp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7954" y="947110"/>
            <a:ext cx="2942590" cy="1122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900" b="1" spc="80" dirty="0">
                <a:solidFill>
                  <a:srgbClr val="AF003F"/>
                </a:solidFill>
                <a:latin typeface="Palatino Linotype"/>
                <a:cs typeface="Palatino Linotype"/>
              </a:rPr>
              <a:t>int</a:t>
            </a:r>
            <a:r>
              <a:rPr sz="900" b="1" spc="240" dirty="0">
                <a:solidFill>
                  <a:srgbClr val="AF003F"/>
                </a:solidFill>
                <a:latin typeface="Palatino Linotype"/>
                <a:cs typeface="Palatino Linotype"/>
              </a:rPr>
              <a:t> </a:t>
            </a:r>
            <a:r>
              <a:rPr sz="900" spc="55" dirty="0">
                <a:solidFill>
                  <a:srgbClr val="22373A"/>
                </a:solidFill>
                <a:latin typeface="Palatino Linotype"/>
                <a:cs typeface="Palatino Linotype"/>
              </a:rPr>
              <a:t>(</a:t>
            </a:r>
            <a:r>
              <a:rPr sz="900" spc="55" dirty="0">
                <a:solidFill>
                  <a:srgbClr val="666666"/>
                </a:solidFill>
                <a:latin typeface="Palatino Linotype"/>
                <a:cs typeface="Palatino Linotype"/>
              </a:rPr>
              <a:t>&amp;</a:t>
            </a:r>
            <a:r>
              <a:rPr sz="900" spc="55" dirty="0">
                <a:solidFill>
                  <a:srgbClr val="22373A"/>
                </a:solidFill>
                <a:latin typeface="Palatino Linotype"/>
                <a:cs typeface="Palatino Linotype"/>
              </a:rPr>
              <a:t>D)[</a:t>
            </a:r>
            <a:r>
              <a:rPr sz="900" spc="55" dirty="0">
                <a:solidFill>
                  <a:srgbClr val="666666"/>
                </a:solidFill>
                <a:latin typeface="Palatino Linotype"/>
                <a:cs typeface="Palatino Linotype"/>
              </a:rPr>
              <a:t>10</a:t>
            </a:r>
            <a:r>
              <a:rPr sz="900" spc="55" dirty="0">
                <a:solidFill>
                  <a:srgbClr val="22373A"/>
                </a:solidFill>
                <a:latin typeface="Palatino Linotype"/>
                <a:cs typeface="Palatino Linotype"/>
              </a:rPr>
              <a:t>][</a:t>
            </a:r>
            <a:r>
              <a:rPr sz="900" spc="55" dirty="0">
                <a:solidFill>
                  <a:srgbClr val="666666"/>
                </a:solidFill>
                <a:latin typeface="Palatino Linotype"/>
                <a:cs typeface="Palatino Linotype"/>
              </a:rPr>
              <a:t>3</a:t>
            </a:r>
            <a:r>
              <a:rPr sz="900" spc="55" dirty="0">
                <a:solidFill>
                  <a:srgbClr val="22373A"/>
                </a:solidFill>
                <a:latin typeface="Palatino Linotype"/>
                <a:cs typeface="Palatino Linotype"/>
              </a:rPr>
              <a:t>]</a:t>
            </a:r>
            <a:r>
              <a:rPr sz="900" spc="24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666666"/>
                </a:solidFill>
                <a:latin typeface="Palatino Linotype"/>
                <a:cs typeface="Palatino Linotype"/>
              </a:rPr>
              <a:t>=</a:t>
            </a:r>
            <a:r>
              <a:rPr sz="900" spc="245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C;</a:t>
            </a:r>
            <a:r>
              <a:rPr sz="900" spc="24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4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25" dirty="0">
                <a:solidFill>
                  <a:srgbClr val="3D7A7A"/>
                </a:solidFill>
                <a:latin typeface="Palatino Linotype"/>
                <a:cs typeface="Palatino Linotype"/>
              </a:rPr>
              <a:t>ok,</a:t>
            </a:r>
            <a:r>
              <a:rPr sz="900" i="1" spc="24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10" dirty="0">
                <a:solidFill>
                  <a:srgbClr val="3D7A7A"/>
                </a:solidFill>
                <a:latin typeface="Palatino Linotype"/>
                <a:cs typeface="Palatino Linotype"/>
              </a:rPr>
              <a:t>reference</a:t>
            </a:r>
            <a:r>
              <a:rPr sz="900" i="1" spc="24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14" dirty="0">
                <a:solidFill>
                  <a:srgbClr val="3D7A7A"/>
                </a:solidFill>
                <a:latin typeface="Palatino Linotype"/>
                <a:cs typeface="Palatino Linotype"/>
              </a:rPr>
              <a:t>to</a:t>
            </a:r>
            <a:r>
              <a:rPr sz="900" i="1" spc="24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-35" dirty="0">
                <a:solidFill>
                  <a:srgbClr val="3D7A7A"/>
                </a:solidFill>
                <a:latin typeface="Palatino Linotype"/>
                <a:cs typeface="Palatino Linotype"/>
              </a:rPr>
              <a:t>2D</a:t>
            </a:r>
            <a:r>
              <a:rPr sz="900" i="1" spc="24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65" dirty="0">
                <a:solidFill>
                  <a:srgbClr val="3D7A7A"/>
                </a:solidFill>
                <a:latin typeface="Palatino Linotype"/>
                <a:cs typeface="Palatino Linotype"/>
              </a:rPr>
              <a:t>array</a:t>
            </a:r>
            <a:endParaRPr sz="90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05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</a:pPr>
            <a:r>
              <a:rPr sz="900" b="1" dirty="0">
                <a:solidFill>
                  <a:srgbClr val="007F00"/>
                </a:solidFill>
                <a:latin typeface="Palatino Linotype"/>
                <a:cs typeface="Palatino Linotype"/>
              </a:rPr>
              <a:t>auto</a:t>
            </a:r>
            <a:r>
              <a:rPr sz="900" b="1" spc="240" dirty="0">
                <a:solidFill>
                  <a:srgbClr val="007F00"/>
                </a:solidFill>
                <a:latin typeface="Palatino Linotype"/>
                <a:cs typeface="Palatino Linotype"/>
              </a:rPr>
              <a:t> </a:t>
            </a:r>
            <a:r>
              <a:rPr sz="900" spc="65" dirty="0">
                <a:solidFill>
                  <a:srgbClr val="22373A"/>
                </a:solidFill>
                <a:latin typeface="Palatino Linotype"/>
                <a:cs typeface="Palatino Linotype"/>
              </a:rPr>
              <a:t>c</a:t>
            </a:r>
            <a:r>
              <a:rPr sz="900" spc="24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666666"/>
                </a:solidFill>
                <a:latin typeface="Palatino Linotype"/>
                <a:cs typeface="Palatino Linotype"/>
              </a:rPr>
              <a:t>=</a:t>
            </a:r>
            <a:r>
              <a:rPr sz="900" spc="245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b="1" spc="-70" dirty="0">
                <a:solidFill>
                  <a:srgbClr val="007F00"/>
                </a:solidFill>
                <a:latin typeface="Palatino Linotype"/>
                <a:cs typeface="Palatino Linotype"/>
              </a:rPr>
              <a:t>new</a:t>
            </a:r>
            <a:r>
              <a:rPr sz="900" b="1" spc="245" dirty="0">
                <a:solidFill>
                  <a:srgbClr val="007F00"/>
                </a:solidFill>
                <a:latin typeface="Palatino Linotype"/>
                <a:cs typeface="Palatino Linotype"/>
              </a:rPr>
              <a:t> </a:t>
            </a:r>
            <a:r>
              <a:rPr sz="900" b="1" spc="120" dirty="0">
                <a:solidFill>
                  <a:srgbClr val="AF003F"/>
                </a:solidFill>
                <a:latin typeface="Palatino Linotype"/>
                <a:cs typeface="Palatino Linotype"/>
              </a:rPr>
              <a:t>int</a:t>
            </a:r>
            <a:r>
              <a:rPr sz="900" spc="120" dirty="0">
                <a:solidFill>
                  <a:srgbClr val="22373A"/>
                </a:solidFill>
                <a:latin typeface="Palatino Linotype"/>
                <a:cs typeface="Palatino Linotype"/>
              </a:rPr>
              <a:t>[</a:t>
            </a:r>
            <a:r>
              <a:rPr sz="900" spc="120" dirty="0">
                <a:solidFill>
                  <a:srgbClr val="666666"/>
                </a:solidFill>
                <a:latin typeface="Palatino Linotype"/>
                <a:cs typeface="Palatino Linotype"/>
              </a:rPr>
              <a:t>3</a:t>
            </a:r>
            <a:r>
              <a:rPr sz="900" spc="120" dirty="0">
                <a:solidFill>
                  <a:srgbClr val="22373A"/>
                </a:solidFill>
                <a:latin typeface="Palatino Linotype"/>
                <a:cs typeface="Palatino Linotype"/>
              </a:rPr>
              <a:t>][</a:t>
            </a:r>
            <a:r>
              <a:rPr sz="900" spc="120" dirty="0">
                <a:solidFill>
                  <a:srgbClr val="666666"/>
                </a:solidFill>
                <a:latin typeface="Palatino Linotype"/>
                <a:cs typeface="Palatino Linotype"/>
              </a:rPr>
              <a:t>4</a:t>
            </a:r>
            <a:r>
              <a:rPr sz="900" spc="120" dirty="0">
                <a:solidFill>
                  <a:srgbClr val="22373A"/>
                </a:solidFill>
                <a:latin typeface="Palatino Linotype"/>
                <a:cs typeface="Palatino Linotype"/>
              </a:rPr>
              <a:t>];</a:t>
            </a:r>
            <a:r>
              <a:rPr sz="900" spc="245" dirty="0">
                <a:solidFill>
                  <a:srgbClr val="22373A"/>
                </a:solidFill>
                <a:latin typeface="Palatino Linotype"/>
                <a:cs typeface="Palatino Linotype"/>
              </a:rPr>
              <a:t>  </a:t>
            </a: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4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80" dirty="0">
                <a:solidFill>
                  <a:srgbClr val="3D7A7A"/>
                </a:solidFill>
                <a:latin typeface="Palatino Linotype"/>
                <a:cs typeface="Palatino Linotype"/>
              </a:rPr>
              <a:t>type</a:t>
            </a:r>
            <a:r>
              <a:rPr sz="900" i="1" spc="24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65" dirty="0">
                <a:solidFill>
                  <a:srgbClr val="3D7A7A"/>
                </a:solidFill>
                <a:latin typeface="Palatino Linotype"/>
                <a:cs typeface="Palatino Linotype"/>
              </a:rPr>
              <a:t>is</a:t>
            </a:r>
            <a:r>
              <a:rPr sz="900" i="1" spc="24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14" dirty="0">
                <a:solidFill>
                  <a:srgbClr val="3D7A7A"/>
                </a:solidFill>
                <a:latin typeface="Palatino Linotype"/>
                <a:cs typeface="Palatino Linotype"/>
              </a:rPr>
              <a:t>int</a:t>
            </a:r>
            <a:r>
              <a:rPr sz="900" i="1" spc="24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25" dirty="0">
                <a:solidFill>
                  <a:srgbClr val="3D7A7A"/>
                </a:solidFill>
                <a:latin typeface="Palatino Linotype"/>
                <a:cs typeface="Palatino Linotype"/>
              </a:rPr>
              <a:t>(*)[4]</a:t>
            </a:r>
            <a:endParaRPr sz="90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180"/>
              </a:spcBef>
            </a:pP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54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80" dirty="0">
                <a:solidFill>
                  <a:srgbClr val="3D7A7A"/>
                </a:solidFill>
                <a:latin typeface="Palatino Linotype"/>
                <a:cs typeface="Palatino Linotype"/>
              </a:rPr>
              <a:t>read</a:t>
            </a:r>
            <a:r>
              <a:rPr sz="900" i="1" spc="254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90" dirty="0">
                <a:solidFill>
                  <a:srgbClr val="3D7A7A"/>
                </a:solidFill>
                <a:latin typeface="Palatino Linotype"/>
                <a:cs typeface="Palatino Linotype"/>
              </a:rPr>
              <a:t>as</a:t>
            </a:r>
            <a:r>
              <a:rPr sz="900" i="1" spc="26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85" dirty="0">
                <a:solidFill>
                  <a:srgbClr val="3D7A7A"/>
                </a:solidFill>
                <a:latin typeface="Palatino Linotype"/>
                <a:cs typeface="Palatino Linotype"/>
              </a:rPr>
              <a:t>"pointer</a:t>
            </a:r>
            <a:r>
              <a:rPr sz="900" i="1" spc="254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14" dirty="0">
                <a:solidFill>
                  <a:srgbClr val="3D7A7A"/>
                </a:solidFill>
                <a:latin typeface="Palatino Linotype"/>
                <a:cs typeface="Palatino Linotype"/>
              </a:rPr>
              <a:t>to</a:t>
            </a:r>
            <a:r>
              <a:rPr sz="900" i="1" spc="26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80" dirty="0">
                <a:solidFill>
                  <a:srgbClr val="3D7A7A"/>
                </a:solidFill>
                <a:latin typeface="Palatino Linotype"/>
                <a:cs typeface="Palatino Linotype"/>
              </a:rPr>
              <a:t>arrays</a:t>
            </a:r>
            <a:r>
              <a:rPr sz="900" i="1" spc="254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40" dirty="0">
                <a:solidFill>
                  <a:srgbClr val="3D7A7A"/>
                </a:solidFill>
                <a:latin typeface="Palatino Linotype"/>
                <a:cs typeface="Palatino Linotype"/>
              </a:rPr>
              <a:t>of</a:t>
            </a:r>
            <a:r>
              <a:rPr sz="900" i="1" spc="26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dirty="0">
                <a:solidFill>
                  <a:srgbClr val="3D7A7A"/>
                </a:solidFill>
                <a:latin typeface="Palatino Linotype"/>
                <a:cs typeface="Palatino Linotype"/>
              </a:rPr>
              <a:t>4</a:t>
            </a:r>
            <a:r>
              <a:rPr sz="900" i="1" spc="254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70" dirty="0">
                <a:solidFill>
                  <a:srgbClr val="3D7A7A"/>
                </a:solidFill>
                <a:latin typeface="Palatino Linotype"/>
                <a:cs typeface="Palatino Linotype"/>
              </a:rPr>
              <a:t>int"</a:t>
            </a:r>
            <a:endParaRPr sz="90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180"/>
              </a:spcBef>
              <a:tabLst>
                <a:tab pos="1494155" algn="l"/>
              </a:tabLst>
            </a:pP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54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14" dirty="0">
                <a:solidFill>
                  <a:srgbClr val="3D7A7A"/>
                </a:solidFill>
                <a:latin typeface="Palatino Linotype"/>
                <a:cs typeface="Palatino Linotype"/>
              </a:rPr>
              <a:t>int</a:t>
            </a:r>
            <a:r>
              <a:rPr sz="900" i="1" spc="26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90" dirty="0">
                <a:solidFill>
                  <a:srgbClr val="3D7A7A"/>
                </a:solidFill>
                <a:latin typeface="Palatino Linotype"/>
                <a:cs typeface="Palatino Linotype"/>
              </a:rPr>
              <a:t>(</a:t>
            </a:r>
            <a:r>
              <a:rPr sz="900" b="1" i="1" spc="90" dirty="0">
                <a:solidFill>
                  <a:srgbClr val="3D7A7A"/>
                </a:solidFill>
                <a:latin typeface="Trebuchet MS"/>
                <a:cs typeface="Trebuchet MS"/>
              </a:rPr>
              <a:t>&amp;</a:t>
            </a:r>
            <a:r>
              <a:rPr sz="900" i="1" spc="90" dirty="0">
                <a:solidFill>
                  <a:srgbClr val="3D7A7A"/>
                </a:solidFill>
                <a:latin typeface="Palatino Linotype"/>
                <a:cs typeface="Palatino Linotype"/>
              </a:rPr>
              <a:t>d)[3][4]</a:t>
            </a:r>
            <a:r>
              <a:rPr sz="900" i="1" spc="254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dirty="0">
                <a:solidFill>
                  <a:srgbClr val="3D7A7A"/>
                </a:solidFill>
                <a:latin typeface="Palatino Linotype"/>
                <a:cs typeface="Palatino Linotype"/>
              </a:rPr>
              <a:t>=</a:t>
            </a:r>
            <a:r>
              <a:rPr sz="900" i="1" spc="26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45" dirty="0">
                <a:solidFill>
                  <a:srgbClr val="3D7A7A"/>
                </a:solidFill>
                <a:latin typeface="Palatino Linotype"/>
                <a:cs typeface="Palatino Linotype"/>
              </a:rPr>
              <a:t>c;</a:t>
            </a:r>
            <a:r>
              <a:rPr sz="900" i="1" dirty="0">
                <a:solidFill>
                  <a:srgbClr val="3D7A7A"/>
                </a:solidFill>
                <a:latin typeface="Palatino Linotype"/>
                <a:cs typeface="Palatino Linotype"/>
              </a:rPr>
              <a:t>	</a:t>
            </a: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6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u="sng" dirty="0">
                <a:solidFill>
                  <a:srgbClr val="3D7A7A"/>
                </a:solidFill>
                <a:uFill>
                  <a:solidFill>
                    <a:srgbClr val="3D7A7A"/>
                  </a:solidFill>
                </a:uFill>
                <a:latin typeface="Calibri"/>
                <a:cs typeface="Calibri"/>
              </a:rPr>
              <a:t>compile</a:t>
            </a:r>
            <a:r>
              <a:rPr sz="900" i="1" u="sng" spc="110" dirty="0">
                <a:solidFill>
                  <a:srgbClr val="3D7A7A"/>
                </a:solidFill>
                <a:uFill>
                  <a:solidFill>
                    <a:srgbClr val="3D7A7A"/>
                  </a:solidFill>
                </a:uFill>
                <a:latin typeface="Calibri"/>
                <a:cs typeface="Calibri"/>
              </a:rPr>
              <a:t> </a:t>
            </a:r>
            <a:r>
              <a:rPr sz="900" i="1" u="sng" spc="-20" dirty="0">
                <a:solidFill>
                  <a:srgbClr val="3D7A7A"/>
                </a:solidFill>
                <a:uFill>
                  <a:solidFill>
                    <a:srgbClr val="3D7A7A"/>
                  </a:solidFill>
                </a:uFill>
                <a:latin typeface="Calibri"/>
                <a:cs typeface="Calibri"/>
              </a:rPr>
              <a:t>error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80"/>
              </a:spcBef>
              <a:tabLst>
                <a:tab pos="1075690" algn="l"/>
                <a:tab pos="1494155" algn="l"/>
              </a:tabLst>
            </a:pP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5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14" dirty="0">
                <a:solidFill>
                  <a:srgbClr val="3D7A7A"/>
                </a:solidFill>
                <a:latin typeface="Palatino Linotype"/>
                <a:cs typeface="Palatino Linotype"/>
              </a:rPr>
              <a:t>int</a:t>
            </a:r>
            <a:r>
              <a:rPr sz="900" i="1" spc="254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20" dirty="0">
                <a:solidFill>
                  <a:srgbClr val="3D7A7A"/>
                </a:solidFill>
                <a:latin typeface="Palatino Linotype"/>
                <a:cs typeface="Palatino Linotype"/>
              </a:rPr>
              <a:t>(*e)[3]</a:t>
            </a:r>
            <a:r>
              <a:rPr sz="900" i="1" dirty="0">
                <a:solidFill>
                  <a:srgbClr val="3D7A7A"/>
                </a:solidFill>
                <a:latin typeface="Palatino Linotype"/>
                <a:cs typeface="Palatino Linotype"/>
              </a:rPr>
              <a:t>	=</a:t>
            </a:r>
            <a:r>
              <a:rPr sz="900" i="1" spc="26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45" dirty="0">
                <a:solidFill>
                  <a:srgbClr val="3D7A7A"/>
                </a:solidFill>
                <a:latin typeface="Palatino Linotype"/>
                <a:cs typeface="Palatino Linotype"/>
              </a:rPr>
              <a:t>c;</a:t>
            </a:r>
            <a:r>
              <a:rPr sz="900" i="1" dirty="0">
                <a:solidFill>
                  <a:srgbClr val="3D7A7A"/>
                </a:solidFill>
                <a:latin typeface="Palatino Linotype"/>
                <a:cs typeface="Palatino Linotype"/>
              </a:rPr>
              <a:t>	</a:t>
            </a: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6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u="sng" dirty="0">
                <a:solidFill>
                  <a:srgbClr val="3D7A7A"/>
                </a:solidFill>
                <a:uFill>
                  <a:solidFill>
                    <a:srgbClr val="3D7A7A"/>
                  </a:solidFill>
                </a:uFill>
                <a:latin typeface="Calibri"/>
                <a:cs typeface="Calibri"/>
              </a:rPr>
              <a:t>compile</a:t>
            </a:r>
            <a:r>
              <a:rPr sz="900" i="1" u="sng" spc="110" dirty="0">
                <a:solidFill>
                  <a:srgbClr val="3D7A7A"/>
                </a:solidFill>
                <a:uFill>
                  <a:solidFill>
                    <a:srgbClr val="3D7A7A"/>
                  </a:solidFill>
                </a:uFill>
                <a:latin typeface="Calibri"/>
                <a:cs typeface="Calibri"/>
              </a:rPr>
              <a:t> </a:t>
            </a:r>
            <a:r>
              <a:rPr sz="900" i="1" u="sng" spc="-20" dirty="0">
                <a:solidFill>
                  <a:srgbClr val="3D7A7A"/>
                </a:solidFill>
                <a:uFill>
                  <a:solidFill>
                    <a:srgbClr val="3D7A7A"/>
                  </a:solidFill>
                </a:uFill>
                <a:latin typeface="Calibri"/>
                <a:cs typeface="Calibri"/>
              </a:rPr>
              <a:t>error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80"/>
              </a:spcBef>
              <a:tabLst>
                <a:tab pos="1494155" algn="l"/>
              </a:tabLst>
            </a:pPr>
            <a:r>
              <a:rPr sz="900" b="1" spc="80" dirty="0">
                <a:solidFill>
                  <a:srgbClr val="AF003F"/>
                </a:solidFill>
                <a:latin typeface="Palatino Linotype"/>
                <a:cs typeface="Palatino Linotype"/>
              </a:rPr>
              <a:t>int</a:t>
            </a:r>
            <a:r>
              <a:rPr sz="900" b="1" spc="254" dirty="0">
                <a:solidFill>
                  <a:srgbClr val="AF003F"/>
                </a:solidFill>
                <a:latin typeface="Palatino Linotype"/>
                <a:cs typeface="Palatino Linotype"/>
              </a:rPr>
              <a:t> </a:t>
            </a:r>
            <a:r>
              <a:rPr sz="900" spc="140" dirty="0">
                <a:solidFill>
                  <a:srgbClr val="22373A"/>
                </a:solidFill>
                <a:latin typeface="Palatino Linotype"/>
                <a:cs typeface="Palatino Linotype"/>
              </a:rPr>
              <a:t>(</a:t>
            </a:r>
            <a:r>
              <a:rPr sz="900" spc="140" dirty="0">
                <a:solidFill>
                  <a:srgbClr val="666666"/>
                </a:solidFill>
                <a:latin typeface="Palatino Linotype"/>
                <a:cs typeface="Palatino Linotype"/>
              </a:rPr>
              <a:t>*</a:t>
            </a:r>
            <a:r>
              <a:rPr sz="900" spc="140" dirty="0">
                <a:solidFill>
                  <a:srgbClr val="22373A"/>
                </a:solidFill>
                <a:latin typeface="Palatino Linotype"/>
                <a:cs typeface="Palatino Linotype"/>
              </a:rPr>
              <a:t>f)[</a:t>
            </a:r>
            <a:r>
              <a:rPr sz="900" spc="140" dirty="0">
                <a:solidFill>
                  <a:srgbClr val="666666"/>
                </a:solidFill>
                <a:latin typeface="Palatino Linotype"/>
                <a:cs typeface="Palatino Linotype"/>
              </a:rPr>
              <a:t>4</a:t>
            </a:r>
            <a:r>
              <a:rPr sz="900" spc="140" dirty="0">
                <a:solidFill>
                  <a:srgbClr val="22373A"/>
                </a:solidFill>
                <a:latin typeface="Palatino Linotype"/>
                <a:cs typeface="Palatino Linotype"/>
              </a:rPr>
              <a:t>]</a:t>
            </a:r>
            <a:r>
              <a:rPr sz="900" spc="26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666666"/>
                </a:solidFill>
                <a:latin typeface="Palatino Linotype"/>
                <a:cs typeface="Palatino Linotype"/>
              </a:rPr>
              <a:t>=</a:t>
            </a:r>
            <a:r>
              <a:rPr sz="900" spc="260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spc="130" dirty="0">
                <a:solidFill>
                  <a:srgbClr val="22373A"/>
                </a:solidFill>
                <a:latin typeface="Palatino Linotype"/>
                <a:cs typeface="Palatino Linotype"/>
              </a:rPr>
              <a:t>c;</a:t>
            </a: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	</a:t>
            </a: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5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40" dirty="0">
                <a:solidFill>
                  <a:srgbClr val="3D7A7A"/>
                </a:solidFill>
                <a:latin typeface="Palatino Linotype"/>
                <a:cs typeface="Palatino Linotype"/>
              </a:rPr>
              <a:t>ok</a:t>
            </a:r>
            <a:endParaRPr sz="900">
              <a:latin typeface="Palatino Linotype"/>
              <a:cs typeface="Palatino Linotyp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59994" y="2211463"/>
            <a:ext cx="5039995" cy="981075"/>
          </a:xfrm>
          <a:prstGeom prst="rect">
            <a:avLst/>
          </a:prstGeom>
          <a:solidFill>
            <a:srgbClr val="EDEDED"/>
          </a:solidFill>
        </p:spPr>
        <p:txBody>
          <a:bodyPr vert="horz" wrap="square" lIns="0" tIns="2540" rIns="0" bIns="0" rtlCol="0">
            <a:spAutoFit/>
          </a:bodyPr>
          <a:lstStyle/>
          <a:p>
            <a:pPr marL="37465">
              <a:lnSpc>
                <a:spcPct val="100000"/>
              </a:lnSpc>
              <a:spcBef>
                <a:spcPts val="20"/>
              </a:spcBef>
            </a:pPr>
            <a:r>
              <a:rPr sz="900" b="1" spc="80" dirty="0">
                <a:solidFill>
                  <a:srgbClr val="AF003F"/>
                </a:solidFill>
                <a:latin typeface="Palatino Linotype"/>
                <a:cs typeface="Palatino Linotype"/>
              </a:rPr>
              <a:t>int</a:t>
            </a:r>
            <a:r>
              <a:rPr sz="900" b="1" spc="254" dirty="0">
                <a:solidFill>
                  <a:srgbClr val="AF003F"/>
                </a:solidFill>
                <a:latin typeface="Palatino Linotype"/>
                <a:cs typeface="Palatino Linotype"/>
              </a:rPr>
              <a:t> </a:t>
            </a:r>
            <a:r>
              <a:rPr sz="900" spc="80" dirty="0">
                <a:solidFill>
                  <a:srgbClr val="22373A"/>
                </a:solidFill>
                <a:latin typeface="Palatino Linotype"/>
                <a:cs typeface="Palatino Linotype"/>
              </a:rPr>
              <a:t>array[</a:t>
            </a:r>
            <a:r>
              <a:rPr sz="900" spc="80" dirty="0">
                <a:solidFill>
                  <a:srgbClr val="666666"/>
                </a:solidFill>
                <a:latin typeface="Palatino Linotype"/>
                <a:cs typeface="Palatino Linotype"/>
              </a:rPr>
              <a:t>4</a:t>
            </a:r>
            <a:r>
              <a:rPr sz="900" spc="80" dirty="0">
                <a:solidFill>
                  <a:srgbClr val="22373A"/>
                </a:solidFill>
                <a:latin typeface="Palatino Linotype"/>
                <a:cs typeface="Palatino Linotype"/>
              </a:rPr>
              <a:t>];</a:t>
            </a:r>
            <a:endParaRPr sz="900" dirty="0">
              <a:latin typeface="Palatino Linotype"/>
              <a:cs typeface="Palatino Linotype"/>
            </a:endParaRPr>
          </a:p>
          <a:p>
            <a:pPr marL="37465">
              <a:lnSpc>
                <a:spcPct val="100000"/>
              </a:lnSpc>
              <a:spcBef>
                <a:spcPts val="180"/>
              </a:spcBef>
            </a:pP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7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b="1" i="1" dirty="0">
                <a:solidFill>
                  <a:srgbClr val="3D7A7A"/>
                </a:solidFill>
                <a:latin typeface="Trebuchet MS"/>
                <a:cs typeface="Trebuchet MS"/>
              </a:rPr>
              <a:t>&amp;</a:t>
            </a:r>
            <a:r>
              <a:rPr sz="900" i="1" dirty="0">
                <a:solidFill>
                  <a:srgbClr val="3D7A7A"/>
                </a:solidFill>
                <a:latin typeface="Palatino Linotype"/>
                <a:cs typeface="Palatino Linotype"/>
              </a:rPr>
              <a:t>array</a:t>
            </a:r>
            <a:r>
              <a:rPr sz="900" i="1" spc="27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65" dirty="0">
                <a:solidFill>
                  <a:srgbClr val="3D7A7A"/>
                </a:solidFill>
                <a:latin typeface="Palatino Linotype"/>
                <a:cs typeface="Palatino Linotype"/>
              </a:rPr>
              <a:t>is</a:t>
            </a:r>
            <a:r>
              <a:rPr sz="900" i="1" spc="28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65" dirty="0">
                <a:solidFill>
                  <a:srgbClr val="3D7A7A"/>
                </a:solidFill>
                <a:latin typeface="Palatino Linotype"/>
                <a:cs typeface="Palatino Linotype"/>
              </a:rPr>
              <a:t>a</a:t>
            </a:r>
            <a:r>
              <a:rPr sz="900" i="1" spc="27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95" dirty="0">
                <a:solidFill>
                  <a:srgbClr val="3D7A7A"/>
                </a:solidFill>
                <a:latin typeface="Palatino Linotype"/>
                <a:cs typeface="Palatino Linotype"/>
              </a:rPr>
              <a:t>pointer</a:t>
            </a:r>
            <a:r>
              <a:rPr sz="900" i="1" spc="28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14" dirty="0">
                <a:solidFill>
                  <a:srgbClr val="3D7A7A"/>
                </a:solidFill>
                <a:latin typeface="Palatino Linotype"/>
                <a:cs typeface="Palatino Linotype"/>
              </a:rPr>
              <a:t>to</a:t>
            </a:r>
            <a:r>
              <a:rPr sz="900" i="1" spc="27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dirty="0">
                <a:solidFill>
                  <a:srgbClr val="3D7A7A"/>
                </a:solidFill>
                <a:latin typeface="Palatino Linotype"/>
                <a:cs typeface="Palatino Linotype"/>
              </a:rPr>
              <a:t>an</a:t>
            </a:r>
            <a:r>
              <a:rPr sz="900" i="1" spc="27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75" dirty="0">
                <a:solidFill>
                  <a:srgbClr val="3D7A7A"/>
                </a:solidFill>
                <a:latin typeface="Palatino Linotype"/>
                <a:cs typeface="Palatino Linotype"/>
              </a:rPr>
              <a:t>array</a:t>
            </a:r>
            <a:r>
              <a:rPr sz="900" i="1" spc="28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40" dirty="0">
                <a:solidFill>
                  <a:srgbClr val="3D7A7A"/>
                </a:solidFill>
                <a:latin typeface="Palatino Linotype"/>
                <a:cs typeface="Palatino Linotype"/>
              </a:rPr>
              <a:t>of</a:t>
            </a:r>
            <a:r>
              <a:rPr sz="900" i="1" spc="27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30" dirty="0">
                <a:solidFill>
                  <a:srgbClr val="3D7A7A"/>
                </a:solidFill>
                <a:latin typeface="Palatino Linotype"/>
                <a:cs typeface="Palatino Linotype"/>
              </a:rPr>
              <a:t>size</a:t>
            </a:r>
            <a:r>
              <a:rPr sz="900" i="1" spc="28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-50" dirty="0">
                <a:solidFill>
                  <a:srgbClr val="3D7A7A"/>
                </a:solidFill>
                <a:latin typeface="Palatino Linotype"/>
                <a:cs typeface="Palatino Linotype"/>
              </a:rPr>
              <a:t>4</a:t>
            </a:r>
            <a:endParaRPr sz="900" dirty="0">
              <a:latin typeface="Palatino Linotype"/>
              <a:cs typeface="Palatino Linotype"/>
            </a:endParaRPr>
          </a:p>
          <a:p>
            <a:pPr marL="37465" marR="2961640">
              <a:lnSpc>
                <a:spcPct val="116700"/>
              </a:lnSpc>
            </a:pPr>
            <a:r>
              <a:rPr sz="900" b="1" spc="80" dirty="0">
                <a:solidFill>
                  <a:srgbClr val="AF003F"/>
                </a:solidFill>
                <a:latin typeface="Palatino Linotype"/>
                <a:cs typeface="Palatino Linotype"/>
              </a:rPr>
              <a:t>int</a:t>
            </a:r>
            <a:r>
              <a:rPr sz="900" b="1" spc="254" dirty="0">
                <a:solidFill>
                  <a:srgbClr val="AF003F"/>
                </a:solidFill>
                <a:latin typeface="Palatino Linotype"/>
                <a:cs typeface="Palatino Linotype"/>
              </a:rPr>
              <a:t> </a:t>
            </a:r>
            <a:r>
              <a:rPr sz="900" spc="75" dirty="0">
                <a:solidFill>
                  <a:srgbClr val="22373A"/>
                </a:solidFill>
                <a:latin typeface="Palatino Linotype"/>
                <a:cs typeface="Palatino Linotype"/>
              </a:rPr>
              <a:t>size1</a:t>
            </a:r>
            <a:r>
              <a:rPr sz="900" spc="26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666666"/>
                </a:solidFill>
                <a:latin typeface="Palatino Linotype"/>
                <a:cs typeface="Palatino Linotype"/>
              </a:rPr>
              <a:t>=</a:t>
            </a:r>
            <a:r>
              <a:rPr sz="900" spc="260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spc="60" dirty="0">
                <a:solidFill>
                  <a:srgbClr val="22373A"/>
                </a:solidFill>
                <a:latin typeface="Palatino Linotype"/>
                <a:cs typeface="Palatino Linotype"/>
              </a:rPr>
              <a:t>(</a:t>
            </a:r>
            <a:r>
              <a:rPr sz="900" spc="60" dirty="0">
                <a:solidFill>
                  <a:srgbClr val="666666"/>
                </a:solidFill>
                <a:latin typeface="Palatino Linotype"/>
                <a:cs typeface="Palatino Linotype"/>
              </a:rPr>
              <a:t>&amp;</a:t>
            </a:r>
            <a:r>
              <a:rPr sz="900" spc="60" dirty="0">
                <a:solidFill>
                  <a:srgbClr val="22373A"/>
                </a:solidFill>
                <a:latin typeface="Palatino Linotype"/>
                <a:cs typeface="Palatino Linotype"/>
              </a:rPr>
              <a:t>array)[</a:t>
            </a:r>
            <a:r>
              <a:rPr sz="900" spc="60" dirty="0">
                <a:solidFill>
                  <a:srgbClr val="666666"/>
                </a:solidFill>
                <a:latin typeface="Palatino Linotype"/>
                <a:cs typeface="Palatino Linotype"/>
              </a:rPr>
              <a:t>1</a:t>
            </a:r>
            <a:r>
              <a:rPr sz="900" spc="60" dirty="0">
                <a:solidFill>
                  <a:srgbClr val="22373A"/>
                </a:solidFill>
                <a:latin typeface="Palatino Linotype"/>
                <a:cs typeface="Palatino Linotype"/>
              </a:rPr>
              <a:t>]</a:t>
            </a:r>
            <a:r>
              <a:rPr sz="900" spc="26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spc="170" dirty="0">
                <a:solidFill>
                  <a:srgbClr val="666666"/>
                </a:solidFill>
                <a:latin typeface="Palatino Linotype"/>
                <a:cs typeface="Palatino Linotype"/>
              </a:rPr>
              <a:t>-</a:t>
            </a:r>
            <a:r>
              <a:rPr sz="900" spc="254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spc="65" dirty="0">
                <a:solidFill>
                  <a:srgbClr val="22373A"/>
                </a:solidFill>
                <a:latin typeface="Palatino Linotype"/>
                <a:cs typeface="Palatino Linotype"/>
              </a:rPr>
              <a:t>array; </a:t>
            </a:r>
            <a:r>
              <a:rPr sz="900" b="1" spc="80" dirty="0">
                <a:solidFill>
                  <a:srgbClr val="AF003F"/>
                </a:solidFill>
                <a:latin typeface="Palatino Linotype"/>
                <a:cs typeface="Palatino Linotype"/>
              </a:rPr>
              <a:t>int</a:t>
            </a:r>
            <a:r>
              <a:rPr sz="900" b="1" spc="295" dirty="0">
                <a:solidFill>
                  <a:srgbClr val="AF003F"/>
                </a:solidFill>
                <a:latin typeface="Palatino Linotype"/>
                <a:cs typeface="Palatino Linotype"/>
              </a:rPr>
              <a:t> </a:t>
            </a:r>
            <a:r>
              <a:rPr sz="900" spc="75" dirty="0">
                <a:solidFill>
                  <a:srgbClr val="22373A"/>
                </a:solidFill>
                <a:latin typeface="Palatino Linotype"/>
                <a:cs typeface="Palatino Linotype"/>
              </a:rPr>
              <a:t>size2</a:t>
            </a:r>
            <a:r>
              <a:rPr sz="900" spc="29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666666"/>
                </a:solidFill>
                <a:latin typeface="Palatino Linotype"/>
                <a:cs typeface="Palatino Linotype"/>
              </a:rPr>
              <a:t>=</a:t>
            </a:r>
            <a:r>
              <a:rPr sz="900" spc="295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666666"/>
                </a:solidFill>
                <a:latin typeface="Palatino Linotype"/>
                <a:cs typeface="Palatino Linotype"/>
              </a:rPr>
              <a:t>*</a:t>
            </a: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(</a:t>
            </a:r>
            <a:r>
              <a:rPr sz="900" dirty="0">
                <a:solidFill>
                  <a:srgbClr val="666666"/>
                </a:solidFill>
                <a:latin typeface="Palatino Linotype"/>
                <a:cs typeface="Palatino Linotype"/>
              </a:rPr>
              <a:t>&amp;</a:t>
            </a: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array</a:t>
            </a:r>
            <a:r>
              <a:rPr sz="900" spc="29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666666"/>
                </a:solidFill>
                <a:latin typeface="Palatino Linotype"/>
                <a:cs typeface="Palatino Linotype"/>
              </a:rPr>
              <a:t>+</a:t>
            </a:r>
            <a:r>
              <a:rPr sz="900" spc="295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spc="90" dirty="0">
                <a:solidFill>
                  <a:srgbClr val="666666"/>
                </a:solidFill>
                <a:latin typeface="Palatino Linotype"/>
                <a:cs typeface="Palatino Linotype"/>
              </a:rPr>
              <a:t>1</a:t>
            </a:r>
            <a:r>
              <a:rPr sz="900" spc="90" dirty="0">
                <a:solidFill>
                  <a:srgbClr val="22373A"/>
                </a:solidFill>
                <a:latin typeface="Palatino Linotype"/>
                <a:cs typeface="Palatino Linotype"/>
              </a:rPr>
              <a:t>)</a:t>
            </a:r>
            <a:r>
              <a:rPr sz="900" spc="29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spc="170" dirty="0">
                <a:solidFill>
                  <a:srgbClr val="666666"/>
                </a:solidFill>
                <a:latin typeface="Palatino Linotype"/>
                <a:cs typeface="Palatino Linotype"/>
              </a:rPr>
              <a:t>-</a:t>
            </a:r>
            <a:r>
              <a:rPr sz="900" spc="295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spc="65" dirty="0">
                <a:solidFill>
                  <a:srgbClr val="22373A"/>
                </a:solidFill>
                <a:latin typeface="Palatino Linotype"/>
                <a:cs typeface="Palatino Linotype"/>
              </a:rPr>
              <a:t>array; </a:t>
            </a: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cout</a:t>
            </a:r>
            <a:r>
              <a:rPr sz="900" spc="29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666666"/>
                </a:solidFill>
                <a:latin typeface="Palatino Linotype"/>
                <a:cs typeface="Palatino Linotype"/>
              </a:rPr>
              <a:t>&lt;&lt;</a:t>
            </a:r>
            <a:r>
              <a:rPr sz="900" spc="295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spc="100" dirty="0">
                <a:solidFill>
                  <a:srgbClr val="22373A"/>
                </a:solidFill>
                <a:latin typeface="Palatino Linotype"/>
                <a:cs typeface="Palatino Linotype"/>
              </a:rPr>
              <a:t>size1;</a:t>
            </a:r>
            <a:r>
              <a:rPr sz="900" spc="29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9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95" dirty="0">
                <a:solidFill>
                  <a:srgbClr val="3D7A7A"/>
                </a:solidFill>
                <a:latin typeface="Palatino Linotype"/>
                <a:cs typeface="Palatino Linotype"/>
              </a:rPr>
              <a:t>print</a:t>
            </a:r>
            <a:r>
              <a:rPr sz="900" i="1" spc="29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-50" dirty="0">
                <a:solidFill>
                  <a:srgbClr val="3D7A7A"/>
                </a:solidFill>
                <a:latin typeface="Palatino Linotype"/>
                <a:cs typeface="Palatino Linotype"/>
              </a:rPr>
              <a:t>4</a:t>
            </a:r>
            <a:endParaRPr sz="900" dirty="0">
              <a:latin typeface="Palatino Linotype"/>
              <a:cs typeface="Palatino Linotype"/>
            </a:endParaRPr>
          </a:p>
          <a:p>
            <a:pPr marL="37465">
              <a:lnSpc>
                <a:spcPct val="100000"/>
              </a:lnSpc>
              <a:spcBef>
                <a:spcPts val="180"/>
              </a:spcBef>
            </a:pP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cout</a:t>
            </a:r>
            <a:r>
              <a:rPr sz="900" spc="29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666666"/>
                </a:solidFill>
                <a:latin typeface="Palatino Linotype"/>
                <a:cs typeface="Palatino Linotype"/>
              </a:rPr>
              <a:t>&lt;&lt;</a:t>
            </a:r>
            <a:r>
              <a:rPr sz="900" spc="295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spc="100" dirty="0">
                <a:solidFill>
                  <a:srgbClr val="22373A"/>
                </a:solidFill>
                <a:latin typeface="Palatino Linotype"/>
                <a:cs typeface="Palatino Linotype"/>
              </a:rPr>
              <a:t>size2;</a:t>
            </a:r>
            <a:r>
              <a:rPr sz="900" spc="29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9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95" dirty="0">
                <a:solidFill>
                  <a:srgbClr val="3D7A7A"/>
                </a:solidFill>
                <a:latin typeface="Palatino Linotype"/>
                <a:cs typeface="Palatino Linotype"/>
              </a:rPr>
              <a:t>print</a:t>
            </a:r>
            <a:r>
              <a:rPr sz="900" i="1" spc="29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-50" dirty="0">
                <a:solidFill>
                  <a:srgbClr val="3D7A7A"/>
                </a:solidFill>
                <a:latin typeface="Palatino Linotype"/>
                <a:cs typeface="Palatino Linotype"/>
              </a:rPr>
              <a:t>4</a:t>
            </a:r>
            <a:endParaRPr sz="900" dirty="0">
              <a:latin typeface="Palatino Linotype"/>
              <a:cs typeface="Palatino Linotype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0" y="3234937"/>
            <a:ext cx="5760085" cy="5080"/>
            <a:chOff x="0" y="3234937"/>
            <a:chExt cx="5760085" cy="5080"/>
          </a:xfrm>
        </p:grpSpPr>
        <p:sp>
          <p:nvSpPr>
            <p:cNvPr id="10" name="object 10"/>
            <p:cNvSpPr/>
            <p:nvPr/>
          </p:nvSpPr>
          <p:spPr>
            <a:xfrm>
              <a:off x="0" y="3237471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3234937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80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0" y="3234937"/>
              <a:ext cx="3763645" cy="5080"/>
            </a:xfrm>
            <a:custGeom>
              <a:avLst/>
              <a:gdLst/>
              <a:ahLst/>
              <a:cxnLst/>
              <a:rect l="l" t="t" r="r" b="b"/>
              <a:pathLst>
                <a:path w="3763645" h="5080">
                  <a:moveTo>
                    <a:pt x="0" y="5060"/>
                  </a:moveTo>
                  <a:lnTo>
                    <a:pt x="0" y="0"/>
                  </a:lnTo>
                  <a:lnTo>
                    <a:pt x="3763260" y="0"/>
                  </a:lnTo>
                  <a:lnTo>
                    <a:pt x="3763260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75" dirty="0"/>
              <a:t>Class</a:t>
            </a:r>
            <a:r>
              <a:rPr spc="60" dirty="0"/>
              <a:t> </a:t>
            </a:r>
            <a:r>
              <a:rPr spc="-125" dirty="0"/>
              <a:t>Constructor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59994" y="611085"/>
            <a:ext cx="5039995" cy="198755"/>
          </a:xfrm>
          <a:prstGeom prst="rect">
            <a:avLst/>
          </a:prstGeom>
          <a:solidFill>
            <a:srgbClr val="22373A"/>
          </a:solidFill>
        </p:spPr>
        <p:txBody>
          <a:bodyPr vert="horz" wrap="square" lIns="0" tIns="0" rIns="0" bIns="0" rtlCol="0">
            <a:spAutoFit/>
          </a:bodyPr>
          <a:lstStyle/>
          <a:p>
            <a:pPr marL="45720">
              <a:lnSpc>
                <a:spcPts val="1265"/>
              </a:lnSpc>
            </a:pPr>
            <a:r>
              <a:rPr sz="1100" spc="-125" dirty="0">
                <a:solidFill>
                  <a:srgbClr val="F9F9F9"/>
                </a:solidFill>
                <a:latin typeface="Arial Black"/>
                <a:cs typeface="Arial Black"/>
              </a:rPr>
              <a:t>Constructor</a:t>
            </a:r>
            <a:r>
              <a:rPr sz="1100" spc="85" dirty="0">
                <a:solidFill>
                  <a:srgbClr val="F9F9F9"/>
                </a:solidFill>
                <a:latin typeface="Arial Black"/>
                <a:cs typeface="Arial Black"/>
              </a:rPr>
              <a:t> </a:t>
            </a:r>
            <a:r>
              <a:rPr sz="1100" spc="-10" dirty="0">
                <a:solidFill>
                  <a:srgbClr val="F9F9F9"/>
                </a:solidFill>
                <a:latin typeface="Arial Black"/>
                <a:cs typeface="Arial Black"/>
              </a:rPr>
              <a:t>[ctor]</a:t>
            </a:r>
            <a:endParaRPr sz="1100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9994" y="809332"/>
            <a:ext cx="5039995" cy="859790"/>
          </a:xfrm>
          <a:prstGeom prst="rect">
            <a:avLst/>
          </a:prstGeom>
          <a:solidFill>
            <a:srgbClr val="EDEDED"/>
          </a:solidFill>
        </p:spPr>
        <p:txBody>
          <a:bodyPr vert="horz" wrap="square" lIns="0" tIns="2540" rIns="0" bIns="0" rtlCol="0">
            <a:spAutoFit/>
          </a:bodyPr>
          <a:lstStyle/>
          <a:p>
            <a:pPr marL="45720">
              <a:lnSpc>
                <a:spcPct val="100000"/>
              </a:lnSpc>
              <a:spcBef>
                <a:spcPts val="20"/>
              </a:spcBef>
            </a:pPr>
            <a:r>
              <a:rPr sz="1100" spc="65" dirty="0">
                <a:solidFill>
                  <a:srgbClr val="22373A"/>
                </a:solidFill>
                <a:latin typeface="Tahoma"/>
                <a:cs typeface="Tahoma"/>
              </a:rPr>
              <a:t>A</a:t>
            </a:r>
            <a:r>
              <a:rPr sz="1100" spc="-9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30" dirty="0">
                <a:solidFill>
                  <a:srgbClr val="22373A"/>
                </a:solidFill>
                <a:latin typeface="Arial Black"/>
                <a:cs typeface="Arial Black"/>
              </a:rPr>
              <a:t>constructor</a:t>
            </a:r>
            <a:r>
              <a:rPr sz="1100" spc="10" dirty="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is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a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i="1" dirty="0">
                <a:solidFill>
                  <a:srgbClr val="22373A"/>
                </a:solidFill>
                <a:latin typeface="Calibri"/>
                <a:cs typeface="Calibri"/>
              </a:rPr>
              <a:t>special</a:t>
            </a:r>
            <a:r>
              <a:rPr sz="1100" i="1" spc="155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100" spc="-65" dirty="0">
                <a:solidFill>
                  <a:srgbClr val="22373A"/>
                </a:solidFill>
                <a:latin typeface="Tahoma"/>
                <a:cs typeface="Tahoma"/>
              </a:rPr>
              <a:t>member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function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of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a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class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that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is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executed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70" dirty="0">
                <a:solidFill>
                  <a:srgbClr val="22373A"/>
                </a:solidFill>
                <a:latin typeface="Tahoma"/>
                <a:cs typeface="Tahoma"/>
              </a:rPr>
              <a:t>when</a:t>
            </a:r>
            <a:r>
              <a:rPr sz="1100" spc="-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a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new</a:t>
            </a:r>
            <a:endParaRPr sz="1100">
              <a:latin typeface="Tahoma"/>
              <a:cs typeface="Tahoma"/>
            </a:endParaRPr>
          </a:p>
          <a:p>
            <a:pPr marL="45720">
              <a:lnSpc>
                <a:spcPct val="100000"/>
              </a:lnSpc>
              <a:spcBef>
                <a:spcPts val="240"/>
              </a:spcBef>
            </a:pP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instance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of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that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class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is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created</a:t>
            </a:r>
            <a:endParaRPr sz="1100">
              <a:latin typeface="Tahoma"/>
              <a:cs typeface="Tahoma"/>
            </a:endParaRPr>
          </a:p>
          <a:p>
            <a:pPr marL="45720">
              <a:lnSpc>
                <a:spcPct val="100000"/>
              </a:lnSpc>
              <a:spcBef>
                <a:spcPts val="434"/>
              </a:spcBef>
            </a:pPr>
            <a:r>
              <a:rPr sz="1100" u="sng" spc="-25" dirty="0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Tahoma"/>
                <a:cs typeface="Tahoma"/>
              </a:rPr>
              <a:t>Goals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:</a:t>
            </a:r>
            <a:r>
              <a:rPr sz="1100" spc="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i="1" dirty="0">
                <a:solidFill>
                  <a:srgbClr val="22373A"/>
                </a:solidFill>
                <a:latin typeface="Calibri"/>
                <a:cs typeface="Calibri"/>
              </a:rPr>
              <a:t>initialization</a:t>
            </a:r>
            <a:r>
              <a:rPr sz="1100" i="1" spc="45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and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i="1" dirty="0">
                <a:solidFill>
                  <a:srgbClr val="22373A"/>
                </a:solidFill>
                <a:latin typeface="Calibri"/>
                <a:cs typeface="Calibri"/>
              </a:rPr>
              <a:t>resource</a:t>
            </a:r>
            <a:r>
              <a:rPr sz="1100" i="1" spc="30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100" i="1" spc="-10" dirty="0">
                <a:solidFill>
                  <a:srgbClr val="22373A"/>
                </a:solidFill>
                <a:latin typeface="Calibri"/>
                <a:cs typeface="Calibri"/>
              </a:rPr>
              <a:t>acquisition</a:t>
            </a:r>
            <a:endParaRPr sz="1100">
              <a:latin typeface="Calibri"/>
              <a:cs typeface="Calibri"/>
            </a:endParaRPr>
          </a:p>
          <a:p>
            <a:pPr marL="45720">
              <a:lnSpc>
                <a:spcPct val="100000"/>
              </a:lnSpc>
              <a:spcBef>
                <a:spcPts val="240"/>
              </a:spcBef>
            </a:pPr>
            <a:r>
              <a:rPr sz="1100" u="sng" spc="-25" dirty="0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Tahoma"/>
                <a:cs typeface="Tahoma"/>
              </a:rPr>
              <a:t>Syntax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:</a:t>
            </a:r>
            <a:r>
              <a:rPr sz="1100" spc="4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b="1" spc="185" dirty="0">
                <a:solidFill>
                  <a:srgbClr val="22373A"/>
                </a:solidFill>
                <a:latin typeface="Palatino Linotype"/>
                <a:cs typeface="Palatino Linotype"/>
              </a:rPr>
              <a:t>T(...)</a:t>
            </a:r>
            <a:r>
              <a:rPr sz="1100" b="1" spc="13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1100" spc="-60" dirty="0">
                <a:solidFill>
                  <a:srgbClr val="22373A"/>
                </a:solidFill>
                <a:latin typeface="Tahoma"/>
                <a:cs typeface="Tahoma"/>
              </a:rPr>
              <a:t>same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60" dirty="0">
                <a:solidFill>
                  <a:srgbClr val="22373A"/>
                </a:solidFill>
                <a:latin typeface="Tahoma"/>
                <a:cs typeface="Tahoma"/>
              </a:rPr>
              <a:t>named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of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the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class 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and 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no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return 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type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7357" y="1835301"/>
            <a:ext cx="3736340" cy="47815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89230" indent="-176530">
              <a:lnSpc>
                <a:spcPct val="100000"/>
              </a:lnSpc>
              <a:spcBef>
                <a:spcPts val="90"/>
              </a:spcBef>
              <a:buChar char="•"/>
              <a:tabLst>
                <a:tab pos="189230" algn="l"/>
              </a:tabLst>
            </a:pPr>
            <a:r>
              <a:rPr sz="1100" spc="65" dirty="0">
                <a:solidFill>
                  <a:srgbClr val="22373A"/>
                </a:solidFill>
                <a:latin typeface="Tahoma"/>
                <a:cs typeface="Tahoma"/>
              </a:rPr>
              <a:t>A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i="1" dirty="0">
                <a:solidFill>
                  <a:srgbClr val="22373A"/>
                </a:solidFill>
                <a:latin typeface="Calibri"/>
                <a:cs typeface="Calibri"/>
              </a:rPr>
              <a:t>constructor</a:t>
            </a:r>
            <a:r>
              <a:rPr sz="1100" i="1" spc="190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is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60" dirty="0">
                <a:solidFill>
                  <a:srgbClr val="22373A"/>
                </a:solidFill>
                <a:latin typeface="Tahoma"/>
                <a:cs typeface="Tahoma"/>
              </a:rPr>
              <a:t>supposed</a:t>
            </a:r>
            <a:r>
              <a:rPr sz="1100" spc="-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to</a:t>
            </a:r>
            <a:r>
              <a:rPr sz="1100" spc="-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initialize</a:t>
            </a:r>
            <a:r>
              <a:rPr sz="1100" spc="-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i="1" u="sng" dirty="0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Calibri"/>
                <a:cs typeface="Calibri"/>
              </a:rPr>
              <a:t>all</a:t>
            </a:r>
            <a:r>
              <a:rPr sz="1100" i="1" spc="170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data 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members</a:t>
            </a:r>
            <a:endParaRPr sz="1100">
              <a:latin typeface="Tahoma"/>
              <a:cs typeface="Tahoma"/>
            </a:endParaRPr>
          </a:p>
          <a:p>
            <a:pPr marL="189230" indent="-176530">
              <a:lnSpc>
                <a:spcPct val="100000"/>
              </a:lnSpc>
              <a:spcBef>
                <a:spcPts val="935"/>
              </a:spcBef>
              <a:buChar char="•"/>
              <a:tabLst>
                <a:tab pos="189230" algn="l"/>
              </a:tabLst>
            </a:pP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We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can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define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i="1" dirty="0">
                <a:solidFill>
                  <a:srgbClr val="22373A"/>
                </a:solidFill>
                <a:latin typeface="Calibri"/>
                <a:cs typeface="Calibri"/>
              </a:rPr>
              <a:t>multiple</a:t>
            </a:r>
            <a:r>
              <a:rPr sz="1100" i="1" spc="70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100" i="1" dirty="0">
                <a:solidFill>
                  <a:srgbClr val="22373A"/>
                </a:solidFill>
                <a:latin typeface="Calibri"/>
                <a:cs typeface="Calibri"/>
              </a:rPr>
              <a:t>constructors</a:t>
            </a:r>
            <a:r>
              <a:rPr sz="1100" i="1" spc="135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with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different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 signatures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0" y="3234937"/>
            <a:ext cx="5760085" cy="5080"/>
            <a:chOff x="0" y="3234937"/>
            <a:chExt cx="5760085" cy="5080"/>
          </a:xfrm>
        </p:grpSpPr>
        <p:sp>
          <p:nvSpPr>
            <p:cNvPr id="10" name="object 10"/>
            <p:cNvSpPr/>
            <p:nvPr/>
          </p:nvSpPr>
          <p:spPr>
            <a:xfrm>
              <a:off x="0" y="3237471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3234937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80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0" y="3234937"/>
              <a:ext cx="1688464" cy="5080"/>
            </a:xfrm>
            <a:custGeom>
              <a:avLst/>
              <a:gdLst/>
              <a:ahLst/>
              <a:cxnLst/>
              <a:rect l="l" t="t" r="r" b="b"/>
              <a:pathLst>
                <a:path w="1688464" h="5080">
                  <a:moveTo>
                    <a:pt x="0" y="5060"/>
                  </a:moveTo>
                  <a:lnTo>
                    <a:pt x="0" y="0"/>
                  </a:lnTo>
                  <a:lnTo>
                    <a:pt x="1688312" y="0"/>
                  </a:lnTo>
                  <a:lnTo>
                    <a:pt x="1688312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ransition>
    <p:cut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43304" y="879734"/>
            <a:ext cx="2530196" cy="86696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6900"/>
              </a:lnSpc>
              <a:spcBef>
                <a:spcPts val="95"/>
              </a:spcBef>
            </a:pPr>
            <a:r>
              <a:rPr lang="en-US" sz="2450" b="0" spc="-235" dirty="0">
                <a:solidFill>
                  <a:srgbClr val="22373A"/>
                </a:solidFill>
                <a:latin typeface="Arial Black"/>
                <a:cs typeface="Arial Black"/>
                <a:hlinkClick r:id="rId2" action="ppaction://hlinksldjump"/>
              </a:rPr>
              <a:t>Read from and Write to a File</a:t>
            </a:r>
            <a:endParaRPr sz="2450" dirty="0">
              <a:latin typeface="Arial Black"/>
              <a:cs typeface="Arial Black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356004" y="1989664"/>
            <a:ext cx="3048635" cy="5080"/>
            <a:chOff x="1356004" y="1989664"/>
            <a:chExt cx="3048635" cy="5080"/>
          </a:xfrm>
        </p:grpSpPr>
        <p:sp>
          <p:nvSpPr>
            <p:cNvPr id="4" name="object 4"/>
            <p:cNvSpPr/>
            <p:nvPr/>
          </p:nvSpPr>
          <p:spPr>
            <a:xfrm>
              <a:off x="1356004" y="1989664"/>
              <a:ext cx="3048635" cy="5080"/>
            </a:xfrm>
            <a:custGeom>
              <a:avLst/>
              <a:gdLst/>
              <a:ahLst/>
              <a:cxnLst/>
              <a:rect l="l" t="t" r="r" b="b"/>
              <a:pathLst>
                <a:path w="3048635" h="5080">
                  <a:moveTo>
                    <a:pt x="0" y="5060"/>
                  </a:moveTo>
                  <a:lnTo>
                    <a:pt x="0" y="0"/>
                  </a:lnTo>
                  <a:lnTo>
                    <a:pt x="3048038" y="0"/>
                  </a:lnTo>
                  <a:lnTo>
                    <a:pt x="3048038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56004" y="1989664"/>
              <a:ext cx="1382395" cy="5080"/>
            </a:xfrm>
            <a:custGeom>
              <a:avLst/>
              <a:gdLst/>
              <a:ahLst/>
              <a:cxnLst/>
              <a:rect l="l" t="t" r="r" b="b"/>
              <a:pathLst>
                <a:path w="1382395" h="5080">
                  <a:moveTo>
                    <a:pt x="0" y="5060"/>
                  </a:moveTo>
                  <a:lnTo>
                    <a:pt x="0" y="0"/>
                  </a:lnTo>
                  <a:lnTo>
                    <a:pt x="1381793" y="0"/>
                  </a:lnTo>
                  <a:lnTo>
                    <a:pt x="138179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834467359"/>
      </p:ext>
    </p:extLst>
  </p:cSld>
  <p:clrMapOvr>
    <a:masterClrMapping/>
  </p:clrMapOvr>
  <p:transition>
    <p:cut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770" y="76375"/>
            <a:ext cx="3528695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l"/>
            <a:r>
              <a:rPr lang="en-US" b="0" i="0" dirty="0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C++ Files: </a:t>
            </a:r>
            <a:r>
              <a:rPr lang="en-US" i="0" dirty="0" err="1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fstream</a:t>
            </a:r>
            <a:endParaRPr lang="en-US" i="0" dirty="0">
              <a:solidFill>
                <a:schemeClr val="bg1"/>
              </a:solidFill>
              <a:effectLst/>
              <a:latin typeface="Segoe UI" panose="020B0502040204020203" pitchFamily="3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7357" y="495615"/>
            <a:ext cx="4569143" cy="589905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89230" indent="-176530">
              <a:lnSpc>
                <a:spcPct val="100000"/>
              </a:lnSpc>
              <a:spcBef>
                <a:spcPts val="340"/>
              </a:spcBef>
              <a:buChar char="•"/>
              <a:tabLst>
                <a:tab pos="189230" algn="l"/>
              </a:tabLst>
            </a:pPr>
            <a:r>
              <a:rPr lang="en-US" sz="1100" dirty="0">
                <a:solidFill>
                  <a:srgbClr val="22373A"/>
                </a:solidFill>
                <a:latin typeface="Tahoma"/>
                <a:cs typeface="Tahoma"/>
              </a:rPr>
              <a:t>The </a:t>
            </a:r>
            <a:r>
              <a:rPr lang="en-US" sz="1100" dirty="0" err="1">
                <a:solidFill>
                  <a:srgbClr val="0070C0"/>
                </a:solidFill>
                <a:latin typeface="Tahoma"/>
                <a:cs typeface="Tahoma"/>
              </a:rPr>
              <a:t>fstream</a:t>
            </a:r>
            <a:r>
              <a:rPr lang="en-US" sz="1100" dirty="0">
                <a:solidFill>
                  <a:srgbClr val="22373A"/>
                </a:solidFill>
                <a:latin typeface="Tahoma"/>
                <a:cs typeface="Tahoma"/>
              </a:rPr>
              <a:t> library allows us to work with files.</a:t>
            </a:r>
          </a:p>
          <a:p>
            <a:pPr marL="189230" indent="-176530">
              <a:lnSpc>
                <a:spcPct val="100000"/>
              </a:lnSpc>
              <a:spcBef>
                <a:spcPts val="340"/>
              </a:spcBef>
              <a:buChar char="•"/>
              <a:tabLst>
                <a:tab pos="189230" algn="l"/>
              </a:tabLst>
            </a:pPr>
            <a:r>
              <a:rPr lang="en-US" sz="1100" dirty="0">
                <a:solidFill>
                  <a:srgbClr val="22373A"/>
                </a:solidFill>
                <a:latin typeface="Tahoma"/>
                <a:cs typeface="Tahoma"/>
              </a:rPr>
              <a:t>To use the </a:t>
            </a:r>
            <a:r>
              <a:rPr lang="en-US" sz="1100" dirty="0" err="1">
                <a:solidFill>
                  <a:srgbClr val="0070C0"/>
                </a:solidFill>
                <a:latin typeface="Tahoma"/>
                <a:cs typeface="Tahoma"/>
              </a:rPr>
              <a:t>fstream</a:t>
            </a:r>
            <a:r>
              <a:rPr lang="en-US" sz="1100" dirty="0">
                <a:solidFill>
                  <a:srgbClr val="22373A"/>
                </a:solidFill>
                <a:latin typeface="Tahoma"/>
                <a:cs typeface="Tahoma"/>
              </a:rPr>
              <a:t> library, include both the standard </a:t>
            </a:r>
            <a:r>
              <a:rPr lang="en-US" sz="1100" dirty="0">
                <a:solidFill>
                  <a:srgbClr val="7030A0"/>
                </a:solidFill>
                <a:latin typeface="Tahoma"/>
                <a:cs typeface="Tahoma"/>
              </a:rPr>
              <a:t>&lt;iostream&gt;</a:t>
            </a:r>
            <a:r>
              <a:rPr lang="en-US" sz="1100" dirty="0">
                <a:solidFill>
                  <a:srgbClr val="22373A"/>
                </a:solidFill>
                <a:latin typeface="Tahoma"/>
                <a:cs typeface="Tahoma"/>
              </a:rPr>
              <a:t> AND the </a:t>
            </a:r>
            <a:r>
              <a:rPr lang="en-US" sz="1100" dirty="0">
                <a:solidFill>
                  <a:srgbClr val="0070C0"/>
                </a:solidFill>
                <a:latin typeface="Tahoma"/>
                <a:cs typeface="Tahoma"/>
              </a:rPr>
              <a:t>&lt;</a:t>
            </a:r>
            <a:r>
              <a:rPr lang="en-US" sz="1100" dirty="0" err="1">
                <a:solidFill>
                  <a:srgbClr val="0070C0"/>
                </a:solidFill>
                <a:latin typeface="Tahoma"/>
                <a:cs typeface="Tahoma"/>
              </a:rPr>
              <a:t>fstream</a:t>
            </a:r>
            <a:r>
              <a:rPr lang="en-US" sz="1100" dirty="0">
                <a:solidFill>
                  <a:srgbClr val="0070C0"/>
                </a:solidFill>
                <a:latin typeface="Tahoma"/>
                <a:cs typeface="Tahoma"/>
              </a:rPr>
              <a:t>&gt; </a:t>
            </a:r>
            <a:r>
              <a:rPr lang="en-US" sz="1100" dirty="0">
                <a:solidFill>
                  <a:srgbClr val="22373A"/>
                </a:solidFill>
                <a:latin typeface="Tahoma"/>
                <a:cs typeface="Tahoma"/>
              </a:rPr>
              <a:t>header file:</a:t>
            </a:r>
            <a:endParaRPr sz="1100" dirty="0">
              <a:latin typeface="Tahoma"/>
              <a:cs typeface="Tahom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0" y="3234937"/>
            <a:ext cx="5760085" cy="5080"/>
            <a:chOff x="0" y="3234937"/>
            <a:chExt cx="5760085" cy="5080"/>
          </a:xfrm>
        </p:grpSpPr>
        <p:sp>
          <p:nvSpPr>
            <p:cNvPr id="7" name="object 7"/>
            <p:cNvSpPr/>
            <p:nvPr/>
          </p:nvSpPr>
          <p:spPr>
            <a:xfrm>
              <a:off x="0" y="3237471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3234937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80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3234937"/>
              <a:ext cx="3840479" cy="5080"/>
            </a:xfrm>
            <a:custGeom>
              <a:avLst/>
              <a:gdLst/>
              <a:ahLst/>
              <a:cxnLst/>
              <a:rect l="l" t="t" r="r" b="b"/>
              <a:pathLst>
                <a:path w="3840479" h="5080">
                  <a:moveTo>
                    <a:pt x="0" y="5060"/>
                  </a:moveTo>
                  <a:lnTo>
                    <a:pt x="0" y="0"/>
                  </a:lnTo>
                  <a:lnTo>
                    <a:pt x="3840078" y="0"/>
                  </a:lnTo>
                  <a:lnTo>
                    <a:pt x="3840078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A6EFC94E-9B6B-3B4E-F6F6-1D6EF03A11A9}"/>
              </a:ext>
            </a:extLst>
          </p:cNvPr>
          <p:cNvSpPr txBox="1"/>
          <p:nvPr/>
        </p:nvSpPr>
        <p:spPr>
          <a:xfrm>
            <a:off x="596900" y="1212388"/>
            <a:ext cx="3505200" cy="461665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r>
              <a:rPr lang="en-US" sz="1200" b="0" i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#include &lt;iostream&gt;</a:t>
            </a:r>
            <a:br>
              <a:rPr lang="en-US" sz="1200" dirty="0">
                <a:solidFill>
                  <a:srgbClr val="00B0F0"/>
                </a:solidFill>
              </a:rPr>
            </a:br>
            <a:r>
              <a:rPr lang="en-US" sz="1200" b="0" i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#include &lt;</a:t>
            </a:r>
            <a:r>
              <a:rPr lang="en-US" sz="1200" b="0" i="0" dirty="0" err="1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fstream</a:t>
            </a:r>
            <a:r>
              <a:rPr lang="en-US" sz="1200" b="0" i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00B0F0"/>
              </a:solidFill>
            </a:endParaRP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0EA9E1D0-5481-BF99-759C-462596EBD4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6496377"/>
              </p:ext>
            </p:extLst>
          </p:nvPr>
        </p:nvGraphicFramePr>
        <p:xfrm>
          <a:off x="444500" y="1749863"/>
          <a:ext cx="5110162" cy="1020624"/>
        </p:xfrm>
        <a:graphic>
          <a:graphicData uri="http://schemas.openxmlformats.org/drawingml/2006/table">
            <a:tbl>
              <a:tblPr/>
              <a:tblGrid>
                <a:gridCol w="1328600">
                  <a:extLst>
                    <a:ext uri="{9D8B030D-6E8A-4147-A177-3AD203B41FA5}">
                      <a16:colId xmlns:a16="http://schemas.microsoft.com/office/drawing/2014/main" val="1875843399"/>
                    </a:ext>
                  </a:extLst>
                </a:gridCol>
                <a:gridCol w="3781562">
                  <a:extLst>
                    <a:ext uri="{9D8B030D-6E8A-4147-A177-3AD203B41FA5}">
                      <a16:colId xmlns:a16="http://schemas.microsoft.com/office/drawing/2014/main" val="2735974939"/>
                    </a:ext>
                  </a:extLst>
                </a:gridCol>
              </a:tblGrid>
              <a:tr h="210135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</a:rPr>
                        <a:t>Class</a:t>
                      </a:r>
                    </a:p>
                  </a:txBody>
                  <a:tcPr marL="64657" marR="32328" marT="32328" marB="32328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</a:rPr>
                        <a:t>Description</a:t>
                      </a:r>
                    </a:p>
                  </a:txBody>
                  <a:tcPr marL="32328" marR="32328" marT="32328" marB="32328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9171465"/>
                  </a:ext>
                </a:extLst>
              </a:tr>
              <a:tr h="210135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 dirty="0" err="1">
                          <a:effectLst/>
                        </a:rPr>
                        <a:t>ofstream</a:t>
                      </a:r>
                      <a:endParaRPr lang="en-US" sz="1000" b="1" dirty="0">
                        <a:effectLst/>
                      </a:endParaRPr>
                    </a:p>
                  </a:txBody>
                  <a:tcPr marL="64657" marR="32328" marT="32328" marB="32328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</a:rPr>
                        <a:t>Creates and writes to files</a:t>
                      </a:r>
                    </a:p>
                  </a:txBody>
                  <a:tcPr marL="32328" marR="32328" marT="32328" marB="32328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4196935"/>
                  </a:ext>
                </a:extLst>
              </a:tr>
              <a:tr h="210135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 dirty="0" err="1">
                          <a:effectLst/>
                        </a:rPr>
                        <a:t>ifstream</a:t>
                      </a:r>
                      <a:endParaRPr lang="en-US" sz="1000" b="1" dirty="0">
                        <a:effectLst/>
                      </a:endParaRPr>
                    </a:p>
                  </a:txBody>
                  <a:tcPr marL="64657" marR="32328" marT="32328" marB="32328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</a:rPr>
                        <a:t>Reads from files</a:t>
                      </a:r>
                    </a:p>
                  </a:txBody>
                  <a:tcPr marL="32328" marR="32328" marT="32328" marB="32328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1691449"/>
                  </a:ext>
                </a:extLst>
              </a:tr>
              <a:tr h="210135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 dirty="0" err="1">
                          <a:effectLst/>
                        </a:rPr>
                        <a:t>fstream</a:t>
                      </a:r>
                      <a:endParaRPr lang="en-US" sz="1000" b="1" dirty="0">
                        <a:effectLst/>
                      </a:endParaRPr>
                    </a:p>
                  </a:txBody>
                  <a:tcPr marL="64657" marR="32328" marT="32328" marB="32328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dirty="0">
                          <a:effectLst/>
                        </a:rPr>
                        <a:t>A combination of </a:t>
                      </a:r>
                      <a:r>
                        <a:rPr lang="en-US" sz="1000" dirty="0" err="1">
                          <a:effectLst/>
                        </a:rPr>
                        <a:t>ofstream</a:t>
                      </a:r>
                      <a:r>
                        <a:rPr lang="en-US" sz="1000" dirty="0">
                          <a:effectLst/>
                        </a:rPr>
                        <a:t> and </a:t>
                      </a:r>
                      <a:r>
                        <a:rPr lang="en-US" sz="1000" dirty="0" err="1">
                          <a:effectLst/>
                        </a:rPr>
                        <a:t>ifstream</a:t>
                      </a:r>
                      <a:r>
                        <a:rPr lang="en-US" sz="1000" dirty="0">
                          <a:effectLst/>
                        </a:rPr>
                        <a:t>: creates, reads, and writes to files</a:t>
                      </a:r>
                    </a:p>
                  </a:txBody>
                  <a:tcPr marL="32328" marR="32328" marT="32328" marB="32328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14702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2368774"/>
      </p:ext>
    </p:extLst>
  </p:cSld>
  <p:clrMapOvr>
    <a:masterClrMapping/>
  </p:clrMapOvr>
  <p:transition>
    <p:cut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770" y="76375"/>
            <a:ext cx="3528695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l"/>
            <a:r>
              <a:rPr lang="en-US" b="0" i="0" dirty="0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C++ Files: </a:t>
            </a:r>
            <a:r>
              <a:rPr lang="en-US" i="0" dirty="0" err="1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fstream</a:t>
            </a:r>
            <a:endParaRPr lang="en-US" i="0" dirty="0">
              <a:solidFill>
                <a:schemeClr val="bg1"/>
              </a:solidFill>
              <a:effectLst/>
              <a:latin typeface="Segoe UI" panose="020B0502040204020203" pitchFamily="3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0700" y="784225"/>
            <a:ext cx="4569143" cy="1720984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89230" indent="-176530">
              <a:lnSpc>
                <a:spcPct val="100000"/>
              </a:lnSpc>
              <a:spcBef>
                <a:spcPts val="340"/>
              </a:spcBef>
              <a:buChar char="•"/>
              <a:tabLst>
                <a:tab pos="189230" algn="l"/>
              </a:tabLst>
            </a:pPr>
            <a:r>
              <a:rPr lang="en-US" sz="1100" b="0" i="0" dirty="0">
                <a:solidFill>
                  <a:schemeClr val="tx1"/>
                </a:solidFill>
                <a:effectLst/>
                <a:latin typeface="-apple-system"/>
              </a:rPr>
              <a:t>These classes are derived directly or indirectly from the classes </a:t>
            </a:r>
            <a:r>
              <a:rPr lang="en-US" sz="1100" b="1" i="0" dirty="0" err="1">
                <a:solidFill>
                  <a:srgbClr val="7030A0"/>
                </a:solidFill>
                <a:effectLst/>
                <a:latin typeface="-apple-system"/>
              </a:rPr>
              <a:t>istream</a:t>
            </a:r>
            <a:r>
              <a:rPr lang="en-US" sz="1100" b="0" i="0" dirty="0">
                <a:solidFill>
                  <a:schemeClr val="tx1"/>
                </a:solidFill>
                <a:effectLst/>
                <a:latin typeface="-apple-system"/>
              </a:rPr>
              <a:t> and </a:t>
            </a:r>
            <a:r>
              <a:rPr lang="en-US" sz="1100" b="1" dirty="0" err="1">
                <a:solidFill>
                  <a:srgbClr val="7030A0"/>
                </a:solidFill>
                <a:latin typeface="-apple-system"/>
              </a:rPr>
              <a:t>ostream</a:t>
            </a:r>
            <a:r>
              <a:rPr lang="en-US" sz="1100" b="0" i="0" dirty="0">
                <a:solidFill>
                  <a:schemeClr val="tx1"/>
                </a:solidFill>
                <a:effectLst/>
                <a:latin typeface="-apple-system"/>
              </a:rPr>
              <a:t>. </a:t>
            </a:r>
          </a:p>
          <a:p>
            <a:pPr marL="189230" indent="-176530">
              <a:lnSpc>
                <a:spcPct val="100000"/>
              </a:lnSpc>
              <a:spcBef>
                <a:spcPts val="340"/>
              </a:spcBef>
              <a:buChar char="•"/>
              <a:tabLst>
                <a:tab pos="189230" algn="l"/>
              </a:tabLst>
            </a:pPr>
            <a:r>
              <a:rPr lang="en-US" sz="1100" b="0" i="0" dirty="0">
                <a:solidFill>
                  <a:schemeClr val="tx1"/>
                </a:solidFill>
                <a:effectLst/>
                <a:latin typeface="-apple-system"/>
              </a:rPr>
              <a:t>We have already used objects whose types were these classes: </a:t>
            </a:r>
          </a:p>
          <a:p>
            <a:pPr marL="189230" indent="-176530">
              <a:lnSpc>
                <a:spcPct val="100000"/>
              </a:lnSpc>
              <a:spcBef>
                <a:spcPts val="340"/>
              </a:spcBef>
              <a:buFont typeface="Courier New" panose="02070309020205020404" pitchFamily="49" charset="0"/>
              <a:buChar char="o"/>
              <a:tabLst>
                <a:tab pos="189230" algn="l"/>
              </a:tabLst>
            </a:pPr>
            <a:r>
              <a:rPr lang="en-US" sz="1100" b="1" dirty="0" err="1">
                <a:solidFill>
                  <a:srgbClr val="7030A0"/>
                </a:solidFill>
                <a:latin typeface="-apple-system"/>
              </a:rPr>
              <a:t>cin</a:t>
            </a:r>
            <a:r>
              <a:rPr lang="en-US" sz="1100" b="0" i="0" dirty="0">
                <a:solidFill>
                  <a:schemeClr val="tx1"/>
                </a:solidFill>
                <a:effectLst/>
                <a:latin typeface="-apple-system"/>
              </a:rPr>
              <a:t> is an object of class </a:t>
            </a:r>
            <a:r>
              <a:rPr lang="en-US" sz="1100" b="1" dirty="0" err="1">
                <a:solidFill>
                  <a:srgbClr val="7030A0"/>
                </a:solidFill>
                <a:latin typeface="-apple-system"/>
              </a:rPr>
              <a:t>istream</a:t>
            </a:r>
            <a:endParaRPr lang="en-US" sz="1100" b="1" dirty="0">
              <a:solidFill>
                <a:srgbClr val="7030A0"/>
              </a:solidFill>
              <a:latin typeface="-apple-system"/>
            </a:endParaRPr>
          </a:p>
          <a:p>
            <a:pPr marL="189230" indent="-176530">
              <a:lnSpc>
                <a:spcPct val="100000"/>
              </a:lnSpc>
              <a:spcBef>
                <a:spcPts val="340"/>
              </a:spcBef>
              <a:buFont typeface="Courier New" panose="02070309020205020404" pitchFamily="49" charset="0"/>
              <a:buChar char="o"/>
              <a:tabLst>
                <a:tab pos="189230" algn="l"/>
              </a:tabLst>
            </a:pPr>
            <a:r>
              <a:rPr lang="en-US" sz="1100" b="1" dirty="0" err="1">
                <a:solidFill>
                  <a:srgbClr val="7030A0"/>
                </a:solidFill>
                <a:latin typeface="-apple-system"/>
              </a:rPr>
              <a:t>cout</a:t>
            </a:r>
            <a:r>
              <a:rPr lang="en-US" sz="1100" b="0" i="0" dirty="0">
                <a:solidFill>
                  <a:schemeClr val="tx1"/>
                </a:solidFill>
                <a:effectLst/>
                <a:latin typeface="-apple-system"/>
              </a:rPr>
              <a:t> is an object of class </a:t>
            </a:r>
            <a:r>
              <a:rPr lang="en-US" sz="1100" b="1" dirty="0" err="1">
                <a:solidFill>
                  <a:srgbClr val="7030A0"/>
                </a:solidFill>
                <a:latin typeface="-apple-system"/>
              </a:rPr>
              <a:t>ostream</a:t>
            </a:r>
            <a:r>
              <a:rPr lang="en-US" sz="1100" b="0" i="0" dirty="0">
                <a:solidFill>
                  <a:schemeClr val="tx1"/>
                </a:solidFill>
                <a:effectLst/>
                <a:latin typeface="-apple-system"/>
              </a:rPr>
              <a:t>. </a:t>
            </a:r>
          </a:p>
          <a:p>
            <a:pPr marL="189230" indent="-176530">
              <a:lnSpc>
                <a:spcPct val="100000"/>
              </a:lnSpc>
              <a:spcBef>
                <a:spcPts val="340"/>
              </a:spcBef>
              <a:buChar char="•"/>
              <a:tabLst>
                <a:tab pos="189230" algn="l"/>
              </a:tabLst>
            </a:pPr>
            <a:r>
              <a:rPr lang="en-US" sz="1100" b="0" i="0" dirty="0">
                <a:solidFill>
                  <a:schemeClr val="tx1"/>
                </a:solidFill>
                <a:effectLst/>
                <a:latin typeface="-apple-system"/>
              </a:rPr>
              <a:t>Therefore, we have already been using classes that are related to our file streams. We can use our file streams the same way we are already used to use </a:t>
            </a:r>
            <a:r>
              <a:rPr lang="en-US" sz="1100" b="0" i="0" dirty="0" err="1">
                <a:solidFill>
                  <a:schemeClr val="tx1"/>
                </a:solidFill>
                <a:effectLst/>
                <a:latin typeface="-apple-system"/>
              </a:rPr>
              <a:t>cin</a:t>
            </a:r>
            <a:r>
              <a:rPr lang="en-US" sz="1100" b="0" i="0" dirty="0">
                <a:solidFill>
                  <a:schemeClr val="tx1"/>
                </a:solidFill>
                <a:effectLst/>
                <a:latin typeface="-apple-system"/>
              </a:rPr>
              <a:t> and </a:t>
            </a:r>
            <a:r>
              <a:rPr lang="en-US" sz="1100" b="0" i="0" dirty="0" err="1">
                <a:solidFill>
                  <a:schemeClr val="tx1"/>
                </a:solidFill>
                <a:effectLst/>
                <a:latin typeface="-apple-system"/>
              </a:rPr>
              <a:t>cout</a:t>
            </a:r>
            <a:r>
              <a:rPr lang="en-US" sz="1100" b="0" i="0" dirty="0">
                <a:solidFill>
                  <a:schemeClr val="tx1"/>
                </a:solidFill>
                <a:effectLst/>
                <a:latin typeface="-apple-system"/>
              </a:rPr>
              <a:t>, with the only difference that we have to associate these streams with physical files.</a:t>
            </a:r>
            <a:endParaRPr sz="1100" dirty="0">
              <a:solidFill>
                <a:schemeClr val="tx1"/>
              </a:solidFill>
              <a:latin typeface="Tahoma"/>
              <a:cs typeface="Tahom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0" y="3234937"/>
            <a:ext cx="5760085" cy="5080"/>
            <a:chOff x="0" y="3234937"/>
            <a:chExt cx="5760085" cy="5080"/>
          </a:xfrm>
        </p:grpSpPr>
        <p:sp>
          <p:nvSpPr>
            <p:cNvPr id="7" name="object 7"/>
            <p:cNvSpPr/>
            <p:nvPr/>
          </p:nvSpPr>
          <p:spPr>
            <a:xfrm>
              <a:off x="0" y="3237471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3234937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80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3234937"/>
              <a:ext cx="3840479" cy="5080"/>
            </a:xfrm>
            <a:custGeom>
              <a:avLst/>
              <a:gdLst/>
              <a:ahLst/>
              <a:cxnLst/>
              <a:rect l="l" t="t" r="r" b="b"/>
              <a:pathLst>
                <a:path w="3840479" h="5080">
                  <a:moveTo>
                    <a:pt x="0" y="5060"/>
                  </a:moveTo>
                  <a:lnTo>
                    <a:pt x="0" y="0"/>
                  </a:lnTo>
                  <a:lnTo>
                    <a:pt x="3840078" y="0"/>
                  </a:lnTo>
                  <a:lnTo>
                    <a:pt x="3840078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902691995"/>
      </p:ext>
    </p:extLst>
  </p:cSld>
  <p:clrMapOvr>
    <a:masterClrMapping/>
  </p:clrMapOvr>
  <p:transition>
    <p:cut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770" y="76375"/>
            <a:ext cx="3528695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l"/>
            <a:r>
              <a:rPr lang="en-US" b="0" i="0" dirty="0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Open a file to read</a:t>
            </a:r>
            <a:endParaRPr lang="en-US" i="0" dirty="0">
              <a:solidFill>
                <a:schemeClr val="bg1"/>
              </a:solidFill>
              <a:effectLst/>
              <a:latin typeface="Segoe UI" panose="020B0502040204020203" pitchFamily="34" charset="0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0" y="3234937"/>
            <a:ext cx="5760085" cy="5080"/>
            <a:chOff x="0" y="3234937"/>
            <a:chExt cx="5760085" cy="5080"/>
          </a:xfrm>
        </p:grpSpPr>
        <p:sp>
          <p:nvSpPr>
            <p:cNvPr id="7" name="object 7"/>
            <p:cNvSpPr/>
            <p:nvPr/>
          </p:nvSpPr>
          <p:spPr>
            <a:xfrm>
              <a:off x="0" y="3237471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3234937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80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3234937"/>
              <a:ext cx="3840479" cy="5080"/>
            </a:xfrm>
            <a:custGeom>
              <a:avLst/>
              <a:gdLst/>
              <a:ahLst/>
              <a:cxnLst/>
              <a:rect l="l" t="t" r="r" b="b"/>
              <a:pathLst>
                <a:path w="3840479" h="5080">
                  <a:moveTo>
                    <a:pt x="0" y="5060"/>
                  </a:moveTo>
                  <a:lnTo>
                    <a:pt x="0" y="0"/>
                  </a:lnTo>
                  <a:lnTo>
                    <a:pt x="3840078" y="0"/>
                  </a:lnTo>
                  <a:lnTo>
                    <a:pt x="3840078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60296254-B8DC-3ABE-6774-8150710B4AE9}"/>
              </a:ext>
            </a:extLst>
          </p:cNvPr>
          <p:cNvSpPr txBox="1"/>
          <p:nvPr/>
        </p:nvSpPr>
        <p:spPr>
          <a:xfrm>
            <a:off x="368300" y="784225"/>
            <a:ext cx="4648200" cy="2308324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r>
              <a:rPr lang="en-US" sz="1200" b="0" i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#include &lt;</a:t>
            </a:r>
            <a:r>
              <a:rPr lang="en-US" sz="1200" b="0" i="0" dirty="0" err="1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fstream</a:t>
            </a:r>
            <a:r>
              <a:rPr lang="en-US" sz="1200" b="0" i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1200" dirty="0">
                <a:solidFill>
                  <a:srgbClr val="00B0F0"/>
                </a:solidFill>
                <a:latin typeface="Consolas" panose="020B0609020204030204" pitchFamily="49" charset="0"/>
              </a:rPr>
              <a:t>#include &lt;string&gt;</a:t>
            </a:r>
          </a:p>
          <a:p>
            <a:r>
              <a:rPr lang="en-US" sz="1200" dirty="0">
                <a:solidFill>
                  <a:srgbClr val="00B0F0"/>
                </a:solidFill>
                <a:latin typeface="Consolas" panose="020B0609020204030204" pitchFamily="49" charset="0"/>
              </a:rPr>
              <a:t>u</a:t>
            </a:r>
            <a:r>
              <a:rPr lang="en-US" sz="1200" b="0" i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sing namespace std;</a:t>
            </a:r>
          </a:p>
          <a:p>
            <a:endParaRPr lang="en-US" sz="1200" b="0" i="0" dirty="0">
              <a:solidFill>
                <a:srgbClr val="00B0F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B0F0"/>
                </a:solidFill>
                <a:latin typeface="Consolas" panose="020B0609020204030204" pitchFamily="49" charset="0"/>
              </a:rPr>
              <a:t>int main() {</a:t>
            </a:r>
            <a:endParaRPr lang="en-US" sz="1200" b="0" i="0" dirty="0">
              <a:solidFill>
                <a:srgbClr val="00B0F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   </a:t>
            </a:r>
            <a:r>
              <a:rPr lang="en-US" sz="12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filename = "myfilein.txt";</a:t>
            </a:r>
          </a:p>
          <a:p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 err="1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ifstream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myfilein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myfilein.open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(filename);</a:t>
            </a: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   …</a:t>
            </a:r>
          </a:p>
          <a:p>
            <a:endParaRPr lang="en-US" sz="12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sz="12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8140437"/>
      </p:ext>
    </p:extLst>
  </p:cSld>
  <p:clrMapOvr>
    <a:masterClrMapping/>
  </p:clrMapOvr>
  <p:transition>
    <p:cut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770" y="76375"/>
            <a:ext cx="3528695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l"/>
            <a:r>
              <a:rPr lang="en-US" b="0" i="0" dirty="0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Read records from a file: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getline</a:t>
            </a:r>
            <a:r>
              <a:rPr lang="en-US" b="0" i="0" dirty="0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()</a:t>
            </a:r>
            <a:endParaRPr lang="en-US" i="0" dirty="0">
              <a:solidFill>
                <a:schemeClr val="bg1"/>
              </a:solidFill>
              <a:effectLst/>
              <a:latin typeface="Segoe UI" panose="020B0502040204020203" pitchFamily="34" charset="0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0" y="3234937"/>
            <a:ext cx="5760085" cy="5080"/>
            <a:chOff x="0" y="3234937"/>
            <a:chExt cx="5760085" cy="5080"/>
          </a:xfrm>
        </p:grpSpPr>
        <p:sp>
          <p:nvSpPr>
            <p:cNvPr id="7" name="object 7"/>
            <p:cNvSpPr/>
            <p:nvPr/>
          </p:nvSpPr>
          <p:spPr>
            <a:xfrm>
              <a:off x="0" y="3237471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3234937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80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3234937"/>
              <a:ext cx="3840479" cy="5080"/>
            </a:xfrm>
            <a:custGeom>
              <a:avLst/>
              <a:gdLst/>
              <a:ahLst/>
              <a:cxnLst/>
              <a:rect l="l" t="t" r="r" b="b"/>
              <a:pathLst>
                <a:path w="3840479" h="5080">
                  <a:moveTo>
                    <a:pt x="0" y="5060"/>
                  </a:moveTo>
                  <a:lnTo>
                    <a:pt x="0" y="0"/>
                  </a:lnTo>
                  <a:lnTo>
                    <a:pt x="3840078" y="0"/>
                  </a:lnTo>
                  <a:lnTo>
                    <a:pt x="3840078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60296254-B8DC-3ABE-6774-8150710B4AE9}"/>
              </a:ext>
            </a:extLst>
          </p:cNvPr>
          <p:cNvSpPr txBox="1"/>
          <p:nvPr/>
        </p:nvSpPr>
        <p:spPr>
          <a:xfrm>
            <a:off x="368300" y="784225"/>
            <a:ext cx="5257800" cy="2492990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B0F0"/>
                </a:solidFill>
                <a:latin typeface="Consolas" panose="020B0609020204030204" pitchFamily="49" charset="0"/>
              </a:rPr>
              <a:t>int main() {</a:t>
            </a:r>
          </a:p>
          <a:p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filename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“students.csv"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line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mylines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 </a:t>
            </a:r>
            <a:endParaRPr lang="en-US" sz="1200" b="0" i="0" dirty="0">
              <a:solidFill>
                <a:srgbClr val="00B0F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ifstream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myfile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filename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myfile</a:t>
            </a:r>
            <a:r>
              <a:rPr lang="en-US" sz="1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is_open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()){</a:t>
            </a:r>
          </a:p>
          <a:p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getline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myfile</a:t>
            </a:r>
            <a:r>
              <a:rPr lang="en-US" sz="1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line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{</a:t>
            </a:r>
          </a:p>
          <a:p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mylines</a:t>
            </a:r>
            <a:r>
              <a:rPr lang="en-US" sz="1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push_back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line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myfile</a:t>
            </a:r>
            <a:r>
              <a:rPr lang="en-US" sz="1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close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}</a:t>
            </a:r>
            <a:endParaRPr lang="en-US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7142617"/>
      </p:ext>
    </p:extLst>
  </p:cSld>
  <p:clrMapOvr>
    <a:masterClrMapping/>
  </p:clrMapOvr>
  <p:transition>
    <p:cut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770" y="76375"/>
            <a:ext cx="3528695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l"/>
            <a:r>
              <a:rPr lang="en-US" b="0" i="0" dirty="0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Split one line into multiple fields by a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delimter</a:t>
            </a:r>
            <a:endParaRPr lang="en-US" i="0" dirty="0">
              <a:solidFill>
                <a:schemeClr val="bg1"/>
              </a:solidFill>
              <a:effectLst/>
              <a:latin typeface="Segoe UI" panose="020B0502040204020203" pitchFamily="34" charset="0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0" y="3234937"/>
            <a:ext cx="5760085" cy="5080"/>
            <a:chOff x="0" y="3234937"/>
            <a:chExt cx="5760085" cy="5080"/>
          </a:xfrm>
        </p:grpSpPr>
        <p:sp>
          <p:nvSpPr>
            <p:cNvPr id="7" name="object 7"/>
            <p:cNvSpPr/>
            <p:nvPr/>
          </p:nvSpPr>
          <p:spPr>
            <a:xfrm>
              <a:off x="0" y="3237471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3234937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80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3234937"/>
              <a:ext cx="3840479" cy="5080"/>
            </a:xfrm>
            <a:custGeom>
              <a:avLst/>
              <a:gdLst/>
              <a:ahLst/>
              <a:cxnLst/>
              <a:rect l="l" t="t" r="r" b="b"/>
              <a:pathLst>
                <a:path w="3840479" h="5080">
                  <a:moveTo>
                    <a:pt x="0" y="5060"/>
                  </a:moveTo>
                  <a:lnTo>
                    <a:pt x="0" y="0"/>
                  </a:lnTo>
                  <a:lnTo>
                    <a:pt x="3840078" y="0"/>
                  </a:lnTo>
                  <a:lnTo>
                    <a:pt x="3840078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60296254-B8DC-3ABE-6774-8150710B4AE9}"/>
              </a:ext>
            </a:extLst>
          </p:cNvPr>
          <p:cNvSpPr txBox="1"/>
          <p:nvPr/>
        </p:nvSpPr>
        <p:spPr>
          <a:xfrm>
            <a:off x="122770" y="372615"/>
            <a:ext cx="5257800" cy="2862322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filename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"students.csv"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9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Student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students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myfile</a:t>
            </a:r>
            <a:r>
              <a:rPr lang="en-US" sz="9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9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filename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ios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myfile</a:t>
            </a:r>
            <a:r>
              <a:rPr lang="en-US" sz="9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9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is_open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9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getline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myfile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header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9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getline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myfile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line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{</a:t>
            </a:r>
          </a:p>
          <a:p>
            <a:r>
              <a:rPr lang="en-US" sz="9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        //convert a string into a </a:t>
            </a:r>
            <a:r>
              <a:rPr lang="en-US" sz="9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stringstream</a:t>
            </a:r>
            <a:r>
              <a:rPr lang="en-US" sz="9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9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9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stringstream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fields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line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9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getline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fields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','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9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getline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fields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','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9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getline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fields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','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                        </a:t>
            </a:r>
          </a:p>
          <a:p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9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Student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student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stoi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US" sz="9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stoi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students</a:t>
            </a:r>
            <a:r>
              <a:rPr lang="en-US" sz="9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9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push_back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student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myfile</a:t>
            </a:r>
            <a:r>
              <a:rPr lang="en-US" sz="9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9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close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}</a:t>
            </a:r>
            <a:endParaRPr lang="en-US" sz="9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  }</a:t>
            </a:r>
          </a:p>
        </p:txBody>
      </p:sp>
    </p:spTree>
    <p:extLst>
      <p:ext uri="{BB962C8B-B14F-4D97-AF65-F5344CB8AC3E}">
        <p14:creationId xmlns:p14="http://schemas.microsoft.com/office/powerpoint/2010/main" val="3453938729"/>
      </p:ext>
    </p:extLst>
  </p:cSld>
  <p:clrMapOvr>
    <a:masterClrMapping/>
  </p:clrMapOvr>
  <p:transition>
    <p:cut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770" y="76375"/>
            <a:ext cx="3528695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l"/>
            <a:r>
              <a:rPr lang="en-US" b="0" i="0" dirty="0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Open a file to write</a:t>
            </a:r>
            <a:endParaRPr lang="en-US" i="0" dirty="0">
              <a:solidFill>
                <a:schemeClr val="bg1"/>
              </a:solidFill>
              <a:effectLst/>
              <a:latin typeface="Segoe UI" panose="020B0502040204020203" pitchFamily="34" charset="0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0" y="3234937"/>
            <a:ext cx="5760085" cy="5080"/>
            <a:chOff x="0" y="3234937"/>
            <a:chExt cx="5760085" cy="5080"/>
          </a:xfrm>
        </p:grpSpPr>
        <p:sp>
          <p:nvSpPr>
            <p:cNvPr id="7" name="object 7"/>
            <p:cNvSpPr/>
            <p:nvPr/>
          </p:nvSpPr>
          <p:spPr>
            <a:xfrm>
              <a:off x="0" y="3237471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3234937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80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3234937"/>
              <a:ext cx="3840479" cy="5080"/>
            </a:xfrm>
            <a:custGeom>
              <a:avLst/>
              <a:gdLst/>
              <a:ahLst/>
              <a:cxnLst/>
              <a:rect l="l" t="t" r="r" b="b"/>
              <a:pathLst>
                <a:path w="3840479" h="5080">
                  <a:moveTo>
                    <a:pt x="0" y="5060"/>
                  </a:moveTo>
                  <a:lnTo>
                    <a:pt x="0" y="0"/>
                  </a:lnTo>
                  <a:lnTo>
                    <a:pt x="3840078" y="0"/>
                  </a:lnTo>
                  <a:lnTo>
                    <a:pt x="3840078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60296254-B8DC-3ABE-6774-8150710B4AE9}"/>
              </a:ext>
            </a:extLst>
          </p:cNvPr>
          <p:cNvSpPr txBox="1"/>
          <p:nvPr/>
        </p:nvSpPr>
        <p:spPr>
          <a:xfrm>
            <a:off x="368300" y="784225"/>
            <a:ext cx="4648200" cy="2308324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r>
              <a:rPr lang="en-US" sz="1200" b="0" i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#include &lt;</a:t>
            </a:r>
            <a:r>
              <a:rPr lang="en-US" sz="1200" b="0" i="0" dirty="0" err="1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fstream</a:t>
            </a:r>
            <a:r>
              <a:rPr lang="en-US" sz="1200" b="0" i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1200" dirty="0">
                <a:solidFill>
                  <a:srgbClr val="00B0F0"/>
                </a:solidFill>
                <a:latin typeface="Consolas" panose="020B0609020204030204" pitchFamily="49" charset="0"/>
              </a:rPr>
              <a:t>#include &lt;string&gt;</a:t>
            </a:r>
          </a:p>
          <a:p>
            <a:r>
              <a:rPr lang="en-US" sz="1200" dirty="0">
                <a:solidFill>
                  <a:srgbClr val="00B0F0"/>
                </a:solidFill>
                <a:latin typeface="Consolas" panose="020B0609020204030204" pitchFamily="49" charset="0"/>
              </a:rPr>
              <a:t>u</a:t>
            </a:r>
            <a:r>
              <a:rPr lang="en-US" sz="1200" b="0" i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sing namespace std;</a:t>
            </a:r>
          </a:p>
          <a:p>
            <a:endParaRPr lang="en-US" sz="1200" b="0" i="0" dirty="0">
              <a:solidFill>
                <a:srgbClr val="00B0F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B0F0"/>
                </a:solidFill>
                <a:latin typeface="Consolas" panose="020B0609020204030204" pitchFamily="49" charset="0"/>
              </a:rPr>
              <a:t>int main() {</a:t>
            </a:r>
            <a:endParaRPr lang="en-US" sz="1200" b="0" i="0" dirty="0">
              <a:solidFill>
                <a:srgbClr val="00B0F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   </a:t>
            </a:r>
            <a:r>
              <a:rPr lang="en-US" sz="12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filename = "myfileout.txt";</a:t>
            </a:r>
          </a:p>
          <a:p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dirty="0" err="1">
                <a:solidFill>
                  <a:srgbClr val="00B0F0"/>
                </a:solidFill>
                <a:latin typeface="Consolas" panose="020B0609020204030204" pitchFamily="49" charset="0"/>
              </a:rPr>
              <a:t>o</a:t>
            </a:r>
            <a:r>
              <a:rPr lang="en-US" sz="1200" b="0" dirty="0" err="1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fstream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myfileout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myfileout.open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(filename);</a:t>
            </a: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   …</a:t>
            </a:r>
          </a:p>
          <a:p>
            <a:endParaRPr lang="en-US" sz="12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sz="12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284356"/>
      </p:ext>
    </p:extLst>
  </p:cSld>
  <p:clrMapOvr>
    <a:masterClrMapping/>
  </p:clrMapOvr>
  <p:transition>
    <p:cut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770" y="76375"/>
            <a:ext cx="3528695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l"/>
            <a:r>
              <a:rPr lang="en-US" b="0" i="0" dirty="0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Write to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ofsteam</a:t>
            </a:r>
            <a:r>
              <a:rPr lang="en-US" b="0" i="0" dirty="0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:    &lt;&lt;</a:t>
            </a:r>
            <a:endParaRPr lang="en-US" i="0" dirty="0">
              <a:solidFill>
                <a:schemeClr val="bg1"/>
              </a:solidFill>
              <a:effectLst/>
              <a:latin typeface="Segoe UI" panose="020B0502040204020203" pitchFamily="34" charset="0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0" y="3234937"/>
            <a:ext cx="5760085" cy="5080"/>
            <a:chOff x="0" y="3234937"/>
            <a:chExt cx="5760085" cy="5080"/>
          </a:xfrm>
        </p:grpSpPr>
        <p:sp>
          <p:nvSpPr>
            <p:cNvPr id="7" name="object 7"/>
            <p:cNvSpPr/>
            <p:nvPr/>
          </p:nvSpPr>
          <p:spPr>
            <a:xfrm>
              <a:off x="0" y="3237471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3234937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80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3234937"/>
              <a:ext cx="3840479" cy="5080"/>
            </a:xfrm>
            <a:custGeom>
              <a:avLst/>
              <a:gdLst/>
              <a:ahLst/>
              <a:cxnLst/>
              <a:rect l="l" t="t" r="r" b="b"/>
              <a:pathLst>
                <a:path w="3840479" h="5080">
                  <a:moveTo>
                    <a:pt x="0" y="5060"/>
                  </a:moveTo>
                  <a:lnTo>
                    <a:pt x="0" y="0"/>
                  </a:lnTo>
                  <a:lnTo>
                    <a:pt x="3840078" y="0"/>
                  </a:lnTo>
                  <a:lnTo>
                    <a:pt x="3840078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60296254-B8DC-3ABE-6774-8150710B4AE9}"/>
              </a:ext>
            </a:extLst>
          </p:cNvPr>
          <p:cNvSpPr txBox="1"/>
          <p:nvPr/>
        </p:nvSpPr>
        <p:spPr>
          <a:xfrm>
            <a:off x="368300" y="372604"/>
            <a:ext cx="4648200" cy="2862322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r>
              <a:rPr lang="en-US" sz="1200" b="0" i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#include &lt;</a:t>
            </a:r>
            <a:r>
              <a:rPr lang="en-US" sz="1200" b="0" i="0" dirty="0" err="1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fstream</a:t>
            </a:r>
            <a:r>
              <a:rPr lang="en-US" sz="1200" b="0" i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1200" dirty="0">
                <a:solidFill>
                  <a:srgbClr val="00B0F0"/>
                </a:solidFill>
                <a:latin typeface="Consolas" panose="020B0609020204030204" pitchFamily="49" charset="0"/>
              </a:rPr>
              <a:t>#include &lt;string&gt;</a:t>
            </a:r>
          </a:p>
          <a:p>
            <a:r>
              <a:rPr lang="en-US" sz="1200" dirty="0">
                <a:solidFill>
                  <a:srgbClr val="00B0F0"/>
                </a:solidFill>
                <a:latin typeface="Consolas" panose="020B0609020204030204" pitchFamily="49" charset="0"/>
              </a:rPr>
              <a:t>u</a:t>
            </a:r>
            <a:r>
              <a:rPr lang="en-US" sz="1200" b="0" i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sing namespace std;</a:t>
            </a:r>
          </a:p>
          <a:p>
            <a:r>
              <a:rPr lang="en-US" sz="1200" dirty="0">
                <a:solidFill>
                  <a:srgbClr val="00B0F0"/>
                </a:solidFill>
                <a:latin typeface="Consolas" panose="020B0609020204030204" pitchFamily="49" charset="0"/>
              </a:rPr>
              <a:t>int main() {</a:t>
            </a:r>
            <a:endParaRPr lang="en-US" sz="1200" b="0" i="0" dirty="0">
              <a:solidFill>
                <a:srgbClr val="00B0F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//Write to a file</a:t>
            </a:r>
            <a:endParaRPr lang="en-US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filename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students.out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ofstream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myout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filename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myout</a:t>
            </a:r>
            <a:r>
              <a:rPr lang="en-US" sz="1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is_open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()) {</a:t>
            </a:r>
          </a:p>
          <a:p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myout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"#id, name, age"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students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myout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</a:t>
            </a:r>
            <a:r>
              <a:rPr lang="en-US" sz="1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getStudentInfo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myfile</a:t>
            </a:r>
            <a:r>
              <a:rPr lang="en-US" sz="1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close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  </a:t>
            </a:r>
          </a:p>
          <a:p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 </a:t>
            </a:r>
          </a:p>
          <a:p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2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4757999"/>
      </p:ext>
    </p:extLst>
  </p:cSld>
  <p:clrMapOvr>
    <a:masterClrMapping/>
  </p:clrMapOvr>
  <p:transition>
    <p:cut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43304" y="1156752"/>
            <a:ext cx="2332990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b="0" spc="-265" dirty="0">
                <a:solidFill>
                  <a:srgbClr val="22373A"/>
                </a:solidFill>
                <a:latin typeface="Arial Black"/>
                <a:cs typeface="Arial Black"/>
                <a:hlinkClick r:id="rId2" action="ppaction://hlinksldjump"/>
              </a:rPr>
              <a:t>Heap</a:t>
            </a:r>
            <a:r>
              <a:rPr sz="2450" b="0" spc="105" dirty="0">
                <a:solidFill>
                  <a:srgbClr val="22373A"/>
                </a:solidFill>
                <a:latin typeface="Arial Black"/>
                <a:cs typeface="Arial Black"/>
                <a:hlinkClick r:id="rId2" action="ppaction://hlinksldjump"/>
              </a:rPr>
              <a:t> </a:t>
            </a:r>
            <a:r>
              <a:rPr sz="2450" b="0" spc="-280" dirty="0">
                <a:solidFill>
                  <a:srgbClr val="22373A"/>
                </a:solidFill>
                <a:latin typeface="Arial Black"/>
                <a:cs typeface="Arial Black"/>
                <a:hlinkClick r:id="rId2" action="ppaction://hlinksldjump"/>
              </a:rPr>
              <a:t>and</a:t>
            </a:r>
            <a:r>
              <a:rPr sz="2450" b="0" spc="100" dirty="0">
                <a:solidFill>
                  <a:srgbClr val="22373A"/>
                </a:solidFill>
                <a:latin typeface="Arial Black"/>
                <a:cs typeface="Arial Black"/>
                <a:hlinkClick r:id="rId2" action="ppaction://hlinksldjump"/>
              </a:rPr>
              <a:t> </a:t>
            </a:r>
            <a:r>
              <a:rPr sz="2450" b="0" spc="-310" dirty="0">
                <a:solidFill>
                  <a:srgbClr val="22373A"/>
                </a:solidFill>
                <a:latin typeface="Arial Black"/>
                <a:cs typeface="Arial Black"/>
                <a:hlinkClick r:id="rId2" action="ppaction://hlinksldjump"/>
              </a:rPr>
              <a:t>Stack</a:t>
            </a:r>
            <a:endParaRPr sz="2450">
              <a:latin typeface="Arial Black"/>
              <a:cs typeface="Arial Black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356004" y="1771414"/>
            <a:ext cx="3048635" cy="5080"/>
            <a:chOff x="1356004" y="1771414"/>
            <a:chExt cx="3048635" cy="5080"/>
          </a:xfrm>
        </p:grpSpPr>
        <p:sp>
          <p:nvSpPr>
            <p:cNvPr id="4" name="object 4"/>
            <p:cNvSpPr/>
            <p:nvPr/>
          </p:nvSpPr>
          <p:spPr>
            <a:xfrm>
              <a:off x="1356004" y="1771414"/>
              <a:ext cx="3048635" cy="5080"/>
            </a:xfrm>
            <a:custGeom>
              <a:avLst/>
              <a:gdLst/>
              <a:ahLst/>
              <a:cxnLst/>
              <a:rect l="l" t="t" r="r" b="b"/>
              <a:pathLst>
                <a:path w="3048635" h="5080">
                  <a:moveTo>
                    <a:pt x="0" y="5060"/>
                  </a:moveTo>
                  <a:lnTo>
                    <a:pt x="0" y="0"/>
                  </a:lnTo>
                  <a:lnTo>
                    <a:pt x="3048038" y="0"/>
                  </a:lnTo>
                  <a:lnTo>
                    <a:pt x="3048038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56004" y="1771414"/>
              <a:ext cx="203200" cy="5080"/>
            </a:xfrm>
            <a:custGeom>
              <a:avLst/>
              <a:gdLst/>
              <a:ahLst/>
              <a:cxnLst/>
              <a:rect l="l" t="t" r="r" b="b"/>
              <a:pathLst>
                <a:path w="203200" h="5080">
                  <a:moveTo>
                    <a:pt x="0" y="5060"/>
                  </a:moveTo>
                  <a:lnTo>
                    <a:pt x="0" y="0"/>
                  </a:lnTo>
                  <a:lnTo>
                    <a:pt x="203199" y="0"/>
                  </a:lnTo>
                  <a:lnTo>
                    <a:pt x="203199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320900245"/>
      </p:ext>
    </p:extLst>
  </p:cSld>
  <p:clrMapOvr>
    <a:masterClrMapping/>
  </p:clrMapOvr>
  <p:transition>
    <p:cut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0" spc="-160" dirty="0">
                <a:latin typeface="Arial Black"/>
                <a:cs typeface="Arial Black"/>
              </a:rPr>
              <a:t>Parenthesis</a:t>
            </a:r>
            <a:r>
              <a:rPr b="0" spc="80" dirty="0">
                <a:latin typeface="Arial Black"/>
                <a:cs typeface="Arial Black"/>
              </a:rPr>
              <a:t> </a:t>
            </a:r>
            <a:r>
              <a:rPr b="0" spc="-150" dirty="0">
                <a:latin typeface="Arial Black"/>
                <a:cs typeface="Arial Black"/>
              </a:rPr>
              <a:t>and</a:t>
            </a:r>
            <a:r>
              <a:rPr b="0" spc="85" dirty="0">
                <a:latin typeface="Arial Black"/>
                <a:cs typeface="Arial Black"/>
              </a:rPr>
              <a:t> </a:t>
            </a:r>
            <a:r>
              <a:rPr b="0" spc="-140" dirty="0">
                <a:latin typeface="Arial Black"/>
                <a:cs typeface="Arial Black"/>
              </a:rPr>
              <a:t>Brackets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66291" rIns="0" bIns="0" rtlCol="0">
            <a:spAutoFit/>
          </a:bodyPr>
          <a:lstStyle/>
          <a:p>
            <a:pPr marL="111760">
              <a:lnSpc>
                <a:spcPct val="100000"/>
              </a:lnSpc>
              <a:spcBef>
                <a:spcPts val="95"/>
              </a:spcBef>
            </a:pPr>
            <a:r>
              <a:rPr sz="1200" i="1" u="none" dirty="0">
                <a:latin typeface="Garamond"/>
                <a:cs typeface="Garamond"/>
              </a:rPr>
              <a:t>{}</a:t>
            </a:r>
            <a:r>
              <a:rPr sz="1200" i="1" u="none" spc="245" dirty="0">
                <a:latin typeface="Garamond"/>
                <a:cs typeface="Garamond"/>
              </a:rPr>
              <a:t> </a:t>
            </a:r>
            <a:r>
              <a:rPr sz="1200" u="none" spc="-170" dirty="0"/>
              <a:t>braces</a:t>
            </a:r>
            <a:r>
              <a:rPr sz="1200" u="none" spc="-170" dirty="0">
                <a:latin typeface="Tahoma"/>
                <a:cs typeface="Tahoma"/>
              </a:rPr>
              <a:t>,</a:t>
            </a:r>
            <a:r>
              <a:rPr sz="1200" u="none" spc="10" dirty="0">
                <a:latin typeface="Tahoma"/>
                <a:cs typeface="Tahoma"/>
              </a:rPr>
              <a:t> </a:t>
            </a:r>
            <a:r>
              <a:rPr sz="1200" u="none" spc="-50" dirty="0">
                <a:latin typeface="Tahoma"/>
                <a:cs typeface="Tahoma"/>
              </a:rPr>
              <a:t>informally</a:t>
            </a:r>
            <a:r>
              <a:rPr sz="1200" u="none" spc="15" dirty="0">
                <a:latin typeface="Tahoma"/>
                <a:cs typeface="Tahoma"/>
              </a:rPr>
              <a:t> </a:t>
            </a:r>
            <a:r>
              <a:rPr sz="1200" u="none" spc="-20" dirty="0">
                <a:latin typeface="Tahoma"/>
                <a:cs typeface="Tahoma"/>
              </a:rPr>
              <a:t>“curly</a:t>
            </a:r>
            <a:r>
              <a:rPr sz="1200" u="none" spc="15" dirty="0">
                <a:latin typeface="Tahoma"/>
                <a:cs typeface="Tahoma"/>
              </a:rPr>
              <a:t> </a:t>
            </a:r>
            <a:r>
              <a:rPr sz="1200" u="none" spc="-10" dirty="0">
                <a:latin typeface="Tahoma"/>
                <a:cs typeface="Tahoma"/>
              </a:rPr>
              <a:t>brackets”</a:t>
            </a:r>
            <a:endParaRPr sz="1200" dirty="0">
              <a:latin typeface="Tahoma"/>
              <a:cs typeface="Tahoma"/>
            </a:endParaRPr>
          </a:p>
          <a:p>
            <a:pPr marL="104139">
              <a:lnSpc>
                <a:spcPct val="100000"/>
              </a:lnSpc>
              <a:spcBef>
                <a:spcPts val="1360"/>
              </a:spcBef>
            </a:pPr>
            <a:r>
              <a:rPr sz="1200" b="1" u="none" spc="225" dirty="0">
                <a:latin typeface="Palatino Linotype"/>
                <a:cs typeface="Palatino Linotype"/>
              </a:rPr>
              <a:t>[]</a:t>
            </a:r>
            <a:r>
              <a:rPr sz="1200" b="1" u="none" spc="270" dirty="0">
                <a:latin typeface="Palatino Linotype"/>
                <a:cs typeface="Palatino Linotype"/>
              </a:rPr>
              <a:t> </a:t>
            </a:r>
            <a:r>
              <a:rPr sz="1200" u="none" spc="-165" dirty="0"/>
              <a:t>brackets</a:t>
            </a:r>
            <a:r>
              <a:rPr sz="1200" u="none" spc="-165" dirty="0">
                <a:latin typeface="Tahoma"/>
                <a:cs typeface="Tahoma"/>
              </a:rPr>
              <a:t>,</a:t>
            </a:r>
            <a:r>
              <a:rPr sz="1200" u="none" spc="30" dirty="0">
                <a:latin typeface="Tahoma"/>
                <a:cs typeface="Tahoma"/>
              </a:rPr>
              <a:t> </a:t>
            </a:r>
            <a:r>
              <a:rPr sz="1200" u="none" spc="-50" dirty="0">
                <a:latin typeface="Tahoma"/>
                <a:cs typeface="Tahoma"/>
              </a:rPr>
              <a:t>informally</a:t>
            </a:r>
            <a:r>
              <a:rPr sz="1200" u="none" spc="40" dirty="0">
                <a:latin typeface="Tahoma"/>
                <a:cs typeface="Tahoma"/>
              </a:rPr>
              <a:t> </a:t>
            </a:r>
            <a:r>
              <a:rPr sz="1200" u="none" spc="-65" dirty="0">
                <a:latin typeface="Tahoma"/>
                <a:cs typeface="Tahoma"/>
              </a:rPr>
              <a:t>“square</a:t>
            </a:r>
            <a:r>
              <a:rPr sz="1200" u="none" spc="35" dirty="0">
                <a:latin typeface="Tahoma"/>
                <a:cs typeface="Tahoma"/>
              </a:rPr>
              <a:t> </a:t>
            </a:r>
            <a:r>
              <a:rPr sz="1200" u="none" spc="-10" dirty="0">
                <a:latin typeface="Tahoma"/>
                <a:cs typeface="Tahoma"/>
              </a:rPr>
              <a:t>brackets”</a:t>
            </a:r>
            <a:endParaRPr sz="1200" dirty="0">
              <a:latin typeface="Tahoma"/>
              <a:cs typeface="Tahoma"/>
            </a:endParaRPr>
          </a:p>
          <a:p>
            <a:pPr marL="104139">
              <a:lnSpc>
                <a:spcPct val="100000"/>
              </a:lnSpc>
              <a:spcBef>
                <a:spcPts val="1360"/>
              </a:spcBef>
            </a:pPr>
            <a:r>
              <a:rPr sz="1200" b="1" u="none" spc="225" dirty="0">
                <a:latin typeface="Palatino Linotype"/>
                <a:cs typeface="Palatino Linotype"/>
              </a:rPr>
              <a:t>()</a:t>
            </a:r>
            <a:r>
              <a:rPr sz="1200" b="1" u="none" spc="245" dirty="0">
                <a:latin typeface="Palatino Linotype"/>
                <a:cs typeface="Palatino Linotype"/>
              </a:rPr>
              <a:t> </a:t>
            </a:r>
            <a:r>
              <a:rPr sz="1200" u="none" spc="-155" dirty="0"/>
              <a:t>parenthesis</a:t>
            </a:r>
            <a:r>
              <a:rPr sz="1200" u="none" spc="-155" dirty="0">
                <a:latin typeface="Tahoma"/>
                <a:cs typeface="Tahoma"/>
              </a:rPr>
              <a:t>,</a:t>
            </a:r>
            <a:r>
              <a:rPr sz="1200" u="none" spc="15" dirty="0">
                <a:latin typeface="Tahoma"/>
                <a:cs typeface="Tahoma"/>
              </a:rPr>
              <a:t> </a:t>
            </a:r>
            <a:r>
              <a:rPr sz="1200" u="none" spc="-50" dirty="0">
                <a:latin typeface="Tahoma"/>
                <a:cs typeface="Tahoma"/>
              </a:rPr>
              <a:t>informally</a:t>
            </a:r>
            <a:r>
              <a:rPr sz="1200" u="none" spc="15" dirty="0">
                <a:latin typeface="Tahoma"/>
                <a:cs typeface="Tahoma"/>
              </a:rPr>
              <a:t> </a:t>
            </a:r>
            <a:r>
              <a:rPr sz="1200" u="none" spc="-30" dirty="0">
                <a:latin typeface="Tahoma"/>
                <a:cs typeface="Tahoma"/>
              </a:rPr>
              <a:t>“round</a:t>
            </a:r>
            <a:r>
              <a:rPr sz="1200" u="none" spc="20" dirty="0">
                <a:latin typeface="Tahoma"/>
                <a:cs typeface="Tahoma"/>
              </a:rPr>
              <a:t> </a:t>
            </a:r>
            <a:r>
              <a:rPr sz="1200" u="none" spc="-30" dirty="0">
                <a:latin typeface="Tahoma"/>
                <a:cs typeface="Tahoma"/>
              </a:rPr>
              <a:t>brackets”</a:t>
            </a:r>
            <a:endParaRPr sz="1200" dirty="0">
              <a:latin typeface="Tahoma"/>
              <a:cs typeface="Tahoma"/>
            </a:endParaRPr>
          </a:p>
          <a:p>
            <a:pPr marL="32384">
              <a:lnSpc>
                <a:spcPct val="100000"/>
              </a:lnSpc>
              <a:spcBef>
                <a:spcPts val="1360"/>
              </a:spcBef>
            </a:pPr>
            <a:r>
              <a:rPr sz="1200" i="1" u="none" dirty="0">
                <a:latin typeface="Verdana"/>
                <a:cs typeface="Verdana"/>
              </a:rPr>
              <a:t>&lt;&gt;</a:t>
            </a:r>
            <a:r>
              <a:rPr sz="1200" i="1" u="none" spc="-20" dirty="0">
                <a:latin typeface="Verdana"/>
                <a:cs typeface="Verdana"/>
              </a:rPr>
              <a:t> </a:t>
            </a:r>
            <a:r>
              <a:rPr sz="1200" u="none" spc="-155" dirty="0"/>
              <a:t>angle</a:t>
            </a:r>
            <a:r>
              <a:rPr sz="1200" u="none" spc="35" dirty="0"/>
              <a:t> </a:t>
            </a:r>
            <a:r>
              <a:rPr sz="1200" u="none" spc="-50" dirty="0"/>
              <a:t>brackets</a:t>
            </a:r>
            <a:endParaRPr sz="1200" dirty="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59994" y="3016580"/>
            <a:ext cx="2016125" cy="0"/>
          </a:xfrm>
          <a:custGeom>
            <a:avLst/>
            <a:gdLst/>
            <a:ahLst/>
            <a:cxnLst/>
            <a:rect l="l" t="t" r="r" b="b"/>
            <a:pathLst>
              <a:path w="2016125">
                <a:moveTo>
                  <a:pt x="0" y="0"/>
                </a:moveTo>
                <a:lnTo>
                  <a:pt x="2015972" y="0"/>
                </a:lnTo>
              </a:path>
            </a:pathLst>
          </a:custGeom>
          <a:ln w="5054">
            <a:solidFill>
              <a:srgbClr val="394B4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40931" y="3022861"/>
            <a:ext cx="122110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70" dirty="0">
                <a:solidFill>
                  <a:srgbClr val="394B4E"/>
                </a:solidFill>
                <a:latin typeface="Palatino Linotype"/>
                <a:cs typeface="Palatino Linotype"/>
                <a:hlinkClick r:id="rId2"/>
              </a:rPr>
              <a:t>twitter.com/lefticus</a:t>
            </a:r>
            <a:endParaRPr sz="900">
              <a:latin typeface="Palatino Linotype"/>
              <a:cs typeface="Palatino Linotyp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430989" y="2960749"/>
            <a:ext cx="24066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20" dirty="0">
                <a:solidFill>
                  <a:srgbClr val="22373A"/>
                </a:solidFill>
                <a:latin typeface="Trebuchet MS"/>
                <a:cs typeface="Trebuchet MS"/>
              </a:rPr>
              <a:t>6/75</a:t>
            </a:r>
            <a:endParaRPr sz="800">
              <a:latin typeface="Trebuchet MS"/>
              <a:cs typeface="Trebuchet MS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0" y="3234937"/>
            <a:ext cx="5760085" cy="5080"/>
            <a:chOff x="0" y="3234937"/>
            <a:chExt cx="5760085" cy="5080"/>
          </a:xfrm>
        </p:grpSpPr>
        <p:sp>
          <p:nvSpPr>
            <p:cNvPr id="8" name="object 8"/>
            <p:cNvSpPr/>
            <p:nvPr/>
          </p:nvSpPr>
          <p:spPr>
            <a:xfrm>
              <a:off x="0" y="3237471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3234937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80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3234937"/>
              <a:ext cx="461009" cy="5080"/>
            </a:xfrm>
            <a:custGeom>
              <a:avLst/>
              <a:gdLst/>
              <a:ahLst/>
              <a:cxnLst/>
              <a:rect l="l" t="t" r="r" b="b"/>
              <a:pathLst>
                <a:path w="461009" h="5080">
                  <a:moveTo>
                    <a:pt x="0" y="5060"/>
                  </a:moveTo>
                  <a:lnTo>
                    <a:pt x="0" y="0"/>
                  </a:lnTo>
                  <a:lnTo>
                    <a:pt x="460816" y="0"/>
                  </a:lnTo>
                  <a:lnTo>
                    <a:pt x="460816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181569090"/>
      </p:ext>
    </p:extLst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40" dirty="0"/>
              <a:t>Copy</a:t>
            </a:r>
            <a:r>
              <a:rPr spc="35" dirty="0"/>
              <a:t> </a:t>
            </a:r>
            <a:r>
              <a:rPr spc="-125" dirty="0"/>
              <a:t>Constructor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59994" y="531520"/>
            <a:ext cx="5039995" cy="198755"/>
          </a:xfrm>
          <a:prstGeom prst="rect">
            <a:avLst/>
          </a:prstGeom>
          <a:solidFill>
            <a:srgbClr val="22373A"/>
          </a:solidFill>
        </p:spPr>
        <p:txBody>
          <a:bodyPr vert="horz" wrap="square" lIns="0" tIns="0" rIns="0" bIns="0" rtlCol="0">
            <a:spAutoFit/>
          </a:bodyPr>
          <a:lstStyle/>
          <a:p>
            <a:pPr marL="45720">
              <a:lnSpc>
                <a:spcPts val="1265"/>
              </a:lnSpc>
            </a:pPr>
            <a:r>
              <a:rPr sz="1100" spc="-130" dirty="0">
                <a:solidFill>
                  <a:srgbClr val="F9F9F9"/>
                </a:solidFill>
                <a:latin typeface="Arial Black"/>
                <a:cs typeface="Arial Black"/>
              </a:rPr>
              <a:t>Copy</a:t>
            </a:r>
            <a:r>
              <a:rPr sz="1100" spc="35" dirty="0">
                <a:solidFill>
                  <a:srgbClr val="F9F9F9"/>
                </a:solidFill>
                <a:latin typeface="Arial Black"/>
                <a:cs typeface="Arial Black"/>
              </a:rPr>
              <a:t> </a:t>
            </a:r>
            <a:r>
              <a:rPr sz="1100" spc="-40" dirty="0">
                <a:solidFill>
                  <a:srgbClr val="F9F9F9"/>
                </a:solidFill>
                <a:latin typeface="Arial Black"/>
                <a:cs typeface="Arial Black"/>
              </a:rPr>
              <a:t>Constructor</a:t>
            </a:r>
            <a:endParaRPr sz="1100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9994" y="729767"/>
            <a:ext cx="5039995" cy="450215"/>
          </a:xfrm>
          <a:prstGeom prst="rect">
            <a:avLst/>
          </a:prstGeom>
          <a:solidFill>
            <a:srgbClr val="EDEDED"/>
          </a:solidFill>
        </p:spPr>
        <p:txBody>
          <a:bodyPr vert="horz" wrap="square" lIns="0" tIns="8890" rIns="0" bIns="0" rtlCol="0">
            <a:spAutoFit/>
          </a:bodyPr>
          <a:lstStyle/>
          <a:p>
            <a:pPr marL="45720" marR="384810">
              <a:lnSpc>
                <a:spcPct val="118000"/>
              </a:lnSpc>
              <a:spcBef>
                <a:spcPts val="70"/>
              </a:spcBef>
            </a:pPr>
            <a:r>
              <a:rPr sz="1100" spc="65" dirty="0">
                <a:solidFill>
                  <a:srgbClr val="22373A"/>
                </a:solidFill>
                <a:latin typeface="Tahoma"/>
                <a:cs typeface="Tahoma"/>
              </a:rPr>
              <a:t>A</a:t>
            </a:r>
            <a:r>
              <a:rPr sz="1100" spc="-6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65" dirty="0">
                <a:solidFill>
                  <a:srgbClr val="22373A"/>
                </a:solidFill>
                <a:latin typeface="Arial Black"/>
                <a:cs typeface="Arial Black"/>
              </a:rPr>
              <a:t>copy</a:t>
            </a:r>
            <a:r>
              <a:rPr sz="1100" spc="30" dirty="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sz="1100" spc="-114" dirty="0">
                <a:solidFill>
                  <a:srgbClr val="22373A"/>
                </a:solidFill>
                <a:latin typeface="Arial Black"/>
                <a:cs typeface="Arial Black"/>
              </a:rPr>
              <a:t>constructor</a:t>
            </a:r>
            <a:r>
              <a:rPr sz="1100" spc="240" dirty="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sz="1100" b="1" dirty="0">
                <a:solidFill>
                  <a:srgbClr val="22373A"/>
                </a:solidFill>
                <a:latin typeface="Palatino Linotype"/>
                <a:cs typeface="Palatino Linotype"/>
              </a:rPr>
              <a:t>T(const</a:t>
            </a:r>
            <a:r>
              <a:rPr sz="1100" b="1" spc="24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1100" b="1" spc="-30" dirty="0">
                <a:solidFill>
                  <a:srgbClr val="22373A"/>
                </a:solidFill>
                <a:latin typeface="Palatino Linotype"/>
                <a:cs typeface="Palatino Linotype"/>
              </a:rPr>
              <a:t>T&amp;)</a:t>
            </a:r>
            <a:r>
              <a:rPr sz="1100" b="1" spc="32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creates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a</a:t>
            </a:r>
            <a:r>
              <a:rPr sz="1100" spc="-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70" dirty="0">
                <a:solidFill>
                  <a:srgbClr val="22373A"/>
                </a:solidFill>
                <a:latin typeface="Tahoma"/>
                <a:cs typeface="Tahoma"/>
              </a:rPr>
              <a:t>new</a:t>
            </a:r>
            <a:r>
              <a:rPr sz="1100" spc="-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object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as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a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i="1" dirty="0">
                <a:solidFill>
                  <a:srgbClr val="22373A"/>
                </a:solidFill>
                <a:latin typeface="Calibri"/>
                <a:cs typeface="Calibri"/>
              </a:rPr>
              <a:t>deep</a:t>
            </a:r>
            <a:r>
              <a:rPr sz="1100" i="1" spc="75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100" i="1" dirty="0">
                <a:solidFill>
                  <a:srgbClr val="22373A"/>
                </a:solidFill>
                <a:latin typeface="Calibri"/>
                <a:cs typeface="Calibri"/>
              </a:rPr>
              <a:t>copy</a:t>
            </a:r>
            <a:r>
              <a:rPr sz="1100" i="1" spc="185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of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an 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existing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object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59994" y="1326832"/>
            <a:ext cx="5039995" cy="805180"/>
          </a:xfrm>
          <a:custGeom>
            <a:avLst/>
            <a:gdLst/>
            <a:ahLst/>
            <a:cxnLst/>
            <a:rect l="l" t="t" r="r" b="b"/>
            <a:pathLst>
              <a:path w="5039995" h="805180">
                <a:moveTo>
                  <a:pt x="5039995" y="0"/>
                </a:moveTo>
                <a:lnTo>
                  <a:pt x="0" y="0"/>
                </a:lnTo>
                <a:lnTo>
                  <a:pt x="0" y="804697"/>
                </a:lnTo>
                <a:lnTo>
                  <a:pt x="5039995" y="804697"/>
                </a:lnTo>
                <a:lnTo>
                  <a:pt x="503999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97954" y="1293904"/>
            <a:ext cx="610870" cy="5060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8760" marR="5080" indent="-239395">
              <a:lnSpc>
                <a:spcPct val="116700"/>
              </a:lnSpc>
              <a:spcBef>
                <a:spcPts val="100"/>
              </a:spcBef>
            </a:pPr>
            <a:r>
              <a:rPr lang="en-US" sz="900" b="1" spc="80" dirty="0">
                <a:solidFill>
                  <a:srgbClr val="007F00"/>
                </a:solidFill>
                <a:latin typeface="Palatino Linotype"/>
                <a:cs typeface="Palatino Linotype"/>
              </a:rPr>
              <a:t>class </a:t>
            </a:r>
            <a:r>
              <a:rPr sz="900" b="1" spc="-75" dirty="0">
                <a:solidFill>
                  <a:srgbClr val="0000FF"/>
                </a:solidFill>
                <a:latin typeface="Palatino Linotype"/>
                <a:cs typeface="Palatino Linotype"/>
              </a:rPr>
              <a:t>A</a:t>
            </a:r>
            <a:r>
              <a:rPr sz="900" b="1" spc="180" dirty="0">
                <a:solidFill>
                  <a:srgbClr val="0000FF"/>
                </a:solidFill>
                <a:latin typeface="Palatino Linotype"/>
                <a:cs typeface="Palatino Linotype"/>
              </a:rPr>
              <a:t> </a:t>
            </a:r>
            <a:r>
              <a:rPr sz="900" spc="120" dirty="0">
                <a:solidFill>
                  <a:srgbClr val="22373A"/>
                </a:solidFill>
                <a:latin typeface="Palatino Linotype"/>
                <a:cs typeface="Palatino Linotype"/>
              </a:rPr>
              <a:t>{ </a:t>
            </a:r>
            <a:r>
              <a:rPr sz="900" spc="-25" dirty="0">
                <a:solidFill>
                  <a:srgbClr val="22373A"/>
                </a:solidFill>
                <a:latin typeface="Palatino Linotype"/>
                <a:cs typeface="Palatino Linotype"/>
              </a:rPr>
              <a:t>A()</a:t>
            </a:r>
            <a:endParaRPr sz="900" dirty="0">
              <a:latin typeface="Palatino Linotype"/>
              <a:cs typeface="Palatino Linotype"/>
            </a:endParaRPr>
          </a:p>
          <a:p>
            <a:pPr marL="238760">
              <a:lnSpc>
                <a:spcPct val="100000"/>
              </a:lnSpc>
              <a:spcBef>
                <a:spcPts val="180"/>
              </a:spcBef>
            </a:pPr>
            <a:r>
              <a:rPr sz="900" spc="45" dirty="0">
                <a:solidFill>
                  <a:srgbClr val="22373A"/>
                </a:solidFill>
                <a:latin typeface="Palatino Linotype"/>
                <a:cs typeface="Palatino Linotype"/>
              </a:rPr>
              <a:t>A(</a:t>
            </a:r>
            <a:r>
              <a:rPr sz="900" b="1" spc="45" dirty="0">
                <a:solidFill>
                  <a:srgbClr val="AF003F"/>
                </a:solidFill>
                <a:latin typeface="Palatino Linotype"/>
                <a:cs typeface="Palatino Linotype"/>
              </a:rPr>
              <a:t>int</a:t>
            </a:r>
            <a:r>
              <a:rPr sz="900" spc="45" dirty="0">
                <a:solidFill>
                  <a:srgbClr val="22373A"/>
                </a:solidFill>
                <a:latin typeface="Palatino Linotype"/>
                <a:cs typeface="Palatino Linotype"/>
              </a:rPr>
              <a:t>)</a:t>
            </a:r>
            <a:endParaRPr sz="900" dirty="0">
              <a:latin typeface="Palatino Linotype"/>
              <a:cs typeface="Palatino Linotyp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54486" y="1453937"/>
            <a:ext cx="1746885" cy="34607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80"/>
              </a:spcBef>
            </a:pPr>
            <a:r>
              <a:rPr sz="900" spc="170" dirty="0">
                <a:solidFill>
                  <a:srgbClr val="22373A"/>
                </a:solidFill>
                <a:latin typeface="Palatino Linotype"/>
                <a:cs typeface="Palatino Linotype"/>
              </a:rPr>
              <a:t>{}</a:t>
            </a:r>
            <a:r>
              <a:rPr sz="900" spc="24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5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10" dirty="0">
                <a:solidFill>
                  <a:srgbClr val="3D7A7A"/>
                </a:solidFill>
                <a:latin typeface="Palatino Linotype"/>
                <a:cs typeface="Palatino Linotype"/>
              </a:rPr>
              <a:t>default</a:t>
            </a:r>
            <a:r>
              <a:rPr sz="900" i="1" spc="25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75" dirty="0">
                <a:solidFill>
                  <a:srgbClr val="3D7A7A"/>
                </a:solidFill>
                <a:latin typeface="Palatino Linotype"/>
                <a:cs typeface="Palatino Linotype"/>
              </a:rPr>
              <a:t>constructor</a:t>
            </a:r>
            <a:endParaRPr sz="90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180"/>
              </a:spcBef>
            </a:pPr>
            <a:r>
              <a:rPr sz="900" spc="170" dirty="0">
                <a:solidFill>
                  <a:srgbClr val="22373A"/>
                </a:solidFill>
                <a:latin typeface="Palatino Linotype"/>
                <a:cs typeface="Palatino Linotype"/>
              </a:rPr>
              <a:t>{}</a:t>
            </a:r>
            <a:r>
              <a:rPr sz="900" spc="254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54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95" dirty="0">
                <a:solidFill>
                  <a:srgbClr val="3D7A7A"/>
                </a:solidFill>
                <a:latin typeface="Palatino Linotype"/>
                <a:cs typeface="Palatino Linotype"/>
              </a:rPr>
              <a:t>non-</a:t>
            </a:r>
            <a:r>
              <a:rPr sz="900" i="1" spc="80" dirty="0">
                <a:solidFill>
                  <a:srgbClr val="3D7A7A"/>
                </a:solidFill>
                <a:latin typeface="Palatino Linotype"/>
                <a:cs typeface="Palatino Linotype"/>
              </a:rPr>
              <a:t>default</a:t>
            </a:r>
            <a:r>
              <a:rPr sz="900" i="1" spc="254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75" dirty="0">
                <a:solidFill>
                  <a:srgbClr val="3D7A7A"/>
                </a:solidFill>
                <a:latin typeface="Palatino Linotype"/>
                <a:cs typeface="Palatino Linotype"/>
              </a:rPr>
              <a:t>constructor</a:t>
            </a:r>
            <a:endParaRPr sz="900">
              <a:latin typeface="Palatino Linotype"/>
              <a:cs typeface="Palatino Linotyp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7954" y="1774066"/>
            <a:ext cx="4639310" cy="97218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238760">
              <a:lnSpc>
                <a:spcPct val="100000"/>
              </a:lnSpc>
              <a:spcBef>
                <a:spcPts val="280"/>
              </a:spcBef>
            </a:pP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A(</a:t>
            </a:r>
            <a:r>
              <a:rPr sz="900" b="1" dirty="0">
                <a:solidFill>
                  <a:srgbClr val="007F00"/>
                </a:solidFill>
                <a:latin typeface="Palatino Linotype"/>
                <a:cs typeface="Palatino Linotype"/>
              </a:rPr>
              <a:t>const</a:t>
            </a:r>
            <a:r>
              <a:rPr sz="900" b="1" spc="245" dirty="0">
                <a:solidFill>
                  <a:srgbClr val="007F00"/>
                </a:solidFill>
                <a:latin typeface="Palatino Linotype"/>
                <a:cs typeface="Palatino Linotype"/>
              </a:rPr>
              <a:t> </a:t>
            </a:r>
            <a:r>
              <a:rPr sz="900" spc="-50" dirty="0">
                <a:solidFill>
                  <a:srgbClr val="22373A"/>
                </a:solidFill>
                <a:latin typeface="Palatino Linotype"/>
                <a:cs typeface="Palatino Linotype"/>
              </a:rPr>
              <a:t>A</a:t>
            </a:r>
            <a:r>
              <a:rPr sz="900" spc="-50" dirty="0">
                <a:solidFill>
                  <a:srgbClr val="666666"/>
                </a:solidFill>
                <a:latin typeface="Palatino Linotype"/>
                <a:cs typeface="Palatino Linotype"/>
              </a:rPr>
              <a:t>&amp;</a:t>
            </a:r>
            <a:r>
              <a:rPr sz="900" spc="-50" dirty="0">
                <a:solidFill>
                  <a:srgbClr val="22373A"/>
                </a:solidFill>
                <a:latin typeface="Palatino Linotype"/>
                <a:cs typeface="Palatino Linotype"/>
              </a:rPr>
              <a:t>)</a:t>
            </a:r>
            <a:r>
              <a:rPr sz="900" spc="24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spc="170" dirty="0">
                <a:solidFill>
                  <a:srgbClr val="22373A"/>
                </a:solidFill>
                <a:latin typeface="Palatino Linotype"/>
                <a:cs typeface="Palatino Linotype"/>
              </a:rPr>
              <a:t>{}</a:t>
            </a:r>
            <a:r>
              <a:rPr sz="900" spc="24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5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u="sng" spc="50" dirty="0">
                <a:solidFill>
                  <a:srgbClr val="3D7A7A"/>
                </a:solidFill>
                <a:uFill>
                  <a:solidFill>
                    <a:srgbClr val="3D7A7A"/>
                  </a:solidFill>
                </a:uFill>
                <a:latin typeface="Palatino Linotype"/>
                <a:cs typeface="Palatino Linotype"/>
              </a:rPr>
              <a:t>copy</a:t>
            </a:r>
            <a:r>
              <a:rPr sz="900" i="1" u="sng" spc="245" dirty="0">
                <a:solidFill>
                  <a:srgbClr val="3D7A7A"/>
                </a:solidFill>
                <a:uFill>
                  <a:solidFill>
                    <a:srgbClr val="3D7A7A"/>
                  </a:solidFill>
                </a:uFill>
                <a:latin typeface="Palatino Linotype"/>
                <a:cs typeface="Palatino Linotype"/>
              </a:rPr>
              <a:t> </a:t>
            </a:r>
            <a:r>
              <a:rPr sz="900" i="1" u="sng" spc="75" dirty="0">
                <a:solidFill>
                  <a:srgbClr val="3D7A7A"/>
                </a:solidFill>
                <a:uFill>
                  <a:solidFill>
                    <a:srgbClr val="3D7A7A"/>
                  </a:solidFill>
                </a:uFill>
                <a:latin typeface="Palatino Linotype"/>
                <a:cs typeface="Palatino Linotype"/>
              </a:rPr>
              <a:t>constructor</a:t>
            </a:r>
            <a:endParaRPr sz="90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180"/>
              </a:spcBef>
            </a:pPr>
            <a:r>
              <a:rPr sz="900" spc="170" dirty="0">
                <a:solidFill>
                  <a:srgbClr val="22373A"/>
                </a:solidFill>
                <a:latin typeface="Palatino Linotype"/>
                <a:cs typeface="Palatino Linotype"/>
              </a:rPr>
              <a:t>}</a:t>
            </a:r>
            <a:endParaRPr sz="90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00">
              <a:latin typeface="Palatino Linotype"/>
              <a:cs typeface="Palatino Linotype"/>
            </a:endParaRPr>
          </a:p>
          <a:p>
            <a:pPr marL="238125" indent="-176530">
              <a:lnSpc>
                <a:spcPct val="100000"/>
              </a:lnSpc>
              <a:buChar char="•"/>
              <a:tabLst>
                <a:tab pos="238125" algn="l"/>
              </a:tabLst>
            </a:pP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Every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class</a:t>
            </a:r>
            <a:r>
              <a:rPr sz="1100" spc="-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u="sng" spc="-60" dirty="0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Tahoma"/>
                <a:cs typeface="Tahoma"/>
              </a:rPr>
              <a:t>always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defines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an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i="1" dirty="0">
                <a:solidFill>
                  <a:srgbClr val="22373A"/>
                </a:solidFill>
                <a:latin typeface="Calibri"/>
                <a:cs typeface="Calibri"/>
              </a:rPr>
              <a:t>implicit</a:t>
            </a:r>
            <a:r>
              <a:rPr sz="1100" i="1" spc="160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or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i="1" dirty="0">
                <a:solidFill>
                  <a:srgbClr val="22373A"/>
                </a:solidFill>
                <a:latin typeface="Calibri"/>
                <a:cs typeface="Calibri"/>
              </a:rPr>
              <a:t>explicit</a:t>
            </a:r>
            <a:r>
              <a:rPr sz="1100" i="1" spc="160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copy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 constructor</a:t>
            </a:r>
            <a:endParaRPr sz="1100">
              <a:latin typeface="Tahoma"/>
              <a:cs typeface="Tahoma"/>
            </a:endParaRPr>
          </a:p>
          <a:p>
            <a:pPr marL="238125" indent="-176530">
              <a:lnSpc>
                <a:spcPct val="100000"/>
              </a:lnSpc>
              <a:spcBef>
                <a:spcPts val="1035"/>
              </a:spcBef>
              <a:buChar char="•"/>
              <a:tabLst>
                <a:tab pos="238125" algn="l"/>
              </a:tabLst>
            </a:pP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Even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the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copy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constructor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implicitly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calls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the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i="1" dirty="0">
                <a:solidFill>
                  <a:srgbClr val="22373A"/>
                </a:solidFill>
                <a:latin typeface="Calibri"/>
                <a:cs typeface="Calibri"/>
              </a:rPr>
              <a:t>default</a:t>
            </a:r>
            <a:r>
              <a:rPr sz="1100" i="1" spc="130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Base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 class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constructor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47357" y="2853434"/>
            <a:ext cx="400621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89230" indent="-176530">
              <a:lnSpc>
                <a:spcPct val="100000"/>
              </a:lnSpc>
              <a:spcBef>
                <a:spcPts val="90"/>
              </a:spcBef>
              <a:buChar char="•"/>
              <a:tabLst>
                <a:tab pos="189230" algn="l"/>
              </a:tabLst>
            </a:pP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Even 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the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copy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 constructor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is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considered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a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non-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default 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constructor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0" y="3234937"/>
            <a:ext cx="5760085" cy="5080"/>
            <a:chOff x="0" y="3234937"/>
            <a:chExt cx="5760085" cy="5080"/>
          </a:xfrm>
        </p:grpSpPr>
        <p:sp>
          <p:nvSpPr>
            <p:cNvPr id="12" name="object 12"/>
            <p:cNvSpPr/>
            <p:nvPr/>
          </p:nvSpPr>
          <p:spPr>
            <a:xfrm>
              <a:off x="0" y="3237471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0" y="3234937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80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0" y="3234937"/>
              <a:ext cx="3277870" cy="5080"/>
            </a:xfrm>
            <a:custGeom>
              <a:avLst/>
              <a:gdLst/>
              <a:ahLst/>
              <a:cxnLst/>
              <a:rect l="l" t="t" r="r" b="b"/>
              <a:pathLst>
                <a:path w="3277870" h="5080">
                  <a:moveTo>
                    <a:pt x="0" y="5060"/>
                  </a:moveTo>
                  <a:lnTo>
                    <a:pt x="0" y="0"/>
                  </a:lnTo>
                  <a:lnTo>
                    <a:pt x="3277307" y="0"/>
                  </a:lnTo>
                  <a:lnTo>
                    <a:pt x="3277307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ransition>
    <p:cut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770" y="76375"/>
            <a:ext cx="2074330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b="0" spc="-170" dirty="0">
                <a:latin typeface="Arial Black"/>
                <a:cs typeface="Arial Black"/>
              </a:rPr>
              <a:t>C++ </a:t>
            </a:r>
            <a:r>
              <a:rPr lang="en-US" b="0" spc="-170" dirty="0" err="1">
                <a:latin typeface="Arial Black"/>
                <a:cs typeface="Arial Black"/>
              </a:rPr>
              <a:t>Memmory</a:t>
            </a:r>
            <a:r>
              <a:rPr lang="en-US" b="0" spc="-170" dirty="0">
                <a:latin typeface="Arial Black"/>
                <a:cs typeface="Arial Black"/>
              </a:rPr>
              <a:t> Allocation</a:t>
            </a:r>
            <a:endParaRPr b="0" spc="-145" dirty="0">
              <a:latin typeface="Arial Black"/>
              <a:cs typeface="Arial Black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4228" y="465676"/>
            <a:ext cx="751205" cy="5060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16700"/>
              </a:lnSpc>
              <a:spcBef>
                <a:spcPts val="100"/>
              </a:spcBef>
            </a:pPr>
            <a:r>
              <a:rPr sz="900" spc="-20" dirty="0">
                <a:solidFill>
                  <a:srgbClr val="22373A"/>
                </a:solidFill>
                <a:latin typeface="Tahoma"/>
                <a:cs typeface="Tahoma"/>
              </a:rPr>
              <a:t>higher</a:t>
            </a:r>
            <a:r>
              <a:rPr sz="900" spc="-1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-45" dirty="0">
                <a:solidFill>
                  <a:srgbClr val="22373A"/>
                </a:solidFill>
                <a:latin typeface="Tahoma"/>
                <a:cs typeface="Tahoma"/>
              </a:rPr>
              <a:t>memory </a:t>
            </a:r>
            <a:r>
              <a:rPr sz="900" spc="-10" dirty="0">
                <a:solidFill>
                  <a:srgbClr val="22373A"/>
                </a:solidFill>
                <a:latin typeface="Tahoma"/>
                <a:cs typeface="Tahoma"/>
              </a:rPr>
              <a:t>addresses </a:t>
            </a:r>
            <a:r>
              <a:rPr sz="900" spc="-10" dirty="0">
                <a:solidFill>
                  <a:srgbClr val="22373A"/>
                </a:solidFill>
                <a:latin typeface="Palatino Linotype"/>
                <a:cs typeface="Palatino Linotype"/>
              </a:rPr>
              <a:t>0x00FFFFFF</a:t>
            </a:r>
            <a:endParaRPr sz="900" dirty="0">
              <a:latin typeface="Palatino Linotype"/>
              <a:cs typeface="Palatino Linotyp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70872" y="689176"/>
            <a:ext cx="90868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75" dirty="0">
                <a:solidFill>
                  <a:srgbClr val="22373A"/>
                </a:solidFill>
                <a:latin typeface="Arial Black"/>
                <a:cs typeface="Arial Black"/>
              </a:rPr>
              <a:t>stack</a:t>
            </a:r>
            <a:r>
              <a:rPr sz="1100" spc="75" dirty="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sz="1100" spc="-135" dirty="0">
                <a:solidFill>
                  <a:srgbClr val="22373A"/>
                </a:solidFill>
                <a:latin typeface="Arial Black"/>
                <a:cs typeface="Arial Black"/>
              </a:rPr>
              <a:t>memory</a:t>
            </a:r>
            <a:endParaRPr sz="1100">
              <a:latin typeface="Arial Black"/>
              <a:cs typeface="Arial Black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207764" y="689176"/>
            <a:ext cx="89852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100" dirty="0">
                <a:solidFill>
                  <a:srgbClr val="22373A"/>
                </a:solidFill>
                <a:latin typeface="Palatino Linotype"/>
                <a:cs typeface="Palatino Linotype"/>
              </a:rPr>
              <a:t>int</a:t>
            </a:r>
            <a:r>
              <a:rPr sz="1100" b="1" spc="30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1100" b="1" spc="60" dirty="0">
                <a:solidFill>
                  <a:srgbClr val="22373A"/>
                </a:solidFill>
                <a:latin typeface="Palatino Linotype"/>
                <a:cs typeface="Palatino Linotype"/>
              </a:rPr>
              <a:t>data[10]</a:t>
            </a:r>
            <a:endParaRPr sz="1100">
              <a:latin typeface="Palatino Linotype"/>
              <a:cs typeface="Palatino Linotyp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874721" y="1237562"/>
            <a:ext cx="110109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55" dirty="0">
                <a:solidFill>
                  <a:srgbClr val="22373A"/>
                </a:solidFill>
                <a:latin typeface="Arial Black"/>
                <a:cs typeface="Arial Black"/>
              </a:rPr>
              <a:t>dynamic</a:t>
            </a:r>
            <a:r>
              <a:rPr sz="1100" spc="70" dirty="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sz="1100" spc="-130" dirty="0">
                <a:solidFill>
                  <a:srgbClr val="22373A"/>
                </a:solidFill>
                <a:latin typeface="Arial Black"/>
                <a:cs typeface="Arial Black"/>
              </a:rPr>
              <a:t>memory</a:t>
            </a:r>
            <a:endParaRPr sz="1100">
              <a:latin typeface="Arial Black"/>
              <a:cs typeface="Arial Black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244136" y="1106980"/>
            <a:ext cx="82550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895" marR="5080" indent="-36830">
              <a:lnSpc>
                <a:spcPct val="118000"/>
              </a:lnSpc>
              <a:spcBef>
                <a:spcPts val="100"/>
              </a:spcBef>
            </a:pPr>
            <a:r>
              <a:rPr sz="1100" b="1" spc="-85" dirty="0">
                <a:solidFill>
                  <a:srgbClr val="22373A"/>
                </a:solidFill>
                <a:latin typeface="Palatino Linotype"/>
                <a:cs typeface="Palatino Linotype"/>
              </a:rPr>
              <a:t>new</a:t>
            </a:r>
            <a:r>
              <a:rPr sz="1100" b="1" spc="12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1100" b="1" spc="95" dirty="0">
                <a:solidFill>
                  <a:srgbClr val="22373A"/>
                </a:solidFill>
                <a:latin typeface="Palatino Linotype"/>
                <a:cs typeface="Palatino Linotype"/>
              </a:rPr>
              <a:t>int[10] </a:t>
            </a:r>
            <a:r>
              <a:rPr sz="1100" b="1" spc="40" dirty="0">
                <a:solidFill>
                  <a:srgbClr val="22373A"/>
                </a:solidFill>
                <a:latin typeface="Palatino Linotype"/>
                <a:cs typeface="Palatino Linotype"/>
              </a:rPr>
              <a:t>malloc(40)</a:t>
            </a:r>
            <a:endParaRPr sz="1100">
              <a:latin typeface="Palatino Linotype"/>
              <a:cs typeface="Palatino Linotyp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988449" y="1725508"/>
            <a:ext cx="87249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6545" marR="5080" indent="-284480">
              <a:lnSpc>
                <a:spcPct val="118000"/>
              </a:lnSpc>
              <a:spcBef>
                <a:spcPts val="100"/>
              </a:spcBef>
            </a:pPr>
            <a:r>
              <a:rPr sz="1100" spc="-95" dirty="0">
                <a:solidFill>
                  <a:srgbClr val="22373A"/>
                </a:solidFill>
                <a:latin typeface="Arial Black"/>
                <a:cs typeface="Arial Black"/>
              </a:rPr>
              <a:t>Static/Global </a:t>
            </a:r>
            <a:r>
              <a:rPr sz="1100" spc="-20" dirty="0">
                <a:solidFill>
                  <a:srgbClr val="22373A"/>
                </a:solidFill>
                <a:latin typeface="Arial Black"/>
                <a:cs typeface="Arial Black"/>
              </a:rPr>
              <a:t>data</a:t>
            </a:r>
            <a:endParaRPr sz="1100" dirty="0">
              <a:latin typeface="Arial Black"/>
              <a:cs typeface="Arial Black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207764" y="1688638"/>
            <a:ext cx="898525" cy="453390"/>
          </a:xfrm>
          <a:prstGeom prst="rect">
            <a:avLst/>
          </a:prstGeom>
        </p:spPr>
        <p:txBody>
          <a:bodyPr vert="horz" wrap="square" lIns="0" tIns="8001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30"/>
              </a:spcBef>
            </a:pPr>
            <a:r>
              <a:rPr sz="1100" b="1" spc="100" dirty="0">
                <a:solidFill>
                  <a:srgbClr val="22373A"/>
                </a:solidFill>
                <a:latin typeface="Palatino Linotype"/>
                <a:cs typeface="Palatino Linotype"/>
              </a:rPr>
              <a:t>int</a:t>
            </a:r>
            <a:r>
              <a:rPr sz="1100" b="1" spc="30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1100" b="1" spc="60" dirty="0">
                <a:solidFill>
                  <a:srgbClr val="22373A"/>
                </a:solidFill>
                <a:latin typeface="Palatino Linotype"/>
                <a:cs typeface="Palatino Linotype"/>
              </a:rPr>
              <a:t>data[10]</a:t>
            </a:r>
            <a:endParaRPr sz="1100">
              <a:latin typeface="Palatino Linotype"/>
              <a:cs typeface="Palatino Linotype"/>
            </a:endParaRPr>
          </a:p>
          <a:p>
            <a:pPr algn="ctr">
              <a:lnSpc>
                <a:spcPct val="100000"/>
              </a:lnSpc>
              <a:spcBef>
                <a:spcPts val="434"/>
              </a:spcBef>
            </a:pPr>
            <a:r>
              <a:rPr sz="900" dirty="0">
                <a:solidFill>
                  <a:srgbClr val="22373A"/>
                </a:solidFill>
                <a:latin typeface="Tahoma"/>
                <a:cs typeface="Tahoma"/>
              </a:rPr>
              <a:t>(global</a:t>
            </a:r>
            <a:r>
              <a:rPr sz="900" spc="-6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-10" dirty="0">
                <a:solidFill>
                  <a:srgbClr val="22373A"/>
                </a:solidFill>
                <a:latin typeface="Tahoma"/>
                <a:cs typeface="Tahoma"/>
              </a:rPr>
              <a:t>scope)</a:t>
            </a:r>
            <a:endParaRPr sz="9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68922" y="2541072"/>
            <a:ext cx="703580" cy="5060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16700"/>
              </a:lnSpc>
              <a:spcBef>
                <a:spcPts val="100"/>
              </a:spcBef>
            </a:pPr>
            <a:r>
              <a:rPr sz="900" spc="-25" dirty="0">
                <a:solidFill>
                  <a:srgbClr val="22373A"/>
                </a:solidFill>
                <a:latin typeface="Tahoma"/>
                <a:cs typeface="Tahoma"/>
              </a:rPr>
              <a:t>lower</a:t>
            </a:r>
            <a:r>
              <a:rPr sz="900" spc="-45" dirty="0">
                <a:solidFill>
                  <a:srgbClr val="22373A"/>
                </a:solidFill>
                <a:latin typeface="Tahoma"/>
                <a:cs typeface="Tahoma"/>
              </a:rPr>
              <a:t> memory </a:t>
            </a:r>
            <a:r>
              <a:rPr sz="900" spc="-10" dirty="0">
                <a:solidFill>
                  <a:srgbClr val="22373A"/>
                </a:solidFill>
                <a:latin typeface="Tahoma"/>
                <a:cs typeface="Tahoma"/>
              </a:rPr>
              <a:t>addresses </a:t>
            </a:r>
            <a:r>
              <a:rPr sz="900" spc="-10" dirty="0">
                <a:solidFill>
                  <a:srgbClr val="22373A"/>
                </a:solidFill>
                <a:latin typeface="Palatino Linotype"/>
                <a:cs typeface="Palatino Linotype"/>
              </a:rPr>
              <a:t>0x00FF0000</a:t>
            </a:r>
            <a:endParaRPr sz="900">
              <a:latin typeface="Palatino Linotype"/>
              <a:cs typeface="Palatino Linotype"/>
            </a:endParaRPr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1463640" y="452460"/>
          <a:ext cx="1411081" cy="25460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110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84200">
                <a:tc>
                  <a:txBody>
                    <a:bodyPr/>
                    <a:lstStyle/>
                    <a:p>
                      <a:pPr marL="50165" algn="ctr">
                        <a:lnSpc>
                          <a:spcPct val="100000"/>
                        </a:lnSpc>
                        <a:spcBef>
                          <a:spcPts val="930"/>
                        </a:spcBef>
                      </a:pPr>
                      <a:r>
                        <a:rPr sz="1100" spc="-10" dirty="0">
                          <a:solidFill>
                            <a:srgbClr val="22373A"/>
                          </a:solidFill>
                          <a:latin typeface="Arial Black"/>
                          <a:cs typeface="Arial Black"/>
                        </a:rPr>
                        <a:t>Stack</a:t>
                      </a:r>
                      <a:endParaRPr sz="1100" dirty="0">
                        <a:latin typeface="Arial Black"/>
                        <a:cs typeface="Arial Black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100" i="1" dirty="0">
                          <a:solidFill>
                            <a:srgbClr val="22373A"/>
                          </a:solidFill>
                          <a:latin typeface="Arial"/>
                          <a:cs typeface="Arial"/>
                        </a:rPr>
                        <a:t>↓</a:t>
                      </a:r>
                      <a:endParaRPr sz="1100" dirty="0">
                        <a:latin typeface="Arial"/>
                        <a:cs typeface="Arial"/>
                      </a:endParaRPr>
                    </a:p>
                  </a:txBody>
                  <a:tcPr marL="0" marR="0" marT="118110" marB="0">
                    <a:lnL w="6350">
                      <a:solidFill>
                        <a:srgbClr val="22373A"/>
                      </a:solidFill>
                      <a:prstDash val="solid"/>
                    </a:lnL>
                    <a:lnR w="6350">
                      <a:solidFill>
                        <a:srgbClr val="22373A"/>
                      </a:solidFill>
                      <a:prstDash val="solid"/>
                    </a:lnR>
                    <a:lnT w="6350">
                      <a:solidFill>
                        <a:srgbClr val="22373A"/>
                      </a:solidFill>
                      <a:prstDash val="solid"/>
                    </a:lnT>
                    <a:solidFill>
                      <a:srgbClr val="F9B49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6890">
                <a:tc>
                  <a:txBody>
                    <a:bodyPr/>
                    <a:lstStyle/>
                    <a:p>
                      <a:pPr marL="50165" algn="ctr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sz="1100" i="1" dirty="0">
                          <a:solidFill>
                            <a:srgbClr val="22373A"/>
                          </a:solidFill>
                          <a:latin typeface="Arial"/>
                          <a:cs typeface="Arial"/>
                        </a:rPr>
                        <a:t>↑</a:t>
                      </a:r>
                      <a:endParaRPr sz="1100" dirty="0">
                        <a:latin typeface="Arial"/>
                        <a:cs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100" spc="-20" dirty="0">
                          <a:solidFill>
                            <a:srgbClr val="22373A"/>
                          </a:solidFill>
                          <a:latin typeface="Arial Black"/>
                          <a:cs typeface="Arial Black"/>
                        </a:rPr>
                        <a:t>Heap</a:t>
                      </a:r>
                      <a:endParaRPr sz="1100" dirty="0">
                        <a:latin typeface="Arial Black"/>
                        <a:cs typeface="Arial Black"/>
                      </a:endParaRPr>
                    </a:p>
                  </a:txBody>
                  <a:tcPr marL="0" marR="0" marT="81915" marB="0">
                    <a:lnL w="6350">
                      <a:solidFill>
                        <a:srgbClr val="22373A"/>
                      </a:solidFill>
                      <a:prstDash val="solid"/>
                    </a:lnL>
                    <a:lnR w="6350">
                      <a:solidFill>
                        <a:srgbClr val="22373A"/>
                      </a:solidFill>
                      <a:prstDash val="solid"/>
                    </a:lnR>
                    <a:lnB w="6350">
                      <a:solidFill>
                        <a:srgbClr val="22373A"/>
                      </a:solidFill>
                      <a:prstDash val="solid"/>
                    </a:lnB>
                    <a:solidFill>
                      <a:srgbClr val="FFF9B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6915">
                <a:tc>
                  <a:txBody>
                    <a:bodyPr/>
                    <a:lstStyle/>
                    <a:p>
                      <a:pPr marL="161925" marR="154305" algn="ctr">
                        <a:lnSpc>
                          <a:spcPct val="118000"/>
                        </a:lnSpc>
                        <a:spcBef>
                          <a:spcPts val="425"/>
                        </a:spcBef>
                      </a:pPr>
                      <a:r>
                        <a:rPr lang="en-US" sz="1000" spc="-105" dirty="0">
                          <a:solidFill>
                            <a:srgbClr val="22373A"/>
                          </a:solidFill>
                          <a:latin typeface="Arial Black"/>
                          <a:cs typeface="Arial Black"/>
                        </a:rPr>
                        <a:t>Uninitialized data (.</a:t>
                      </a:r>
                      <a:r>
                        <a:rPr lang="en-US" sz="1000" spc="-105" dirty="0" err="1">
                          <a:solidFill>
                            <a:srgbClr val="22373A"/>
                          </a:solidFill>
                          <a:latin typeface="Arial Black"/>
                          <a:cs typeface="Arial Black"/>
                        </a:rPr>
                        <a:t>bss</a:t>
                      </a:r>
                      <a:r>
                        <a:rPr lang="en-US" sz="1000" spc="-105" dirty="0">
                          <a:solidFill>
                            <a:srgbClr val="22373A"/>
                          </a:solidFill>
                          <a:latin typeface="Arial Black"/>
                          <a:cs typeface="Arial Black"/>
                        </a:rPr>
                        <a:t>)</a:t>
                      </a:r>
                    </a:p>
                    <a:p>
                      <a:pPr marL="161925" marR="154305" algn="ctr">
                        <a:lnSpc>
                          <a:spcPct val="118000"/>
                        </a:lnSpc>
                        <a:spcBef>
                          <a:spcPts val="425"/>
                        </a:spcBef>
                      </a:pPr>
                      <a:r>
                        <a:rPr lang="en-US" sz="1050" spc="-105" dirty="0">
                          <a:solidFill>
                            <a:srgbClr val="22373A"/>
                          </a:solidFill>
                          <a:latin typeface="Arial Black"/>
                          <a:cs typeface="Arial Black"/>
                        </a:rPr>
                        <a:t>Initialized d</a:t>
                      </a:r>
                      <a:r>
                        <a:rPr sz="1050" spc="-100" dirty="0">
                          <a:solidFill>
                            <a:srgbClr val="22373A"/>
                          </a:solidFill>
                          <a:latin typeface="Arial Black"/>
                          <a:cs typeface="Arial Black"/>
                        </a:rPr>
                        <a:t>ata</a:t>
                      </a:r>
                      <a:r>
                        <a:rPr lang="en-US" sz="1050" spc="-100" dirty="0">
                          <a:solidFill>
                            <a:srgbClr val="22373A"/>
                          </a:solidFill>
                          <a:latin typeface="Arial Black"/>
                          <a:cs typeface="Arial Black"/>
                        </a:rPr>
                        <a:t> (.data)</a:t>
                      </a:r>
                      <a:endParaRPr sz="900" dirty="0">
                        <a:latin typeface="Tahoma"/>
                        <a:cs typeface="Tahoma"/>
                      </a:endParaRPr>
                    </a:p>
                  </a:txBody>
                  <a:tcPr marL="0" marR="0" marT="53975" marB="0">
                    <a:lnL w="6350">
                      <a:solidFill>
                        <a:srgbClr val="22373A"/>
                      </a:solidFill>
                      <a:prstDash val="solid"/>
                    </a:lnL>
                    <a:lnR w="6350">
                      <a:solidFill>
                        <a:srgbClr val="22373A"/>
                      </a:solidFill>
                      <a:prstDash val="solid"/>
                    </a:lnR>
                    <a:lnT w="6350">
                      <a:solidFill>
                        <a:srgbClr val="22373A"/>
                      </a:solidFill>
                      <a:prstDash val="solid"/>
                    </a:lnT>
                    <a:lnB w="6350">
                      <a:solidFill>
                        <a:srgbClr val="22373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658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r>
                        <a:rPr sz="1100" spc="-20" dirty="0">
                          <a:solidFill>
                            <a:srgbClr val="22373A"/>
                          </a:solidFill>
                          <a:latin typeface="Arial Black"/>
                          <a:cs typeface="Arial Black"/>
                        </a:rPr>
                        <a:t>Code</a:t>
                      </a:r>
                      <a:endParaRPr sz="1100" dirty="0">
                        <a:latin typeface="Arial Black"/>
                        <a:cs typeface="Arial Black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000" spc="-10" dirty="0">
                          <a:solidFill>
                            <a:srgbClr val="22373A"/>
                          </a:solidFill>
                          <a:latin typeface="Tahoma"/>
                          <a:cs typeface="Tahoma"/>
                        </a:rPr>
                        <a:t>.text</a:t>
                      </a:r>
                      <a:endParaRPr sz="1000" dirty="0">
                        <a:latin typeface="Tahoma"/>
                        <a:cs typeface="Tahoma"/>
                      </a:endParaRPr>
                    </a:p>
                  </a:txBody>
                  <a:tcPr marL="0" marR="0" marT="84455" marB="0">
                    <a:lnL w="6350">
                      <a:solidFill>
                        <a:srgbClr val="22373A"/>
                      </a:solidFill>
                      <a:prstDash val="solid"/>
                    </a:lnL>
                    <a:lnR w="6350">
                      <a:solidFill>
                        <a:srgbClr val="22373A"/>
                      </a:solidFill>
                      <a:prstDash val="solid"/>
                    </a:lnR>
                    <a:lnT w="6350">
                      <a:solidFill>
                        <a:srgbClr val="22373A"/>
                      </a:solidFill>
                      <a:prstDash val="solid"/>
                    </a:lnT>
                    <a:lnB w="6350">
                      <a:solidFill>
                        <a:srgbClr val="22373A"/>
                      </a:solidFill>
                      <a:prstDash val="solid"/>
                    </a:lnB>
                    <a:solidFill>
                      <a:srgbClr val="D4D1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12" name="object 12"/>
          <p:cNvGrpSpPr/>
          <p:nvPr/>
        </p:nvGrpSpPr>
        <p:grpSpPr>
          <a:xfrm>
            <a:off x="0" y="3234937"/>
            <a:ext cx="5760085" cy="5080"/>
            <a:chOff x="0" y="3234937"/>
            <a:chExt cx="5760085" cy="5080"/>
          </a:xfrm>
        </p:grpSpPr>
        <p:sp>
          <p:nvSpPr>
            <p:cNvPr id="13" name="object 13"/>
            <p:cNvSpPr/>
            <p:nvPr/>
          </p:nvSpPr>
          <p:spPr>
            <a:xfrm>
              <a:off x="0" y="3237471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0" y="3234937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80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0" y="3234937"/>
              <a:ext cx="537845" cy="5080"/>
            </a:xfrm>
            <a:custGeom>
              <a:avLst/>
              <a:gdLst/>
              <a:ahLst/>
              <a:cxnLst/>
              <a:rect l="l" t="t" r="r" b="b"/>
              <a:pathLst>
                <a:path w="537845" h="5080">
                  <a:moveTo>
                    <a:pt x="0" y="5060"/>
                  </a:moveTo>
                  <a:lnTo>
                    <a:pt x="0" y="0"/>
                  </a:lnTo>
                  <a:lnTo>
                    <a:pt x="537633" y="0"/>
                  </a:lnTo>
                  <a:lnTo>
                    <a:pt x="53763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19"/>
              </a:spcBef>
            </a:pPr>
            <a:r>
              <a:rPr spc="-20" dirty="0"/>
              <a:t>7/75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5C56469-9ED7-3014-9280-3722C599D7EE}"/>
              </a:ext>
            </a:extLst>
          </p:cNvPr>
          <p:cNvSpPr txBox="1"/>
          <p:nvPr/>
        </p:nvSpPr>
        <p:spPr>
          <a:xfrm>
            <a:off x="3063036" y="2517121"/>
            <a:ext cx="2362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solidFill>
                  <a:srgbClr val="002060"/>
                </a:solidFill>
                <a:latin typeface="Tahoma"/>
                <a:cs typeface="Tahoma"/>
              </a:rPr>
              <a:t>bss</a:t>
            </a:r>
            <a:r>
              <a:rPr lang="en-US" sz="1200" dirty="0">
                <a:solidFill>
                  <a:srgbClr val="002060"/>
                </a:solidFill>
                <a:latin typeface="Tahoma"/>
                <a:cs typeface="Tahoma"/>
              </a:rPr>
              <a:t> = block started by symbol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345250075"/>
      </p:ext>
    </p:extLst>
  </p:cSld>
  <p:clrMapOvr>
    <a:masterClrMapping/>
  </p:clrMapOvr>
  <p:transition>
    <p:cut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770" y="76375"/>
            <a:ext cx="169100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0" spc="-90" dirty="0">
                <a:latin typeface="Arial Black"/>
                <a:cs typeface="Arial Black"/>
              </a:rPr>
              <a:t>Data</a:t>
            </a:r>
            <a:r>
              <a:rPr b="0" spc="10" dirty="0">
                <a:latin typeface="Arial Black"/>
                <a:cs typeface="Arial Black"/>
              </a:rPr>
              <a:t> </a:t>
            </a:r>
            <a:r>
              <a:rPr b="0" spc="-150" dirty="0">
                <a:latin typeface="Arial Black"/>
                <a:cs typeface="Arial Black"/>
              </a:rPr>
              <a:t>and</a:t>
            </a:r>
            <a:r>
              <a:rPr b="0" spc="35" dirty="0">
                <a:latin typeface="Arial Black"/>
                <a:cs typeface="Arial Black"/>
              </a:rPr>
              <a:t> </a:t>
            </a:r>
            <a:r>
              <a:rPr b="0" spc="-110" dirty="0">
                <a:latin typeface="Arial Black"/>
                <a:cs typeface="Arial Black"/>
              </a:rPr>
              <a:t>BSS</a:t>
            </a:r>
            <a:r>
              <a:rPr b="0" spc="20" dirty="0">
                <a:latin typeface="Arial Black"/>
                <a:cs typeface="Arial Black"/>
              </a:rPr>
              <a:t> </a:t>
            </a:r>
            <a:r>
              <a:rPr b="0" spc="-135" dirty="0">
                <a:latin typeface="Arial Black"/>
                <a:cs typeface="Arial Black"/>
              </a:rPr>
              <a:t>Segment</a:t>
            </a:r>
          </a:p>
        </p:txBody>
      </p:sp>
      <p:sp>
        <p:nvSpPr>
          <p:cNvPr id="3" name="object 3"/>
          <p:cNvSpPr/>
          <p:nvPr/>
        </p:nvSpPr>
        <p:spPr>
          <a:xfrm>
            <a:off x="272491" y="863714"/>
            <a:ext cx="4140200" cy="1125220"/>
          </a:xfrm>
          <a:custGeom>
            <a:avLst/>
            <a:gdLst/>
            <a:ahLst/>
            <a:cxnLst/>
            <a:rect l="l" t="t" r="r" b="b"/>
            <a:pathLst>
              <a:path w="4140200" h="1125220">
                <a:moveTo>
                  <a:pt x="4139996" y="0"/>
                </a:moveTo>
                <a:lnTo>
                  <a:pt x="0" y="0"/>
                </a:lnTo>
                <a:lnTo>
                  <a:pt x="0" y="1124800"/>
                </a:lnTo>
                <a:lnTo>
                  <a:pt x="4139996" y="1124800"/>
                </a:lnTo>
                <a:lnTo>
                  <a:pt x="4139996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10438" y="830761"/>
            <a:ext cx="4919980" cy="165798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80"/>
              </a:spcBef>
              <a:tabLst>
                <a:tab pos="1315085" algn="l"/>
              </a:tabLst>
            </a:pPr>
            <a:r>
              <a:rPr sz="900" b="1" spc="80" dirty="0">
                <a:solidFill>
                  <a:srgbClr val="AF003F"/>
                </a:solidFill>
                <a:latin typeface="Palatino Linotype"/>
                <a:cs typeface="Palatino Linotype"/>
              </a:rPr>
              <a:t>int</a:t>
            </a:r>
            <a:r>
              <a:rPr sz="900" b="1" spc="254" dirty="0">
                <a:solidFill>
                  <a:srgbClr val="AF003F"/>
                </a:solidFill>
                <a:latin typeface="Palatino Linotype"/>
                <a:cs typeface="Palatino Linotype"/>
              </a:rPr>
              <a:t> </a:t>
            </a:r>
            <a:r>
              <a:rPr sz="900" spc="65" dirty="0">
                <a:solidFill>
                  <a:srgbClr val="22373A"/>
                </a:solidFill>
                <a:latin typeface="Palatino Linotype"/>
                <a:cs typeface="Palatino Linotype"/>
              </a:rPr>
              <a:t>data[]</a:t>
            </a: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	</a:t>
            </a:r>
            <a:r>
              <a:rPr sz="900" dirty="0">
                <a:solidFill>
                  <a:srgbClr val="666666"/>
                </a:solidFill>
                <a:latin typeface="Palatino Linotype"/>
                <a:cs typeface="Palatino Linotype"/>
              </a:rPr>
              <a:t>=</a:t>
            </a:r>
            <a:r>
              <a:rPr sz="900" spc="275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spc="140" dirty="0">
                <a:solidFill>
                  <a:srgbClr val="22373A"/>
                </a:solidFill>
                <a:latin typeface="Palatino Linotype"/>
                <a:cs typeface="Palatino Linotype"/>
              </a:rPr>
              <a:t>{</a:t>
            </a:r>
            <a:r>
              <a:rPr sz="900" spc="140" dirty="0">
                <a:solidFill>
                  <a:srgbClr val="666666"/>
                </a:solidFill>
                <a:latin typeface="Palatino Linotype"/>
                <a:cs typeface="Palatino Linotype"/>
              </a:rPr>
              <a:t>1</a:t>
            </a:r>
            <a:r>
              <a:rPr sz="900" spc="140" dirty="0">
                <a:solidFill>
                  <a:srgbClr val="22373A"/>
                </a:solidFill>
                <a:latin typeface="Palatino Linotype"/>
                <a:cs typeface="Palatino Linotype"/>
              </a:rPr>
              <a:t>,</a:t>
            </a:r>
            <a:r>
              <a:rPr sz="900" spc="27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spc="140" dirty="0">
                <a:solidFill>
                  <a:srgbClr val="666666"/>
                </a:solidFill>
                <a:latin typeface="Palatino Linotype"/>
                <a:cs typeface="Palatino Linotype"/>
              </a:rPr>
              <a:t>2</a:t>
            </a:r>
            <a:r>
              <a:rPr sz="900" spc="140" dirty="0">
                <a:solidFill>
                  <a:srgbClr val="22373A"/>
                </a:solidFill>
                <a:latin typeface="Palatino Linotype"/>
                <a:cs typeface="Palatino Linotype"/>
              </a:rPr>
              <a:t>};</a:t>
            </a:r>
            <a:r>
              <a:rPr sz="900" spc="28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7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-140" dirty="0">
                <a:solidFill>
                  <a:srgbClr val="3D7A7A"/>
                </a:solidFill>
                <a:latin typeface="Palatino Linotype"/>
                <a:cs typeface="Palatino Linotype"/>
              </a:rPr>
              <a:t>DATA</a:t>
            </a:r>
            <a:r>
              <a:rPr sz="900" i="1" spc="27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dirty="0">
                <a:solidFill>
                  <a:srgbClr val="3D7A7A"/>
                </a:solidFill>
                <a:latin typeface="Palatino Linotype"/>
                <a:cs typeface="Palatino Linotype"/>
              </a:rPr>
              <a:t>segment</a:t>
            </a:r>
            <a:r>
              <a:rPr sz="900" i="1" spc="28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-10" dirty="0">
                <a:solidFill>
                  <a:srgbClr val="3D7A7A"/>
                </a:solidFill>
                <a:latin typeface="Palatino Linotype"/>
                <a:cs typeface="Palatino Linotype"/>
              </a:rPr>
              <a:t>memory</a:t>
            </a:r>
            <a:endParaRPr sz="90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180"/>
              </a:spcBef>
              <a:tabLst>
                <a:tab pos="1912620" algn="l"/>
              </a:tabLst>
            </a:pPr>
            <a:r>
              <a:rPr sz="900" b="1" spc="80" dirty="0">
                <a:solidFill>
                  <a:srgbClr val="AF003F"/>
                </a:solidFill>
                <a:latin typeface="Palatino Linotype"/>
                <a:cs typeface="Palatino Linotype"/>
              </a:rPr>
              <a:t>int</a:t>
            </a:r>
            <a:r>
              <a:rPr sz="900" b="1" spc="380" dirty="0">
                <a:solidFill>
                  <a:srgbClr val="AF003F"/>
                </a:solidFill>
                <a:latin typeface="Palatino Linotype"/>
                <a:cs typeface="Palatino Linotype"/>
              </a:rPr>
              <a:t> </a:t>
            </a:r>
            <a:r>
              <a:rPr sz="900" spc="20" dirty="0">
                <a:solidFill>
                  <a:srgbClr val="22373A"/>
                </a:solidFill>
                <a:latin typeface="Palatino Linotype"/>
                <a:cs typeface="Palatino Linotype"/>
              </a:rPr>
              <a:t>big_data[</a:t>
            </a:r>
            <a:r>
              <a:rPr sz="900" spc="20" dirty="0">
                <a:solidFill>
                  <a:srgbClr val="666666"/>
                </a:solidFill>
                <a:latin typeface="Palatino Linotype"/>
                <a:cs typeface="Palatino Linotype"/>
              </a:rPr>
              <a:t>1000000</a:t>
            </a:r>
            <a:r>
              <a:rPr sz="900" spc="20" dirty="0">
                <a:solidFill>
                  <a:srgbClr val="22373A"/>
                </a:solidFill>
                <a:latin typeface="Palatino Linotype"/>
                <a:cs typeface="Palatino Linotype"/>
              </a:rPr>
              <a:t>]</a:t>
            </a:r>
            <a:r>
              <a:rPr sz="900" spc="38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spc="20" dirty="0">
                <a:solidFill>
                  <a:srgbClr val="666666"/>
                </a:solidFill>
                <a:latin typeface="Palatino Linotype"/>
                <a:cs typeface="Palatino Linotype"/>
              </a:rPr>
              <a:t>=</a:t>
            </a:r>
            <a:r>
              <a:rPr sz="900" spc="385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spc="170" dirty="0">
                <a:solidFill>
                  <a:srgbClr val="22373A"/>
                </a:solidFill>
                <a:latin typeface="Palatino Linotype"/>
                <a:cs typeface="Palatino Linotype"/>
              </a:rPr>
              <a:t>{};</a:t>
            </a: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	</a:t>
            </a: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9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dirty="0">
                <a:solidFill>
                  <a:srgbClr val="3D7A7A"/>
                </a:solidFill>
                <a:latin typeface="Palatino Linotype"/>
                <a:cs typeface="Palatino Linotype"/>
              </a:rPr>
              <a:t>BSS</a:t>
            </a:r>
            <a:r>
              <a:rPr sz="900" i="1" spc="29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dirty="0">
                <a:solidFill>
                  <a:srgbClr val="3D7A7A"/>
                </a:solidFill>
                <a:latin typeface="Palatino Linotype"/>
                <a:cs typeface="Palatino Linotype"/>
              </a:rPr>
              <a:t>segment</a:t>
            </a:r>
            <a:r>
              <a:rPr sz="900" i="1" spc="29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-10" dirty="0">
                <a:solidFill>
                  <a:srgbClr val="3D7A7A"/>
                </a:solidFill>
                <a:latin typeface="Palatino Linotype"/>
                <a:cs typeface="Palatino Linotype"/>
              </a:rPr>
              <a:t>memory</a:t>
            </a:r>
            <a:endParaRPr sz="90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180"/>
              </a:spcBef>
            </a:pP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7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35" dirty="0">
                <a:solidFill>
                  <a:srgbClr val="3D7A7A"/>
                </a:solidFill>
                <a:latin typeface="Palatino Linotype"/>
                <a:cs typeface="Palatino Linotype"/>
              </a:rPr>
              <a:t>(zero-</a:t>
            </a:r>
            <a:r>
              <a:rPr sz="900" i="1" spc="120" dirty="0">
                <a:solidFill>
                  <a:srgbClr val="3D7A7A"/>
                </a:solidFill>
                <a:latin typeface="Palatino Linotype"/>
                <a:cs typeface="Palatino Linotype"/>
              </a:rPr>
              <a:t>initialized)</a:t>
            </a:r>
            <a:endParaRPr sz="90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05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</a:pPr>
            <a:r>
              <a:rPr sz="900" b="1" spc="80" dirty="0">
                <a:solidFill>
                  <a:srgbClr val="AF003F"/>
                </a:solidFill>
                <a:latin typeface="Palatino Linotype"/>
                <a:cs typeface="Palatino Linotype"/>
              </a:rPr>
              <a:t>int</a:t>
            </a:r>
            <a:r>
              <a:rPr sz="900" b="1" spc="340" dirty="0">
                <a:solidFill>
                  <a:srgbClr val="AF003F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0000FF"/>
                </a:solidFill>
                <a:latin typeface="Palatino Linotype"/>
                <a:cs typeface="Palatino Linotype"/>
              </a:rPr>
              <a:t>main</a:t>
            </a: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()</a:t>
            </a:r>
            <a:r>
              <a:rPr sz="900" spc="34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spc="120" dirty="0">
                <a:solidFill>
                  <a:srgbClr val="22373A"/>
                </a:solidFill>
                <a:latin typeface="Palatino Linotype"/>
                <a:cs typeface="Palatino Linotype"/>
              </a:rPr>
              <a:t>{</a:t>
            </a:r>
            <a:endParaRPr sz="900">
              <a:latin typeface="Palatino Linotype"/>
              <a:cs typeface="Palatino Linotype"/>
            </a:endParaRPr>
          </a:p>
          <a:p>
            <a:pPr marL="238760">
              <a:lnSpc>
                <a:spcPct val="100000"/>
              </a:lnSpc>
              <a:spcBef>
                <a:spcPts val="180"/>
              </a:spcBef>
            </a:pPr>
            <a:r>
              <a:rPr sz="900" b="1" spc="80" dirty="0">
                <a:solidFill>
                  <a:srgbClr val="AF003F"/>
                </a:solidFill>
                <a:latin typeface="Palatino Linotype"/>
                <a:cs typeface="Palatino Linotype"/>
              </a:rPr>
              <a:t>int</a:t>
            </a:r>
            <a:r>
              <a:rPr sz="900" b="1" spc="265" dirty="0">
                <a:solidFill>
                  <a:srgbClr val="AF003F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A[]</a:t>
            </a:r>
            <a:r>
              <a:rPr sz="900" spc="26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666666"/>
                </a:solidFill>
                <a:latin typeface="Palatino Linotype"/>
                <a:cs typeface="Palatino Linotype"/>
              </a:rPr>
              <a:t>=</a:t>
            </a:r>
            <a:r>
              <a:rPr sz="900" spc="265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spc="140" dirty="0">
                <a:solidFill>
                  <a:srgbClr val="22373A"/>
                </a:solidFill>
                <a:latin typeface="Palatino Linotype"/>
                <a:cs typeface="Palatino Linotype"/>
              </a:rPr>
              <a:t>{</a:t>
            </a:r>
            <a:r>
              <a:rPr sz="900" spc="140" dirty="0">
                <a:solidFill>
                  <a:srgbClr val="666666"/>
                </a:solidFill>
                <a:latin typeface="Palatino Linotype"/>
                <a:cs typeface="Palatino Linotype"/>
              </a:rPr>
              <a:t>1</a:t>
            </a:r>
            <a:r>
              <a:rPr sz="900" spc="140" dirty="0">
                <a:solidFill>
                  <a:srgbClr val="22373A"/>
                </a:solidFill>
                <a:latin typeface="Palatino Linotype"/>
                <a:cs typeface="Palatino Linotype"/>
              </a:rPr>
              <a:t>,</a:t>
            </a:r>
            <a:r>
              <a:rPr sz="900" spc="27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spc="130" dirty="0">
                <a:solidFill>
                  <a:srgbClr val="666666"/>
                </a:solidFill>
                <a:latin typeface="Palatino Linotype"/>
                <a:cs typeface="Palatino Linotype"/>
              </a:rPr>
              <a:t>2</a:t>
            </a:r>
            <a:r>
              <a:rPr sz="900" spc="130" dirty="0">
                <a:solidFill>
                  <a:srgbClr val="22373A"/>
                </a:solidFill>
                <a:latin typeface="Palatino Linotype"/>
                <a:cs typeface="Palatino Linotype"/>
              </a:rPr>
              <a:t>,</a:t>
            </a:r>
            <a:r>
              <a:rPr sz="900" spc="26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spc="140" dirty="0">
                <a:solidFill>
                  <a:srgbClr val="666666"/>
                </a:solidFill>
                <a:latin typeface="Palatino Linotype"/>
                <a:cs typeface="Palatino Linotype"/>
              </a:rPr>
              <a:t>3</a:t>
            </a:r>
            <a:r>
              <a:rPr sz="900" spc="140" dirty="0">
                <a:solidFill>
                  <a:srgbClr val="22373A"/>
                </a:solidFill>
                <a:latin typeface="Palatino Linotype"/>
                <a:cs typeface="Palatino Linotype"/>
              </a:rPr>
              <a:t>};</a:t>
            </a:r>
            <a:r>
              <a:rPr sz="900" spc="26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7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05" dirty="0">
                <a:solidFill>
                  <a:srgbClr val="3D7A7A"/>
                </a:solidFill>
                <a:latin typeface="Palatino Linotype"/>
                <a:cs typeface="Palatino Linotype"/>
              </a:rPr>
              <a:t>stack</a:t>
            </a:r>
            <a:r>
              <a:rPr sz="900" i="1" spc="26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-10" dirty="0">
                <a:solidFill>
                  <a:srgbClr val="3D7A7A"/>
                </a:solidFill>
                <a:latin typeface="Palatino Linotype"/>
                <a:cs typeface="Palatino Linotype"/>
              </a:rPr>
              <a:t>memory</a:t>
            </a:r>
            <a:endParaRPr sz="90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180"/>
              </a:spcBef>
            </a:pPr>
            <a:r>
              <a:rPr sz="900" spc="170" dirty="0">
                <a:solidFill>
                  <a:srgbClr val="22373A"/>
                </a:solidFill>
                <a:latin typeface="Palatino Linotype"/>
                <a:cs typeface="Palatino Linotype"/>
              </a:rPr>
              <a:t>}</a:t>
            </a:r>
            <a:endParaRPr sz="90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850">
              <a:latin typeface="Palatino Linotype"/>
              <a:cs typeface="Palatino Linotype"/>
            </a:endParaRPr>
          </a:p>
          <a:p>
            <a:pPr marL="49530">
              <a:lnSpc>
                <a:spcPct val="100000"/>
              </a:lnSpc>
            </a:pP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Data/BSS</a:t>
            </a:r>
            <a:r>
              <a:rPr sz="1100" spc="-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(Block</a:t>
            </a:r>
            <a:r>
              <a:rPr sz="1100" spc="-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Started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by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Symbol)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60" dirty="0">
                <a:solidFill>
                  <a:srgbClr val="22373A"/>
                </a:solidFill>
                <a:latin typeface="Tahoma"/>
                <a:cs typeface="Tahoma"/>
              </a:rPr>
              <a:t>segments</a:t>
            </a:r>
            <a:r>
              <a:rPr sz="1100" spc="-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65" dirty="0">
                <a:solidFill>
                  <a:srgbClr val="22373A"/>
                </a:solidFill>
                <a:latin typeface="Tahoma"/>
                <a:cs typeface="Tahoma"/>
              </a:rPr>
              <a:t>are</a:t>
            </a:r>
            <a:r>
              <a:rPr sz="1100" spc="-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larger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than</a:t>
            </a:r>
            <a:r>
              <a:rPr sz="1100" spc="-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stack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65" dirty="0">
                <a:solidFill>
                  <a:srgbClr val="22373A"/>
                </a:solidFill>
                <a:latin typeface="Tahoma"/>
                <a:cs typeface="Tahoma"/>
              </a:rPr>
              <a:t>memory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(max</a:t>
            </a:r>
            <a:endParaRPr sz="1100">
              <a:latin typeface="Tahoma"/>
              <a:cs typeface="Tahoma"/>
            </a:endParaRPr>
          </a:p>
          <a:p>
            <a:pPr marL="49530">
              <a:lnSpc>
                <a:spcPct val="100000"/>
              </a:lnSpc>
              <a:spcBef>
                <a:spcPts val="240"/>
              </a:spcBef>
            </a:pPr>
            <a:r>
              <a:rPr sz="1100" i="1" spc="240" dirty="0">
                <a:solidFill>
                  <a:srgbClr val="22373A"/>
                </a:solidFill>
                <a:latin typeface="Arial"/>
                <a:cs typeface="Arial"/>
              </a:rPr>
              <a:t>≈</a:t>
            </a:r>
            <a:r>
              <a:rPr sz="1100" i="1" spc="-35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1GB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in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general)</a:t>
            </a:r>
            <a:r>
              <a:rPr sz="1100" spc="-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but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slower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3234937"/>
            <a:ext cx="5760085" cy="5080"/>
            <a:chOff x="0" y="3234937"/>
            <a:chExt cx="5760085" cy="5080"/>
          </a:xfrm>
        </p:grpSpPr>
        <p:sp>
          <p:nvSpPr>
            <p:cNvPr id="6" name="object 6"/>
            <p:cNvSpPr/>
            <p:nvPr/>
          </p:nvSpPr>
          <p:spPr>
            <a:xfrm>
              <a:off x="0" y="3237471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234937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80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3234937"/>
              <a:ext cx="614680" cy="5080"/>
            </a:xfrm>
            <a:custGeom>
              <a:avLst/>
              <a:gdLst/>
              <a:ahLst/>
              <a:cxnLst/>
              <a:rect l="l" t="t" r="r" b="b"/>
              <a:pathLst>
                <a:path w="614680" h="5080">
                  <a:moveTo>
                    <a:pt x="0" y="5060"/>
                  </a:moveTo>
                  <a:lnTo>
                    <a:pt x="0" y="0"/>
                  </a:lnTo>
                  <a:lnTo>
                    <a:pt x="614363" y="0"/>
                  </a:lnTo>
                  <a:lnTo>
                    <a:pt x="61436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19"/>
              </a:spcBef>
            </a:pPr>
            <a:r>
              <a:rPr spc="-20" dirty="0"/>
              <a:t>8/75</a:t>
            </a:r>
          </a:p>
        </p:txBody>
      </p:sp>
    </p:spTree>
    <p:extLst>
      <p:ext uri="{BB962C8B-B14F-4D97-AF65-F5344CB8AC3E}">
        <p14:creationId xmlns:p14="http://schemas.microsoft.com/office/powerpoint/2010/main" val="3310455968"/>
      </p:ext>
    </p:extLst>
  </p:cSld>
  <p:clrMapOvr>
    <a:masterClrMapping/>
  </p:clrMapOvr>
  <p:transition>
    <p:cut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770" y="76375"/>
            <a:ext cx="245491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0" spc="-160" dirty="0">
                <a:latin typeface="Arial Black"/>
                <a:cs typeface="Arial Black"/>
              </a:rPr>
              <a:t>Stack</a:t>
            </a:r>
            <a:r>
              <a:rPr b="0" spc="55" dirty="0">
                <a:latin typeface="Arial Black"/>
                <a:cs typeface="Arial Black"/>
              </a:rPr>
              <a:t> </a:t>
            </a:r>
            <a:r>
              <a:rPr b="0" spc="-150" dirty="0">
                <a:latin typeface="Arial Black"/>
                <a:cs typeface="Arial Black"/>
              </a:rPr>
              <a:t>and</a:t>
            </a:r>
            <a:r>
              <a:rPr b="0" spc="55" dirty="0">
                <a:latin typeface="Arial Black"/>
                <a:cs typeface="Arial Black"/>
              </a:rPr>
              <a:t> </a:t>
            </a:r>
            <a:r>
              <a:rPr b="0" spc="-145" dirty="0">
                <a:latin typeface="Arial Black"/>
                <a:cs typeface="Arial Black"/>
              </a:rPr>
              <a:t>Heap</a:t>
            </a:r>
            <a:r>
              <a:rPr b="0" spc="55" dirty="0">
                <a:latin typeface="Arial Black"/>
                <a:cs typeface="Arial Black"/>
              </a:rPr>
              <a:t> </a:t>
            </a:r>
            <a:r>
              <a:rPr b="0" spc="-125" dirty="0">
                <a:latin typeface="Arial Black"/>
                <a:cs typeface="Arial Black"/>
              </a:rPr>
              <a:t>Memory</a:t>
            </a:r>
            <a:r>
              <a:rPr b="0" spc="55" dirty="0">
                <a:latin typeface="Arial Black"/>
                <a:cs typeface="Arial Black"/>
              </a:rPr>
              <a:t> </a:t>
            </a:r>
            <a:r>
              <a:rPr b="0" spc="-130" dirty="0">
                <a:latin typeface="Arial Black"/>
                <a:cs typeface="Arial Black"/>
              </a:rPr>
              <a:t>Overview</a:t>
            </a:r>
          </a:p>
        </p:txBody>
      </p:sp>
      <p:sp>
        <p:nvSpPr>
          <p:cNvPr id="3" name="object 3"/>
          <p:cNvSpPr/>
          <p:nvPr/>
        </p:nvSpPr>
        <p:spPr>
          <a:xfrm>
            <a:off x="246786" y="424649"/>
            <a:ext cx="5243830" cy="0"/>
          </a:xfrm>
          <a:custGeom>
            <a:avLst/>
            <a:gdLst/>
            <a:ahLst/>
            <a:cxnLst/>
            <a:rect l="l" t="t" r="r" b="b"/>
            <a:pathLst>
              <a:path w="5243830">
                <a:moveTo>
                  <a:pt x="0" y="0"/>
                </a:moveTo>
                <a:lnTo>
                  <a:pt x="5243487" y="0"/>
                </a:lnTo>
              </a:path>
            </a:pathLst>
          </a:custGeom>
          <a:ln w="11087">
            <a:solidFill>
              <a:srgbClr val="22373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192515" y="499045"/>
            <a:ext cx="37973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35" dirty="0">
                <a:solidFill>
                  <a:srgbClr val="22373A"/>
                </a:solidFill>
                <a:latin typeface="Arial Black"/>
                <a:cs typeface="Arial Black"/>
              </a:rPr>
              <a:t>Stack</a:t>
            </a:r>
            <a:endParaRPr sz="1100">
              <a:latin typeface="Arial Black"/>
              <a:cs typeface="Arial Black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245691" y="499045"/>
            <a:ext cx="35687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20" dirty="0">
                <a:solidFill>
                  <a:srgbClr val="22373A"/>
                </a:solidFill>
                <a:latin typeface="Arial Black"/>
                <a:cs typeface="Arial Black"/>
              </a:rPr>
              <a:t>Heap</a:t>
            </a:r>
            <a:endParaRPr sz="1100">
              <a:latin typeface="Arial Black"/>
              <a:cs typeface="Arial Black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46786" y="755548"/>
            <a:ext cx="5243830" cy="0"/>
          </a:xfrm>
          <a:custGeom>
            <a:avLst/>
            <a:gdLst/>
            <a:ahLst/>
            <a:cxnLst/>
            <a:rect l="l" t="t" r="r" b="b"/>
            <a:pathLst>
              <a:path w="5243830">
                <a:moveTo>
                  <a:pt x="0" y="0"/>
                </a:moveTo>
                <a:lnTo>
                  <a:pt x="5243487" y="0"/>
                </a:lnTo>
              </a:path>
            </a:pathLst>
          </a:custGeom>
          <a:ln w="6921">
            <a:solidFill>
              <a:srgbClr val="22373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10006" y="895195"/>
            <a:ext cx="83375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8000"/>
              </a:lnSpc>
              <a:spcBef>
                <a:spcPts val="100"/>
              </a:spcBef>
            </a:pPr>
            <a:r>
              <a:rPr sz="1100" spc="-10" dirty="0">
                <a:solidFill>
                  <a:srgbClr val="22373A"/>
                </a:solidFill>
                <a:latin typeface="Arial Black"/>
                <a:cs typeface="Arial Black"/>
              </a:rPr>
              <a:t>Memory </a:t>
            </a:r>
            <a:r>
              <a:rPr sz="1100" spc="-114" dirty="0">
                <a:solidFill>
                  <a:srgbClr val="22373A"/>
                </a:solidFill>
                <a:latin typeface="Arial Black"/>
                <a:cs typeface="Arial Black"/>
              </a:rPr>
              <a:t>Organization</a:t>
            </a:r>
            <a:endParaRPr sz="1100">
              <a:latin typeface="Arial Black"/>
              <a:cs typeface="Arial Black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69834" y="1025752"/>
            <a:ext cx="111823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Contiguous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 (LIFO)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10006" y="1579827"/>
            <a:ext cx="58483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5" dirty="0">
                <a:solidFill>
                  <a:srgbClr val="22373A"/>
                </a:solidFill>
                <a:latin typeface="Arial Black"/>
                <a:cs typeface="Arial Black"/>
              </a:rPr>
              <a:t>Max</a:t>
            </a:r>
            <a:r>
              <a:rPr sz="1100" spc="15" dirty="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sz="1100" spc="-135" dirty="0">
                <a:solidFill>
                  <a:srgbClr val="22373A"/>
                </a:solidFill>
                <a:latin typeface="Arial Black"/>
                <a:cs typeface="Arial Black"/>
              </a:rPr>
              <a:t>size</a:t>
            </a:r>
            <a:endParaRPr sz="1100">
              <a:latin typeface="Arial Black"/>
              <a:cs typeface="Arial Black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421672" y="796249"/>
            <a:ext cx="1900555" cy="975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18000"/>
              </a:lnSpc>
              <a:spcBef>
                <a:spcPts val="100"/>
              </a:spcBef>
            </a:pP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Contiguous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within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an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allocation, 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Fragmented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65" dirty="0">
                <a:solidFill>
                  <a:srgbClr val="22373A"/>
                </a:solidFill>
                <a:latin typeface="Tahoma"/>
                <a:cs typeface="Tahoma"/>
              </a:rPr>
              <a:t>between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allocations 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(relies</a:t>
            </a:r>
            <a:r>
              <a:rPr sz="1100" spc="-6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on</a:t>
            </a:r>
            <a:r>
              <a:rPr sz="1100" spc="-7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virtual</a:t>
            </a:r>
            <a:r>
              <a:rPr sz="1100" spc="-6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memory)</a:t>
            </a:r>
            <a:endParaRPr sz="11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>
              <a:latin typeface="Tahoma"/>
              <a:cs typeface="Tahoma"/>
            </a:endParaRPr>
          </a:p>
          <a:p>
            <a:pPr marL="12700" algn="just">
              <a:lnSpc>
                <a:spcPct val="100000"/>
              </a:lnSpc>
            </a:pP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Whole</a:t>
            </a:r>
            <a:r>
              <a:rPr sz="1100" spc="-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system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 memory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10006" y="2034970"/>
            <a:ext cx="840105" cy="106235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20" dirty="0">
                <a:solidFill>
                  <a:srgbClr val="22373A"/>
                </a:solidFill>
                <a:latin typeface="Arial Black"/>
                <a:cs typeface="Arial Black"/>
              </a:rPr>
              <a:t>If</a:t>
            </a:r>
            <a:r>
              <a:rPr sz="1100" spc="-70" dirty="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Arial Black"/>
                <a:cs typeface="Arial Black"/>
              </a:rPr>
              <a:t>exceed</a:t>
            </a:r>
            <a:endParaRPr sz="1100">
              <a:latin typeface="Arial Black"/>
              <a:cs typeface="Arial Black"/>
            </a:endParaRPr>
          </a:p>
          <a:p>
            <a:pPr marL="12700" marR="5080">
              <a:lnSpc>
                <a:spcPct val="153500"/>
              </a:lnSpc>
              <a:spcBef>
                <a:spcPts val="780"/>
              </a:spcBef>
            </a:pPr>
            <a:r>
              <a:rPr sz="1100" spc="-20" dirty="0">
                <a:solidFill>
                  <a:srgbClr val="22373A"/>
                </a:solidFill>
                <a:latin typeface="Arial Black"/>
                <a:cs typeface="Arial Black"/>
              </a:rPr>
              <a:t>Allocation </a:t>
            </a:r>
            <a:r>
              <a:rPr sz="1100" spc="-10" dirty="0">
                <a:solidFill>
                  <a:srgbClr val="22373A"/>
                </a:solidFill>
                <a:latin typeface="Arial Black"/>
                <a:cs typeface="Arial Black"/>
              </a:rPr>
              <a:t>Locality </a:t>
            </a:r>
            <a:r>
              <a:rPr sz="1100" spc="-114" dirty="0">
                <a:solidFill>
                  <a:srgbClr val="22373A"/>
                </a:solidFill>
                <a:latin typeface="Arial Black"/>
                <a:cs typeface="Arial Black"/>
              </a:rPr>
              <a:t>Thread</a:t>
            </a:r>
            <a:r>
              <a:rPr sz="1100" spc="45" dirty="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sz="1100" spc="-145" dirty="0">
                <a:solidFill>
                  <a:srgbClr val="22373A"/>
                </a:solidFill>
                <a:latin typeface="Arial Black"/>
                <a:cs typeface="Arial Black"/>
              </a:rPr>
              <a:t>View</a:t>
            </a:r>
            <a:endParaRPr sz="1100">
              <a:latin typeface="Arial Black"/>
              <a:cs typeface="Arial Black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469834" y="1449271"/>
            <a:ext cx="1825625" cy="1648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8000"/>
              </a:lnSpc>
              <a:spcBef>
                <a:spcPts val="100"/>
              </a:spcBef>
            </a:pP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Small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(8MB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on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Linux,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1MB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on 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Windows)</a:t>
            </a:r>
            <a:endParaRPr sz="1100">
              <a:latin typeface="Tahoma"/>
              <a:cs typeface="Tahoma"/>
            </a:endParaRPr>
          </a:p>
          <a:p>
            <a:pPr marL="12700" marR="279400">
              <a:lnSpc>
                <a:spcPct val="118000"/>
              </a:lnSpc>
              <a:spcBef>
                <a:spcPts val="470"/>
              </a:spcBef>
            </a:pP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Program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crash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at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function 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entry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(hard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to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debug)</a:t>
            </a:r>
            <a:endParaRPr sz="1100">
              <a:latin typeface="Tahoma"/>
              <a:cs typeface="Tahoma"/>
            </a:endParaRPr>
          </a:p>
          <a:p>
            <a:pPr marL="12700" marR="1035685">
              <a:lnSpc>
                <a:spcPct val="153500"/>
              </a:lnSpc>
            </a:pP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Compile-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time 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High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705"/>
              </a:spcBef>
            </a:pP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Each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thread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has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its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60" dirty="0">
                <a:solidFill>
                  <a:srgbClr val="22373A"/>
                </a:solidFill>
                <a:latin typeface="Tahoma"/>
                <a:cs typeface="Tahoma"/>
              </a:rPr>
              <a:t>own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stack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421484" y="2034970"/>
            <a:ext cx="1318895" cy="106235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Exception</a:t>
            </a:r>
            <a:r>
              <a:rPr sz="1100" spc="-6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or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70" dirty="0">
                <a:solidFill>
                  <a:srgbClr val="22373A"/>
                </a:solidFill>
                <a:latin typeface="Palatino Linotype"/>
                <a:cs typeface="Palatino Linotype"/>
              </a:rPr>
              <a:t>nullptr</a:t>
            </a:r>
            <a:endParaRPr sz="1100">
              <a:latin typeface="Palatino Linotype"/>
              <a:cs typeface="Palatino Linotype"/>
            </a:endParaRPr>
          </a:p>
          <a:p>
            <a:pPr marL="12700" marR="767080" indent="635">
              <a:lnSpc>
                <a:spcPct val="153500"/>
              </a:lnSpc>
              <a:spcBef>
                <a:spcPts val="780"/>
              </a:spcBef>
            </a:pP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Run-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time 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Low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705"/>
              </a:spcBef>
            </a:pPr>
            <a:r>
              <a:rPr sz="1100" spc="-60" dirty="0">
                <a:solidFill>
                  <a:srgbClr val="22373A"/>
                </a:solidFill>
                <a:latin typeface="Tahoma"/>
                <a:cs typeface="Tahoma"/>
              </a:rPr>
              <a:t>Shared</a:t>
            </a:r>
            <a:r>
              <a:rPr sz="1100" spc="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among</a:t>
            </a:r>
            <a:r>
              <a:rPr sz="1100" spc="1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threads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46786" y="3164255"/>
            <a:ext cx="5243830" cy="0"/>
          </a:xfrm>
          <a:custGeom>
            <a:avLst/>
            <a:gdLst/>
            <a:ahLst/>
            <a:cxnLst/>
            <a:rect l="l" t="t" r="r" b="b"/>
            <a:pathLst>
              <a:path w="5243830">
                <a:moveTo>
                  <a:pt x="0" y="0"/>
                </a:moveTo>
                <a:lnTo>
                  <a:pt x="5243487" y="0"/>
                </a:lnTo>
              </a:path>
            </a:pathLst>
          </a:custGeom>
          <a:ln w="11087">
            <a:solidFill>
              <a:srgbClr val="22373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5430989" y="2960749"/>
            <a:ext cx="24066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20" dirty="0">
                <a:solidFill>
                  <a:srgbClr val="22373A"/>
                </a:solidFill>
                <a:latin typeface="Trebuchet MS"/>
                <a:cs typeface="Trebuchet MS"/>
              </a:rPr>
              <a:t>9/75</a:t>
            </a:r>
            <a:endParaRPr sz="800">
              <a:latin typeface="Trebuchet MS"/>
              <a:cs typeface="Trebuchet MS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0" y="3234937"/>
            <a:ext cx="5760085" cy="5080"/>
            <a:chOff x="0" y="3234937"/>
            <a:chExt cx="5760085" cy="5080"/>
          </a:xfrm>
        </p:grpSpPr>
        <p:sp>
          <p:nvSpPr>
            <p:cNvPr id="17" name="object 17"/>
            <p:cNvSpPr/>
            <p:nvPr/>
          </p:nvSpPr>
          <p:spPr>
            <a:xfrm>
              <a:off x="0" y="3237471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0" y="3234937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80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0" y="3234937"/>
              <a:ext cx="691515" cy="5080"/>
            </a:xfrm>
            <a:custGeom>
              <a:avLst/>
              <a:gdLst/>
              <a:ahLst/>
              <a:cxnLst/>
              <a:rect l="l" t="t" r="r" b="b"/>
              <a:pathLst>
                <a:path w="691515" h="5080">
                  <a:moveTo>
                    <a:pt x="0" y="5060"/>
                  </a:moveTo>
                  <a:lnTo>
                    <a:pt x="0" y="0"/>
                  </a:lnTo>
                  <a:lnTo>
                    <a:pt x="691180" y="0"/>
                  </a:lnTo>
                  <a:lnTo>
                    <a:pt x="691180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980373587"/>
      </p:ext>
    </p:extLst>
  </p:cSld>
  <p:clrMapOvr>
    <a:masterClrMapping/>
  </p:clrMapOvr>
  <p:transition>
    <p:cut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770" y="76375"/>
            <a:ext cx="103886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0" spc="-160" dirty="0">
                <a:latin typeface="Arial Black"/>
                <a:cs typeface="Arial Black"/>
              </a:rPr>
              <a:t>Stack</a:t>
            </a:r>
            <a:r>
              <a:rPr b="0" spc="50" dirty="0">
                <a:latin typeface="Arial Black"/>
                <a:cs typeface="Arial Black"/>
              </a:rPr>
              <a:t> </a:t>
            </a:r>
            <a:r>
              <a:rPr b="0" spc="-110" dirty="0">
                <a:latin typeface="Arial Black"/>
                <a:cs typeface="Arial Black"/>
              </a:rPr>
              <a:t>Memory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294" y="457643"/>
            <a:ext cx="365188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65" dirty="0">
                <a:solidFill>
                  <a:srgbClr val="22373A"/>
                </a:solidFill>
                <a:latin typeface="Tahoma"/>
                <a:cs typeface="Tahoma"/>
              </a:rPr>
              <a:t>A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local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variable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is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either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in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the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stack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65" dirty="0">
                <a:solidFill>
                  <a:srgbClr val="22373A"/>
                </a:solidFill>
                <a:latin typeface="Tahoma"/>
                <a:cs typeface="Tahoma"/>
              </a:rPr>
              <a:t>memory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or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CPU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registers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59994" y="743635"/>
            <a:ext cx="5039995" cy="1765300"/>
          </a:xfrm>
          <a:custGeom>
            <a:avLst/>
            <a:gdLst/>
            <a:ahLst/>
            <a:cxnLst/>
            <a:rect l="l" t="t" r="r" b="b"/>
            <a:pathLst>
              <a:path w="5039995" h="1765300">
                <a:moveTo>
                  <a:pt x="5039995" y="0"/>
                </a:moveTo>
                <a:lnTo>
                  <a:pt x="0" y="0"/>
                </a:lnTo>
                <a:lnTo>
                  <a:pt x="0" y="1765020"/>
                </a:lnTo>
                <a:lnTo>
                  <a:pt x="5039995" y="1765020"/>
                </a:lnTo>
                <a:lnTo>
                  <a:pt x="503999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97954" y="734105"/>
            <a:ext cx="3061970" cy="1122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900" b="1" spc="80" dirty="0">
                <a:solidFill>
                  <a:srgbClr val="AF003F"/>
                </a:solidFill>
                <a:latin typeface="Palatino Linotype"/>
                <a:cs typeface="Palatino Linotype"/>
              </a:rPr>
              <a:t>int</a:t>
            </a:r>
            <a:r>
              <a:rPr sz="900" b="1" spc="254" dirty="0">
                <a:solidFill>
                  <a:srgbClr val="AF003F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x</a:t>
            </a:r>
            <a:r>
              <a:rPr sz="900" spc="254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666666"/>
                </a:solidFill>
                <a:latin typeface="Palatino Linotype"/>
                <a:cs typeface="Palatino Linotype"/>
              </a:rPr>
              <a:t>=</a:t>
            </a:r>
            <a:r>
              <a:rPr sz="900" spc="260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spc="130" dirty="0">
                <a:solidFill>
                  <a:srgbClr val="666666"/>
                </a:solidFill>
                <a:latin typeface="Palatino Linotype"/>
                <a:cs typeface="Palatino Linotype"/>
              </a:rPr>
              <a:t>3</a:t>
            </a:r>
            <a:r>
              <a:rPr sz="900" spc="130" dirty="0">
                <a:solidFill>
                  <a:srgbClr val="22373A"/>
                </a:solidFill>
                <a:latin typeface="Palatino Linotype"/>
                <a:cs typeface="Palatino Linotype"/>
              </a:rPr>
              <a:t>;</a:t>
            </a:r>
            <a:r>
              <a:rPr sz="900" spc="254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6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65" dirty="0">
                <a:solidFill>
                  <a:srgbClr val="3D7A7A"/>
                </a:solidFill>
                <a:latin typeface="Palatino Linotype"/>
                <a:cs typeface="Palatino Linotype"/>
              </a:rPr>
              <a:t>not</a:t>
            </a:r>
            <a:r>
              <a:rPr sz="900" i="1" spc="254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dirty="0">
                <a:solidFill>
                  <a:srgbClr val="3D7A7A"/>
                </a:solidFill>
                <a:latin typeface="Palatino Linotype"/>
                <a:cs typeface="Palatino Linotype"/>
              </a:rPr>
              <a:t>on</a:t>
            </a:r>
            <a:r>
              <a:rPr sz="900" i="1" spc="26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00" dirty="0">
                <a:solidFill>
                  <a:srgbClr val="3D7A7A"/>
                </a:solidFill>
                <a:latin typeface="Palatino Linotype"/>
                <a:cs typeface="Palatino Linotype"/>
              </a:rPr>
              <a:t>the</a:t>
            </a:r>
            <a:r>
              <a:rPr sz="900" i="1" spc="254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05" dirty="0">
                <a:solidFill>
                  <a:srgbClr val="3D7A7A"/>
                </a:solidFill>
                <a:latin typeface="Palatino Linotype"/>
                <a:cs typeface="Palatino Linotype"/>
              </a:rPr>
              <a:t>stack</a:t>
            </a:r>
            <a:r>
              <a:rPr sz="900" i="1" spc="26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95" dirty="0">
                <a:solidFill>
                  <a:srgbClr val="3D7A7A"/>
                </a:solidFill>
                <a:latin typeface="Palatino Linotype"/>
                <a:cs typeface="Palatino Linotype"/>
              </a:rPr>
              <a:t>(data</a:t>
            </a:r>
            <a:r>
              <a:rPr sz="900" i="1" spc="254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45" dirty="0">
                <a:solidFill>
                  <a:srgbClr val="3D7A7A"/>
                </a:solidFill>
                <a:latin typeface="Palatino Linotype"/>
                <a:cs typeface="Palatino Linotype"/>
              </a:rPr>
              <a:t>segment)</a:t>
            </a:r>
            <a:endParaRPr sz="90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05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</a:pPr>
            <a:r>
              <a:rPr sz="900" b="1" spc="80" dirty="0">
                <a:solidFill>
                  <a:srgbClr val="007F00"/>
                </a:solidFill>
                <a:latin typeface="Palatino Linotype"/>
                <a:cs typeface="Palatino Linotype"/>
              </a:rPr>
              <a:t>struct</a:t>
            </a:r>
            <a:r>
              <a:rPr sz="900" b="1" spc="175" dirty="0">
                <a:solidFill>
                  <a:srgbClr val="007F00"/>
                </a:solidFill>
                <a:latin typeface="Palatino Linotype"/>
                <a:cs typeface="Palatino Linotype"/>
              </a:rPr>
              <a:t> </a:t>
            </a:r>
            <a:r>
              <a:rPr sz="900" b="1" spc="-75" dirty="0">
                <a:solidFill>
                  <a:srgbClr val="0000FF"/>
                </a:solidFill>
                <a:latin typeface="Palatino Linotype"/>
                <a:cs typeface="Palatino Linotype"/>
              </a:rPr>
              <a:t>A</a:t>
            </a:r>
            <a:r>
              <a:rPr sz="900" b="1" spc="180" dirty="0">
                <a:solidFill>
                  <a:srgbClr val="0000FF"/>
                </a:solidFill>
                <a:latin typeface="Palatino Linotype"/>
                <a:cs typeface="Palatino Linotype"/>
              </a:rPr>
              <a:t> </a:t>
            </a:r>
            <a:r>
              <a:rPr sz="900" spc="120" dirty="0">
                <a:solidFill>
                  <a:srgbClr val="22373A"/>
                </a:solidFill>
                <a:latin typeface="Palatino Linotype"/>
                <a:cs typeface="Palatino Linotype"/>
              </a:rPr>
              <a:t>{</a:t>
            </a:r>
            <a:endParaRPr sz="900">
              <a:latin typeface="Palatino Linotype"/>
              <a:cs typeface="Palatino Linotype"/>
            </a:endParaRPr>
          </a:p>
          <a:p>
            <a:pPr marL="238760">
              <a:lnSpc>
                <a:spcPct val="100000"/>
              </a:lnSpc>
              <a:spcBef>
                <a:spcPts val="180"/>
              </a:spcBef>
            </a:pPr>
            <a:r>
              <a:rPr sz="900" b="1" spc="80" dirty="0">
                <a:solidFill>
                  <a:srgbClr val="AF003F"/>
                </a:solidFill>
                <a:latin typeface="Palatino Linotype"/>
                <a:cs typeface="Palatino Linotype"/>
              </a:rPr>
              <a:t>int</a:t>
            </a:r>
            <a:r>
              <a:rPr sz="900" b="1" spc="254" dirty="0">
                <a:solidFill>
                  <a:srgbClr val="AF003F"/>
                </a:solidFill>
                <a:latin typeface="Palatino Linotype"/>
                <a:cs typeface="Palatino Linotype"/>
              </a:rPr>
              <a:t> </a:t>
            </a:r>
            <a:r>
              <a:rPr sz="900" spc="105" dirty="0">
                <a:solidFill>
                  <a:srgbClr val="22373A"/>
                </a:solidFill>
                <a:latin typeface="Palatino Linotype"/>
                <a:cs typeface="Palatino Linotype"/>
              </a:rPr>
              <a:t>k;</a:t>
            </a:r>
            <a:r>
              <a:rPr sz="900" spc="26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6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50" dirty="0">
                <a:solidFill>
                  <a:srgbClr val="3D7A7A"/>
                </a:solidFill>
                <a:latin typeface="Palatino Linotype"/>
                <a:cs typeface="Palatino Linotype"/>
              </a:rPr>
              <a:t>depends</a:t>
            </a:r>
            <a:r>
              <a:rPr sz="900" i="1" spc="254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dirty="0">
                <a:solidFill>
                  <a:srgbClr val="3D7A7A"/>
                </a:solidFill>
                <a:latin typeface="Palatino Linotype"/>
                <a:cs typeface="Palatino Linotype"/>
              </a:rPr>
              <a:t>on</a:t>
            </a:r>
            <a:r>
              <a:rPr sz="900" i="1" spc="26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dirty="0">
                <a:solidFill>
                  <a:srgbClr val="3D7A7A"/>
                </a:solidFill>
                <a:latin typeface="Palatino Linotype"/>
                <a:cs typeface="Palatino Linotype"/>
              </a:rPr>
              <a:t>where</a:t>
            </a:r>
            <a:r>
              <a:rPr sz="900" i="1" spc="26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00" dirty="0">
                <a:solidFill>
                  <a:srgbClr val="3D7A7A"/>
                </a:solidFill>
                <a:latin typeface="Palatino Linotype"/>
                <a:cs typeface="Palatino Linotype"/>
              </a:rPr>
              <a:t>the</a:t>
            </a:r>
            <a:r>
              <a:rPr sz="900" i="1" spc="26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90" dirty="0">
                <a:solidFill>
                  <a:srgbClr val="3D7A7A"/>
                </a:solidFill>
                <a:latin typeface="Palatino Linotype"/>
                <a:cs typeface="Palatino Linotype"/>
              </a:rPr>
              <a:t>instance</a:t>
            </a:r>
            <a:r>
              <a:rPr sz="900" i="1" spc="254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40" dirty="0">
                <a:solidFill>
                  <a:srgbClr val="3D7A7A"/>
                </a:solidFill>
                <a:latin typeface="Palatino Linotype"/>
                <a:cs typeface="Palatino Linotype"/>
              </a:rPr>
              <a:t>of</a:t>
            </a:r>
            <a:r>
              <a:rPr sz="900" i="1" spc="26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-25" dirty="0">
                <a:solidFill>
                  <a:srgbClr val="3D7A7A"/>
                </a:solidFill>
                <a:latin typeface="Palatino Linotype"/>
                <a:cs typeface="Palatino Linotype"/>
              </a:rPr>
              <a:t>A</a:t>
            </a:r>
            <a:r>
              <a:rPr sz="900" i="1" spc="26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40" dirty="0">
                <a:solidFill>
                  <a:srgbClr val="3D7A7A"/>
                </a:solidFill>
                <a:latin typeface="Palatino Linotype"/>
                <a:cs typeface="Palatino Linotype"/>
              </a:rPr>
              <a:t>is</a:t>
            </a:r>
            <a:endParaRPr sz="90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180"/>
              </a:spcBef>
            </a:pPr>
            <a:r>
              <a:rPr sz="900" spc="180" dirty="0">
                <a:solidFill>
                  <a:srgbClr val="22373A"/>
                </a:solidFill>
                <a:latin typeface="Palatino Linotype"/>
                <a:cs typeface="Palatino Linotype"/>
              </a:rPr>
              <a:t>};</a:t>
            </a:r>
            <a:endParaRPr sz="90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180"/>
              </a:spcBef>
            </a:pPr>
            <a:r>
              <a:rPr sz="900" b="1" spc="80" dirty="0">
                <a:solidFill>
                  <a:srgbClr val="AF003F"/>
                </a:solidFill>
                <a:latin typeface="Palatino Linotype"/>
                <a:cs typeface="Palatino Linotype"/>
              </a:rPr>
              <a:t>int</a:t>
            </a:r>
            <a:r>
              <a:rPr sz="900" b="1" spc="340" dirty="0">
                <a:solidFill>
                  <a:srgbClr val="AF003F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0000FF"/>
                </a:solidFill>
                <a:latin typeface="Palatino Linotype"/>
                <a:cs typeface="Palatino Linotype"/>
              </a:rPr>
              <a:t>main</a:t>
            </a: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()</a:t>
            </a:r>
            <a:r>
              <a:rPr sz="900" spc="34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spc="120" dirty="0">
                <a:solidFill>
                  <a:srgbClr val="22373A"/>
                </a:solidFill>
                <a:latin typeface="Palatino Linotype"/>
                <a:cs typeface="Palatino Linotype"/>
              </a:rPr>
              <a:t>{</a:t>
            </a:r>
            <a:endParaRPr sz="900">
              <a:latin typeface="Palatino Linotype"/>
              <a:cs typeface="Palatino Linotype"/>
            </a:endParaRPr>
          </a:p>
          <a:p>
            <a:pPr marL="238760">
              <a:lnSpc>
                <a:spcPct val="100000"/>
              </a:lnSpc>
              <a:spcBef>
                <a:spcPts val="180"/>
              </a:spcBef>
              <a:tabLst>
                <a:tab pos="597535" algn="l"/>
                <a:tab pos="836294" algn="l"/>
              </a:tabLst>
            </a:pPr>
            <a:r>
              <a:rPr sz="900" b="1" spc="55" dirty="0">
                <a:solidFill>
                  <a:srgbClr val="AF003F"/>
                </a:solidFill>
                <a:latin typeface="Palatino Linotype"/>
                <a:cs typeface="Palatino Linotype"/>
              </a:rPr>
              <a:t>int</a:t>
            </a:r>
            <a:r>
              <a:rPr sz="900" b="1" dirty="0">
                <a:solidFill>
                  <a:srgbClr val="AF003F"/>
                </a:solidFill>
                <a:latin typeface="Palatino Linotype"/>
                <a:cs typeface="Palatino Linotype"/>
              </a:rPr>
              <a:t>	</a:t>
            </a:r>
            <a:r>
              <a:rPr sz="900" spc="-50" dirty="0">
                <a:solidFill>
                  <a:srgbClr val="22373A"/>
                </a:solidFill>
                <a:latin typeface="Palatino Linotype"/>
                <a:cs typeface="Palatino Linotype"/>
              </a:rPr>
              <a:t>y</a:t>
            </a: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	</a:t>
            </a:r>
            <a:r>
              <a:rPr sz="900" dirty="0">
                <a:solidFill>
                  <a:srgbClr val="666666"/>
                </a:solidFill>
                <a:latin typeface="Palatino Linotype"/>
                <a:cs typeface="Palatino Linotype"/>
              </a:rPr>
              <a:t>=</a:t>
            </a:r>
            <a:r>
              <a:rPr sz="900" spc="260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spc="105" dirty="0">
                <a:solidFill>
                  <a:srgbClr val="666666"/>
                </a:solidFill>
                <a:latin typeface="Palatino Linotype"/>
                <a:cs typeface="Palatino Linotype"/>
              </a:rPr>
              <a:t>3</a:t>
            </a:r>
            <a:r>
              <a:rPr sz="900" spc="105" dirty="0">
                <a:solidFill>
                  <a:srgbClr val="22373A"/>
                </a:solidFill>
                <a:latin typeface="Palatino Linotype"/>
                <a:cs typeface="Palatino Linotype"/>
              </a:rPr>
              <a:t>;</a:t>
            </a:r>
            <a:endParaRPr sz="900">
              <a:latin typeface="Palatino Linotype"/>
              <a:cs typeface="Palatino Linotyp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37095" y="1831089"/>
            <a:ext cx="1089025" cy="346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>
              <a:lnSpc>
                <a:spcPct val="116700"/>
              </a:lnSpc>
              <a:spcBef>
                <a:spcPts val="100"/>
              </a:spcBef>
              <a:tabLst>
                <a:tab pos="358140" algn="l"/>
              </a:tabLst>
            </a:pPr>
            <a:r>
              <a:rPr sz="900" b="1" dirty="0">
                <a:solidFill>
                  <a:srgbClr val="AF003F"/>
                </a:solidFill>
                <a:latin typeface="Palatino Linotype"/>
                <a:cs typeface="Palatino Linotype"/>
              </a:rPr>
              <a:t>char</a:t>
            </a:r>
            <a:r>
              <a:rPr sz="900" b="1" spc="280" dirty="0">
                <a:solidFill>
                  <a:srgbClr val="AF003F"/>
                </a:solidFill>
                <a:latin typeface="Palatino Linotype"/>
                <a:cs typeface="Palatino Linotype"/>
              </a:rPr>
              <a:t>  </a:t>
            </a:r>
            <a:r>
              <a:rPr sz="900" spc="114" dirty="0">
                <a:solidFill>
                  <a:srgbClr val="22373A"/>
                </a:solidFill>
                <a:latin typeface="Palatino Linotype"/>
                <a:cs typeface="Palatino Linotype"/>
              </a:rPr>
              <a:t>z[]</a:t>
            </a:r>
            <a:r>
              <a:rPr sz="900" spc="28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666666"/>
                </a:solidFill>
                <a:latin typeface="Palatino Linotype"/>
                <a:cs typeface="Palatino Linotype"/>
              </a:rPr>
              <a:t>=</a:t>
            </a:r>
            <a:r>
              <a:rPr sz="900" spc="285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spc="80" dirty="0">
                <a:solidFill>
                  <a:srgbClr val="BA2121"/>
                </a:solidFill>
                <a:latin typeface="Palatino Linotype"/>
                <a:cs typeface="Palatino Linotype"/>
              </a:rPr>
              <a:t>"abc"</a:t>
            </a:r>
            <a:r>
              <a:rPr sz="900" spc="80" dirty="0">
                <a:solidFill>
                  <a:srgbClr val="22373A"/>
                </a:solidFill>
                <a:latin typeface="Palatino Linotype"/>
                <a:cs typeface="Palatino Linotype"/>
              </a:rPr>
              <a:t>; </a:t>
            </a:r>
            <a:r>
              <a:rPr sz="900" spc="-50" dirty="0">
                <a:solidFill>
                  <a:srgbClr val="22373A"/>
                </a:solidFill>
                <a:latin typeface="Palatino Linotype"/>
                <a:cs typeface="Palatino Linotype"/>
              </a:rPr>
              <a:t>A</a:t>
            </a: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	</a:t>
            </a:r>
            <a:r>
              <a:rPr sz="900" spc="105" dirty="0">
                <a:solidFill>
                  <a:srgbClr val="22373A"/>
                </a:solidFill>
                <a:latin typeface="Palatino Linotype"/>
                <a:cs typeface="Palatino Linotype"/>
              </a:rPr>
              <a:t>a;</a:t>
            </a:r>
            <a:endParaRPr sz="900">
              <a:latin typeface="Palatino Linotype"/>
              <a:cs typeface="Palatino Linotyp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12099" y="1671018"/>
            <a:ext cx="1208405" cy="50609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80"/>
              </a:spcBef>
            </a:pP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6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dirty="0">
                <a:solidFill>
                  <a:srgbClr val="3D7A7A"/>
                </a:solidFill>
                <a:latin typeface="Palatino Linotype"/>
                <a:cs typeface="Palatino Linotype"/>
              </a:rPr>
              <a:t>on</a:t>
            </a:r>
            <a:r>
              <a:rPr sz="900" i="1" spc="26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95" dirty="0">
                <a:solidFill>
                  <a:srgbClr val="3D7A7A"/>
                </a:solidFill>
                <a:latin typeface="Palatino Linotype"/>
                <a:cs typeface="Palatino Linotype"/>
              </a:rPr>
              <a:t>stack</a:t>
            </a:r>
            <a:endParaRPr sz="90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180"/>
              </a:spcBef>
            </a:pP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6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dirty="0">
                <a:solidFill>
                  <a:srgbClr val="3D7A7A"/>
                </a:solidFill>
                <a:latin typeface="Palatino Linotype"/>
                <a:cs typeface="Palatino Linotype"/>
              </a:rPr>
              <a:t>on</a:t>
            </a:r>
            <a:r>
              <a:rPr sz="900" i="1" spc="26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95" dirty="0">
                <a:solidFill>
                  <a:srgbClr val="3D7A7A"/>
                </a:solidFill>
                <a:latin typeface="Palatino Linotype"/>
                <a:cs typeface="Palatino Linotype"/>
              </a:rPr>
              <a:t>stack</a:t>
            </a:r>
            <a:endParaRPr sz="90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180"/>
              </a:spcBef>
            </a:pP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6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dirty="0">
                <a:solidFill>
                  <a:srgbClr val="3D7A7A"/>
                </a:solidFill>
                <a:latin typeface="Palatino Linotype"/>
                <a:cs typeface="Palatino Linotype"/>
              </a:rPr>
              <a:t>on</a:t>
            </a:r>
            <a:r>
              <a:rPr sz="900" i="1" spc="26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05" dirty="0">
                <a:solidFill>
                  <a:srgbClr val="3D7A7A"/>
                </a:solidFill>
                <a:latin typeface="Palatino Linotype"/>
                <a:cs typeface="Palatino Linotype"/>
              </a:rPr>
              <a:t>stack</a:t>
            </a:r>
            <a:r>
              <a:rPr sz="900" i="1" spc="26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25" dirty="0">
                <a:solidFill>
                  <a:srgbClr val="3D7A7A"/>
                </a:solidFill>
                <a:latin typeface="Palatino Linotype"/>
                <a:cs typeface="Palatino Linotype"/>
              </a:rPr>
              <a:t>(also</a:t>
            </a:r>
            <a:r>
              <a:rPr sz="900" i="1" spc="26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90" dirty="0">
                <a:solidFill>
                  <a:srgbClr val="3D7A7A"/>
                </a:solidFill>
                <a:latin typeface="Palatino Linotype"/>
                <a:cs typeface="Palatino Linotype"/>
              </a:rPr>
              <a:t>k)</a:t>
            </a:r>
            <a:endParaRPr sz="900">
              <a:latin typeface="Palatino Linotype"/>
              <a:cs typeface="Palatino Linotyp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47294" y="2151180"/>
            <a:ext cx="4746625" cy="83883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289560">
              <a:lnSpc>
                <a:spcPct val="100000"/>
              </a:lnSpc>
              <a:spcBef>
                <a:spcPts val="280"/>
              </a:spcBef>
            </a:pPr>
            <a:r>
              <a:rPr sz="900" b="1" dirty="0">
                <a:solidFill>
                  <a:srgbClr val="AF003F"/>
                </a:solidFill>
                <a:latin typeface="Palatino Linotype"/>
                <a:cs typeface="Palatino Linotype"/>
              </a:rPr>
              <a:t>void</a:t>
            </a:r>
            <a:r>
              <a:rPr sz="900" dirty="0">
                <a:solidFill>
                  <a:srgbClr val="666666"/>
                </a:solidFill>
                <a:latin typeface="Palatino Linotype"/>
                <a:cs typeface="Palatino Linotype"/>
              </a:rPr>
              <a:t>*</a:t>
            </a:r>
            <a:r>
              <a:rPr sz="900" spc="265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spc="70" dirty="0">
                <a:solidFill>
                  <a:srgbClr val="22373A"/>
                </a:solidFill>
                <a:latin typeface="Palatino Linotype"/>
                <a:cs typeface="Palatino Linotype"/>
              </a:rPr>
              <a:t>ptr</a:t>
            </a:r>
            <a:r>
              <a:rPr sz="900" spc="27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666666"/>
                </a:solidFill>
                <a:latin typeface="Palatino Linotype"/>
                <a:cs typeface="Palatino Linotype"/>
              </a:rPr>
              <a:t>=</a:t>
            </a:r>
            <a:r>
              <a:rPr sz="900" spc="270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spc="75" dirty="0">
                <a:solidFill>
                  <a:srgbClr val="22373A"/>
                </a:solidFill>
                <a:latin typeface="Palatino Linotype"/>
                <a:cs typeface="Palatino Linotype"/>
              </a:rPr>
              <a:t>malloc(</a:t>
            </a:r>
            <a:r>
              <a:rPr sz="900" spc="75" dirty="0">
                <a:solidFill>
                  <a:srgbClr val="666666"/>
                </a:solidFill>
                <a:latin typeface="Palatino Linotype"/>
                <a:cs typeface="Palatino Linotype"/>
              </a:rPr>
              <a:t>4</a:t>
            </a:r>
            <a:r>
              <a:rPr sz="900" spc="75" dirty="0">
                <a:solidFill>
                  <a:srgbClr val="22373A"/>
                </a:solidFill>
                <a:latin typeface="Palatino Linotype"/>
                <a:cs typeface="Palatino Linotype"/>
              </a:rPr>
              <a:t>);</a:t>
            </a:r>
            <a:r>
              <a:rPr sz="900" spc="27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7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10" dirty="0">
                <a:solidFill>
                  <a:srgbClr val="3D7A7A"/>
                </a:solidFill>
                <a:latin typeface="Palatino Linotype"/>
                <a:cs typeface="Palatino Linotype"/>
              </a:rPr>
              <a:t>variable</a:t>
            </a:r>
            <a:r>
              <a:rPr sz="900" i="1" spc="27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65" dirty="0">
                <a:solidFill>
                  <a:srgbClr val="3D7A7A"/>
                </a:solidFill>
                <a:latin typeface="Palatino Linotype"/>
                <a:cs typeface="Palatino Linotype"/>
              </a:rPr>
              <a:t>"ptr"</a:t>
            </a:r>
            <a:r>
              <a:rPr sz="900" i="1" spc="27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65" dirty="0">
                <a:solidFill>
                  <a:srgbClr val="3D7A7A"/>
                </a:solidFill>
                <a:latin typeface="Palatino Linotype"/>
                <a:cs typeface="Palatino Linotype"/>
              </a:rPr>
              <a:t>is</a:t>
            </a:r>
            <a:r>
              <a:rPr sz="900" i="1" spc="27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dirty="0">
                <a:solidFill>
                  <a:srgbClr val="3D7A7A"/>
                </a:solidFill>
                <a:latin typeface="Palatino Linotype"/>
                <a:cs typeface="Palatino Linotype"/>
              </a:rPr>
              <a:t>on</a:t>
            </a:r>
            <a:r>
              <a:rPr sz="900" i="1" spc="27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00" dirty="0">
                <a:solidFill>
                  <a:srgbClr val="3D7A7A"/>
                </a:solidFill>
                <a:latin typeface="Palatino Linotype"/>
                <a:cs typeface="Palatino Linotype"/>
              </a:rPr>
              <a:t>the</a:t>
            </a:r>
            <a:r>
              <a:rPr sz="900" i="1" spc="27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95" dirty="0">
                <a:solidFill>
                  <a:srgbClr val="3D7A7A"/>
                </a:solidFill>
                <a:latin typeface="Palatino Linotype"/>
                <a:cs typeface="Palatino Linotype"/>
              </a:rPr>
              <a:t>stack</a:t>
            </a:r>
            <a:endParaRPr sz="900">
              <a:latin typeface="Palatino Linotype"/>
              <a:cs typeface="Palatino Linotype"/>
            </a:endParaRPr>
          </a:p>
          <a:p>
            <a:pPr marL="50165">
              <a:lnSpc>
                <a:spcPct val="100000"/>
              </a:lnSpc>
              <a:spcBef>
                <a:spcPts val="180"/>
              </a:spcBef>
            </a:pPr>
            <a:r>
              <a:rPr sz="900" spc="170" dirty="0">
                <a:solidFill>
                  <a:srgbClr val="22373A"/>
                </a:solidFill>
                <a:latin typeface="Palatino Linotype"/>
                <a:cs typeface="Palatino Linotype"/>
              </a:rPr>
              <a:t>}</a:t>
            </a:r>
            <a:endParaRPr sz="900">
              <a:latin typeface="Palatino Linotype"/>
              <a:cs typeface="Palatino Linotype"/>
            </a:endParaRPr>
          </a:p>
          <a:p>
            <a:pPr marL="12700" marR="5080">
              <a:lnSpc>
                <a:spcPct val="129800"/>
              </a:lnSpc>
              <a:spcBef>
                <a:spcPts val="765"/>
              </a:spcBef>
            </a:pPr>
            <a:r>
              <a:rPr sz="1000" spc="-85" dirty="0">
                <a:solidFill>
                  <a:srgbClr val="22373A"/>
                </a:solidFill>
                <a:latin typeface="Arial Black"/>
                <a:cs typeface="Arial Black"/>
              </a:rPr>
              <a:t>The</a:t>
            </a:r>
            <a:r>
              <a:rPr sz="1000" spc="30" dirty="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sz="1000" spc="-105" dirty="0">
                <a:solidFill>
                  <a:srgbClr val="22373A"/>
                </a:solidFill>
                <a:latin typeface="Arial Black"/>
                <a:cs typeface="Arial Black"/>
              </a:rPr>
              <a:t>organization</a:t>
            </a:r>
            <a:r>
              <a:rPr sz="1000" spc="30" dirty="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sz="1000" spc="-75" dirty="0">
                <a:solidFill>
                  <a:srgbClr val="22373A"/>
                </a:solidFill>
                <a:latin typeface="Arial Black"/>
                <a:cs typeface="Arial Black"/>
              </a:rPr>
              <a:t>of</a:t>
            </a:r>
            <a:r>
              <a:rPr sz="1000" spc="30" dirty="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sz="1000" spc="-110" dirty="0">
                <a:solidFill>
                  <a:srgbClr val="22373A"/>
                </a:solidFill>
                <a:latin typeface="Arial Black"/>
                <a:cs typeface="Arial Black"/>
              </a:rPr>
              <a:t>the</a:t>
            </a:r>
            <a:r>
              <a:rPr sz="1000" spc="30" dirty="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sz="1000" spc="-150" dirty="0">
                <a:solidFill>
                  <a:srgbClr val="22373A"/>
                </a:solidFill>
                <a:latin typeface="Arial Black"/>
                <a:cs typeface="Arial Black"/>
              </a:rPr>
              <a:t>stack</a:t>
            </a:r>
            <a:r>
              <a:rPr sz="1000" spc="30" dirty="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sz="1000" spc="-140" dirty="0">
                <a:solidFill>
                  <a:srgbClr val="22373A"/>
                </a:solidFill>
                <a:latin typeface="Arial Black"/>
                <a:cs typeface="Arial Black"/>
              </a:rPr>
              <a:t>memory</a:t>
            </a:r>
            <a:r>
              <a:rPr sz="1000" spc="30" dirty="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sz="1000" spc="-150" dirty="0">
                <a:solidFill>
                  <a:srgbClr val="22373A"/>
                </a:solidFill>
                <a:latin typeface="Arial Black"/>
                <a:cs typeface="Arial Black"/>
              </a:rPr>
              <a:t>enables</a:t>
            </a:r>
            <a:r>
              <a:rPr sz="1000" spc="30" dirty="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sz="1000" spc="-140" dirty="0">
                <a:solidFill>
                  <a:srgbClr val="22373A"/>
                </a:solidFill>
                <a:latin typeface="Arial Black"/>
                <a:cs typeface="Arial Black"/>
              </a:rPr>
              <a:t>much</a:t>
            </a:r>
            <a:r>
              <a:rPr sz="1000" spc="30" dirty="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sz="1000" spc="-114" dirty="0">
                <a:solidFill>
                  <a:srgbClr val="22373A"/>
                </a:solidFill>
                <a:latin typeface="Arial Black"/>
                <a:cs typeface="Arial Black"/>
              </a:rPr>
              <a:t>higher</a:t>
            </a:r>
            <a:r>
              <a:rPr sz="1000" spc="30" dirty="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sz="1000" spc="-110" dirty="0">
                <a:solidFill>
                  <a:srgbClr val="22373A"/>
                </a:solidFill>
                <a:latin typeface="Arial Black"/>
                <a:cs typeface="Arial Black"/>
              </a:rPr>
              <a:t>performance.</a:t>
            </a:r>
            <a:r>
              <a:rPr sz="1000" spc="150" dirty="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sz="1000" spc="-55" dirty="0">
                <a:solidFill>
                  <a:srgbClr val="22373A"/>
                </a:solidFill>
                <a:latin typeface="Arial Black"/>
                <a:cs typeface="Arial Black"/>
              </a:rPr>
              <a:t>On</a:t>
            </a:r>
            <a:r>
              <a:rPr sz="1000" spc="30" dirty="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sz="1000" spc="-30" dirty="0">
                <a:solidFill>
                  <a:srgbClr val="22373A"/>
                </a:solidFill>
                <a:latin typeface="Arial Black"/>
                <a:cs typeface="Arial Black"/>
              </a:rPr>
              <a:t>the </a:t>
            </a:r>
            <a:r>
              <a:rPr sz="1000" spc="-105" dirty="0">
                <a:solidFill>
                  <a:srgbClr val="22373A"/>
                </a:solidFill>
                <a:latin typeface="Arial Black"/>
                <a:cs typeface="Arial Black"/>
              </a:rPr>
              <a:t>other</a:t>
            </a:r>
            <a:r>
              <a:rPr sz="1000" spc="50" dirty="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sz="1000" spc="-105" dirty="0">
                <a:solidFill>
                  <a:srgbClr val="22373A"/>
                </a:solidFill>
                <a:latin typeface="Arial Black"/>
                <a:cs typeface="Arial Black"/>
              </a:rPr>
              <a:t>hand,</a:t>
            </a:r>
            <a:r>
              <a:rPr sz="1000" spc="50" dirty="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sz="1000" spc="-120" dirty="0">
                <a:solidFill>
                  <a:srgbClr val="22373A"/>
                </a:solidFill>
                <a:latin typeface="Arial Black"/>
                <a:cs typeface="Arial Black"/>
              </a:rPr>
              <a:t>this</a:t>
            </a:r>
            <a:r>
              <a:rPr sz="1000" spc="55" dirty="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sz="1000" spc="-140" dirty="0">
                <a:solidFill>
                  <a:srgbClr val="22373A"/>
                </a:solidFill>
                <a:latin typeface="Arial Black"/>
                <a:cs typeface="Arial Black"/>
              </a:rPr>
              <a:t>memory</a:t>
            </a:r>
            <a:r>
              <a:rPr sz="1000" spc="50" dirty="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sz="1000" spc="-165" dirty="0">
                <a:solidFill>
                  <a:srgbClr val="22373A"/>
                </a:solidFill>
                <a:latin typeface="Arial Black"/>
                <a:cs typeface="Arial Black"/>
              </a:rPr>
              <a:t>space</a:t>
            </a:r>
            <a:r>
              <a:rPr sz="1000" spc="50" dirty="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sz="1000" spc="-145" dirty="0">
                <a:solidFill>
                  <a:srgbClr val="22373A"/>
                </a:solidFill>
                <a:latin typeface="Arial Black"/>
                <a:cs typeface="Arial Black"/>
              </a:rPr>
              <a:t>is</a:t>
            </a:r>
            <a:r>
              <a:rPr sz="1000" spc="55" dirty="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sz="1000" spc="-10" dirty="0">
                <a:solidFill>
                  <a:srgbClr val="22373A"/>
                </a:solidFill>
                <a:latin typeface="Arial Black"/>
                <a:cs typeface="Arial Black"/>
              </a:rPr>
              <a:t>limited!!</a:t>
            </a:r>
            <a:endParaRPr sz="1000">
              <a:latin typeface="Arial Black"/>
              <a:cs typeface="Arial Black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0" y="3234937"/>
            <a:ext cx="5760085" cy="5080"/>
            <a:chOff x="0" y="3234937"/>
            <a:chExt cx="5760085" cy="5080"/>
          </a:xfrm>
        </p:grpSpPr>
        <p:sp>
          <p:nvSpPr>
            <p:cNvPr id="10" name="object 10"/>
            <p:cNvSpPr/>
            <p:nvPr/>
          </p:nvSpPr>
          <p:spPr>
            <a:xfrm>
              <a:off x="0" y="3237471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3234937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80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0" y="3234937"/>
              <a:ext cx="768350" cy="5080"/>
            </a:xfrm>
            <a:custGeom>
              <a:avLst/>
              <a:gdLst/>
              <a:ahLst/>
              <a:cxnLst/>
              <a:rect l="l" t="t" r="r" b="b"/>
              <a:pathLst>
                <a:path w="768350" h="5080">
                  <a:moveTo>
                    <a:pt x="0" y="5060"/>
                  </a:moveTo>
                  <a:lnTo>
                    <a:pt x="0" y="0"/>
                  </a:lnTo>
                  <a:lnTo>
                    <a:pt x="767997" y="0"/>
                  </a:lnTo>
                  <a:lnTo>
                    <a:pt x="767997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19"/>
              </a:spcBef>
            </a:pPr>
            <a:r>
              <a:rPr spc="-10" dirty="0"/>
              <a:t>10/75</a:t>
            </a:r>
          </a:p>
        </p:txBody>
      </p:sp>
    </p:spTree>
    <p:extLst>
      <p:ext uri="{BB962C8B-B14F-4D97-AF65-F5344CB8AC3E}">
        <p14:creationId xmlns:p14="http://schemas.microsoft.com/office/powerpoint/2010/main" val="2203950740"/>
      </p:ext>
    </p:extLst>
  </p:cSld>
  <p:clrMapOvr>
    <a:masterClrMapping/>
  </p:clrMapOvr>
  <p:transition>
    <p:cut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770" y="76375"/>
            <a:ext cx="143573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0" spc="-160" dirty="0">
                <a:latin typeface="Arial Black"/>
                <a:cs typeface="Arial Black"/>
              </a:rPr>
              <a:t>Stack</a:t>
            </a:r>
            <a:r>
              <a:rPr b="0" spc="50" dirty="0">
                <a:latin typeface="Arial Black"/>
                <a:cs typeface="Arial Black"/>
              </a:rPr>
              <a:t> </a:t>
            </a:r>
            <a:r>
              <a:rPr b="0" spc="-125" dirty="0">
                <a:latin typeface="Arial Black"/>
                <a:cs typeface="Arial Black"/>
              </a:rPr>
              <a:t>Memory</a:t>
            </a:r>
            <a:r>
              <a:rPr b="0" spc="50" dirty="0">
                <a:latin typeface="Arial Black"/>
                <a:cs typeface="Arial Black"/>
              </a:rPr>
              <a:t> </a:t>
            </a:r>
            <a:r>
              <a:rPr b="0" spc="-75" dirty="0">
                <a:latin typeface="Arial Black"/>
                <a:cs typeface="Arial Black"/>
              </a:rPr>
              <a:t>Data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95275" rIns="0" bIns="0" rtlCol="0">
            <a:spAutoFit/>
          </a:bodyPr>
          <a:lstStyle/>
          <a:p>
            <a:pPr marL="55880">
              <a:lnSpc>
                <a:spcPct val="100000"/>
              </a:lnSpc>
              <a:spcBef>
                <a:spcPts val="90"/>
              </a:spcBef>
            </a:pPr>
            <a:r>
              <a:rPr u="none" spc="-150" dirty="0"/>
              <a:t>Types</a:t>
            </a:r>
            <a:r>
              <a:rPr u="none" spc="35" dirty="0"/>
              <a:t> </a:t>
            </a:r>
            <a:r>
              <a:rPr u="none" spc="-85" dirty="0"/>
              <a:t>of</a:t>
            </a:r>
            <a:r>
              <a:rPr u="none" spc="35" dirty="0"/>
              <a:t> </a:t>
            </a:r>
            <a:r>
              <a:rPr u="none" spc="-130" dirty="0"/>
              <a:t>data</a:t>
            </a:r>
            <a:r>
              <a:rPr u="none" spc="35" dirty="0"/>
              <a:t> </a:t>
            </a:r>
            <a:r>
              <a:rPr u="none" spc="-145" dirty="0"/>
              <a:t>stored</a:t>
            </a:r>
            <a:r>
              <a:rPr u="none" spc="35" dirty="0"/>
              <a:t> </a:t>
            </a:r>
            <a:r>
              <a:rPr u="none" spc="-90" dirty="0"/>
              <a:t>in</a:t>
            </a:r>
            <a:r>
              <a:rPr u="none" spc="35" dirty="0"/>
              <a:t> </a:t>
            </a:r>
            <a:r>
              <a:rPr u="none" spc="-120" dirty="0"/>
              <a:t>the</a:t>
            </a:r>
            <a:r>
              <a:rPr u="none" spc="40" dirty="0"/>
              <a:t> </a:t>
            </a:r>
            <a:r>
              <a:rPr u="none" spc="-10" dirty="0"/>
              <a:t>stack</a:t>
            </a:r>
            <a:r>
              <a:rPr u="none" spc="-10" dirty="0">
                <a:latin typeface="Tahoma"/>
                <a:cs typeface="Tahoma"/>
              </a:rPr>
              <a:t>:</a:t>
            </a:r>
          </a:p>
          <a:p>
            <a:pPr marL="392430">
              <a:lnSpc>
                <a:spcPct val="100000"/>
              </a:lnSpc>
              <a:spcBef>
                <a:spcPts val="1080"/>
              </a:spcBef>
            </a:pPr>
            <a:r>
              <a:rPr i="1" u="none" spc="-25" dirty="0">
                <a:latin typeface="Arial"/>
                <a:cs typeface="Arial"/>
              </a:rPr>
              <a:t>Local</a:t>
            </a:r>
            <a:r>
              <a:rPr i="1" u="none" spc="-15" dirty="0">
                <a:latin typeface="Arial"/>
                <a:cs typeface="Arial"/>
              </a:rPr>
              <a:t> </a:t>
            </a:r>
            <a:r>
              <a:rPr i="1" u="none" spc="-45" dirty="0">
                <a:latin typeface="Arial"/>
                <a:cs typeface="Arial"/>
              </a:rPr>
              <a:t>variables</a:t>
            </a:r>
            <a:r>
              <a:rPr i="1" u="none" spc="200" dirty="0">
                <a:latin typeface="Arial"/>
                <a:cs typeface="Arial"/>
              </a:rPr>
              <a:t> </a:t>
            </a:r>
            <a:r>
              <a:rPr u="none" spc="-30" dirty="0">
                <a:latin typeface="Tahoma"/>
                <a:cs typeface="Tahoma"/>
              </a:rPr>
              <a:t>Variable</a:t>
            </a:r>
            <a:r>
              <a:rPr u="none" spc="-50" dirty="0">
                <a:latin typeface="Tahoma"/>
                <a:cs typeface="Tahoma"/>
              </a:rPr>
              <a:t> </a:t>
            </a:r>
            <a:r>
              <a:rPr u="none" dirty="0">
                <a:latin typeface="Tahoma"/>
                <a:cs typeface="Tahoma"/>
              </a:rPr>
              <a:t>in</a:t>
            </a:r>
            <a:r>
              <a:rPr u="none" spc="-55" dirty="0">
                <a:latin typeface="Tahoma"/>
                <a:cs typeface="Tahoma"/>
              </a:rPr>
              <a:t> </a:t>
            </a:r>
            <a:r>
              <a:rPr u="none" dirty="0">
                <a:latin typeface="Tahoma"/>
                <a:cs typeface="Tahoma"/>
              </a:rPr>
              <a:t>a</a:t>
            </a:r>
            <a:r>
              <a:rPr u="none" spc="-50" dirty="0">
                <a:latin typeface="Tahoma"/>
                <a:cs typeface="Tahoma"/>
              </a:rPr>
              <a:t> </a:t>
            </a:r>
            <a:r>
              <a:rPr u="none" dirty="0">
                <a:latin typeface="Tahoma"/>
                <a:cs typeface="Tahoma"/>
              </a:rPr>
              <a:t>local</a:t>
            </a:r>
            <a:r>
              <a:rPr u="none" spc="-50" dirty="0">
                <a:latin typeface="Tahoma"/>
                <a:cs typeface="Tahoma"/>
              </a:rPr>
              <a:t> </a:t>
            </a:r>
            <a:r>
              <a:rPr u="none" spc="-10" dirty="0">
                <a:latin typeface="Tahoma"/>
                <a:cs typeface="Tahoma"/>
              </a:rPr>
              <a:t>scope</a:t>
            </a:r>
          </a:p>
          <a:p>
            <a:pPr marL="93345">
              <a:lnSpc>
                <a:spcPct val="100000"/>
              </a:lnSpc>
              <a:spcBef>
                <a:spcPts val="1435"/>
              </a:spcBef>
            </a:pPr>
            <a:r>
              <a:rPr i="1" u="none" spc="-30" dirty="0">
                <a:latin typeface="Arial"/>
                <a:cs typeface="Arial"/>
              </a:rPr>
              <a:t>Function</a:t>
            </a:r>
            <a:r>
              <a:rPr i="1" u="none" spc="-20" dirty="0">
                <a:latin typeface="Arial"/>
                <a:cs typeface="Arial"/>
              </a:rPr>
              <a:t> </a:t>
            </a:r>
            <a:r>
              <a:rPr i="1" u="none" spc="-45" dirty="0">
                <a:latin typeface="Arial"/>
                <a:cs typeface="Arial"/>
              </a:rPr>
              <a:t>arguments</a:t>
            </a:r>
            <a:r>
              <a:rPr i="1" u="none" spc="225" dirty="0">
                <a:latin typeface="Arial"/>
                <a:cs typeface="Arial"/>
              </a:rPr>
              <a:t> </a:t>
            </a:r>
            <a:r>
              <a:rPr u="none" dirty="0">
                <a:latin typeface="Tahoma"/>
                <a:cs typeface="Tahoma"/>
              </a:rPr>
              <a:t>Data</a:t>
            </a:r>
            <a:r>
              <a:rPr u="none" spc="-40" dirty="0">
                <a:latin typeface="Tahoma"/>
                <a:cs typeface="Tahoma"/>
              </a:rPr>
              <a:t> </a:t>
            </a:r>
            <a:r>
              <a:rPr u="none" spc="-70" dirty="0">
                <a:latin typeface="Tahoma"/>
                <a:cs typeface="Tahoma"/>
              </a:rPr>
              <a:t>passed</a:t>
            </a:r>
            <a:r>
              <a:rPr u="none" spc="-15" dirty="0">
                <a:latin typeface="Tahoma"/>
                <a:cs typeface="Tahoma"/>
              </a:rPr>
              <a:t> </a:t>
            </a:r>
            <a:r>
              <a:rPr u="none" spc="-20" dirty="0">
                <a:latin typeface="Tahoma"/>
                <a:cs typeface="Tahoma"/>
              </a:rPr>
              <a:t>from</a:t>
            </a:r>
            <a:r>
              <a:rPr u="none" spc="-35" dirty="0">
                <a:latin typeface="Tahoma"/>
                <a:cs typeface="Tahoma"/>
              </a:rPr>
              <a:t> </a:t>
            </a:r>
            <a:r>
              <a:rPr u="none" spc="-25" dirty="0">
                <a:latin typeface="Tahoma"/>
                <a:cs typeface="Tahoma"/>
              </a:rPr>
              <a:t>caller</a:t>
            </a:r>
            <a:r>
              <a:rPr u="none" spc="-35" dirty="0">
                <a:latin typeface="Tahoma"/>
                <a:cs typeface="Tahoma"/>
              </a:rPr>
              <a:t> </a:t>
            </a:r>
            <a:r>
              <a:rPr u="none" dirty="0">
                <a:latin typeface="Tahoma"/>
                <a:cs typeface="Tahoma"/>
              </a:rPr>
              <a:t>to</a:t>
            </a:r>
            <a:r>
              <a:rPr u="none" spc="-35" dirty="0">
                <a:latin typeface="Tahoma"/>
                <a:cs typeface="Tahoma"/>
              </a:rPr>
              <a:t> </a:t>
            </a:r>
            <a:r>
              <a:rPr u="none" dirty="0">
                <a:latin typeface="Tahoma"/>
                <a:cs typeface="Tahoma"/>
              </a:rPr>
              <a:t>a</a:t>
            </a:r>
            <a:r>
              <a:rPr u="none" spc="-40" dirty="0">
                <a:latin typeface="Tahoma"/>
                <a:cs typeface="Tahoma"/>
              </a:rPr>
              <a:t> </a:t>
            </a:r>
            <a:r>
              <a:rPr u="none" spc="-10" dirty="0">
                <a:latin typeface="Tahoma"/>
                <a:cs typeface="Tahoma"/>
              </a:rPr>
              <a:t>function</a:t>
            </a:r>
          </a:p>
          <a:p>
            <a:pPr marL="263525">
              <a:lnSpc>
                <a:spcPct val="100000"/>
              </a:lnSpc>
              <a:spcBef>
                <a:spcPts val="1435"/>
              </a:spcBef>
            </a:pPr>
            <a:r>
              <a:rPr i="1" u="none" spc="-30" dirty="0">
                <a:latin typeface="Arial"/>
                <a:cs typeface="Arial"/>
              </a:rPr>
              <a:t>Return</a:t>
            </a:r>
            <a:r>
              <a:rPr i="1" u="none" spc="-25" dirty="0">
                <a:latin typeface="Arial"/>
                <a:cs typeface="Arial"/>
              </a:rPr>
              <a:t> </a:t>
            </a:r>
            <a:r>
              <a:rPr i="1" u="none" spc="-80" dirty="0">
                <a:latin typeface="Arial"/>
                <a:cs typeface="Arial"/>
              </a:rPr>
              <a:t>addresses</a:t>
            </a:r>
            <a:r>
              <a:rPr i="1" u="none" spc="225" dirty="0">
                <a:latin typeface="Arial"/>
                <a:cs typeface="Arial"/>
              </a:rPr>
              <a:t> </a:t>
            </a:r>
            <a:r>
              <a:rPr u="none" dirty="0">
                <a:latin typeface="Tahoma"/>
                <a:cs typeface="Tahoma"/>
              </a:rPr>
              <a:t>Data</a:t>
            </a:r>
            <a:r>
              <a:rPr u="none" spc="-45" dirty="0">
                <a:latin typeface="Tahoma"/>
                <a:cs typeface="Tahoma"/>
              </a:rPr>
              <a:t> </a:t>
            </a:r>
            <a:r>
              <a:rPr u="none" spc="-70" dirty="0">
                <a:latin typeface="Tahoma"/>
                <a:cs typeface="Tahoma"/>
              </a:rPr>
              <a:t>passed</a:t>
            </a:r>
            <a:r>
              <a:rPr u="none" spc="-15" dirty="0">
                <a:latin typeface="Tahoma"/>
                <a:cs typeface="Tahoma"/>
              </a:rPr>
              <a:t> </a:t>
            </a:r>
            <a:r>
              <a:rPr u="none" spc="-20" dirty="0">
                <a:latin typeface="Tahoma"/>
                <a:cs typeface="Tahoma"/>
              </a:rPr>
              <a:t>from</a:t>
            </a:r>
            <a:r>
              <a:rPr u="none" spc="-35" dirty="0">
                <a:latin typeface="Tahoma"/>
                <a:cs typeface="Tahoma"/>
              </a:rPr>
              <a:t> </a:t>
            </a:r>
            <a:r>
              <a:rPr u="none" dirty="0">
                <a:latin typeface="Tahoma"/>
                <a:cs typeface="Tahoma"/>
              </a:rPr>
              <a:t>a</a:t>
            </a:r>
            <a:r>
              <a:rPr u="none" spc="-40" dirty="0">
                <a:latin typeface="Tahoma"/>
                <a:cs typeface="Tahoma"/>
              </a:rPr>
              <a:t> </a:t>
            </a:r>
            <a:r>
              <a:rPr u="none" spc="-25" dirty="0">
                <a:latin typeface="Tahoma"/>
                <a:cs typeface="Tahoma"/>
              </a:rPr>
              <a:t>function</a:t>
            </a:r>
            <a:r>
              <a:rPr u="none" spc="-35" dirty="0">
                <a:latin typeface="Tahoma"/>
                <a:cs typeface="Tahoma"/>
              </a:rPr>
              <a:t> </a:t>
            </a:r>
            <a:r>
              <a:rPr u="none" dirty="0">
                <a:latin typeface="Tahoma"/>
                <a:cs typeface="Tahoma"/>
              </a:rPr>
              <a:t>to</a:t>
            </a:r>
            <a:r>
              <a:rPr u="none" spc="-40" dirty="0">
                <a:latin typeface="Tahoma"/>
                <a:cs typeface="Tahoma"/>
              </a:rPr>
              <a:t> </a:t>
            </a:r>
            <a:r>
              <a:rPr u="none" dirty="0">
                <a:latin typeface="Tahoma"/>
                <a:cs typeface="Tahoma"/>
              </a:rPr>
              <a:t>a</a:t>
            </a:r>
            <a:r>
              <a:rPr u="none" spc="-40" dirty="0">
                <a:latin typeface="Tahoma"/>
                <a:cs typeface="Tahoma"/>
              </a:rPr>
              <a:t> </a:t>
            </a:r>
            <a:r>
              <a:rPr u="none" spc="-10" dirty="0">
                <a:latin typeface="Tahoma"/>
                <a:cs typeface="Tahoma"/>
              </a:rPr>
              <a:t>caller</a:t>
            </a:r>
          </a:p>
          <a:p>
            <a:pPr marL="12700">
              <a:lnSpc>
                <a:spcPct val="100000"/>
              </a:lnSpc>
              <a:spcBef>
                <a:spcPts val="1435"/>
              </a:spcBef>
            </a:pPr>
            <a:r>
              <a:rPr i="1" u="none" spc="-40" dirty="0">
                <a:latin typeface="Arial"/>
                <a:cs typeface="Arial"/>
              </a:rPr>
              <a:t>Compiler</a:t>
            </a:r>
            <a:r>
              <a:rPr i="1" u="none" dirty="0">
                <a:latin typeface="Arial"/>
                <a:cs typeface="Arial"/>
              </a:rPr>
              <a:t> </a:t>
            </a:r>
            <a:r>
              <a:rPr i="1" u="none" spc="-45" dirty="0">
                <a:latin typeface="Arial"/>
                <a:cs typeface="Arial"/>
              </a:rPr>
              <a:t>temporaries</a:t>
            </a:r>
            <a:r>
              <a:rPr i="1" u="none" spc="225" dirty="0">
                <a:latin typeface="Arial"/>
                <a:cs typeface="Arial"/>
              </a:rPr>
              <a:t> </a:t>
            </a:r>
            <a:r>
              <a:rPr u="none" spc="-30" dirty="0">
                <a:latin typeface="Tahoma"/>
                <a:cs typeface="Tahoma"/>
              </a:rPr>
              <a:t>Compiler</a:t>
            </a:r>
            <a:r>
              <a:rPr u="none" spc="-40" dirty="0">
                <a:latin typeface="Tahoma"/>
                <a:cs typeface="Tahoma"/>
              </a:rPr>
              <a:t> </a:t>
            </a:r>
            <a:r>
              <a:rPr u="none" spc="-30" dirty="0">
                <a:latin typeface="Tahoma"/>
                <a:cs typeface="Tahoma"/>
              </a:rPr>
              <a:t>specific</a:t>
            </a:r>
            <a:r>
              <a:rPr u="none" spc="-35" dirty="0">
                <a:latin typeface="Tahoma"/>
                <a:cs typeface="Tahoma"/>
              </a:rPr>
              <a:t> </a:t>
            </a:r>
            <a:r>
              <a:rPr u="none" spc="-10" dirty="0">
                <a:latin typeface="Tahoma"/>
                <a:cs typeface="Tahoma"/>
              </a:rPr>
              <a:t>instructions</a:t>
            </a:r>
          </a:p>
          <a:p>
            <a:pPr marL="203835">
              <a:lnSpc>
                <a:spcPct val="100000"/>
              </a:lnSpc>
              <a:spcBef>
                <a:spcPts val="1430"/>
              </a:spcBef>
            </a:pPr>
            <a:r>
              <a:rPr i="1" u="none" dirty="0">
                <a:latin typeface="Arial"/>
                <a:cs typeface="Arial"/>
              </a:rPr>
              <a:t>Interrupt</a:t>
            </a:r>
            <a:r>
              <a:rPr i="1" u="none" spc="-70" dirty="0">
                <a:latin typeface="Arial"/>
                <a:cs typeface="Arial"/>
              </a:rPr>
              <a:t> </a:t>
            </a:r>
            <a:r>
              <a:rPr i="1" u="none" spc="-10" dirty="0">
                <a:latin typeface="Arial"/>
                <a:cs typeface="Arial"/>
              </a:rPr>
              <a:t>contexts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0" y="3234937"/>
            <a:ext cx="5760085" cy="5080"/>
            <a:chOff x="0" y="3234937"/>
            <a:chExt cx="5760085" cy="5080"/>
          </a:xfrm>
        </p:grpSpPr>
        <p:sp>
          <p:nvSpPr>
            <p:cNvPr id="5" name="object 5"/>
            <p:cNvSpPr/>
            <p:nvPr/>
          </p:nvSpPr>
          <p:spPr>
            <a:xfrm>
              <a:off x="0" y="3237471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234937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80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234937"/>
              <a:ext cx="845185" cy="5080"/>
            </a:xfrm>
            <a:custGeom>
              <a:avLst/>
              <a:gdLst/>
              <a:ahLst/>
              <a:cxnLst/>
              <a:rect l="l" t="t" r="r" b="b"/>
              <a:pathLst>
                <a:path w="845185" h="5080">
                  <a:moveTo>
                    <a:pt x="0" y="5060"/>
                  </a:moveTo>
                  <a:lnTo>
                    <a:pt x="0" y="0"/>
                  </a:lnTo>
                  <a:lnTo>
                    <a:pt x="844815" y="0"/>
                  </a:lnTo>
                  <a:lnTo>
                    <a:pt x="844815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19"/>
              </a:spcBef>
            </a:pPr>
            <a:r>
              <a:rPr spc="-10" dirty="0"/>
              <a:t>11/75</a:t>
            </a:r>
          </a:p>
        </p:txBody>
      </p:sp>
    </p:spTree>
    <p:extLst>
      <p:ext uri="{BB962C8B-B14F-4D97-AF65-F5344CB8AC3E}">
        <p14:creationId xmlns:p14="http://schemas.microsoft.com/office/powerpoint/2010/main" val="1730116505"/>
      </p:ext>
    </p:extLst>
  </p:cSld>
  <p:clrMapOvr>
    <a:masterClrMapping/>
  </p:clrMapOvr>
  <p:transition>
    <p:cut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770" y="76375"/>
            <a:ext cx="271843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0" spc="-145" dirty="0">
                <a:latin typeface="Arial Black"/>
                <a:cs typeface="Arial Black"/>
              </a:rPr>
              <a:t>Heap</a:t>
            </a:r>
            <a:r>
              <a:rPr b="0" spc="55" dirty="0">
                <a:latin typeface="Arial Black"/>
                <a:cs typeface="Arial Black"/>
              </a:rPr>
              <a:t> </a:t>
            </a:r>
            <a:r>
              <a:rPr b="0" spc="-125" dirty="0">
                <a:latin typeface="Arial Black"/>
                <a:cs typeface="Arial Black"/>
              </a:rPr>
              <a:t>Memory</a:t>
            </a:r>
            <a:r>
              <a:rPr b="0" spc="60" dirty="0">
                <a:latin typeface="Arial Black"/>
                <a:cs typeface="Arial Black"/>
              </a:rPr>
              <a:t> </a:t>
            </a:r>
            <a:r>
              <a:rPr b="0" dirty="0">
                <a:latin typeface="Arial Black"/>
                <a:cs typeface="Arial Black"/>
              </a:rPr>
              <a:t>-</a:t>
            </a:r>
            <a:r>
              <a:rPr b="0" spc="55" dirty="0">
                <a:latin typeface="Arial Black"/>
                <a:cs typeface="Arial Black"/>
              </a:rPr>
              <a:t> </a:t>
            </a:r>
            <a:r>
              <a:rPr spc="-130" dirty="0"/>
              <a:t>new</a:t>
            </a:r>
            <a:r>
              <a:rPr b="0" spc="-130" dirty="0">
                <a:latin typeface="Arial Black"/>
                <a:cs typeface="Arial Black"/>
              </a:rPr>
              <a:t>,</a:t>
            </a:r>
            <a:r>
              <a:rPr b="0" spc="60" dirty="0">
                <a:latin typeface="Arial Black"/>
                <a:cs typeface="Arial Black"/>
              </a:rPr>
              <a:t> </a:t>
            </a:r>
            <a:r>
              <a:rPr spc="70" dirty="0"/>
              <a:t>delete</a:t>
            </a:r>
            <a:r>
              <a:rPr spc="155" dirty="0"/>
              <a:t> </a:t>
            </a:r>
            <a:r>
              <a:rPr b="0" spc="-155" dirty="0">
                <a:latin typeface="Arial Black"/>
                <a:cs typeface="Arial Black"/>
              </a:rPr>
              <a:t>Keywords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59994" y="1003312"/>
            <a:ext cx="5039995" cy="198755"/>
          </a:xfrm>
          <a:prstGeom prst="rect">
            <a:avLst/>
          </a:prstGeom>
          <a:solidFill>
            <a:srgbClr val="22373A"/>
          </a:solidFill>
        </p:spPr>
        <p:txBody>
          <a:bodyPr vert="horz" wrap="square" lIns="0" tIns="0" rIns="0" bIns="0" rtlCol="0">
            <a:spAutoFit/>
          </a:bodyPr>
          <a:lstStyle/>
          <a:p>
            <a:pPr marL="45720">
              <a:lnSpc>
                <a:spcPts val="1265"/>
              </a:lnSpc>
            </a:pPr>
            <a:r>
              <a:rPr sz="1100" b="1" spc="-120" dirty="0">
                <a:solidFill>
                  <a:srgbClr val="F9F9F9"/>
                </a:solidFill>
                <a:latin typeface="Palatino Linotype"/>
                <a:cs typeface="Palatino Linotype"/>
              </a:rPr>
              <a:t>new</a:t>
            </a:r>
            <a:r>
              <a:rPr sz="1100" spc="-120" dirty="0">
                <a:solidFill>
                  <a:srgbClr val="F9F9F9"/>
                </a:solidFill>
                <a:latin typeface="Arial Black"/>
                <a:cs typeface="Arial Black"/>
              </a:rPr>
              <a:t>,</a:t>
            </a:r>
            <a:r>
              <a:rPr sz="1100" spc="45" dirty="0">
                <a:solidFill>
                  <a:srgbClr val="F9F9F9"/>
                </a:solidFill>
                <a:latin typeface="Arial Black"/>
                <a:cs typeface="Arial Black"/>
              </a:rPr>
              <a:t> </a:t>
            </a:r>
            <a:r>
              <a:rPr sz="1100" b="1" spc="50" dirty="0">
                <a:solidFill>
                  <a:srgbClr val="F9F9F9"/>
                </a:solidFill>
                <a:latin typeface="Palatino Linotype"/>
                <a:cs typeface="Palatino Linotype"/>
              </a:rPr>
              <a:t>delete</a:t>
            </a:r>
            <a:endParaRPr sz="1100">
              <a:latin typeface="Palatino Linotype"/>
              <a:cs typeface="Palatino Linotyp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9994" y="1201546"/>
            <a:ext cx="5039995" cy="434340"/>
          </a:xfrm>
          <a:prstGeom prst="rect">
            <a:avLst/>
          </a:prstGeom>
          <a:solidFill>
            <a:srgbClr val="EDEDED"/>
          </a:solidFill>
        </p:spPr>
        <p:txBody>
          <a:bodyPr vert="horz" wrap="square" lIns="0" tIns="10160" rIns="0" bIns="0" rtlCol="0">
            <a:spAutoFit/>
          </a:bodyPr>
          <a:lstStyle/>
          <a:p>
            <a:pPr marL="45720">
              <a:lnSpc>
                <a:spcPct val="100000"/>
              </a:lnSpc>
              <a:spcBef>
                <a:spcPts val="80"/>
              </a:spcBef>
            </a:pPr>
            <a:r>
              <a:rPr sz="1100" spc="-20" dirty="0">
                <a:solidFill>
                  <a:srgbClr val="0000FF"/>
                </a:solidFill>
                <a:latin typeface="Palatino Linotype"/>
                <a:cs typeface="Palatino Linotype"/>
              </a:rPr>
              <a:t>new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/</a:t>
            </a:r>
            <a:r>
              <a:rPr sz="1100" spc="-20" dirty="0">
                <a:solidFill>
                  <a:srgbClr val="0000FF"/>
                </a:solidFill>
                <a:latin typeface="Palatino Linotype"/>
                <a:cs typeface="Palatino Linotype"/>
              </a:rPr>
              <a:t>new[]</a:t>
            </a:r>
            <a:r>
              <a:rPr sz="1100" spc="60" dirty="0">
                <a:solidFill>
                  <a:srgbClr val="0000FF"/>
                </a:solidFill>
                <a:latin typeface="Palatino Linotype"/>
                <a:cs typeface="Palatino Linotype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and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100" dirty="0">
                <a:solidFill>
                  <a:srgbClr val="0000FF"/>
                </a:solidFill>
                <a:latin typeface="Palatino Linotype"/>
                <a:cs typeface="Palatino Linotype"/>
              </a:rPr>
              <a:t>delete</a:t>
            </a:r>
            <a:r>
              <a:rPr sz="1100" spc="100" dirty="0">
                <a:solidFill>
                  <a:srgbClr val="22373A"/>
                </a:solidFill>
                <a:latin typeface="Tahoma"/>
                <a:cs typeface="Tahoma"/>
              </a:rPr>
              <a:t>/</a:t>
            </a:r>
            <a:r>
              <a:rPr sz="1100" spc="100" dirty="0">
                <a:solidFill>
                  <a:srgbClr val="0000FF"/>
                </a:solidFill>
                <a:latin typeface="Palatino Linotype"/>
                <a:cs typeface="Palatino Linotype"/>
              </a:rPr>
              <a:t>delete[]</a:t>
            </a:r>
            <a:r>
              <a:rPr sz="1100" spc="60" dirty="0">
                <a:solidFill>
                  <a:srgbClr val="0000FF"/>
                </a:solidFill>
                <a:latin typeface="Palatino Linotype"/>
                <a:cs typeface="Palatino Linotype"/>
              </a:rPr>
              <a:t> </a:t>
            </a:r>
            <a:r>
              <a:rPr sz="1100" spc="-65" dirty="0">
                <a:solidFill>
                  <a:srgbClr val="22373A"/>
                </a:solidFill>
                <a:latin typeface="Tahoma"/>
                <a:cs typeface="Tahoma"/>
              </a:rPr>
              <a:t>are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 C++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i="1" spc="-65" dirty="0">
                <a:solidFill>
                  <a:srgbClr val="22373A"/>
                </a:solidFill>
                <a:latin typeface="Arial"/>
                <a:cs typeface="Arial"/>
              </a:rPr>
              <a:t>keywords</a:t>
            </a:r>
            <a:r>
              <a:rPr sz="1100" i="1" spc="11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that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perform</a:t>
            </a:r>
            <a:r>
              <a:rPr sz="1100" spc="-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u="sng" spc="-10" dirty="0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Tahoma"/>
                <a:cs typeface="Tahoma"/>
              </a:rPr>
              <a:t>dynamic</a:t>
            </a:r>
            <a:endParaRPr sz="1100">
              <a:latin typeface="Tahoma"/>
              <a:cs typeface="Tahoma"/>
            </a:endParaRPr>
          </a:p>
          <a:p>
            <a:pPr marL="45720">
              <a:lnSpc>
                <a:spcPct val="100000"/>
              </a:lnSpc>
              <a:spcBef>
                <a:spcPts val="240"/>
              </a:spcBef>
            </a:pPr>
            <a:r>
              <a:rPr sz="1100" spc="-65" dirty="0">
                <a:solidFill>
                  <a:srgbClr val="22373A"/>
                </a:solidFill>
                <a:latin typeface="Tahoma"/>
                <a:cs typeface="Tahoma"/>
              </a:rPr>
              <a:t>memory</a:t>
            </a:r>
            <a:r>
              <a:rPr sz="1100" spc="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allocation/deallocation,</a:t>
            </a:r>
            <a:r>
              <a:rPr sz="1100" spc="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u="sng" spc="-40" dirty="0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Tahoma"/>
                <a:cs typeface="Tahoma"/>
              </a:rPr>
              <a:t>and</a:t>
            </a:r>
            <a:r>
              <a:rPr sz="1100" spc="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object</a:t>
            </a:r>
            <a:r>
              <a:rPr sz="1100" spc="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construction/destruction</a:t>
            </a:r>
            <a:r>
              <a:rPr sz="1100" spc="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at</a:t>
            </a:r>
            <a:r>
              <a:rPr sz="1100" spc="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runtime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9994" y="1920443"/>
            <a:ext cx="512445" cy="159385"/>
          </a:xfrm>
          <a:prstGeom prst="rect">
            <a:avLst/>
          </a:prstGeom>
          <a:solidFill>
            <a:srgbClr val="EDEDED"/>
          </a:solidFill>
        </p:spPr>
        <p:txBody>
          <a:bodyPr vert="horz" wrap="square" lIns="0" tIns="0" rIns="0" bIns="0" rtlCol="0">
            <a:spAutoFit/>
          </a:bodyPr>
          <a:lstStyle/>
          <a:p>
            <a:pPr marL="37465">
              <a:lnSpc>
                <a:spcPts val="1175"/>
              </a:lnSpc>
            </a:pPr>
            <a:r>
              <a:rPr sz="1100" spc="-10" dirty="0">
                <a:solidFill>
                  <a:srgbClr val="22373A"/>
                </a:solidFill>
                <a:latin typeface="Palatino Linotype"/>
                <a:cs typeface="Palatino Linotype"/>
              </a:rPr>
              <a:t>malloc</a:t>
            </a:r>
            <a:endParaRPr sz="1100">
              <a:latin typeface="Palatino Linotype"/>
              <a:cs typeface="Palatino Linotyp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5814" y="1890165"/>
            <a:ext cx="23558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and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74432" y="1920443"/>
            <a:ext cx="367030" cy="159385"/>
          </a:xfrm>
          <a:prstGeom prst="rect">
            <a:avLst/>
          </a:prstGeom>
          <a:solidFill>
            <a:srgbClr val="EDEDED"/>
          </a:solidFill>
        </p:spPr>
        <p:txBody>
          <a:bodyPr vert="horz" wrap="square" lIns="0" tIns="0" rIns="0" bIns="0" rtlCol="0">
            <a:spAutoFit/>
          </a:bodyPr>
          <a:lstStyle/>
          <a:p>
            <a:pPr marL="37465">
              <a:lnSpc>
                <a:spcPts val="1175"/>
              </a:lnSpc>
            </a:pPr>
            <a:r>
              <a:rPr sz="1100" spc="85" dirty="0">
                <a:solidFill>
                  <a:srgbClr val="22373A"/>
                </a:solidFill>
                <a:latin typeface="Palatino Linotype"/>
                <a:cs typeface="Palatino Linotype"/>
              </a:rPr>
              <a:t>free</a:t>
            </a:r>
            <a:endParaRPr sz="1100">
              <a:latin typeface="Palatino Linotype"/>
              <a:cs typeface="Palatino Linotyp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74774" y="1890165"/>
            <a:ext cx="3653154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65" dirty="0">
                <a:solidFill>
                  <a:srgbClr val="22373A"/>
                </a:solidFill>
                <a:latin typeface="Tahoma"/>
                <a:cs typeface="Tahoma"/>
              </a:rPr>
              <a:t>are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C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functions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and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they</a:t>
            </a:r>
            <a:r>
              <a:rPr sz="1100" spc="-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u="sng" spc="-20" dirty="0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Tahoma"/>
                <a:cs typeface="Tahoma"/>
              </a:rPr>
              <a:t>only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allocate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and</a:t>
            </a:r>
            <a:r>
              <a:rPr sz="1100" spc="-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free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i="1" spc="-60" dirty="0">
                <a:solidFill>
                  <a:srgbClr val="22373A"/>
                </a:solidFill>
                <a:latin typeface="Arial"/>
                <a:cs typeface="Arial"/>
              </a:rPr>
              <a:t>memory</a:t>
            </a:r>
            <a:r>
              <a:rPr sz="1100" i="1" spc="2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100" i="1" spc="-10" dirty="0">
                <a:solidFill>
                  <a:srgbClr val="22373A"/>
                </a:solidFill>
                <a:latin typeface="Arial"/>
                <a:cs typeface="Arial"/>
              </a:rPr>
              <a:t>blocks</a:t>
            </a:r>
            <a:endParaRPr sz="11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47294" y="2088043"/>
            <a:ext cx="116776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65" dirty="0">
                <a:solidFill>
                  <a:srgbClr val="22373A"/>
                </a:solidFill>
                <a:latin typeface="Tahoma"/>
                <a:cs typeface="Tahoma"/>
              </a:rPr>
              <a:t>(expressed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in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bytes)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377218" y="2960749"/>
            <a:ext cx="29464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10" dirty="0">
                <a:solidFill>
                  <a:srgbClr val="22373A"/>
                </a:solidFill>
                <a:latin typeface="Trebuchet MS"/>
                <a:cs typeface="Trebuchet MS"/>
              </a:rPr>
              <a:t>13/75</a:t>
            </a:r>
            <a:endParaRPr sz="800">
              <a:latin typeface="Trebuchet MS"/>
              <a:cs typeface="Trebuchet MS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0" y="3234937"/>
            <a:ext cx="5760085" cy="5080"/>
            <a:chOff x="0" y="3234937"/>
            <a:chExt cx="5760085" cy="5080"/>
          </a:xfrm>
        </p:grpSpPr>
        <p:sp>
          <p:nvSpPr>
            <p:cNvPr id="12" name="object 12"/>
            <p:cNvSpPr/>
            <p:nvPr/>
          </p:nvSpPr>
          <p:spPr>
            <a:xfrm>
              <a:off x="0" y="3237471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0" y="3234937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80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0" y="3234937"/>
              <a:ext cx="998855" cy="5080"/>
            </a:xfrm>
            <a:custGeom>
              <a:avLst/>
              <a:gdLst/>
              <a:ahLst/>
              <a:cxnLst/>
              <a:rect l="l" t="t" r="r" b="b"/>
              <a:pathLst>
                <a:path w="998855" h="5080">
                  <a:moveTo>
                    <a:pt x="0" y="5060"/>
                  </a:moveTo>
                  <a:lnTo>
                    <a:pt x="0" y="0"/>
                  </a:lnTo>
                  <a:lnTo>
                    <a:pt x="998450" y="0"/>
                  </a:lnTo>
                  <a:lnTo>
                    <a:pt x="998450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965240520"/>
      </p:ext>
    </p:extLst>
  </p:cSld>
  <p:clrMapOvr>
    <a:masterClrMapping/>
  </p:clrMapOvr>
  <p:transition>
    <p:cut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0" spc="-140" dirty="0">
                <a:latin typeface="Arial Black"/>
                <a:cs typeface="Arial Black"/>
              </a:rPr>
              <a:t>Dynamic</a:t>
            </a:r>
            <a:r>
              <a:rPr b="0" spc="60" dirty="0">
                <a:latin typeface="Arial Black"/>
                <a:cs typeface="Arial Black"/>
              </a:rPr>
              <a:t> </a:t>
            </a:r>
            <a:r>
              <a:rPr b="0" spc="-125" dirty="0">
                <a:latin typeface="Arial Black"/>
                <a:cs typeface="Arial Black"/>
              </a:rPr>
              <a:t>Memory</a:t>
            </a:r>
            <a:r>
              <a:rPr b="0" spc="60" dirty="0">
                <a:latin typeface="Arial Black"/>
                <a:cs typeface="Arial Black"/>
              </a:rPr>
              <a:t> </a:t>
            </a:r>
            <a:r>
              <a:rPr b="0" spc="-110" dirty="0">
                <a:latin typeface="Arial Black"/>
                <a:cs typeface="Arial Black"/>
              </a:rPr>
              <a:t>Allocation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7357" y="426134"/>
            <a:ext cx="180403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89230" indent="-176530">
              <a:lnSpc>
                <a:spcPct val="100000"/>
              </a:lnSpc>
              <a:spcBef>
                <a:spcPts val="90"/>
              </a:spcBef>
              <a:buFont typeface="Tahoma"/>
              <a:buChar char="•"/>
              <a:tabLst>
                <a:tab pos="189230" algn="l"/>
              </a:tabLst>
            </a:pPr>
            <a:r>
              <a:rPr sz="1100" spc="-120" dirty="0">
                <a:solidFill>
                  <a:srgbClr val="22373A"/>
                </a:solidFill>
                <a:latin typeface="Arial Black"/>
                <a:cs typeface="Arial Black"/>
              </a:rPr>
              <a:t>Allocate</a:t>
            </a:r>
            <a:r>
              <a:rPr sz="1100" spc="55" dirty="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sz="1100" spc="-170" dirty="0">
                <a:solidFill>
                  <a:srgbClr val="22373A"/>
                </a:solidFill>
                <a:latin typeface="Arial Black"/>
                <a:cs typeface="Arial Black"/>
              </a:rPr>
              <a:t>a</a:t>
            </a:r>
            <a:r>
              <a:rPr sz="1100" spc="55" dirty="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sz="1100" spc="-145" dirty="0">
                <a:solidFill>
                  <a:srgbClr val="22373A"/>
                </a:solidFill>
                <a:latin typeface="Arial Black"/>
                <a:cs typeface="Arial Black"/>
              </a:rPr>
              <a:t>single</a:t>
            </a:r>
            <a:r>
              <a:rPr sz="1100" spc="55" dirty="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sz="1100" spc="-130" dirty="0">
                <a:solidFill>
                  <a:srgbClr val="22373A"/>
                </a:solidFill>
                <a:latin typeface="Arial Black"/>
                <a:cs typeface="Arial Black"/>
              </a:rPr>
              <a:t>element</a:t>
            </a:r>
            <a:endParaRPr sz="1100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37095" y="674179"/>
            <a:ext cx="4763135" cy="331470"/>
          </a:xfrm>
          <a:prstGeom prst="rect">
            <a:avLst/>
          </a:prstGeom>
          <a:solidFill>
            <a:srgbClr val="EDEDED"/>
          </a:solidFill>
        </p:spPr>
        <p:txBody>
          <a:bodyPr vert="horz" wrap="square" lIns="0" tIns="2540" rIns="0" bIns="0" rtlCol="0">
            <a:spAutoFit/>
          </a:bodyPr>
          <a:lstStyle/>
          <a:p>
            <a:pPr marL="37465">
              <a:lnSpc>
                <a:spcPct val="100000"/>
              </a:lnSpc>
              <a:spcBef>
                <a:spcPts val="20"/>
              </a:spcBef>
            </a:pPr>
            <a:r>
              <a:rPr sz="900" b="1" spc="90" dirty="0">
                <a:solidFill>
                  <a:srgbClr val="AF003F"/>
                </a:solidFill>
                <a:latin typeface="Palatino Linotype"/>
                <a:cs typeface="Palatino Linotype"/>
              </a:rPr>
              <a:t>int</a:t>
            </a:r>
            <a:r>
              <a:rPr sz="900" spc="90" dirty="0">
                <a:solidFill>
                  <a:srgbClr val="666666"/>
                </a:solidFill>
                <a:latin typeface="Palatino Linotype"/>
                <a:cs typeface="Palatino Linotype"/>
              </a:rPr>
              <a:t>*</a:t>
            </a:r>
            <a:r>
              <a:rPr sz="900" spc="280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value</a:t>
            </a:r>
            <a:r>
              <a:rPr sz="900" spc="28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666666"/>
                </a:solidFill>
                <a:latin typeface="Palatino Linotype"/>
                <a:cs typeface="Palatino Linotype"/>
              </a:rPr>
              <a:t>=</a:t>
            </a:r>
            <a:r>
              <a:rPr sz="900" spc="280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spc="114" dirty="0">
                <a:solidFill>
                  <a:srgbClr val="22373A"/>
                </a:solidFill>
                <a:latin typeface="Palatino Linotype"/>
                <a:cs typeface="Palatino Linotype"/>
              </a:rPr>
              <a:t>(</a:t>
            </a:r>
            <a:r>
              <a:rPr sz="900" b="1" spc="114" dirty="0">
                <a:solidFill>
                  <a:srgbClr val="AF003F"/>
                </a:solidFill>
                <a:latin typeface="Palatino Linotype"/>
                <a:cs typeface="Palatino Linotype"/>
              </a:rPr>
              <a:t>int</a:t>
            </a:r>
            <a:r>
              <a:rPr sz="900" spc="114" dirty="0">
                <a:solidFill>
                  <a:srgbClr val="666666"/>
                </a:solidFill>
                <a:latin typeface="Palatino Linotype"/>
                <a:cs typeface="Palatino Linotype"/>
              </a:rPr>
              <a:t>*</a:t>
            </a:r>
            <a:r>
              <a:rPr sz="900" spc="114" dirty="0">
                <a:solidFill>
                  <a:srgbClr val="22373A"/>
                </a:solidFill>
                <a:latin typeface="Palatino Linotype"/>
                <a:cs typeface="Palatino Linotype"/>
              </a:rPr>
              <a:t>)</a:t>
            </a:r>
            <a:r>
              <a:rPr sz="900" spc="28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spc="85" dirty="0">
                <a:solidFill>
                  <a:srgbClr val="22373A"/>
                </a:solidFill>
                <a:latin typeface="Palatino Linotype"/>
                <a:cs typeface="Palatino Linotype"/>
              </a:rPr>
              <a:t>malloc(</a:t>
            </a:r>
            <a:r>
              <a:rPr sz="900" b="1" spc="85" dirty="0">
                <a:solidFill>
                  <a:srgbClr val="007F00"/>
                </a:solidFill>
                <a:latin typeface="Palatino Linotype"/>
                <a:cs typeface="Palatino Linotype"/>
              </a:rPr>
              <a:t>sizeof</a:t>
            </a:r>
            <a:r>
              <a:rPr sz="900" spc="85" dirty="0">
                <a:solidFill>
                  <a:srgbClr val="22373A"/>
                </a:solidFill>
                <a:latin typeface="Palatino Linotype"/>
                <a:cs typeface="Palatino Linotype"/>
              </a:rPr>
              <a:t>(</a:t>
            </a:r>
            <a:r>
              <a:rPr sz="900" b="1" spc="85" dirty="0">
                <a:solidFill>
                  <a:srgbClr val="AF003F"/>
                </a:solidFill>
                <a:latin typeface="Palatino Linotype"/>
                <a:cs typeface="Palatino Linotype"/>
              </a:rPr>
              <a:t>int</a:t>
            </a:r>
            <a:r>
              <a:rPr sz="900" spc="85" dirty="0">
                <a:solidFill>
                  <a:srgbClr val="22373A"/>
                </a:solidFill>
                <a:latin typeface="Palatino Linotype"/>
                <a:cs typeface="Palatino Linotype"/>
              </a:rPr>
              <a:t>));</a:t>
            </a:r>
            <a:r>
              <a:rPr sz="900" spc="28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8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-50" dirty="0">
                <a:solidFill>
                  <a:srgbClr val="3D7A7A"/>
                </a:solidFill>
                <a:latin typeface="Palatino Linotype"/>
                <a:cs typeface="Palatino Linotype"/>
              </a:rPr>
              <a:t>C</a:t>
            </a:r>
            <a:endParaRPr sz="900">
              <a:latin typeface="Palatino Linotype"/>
              <a:cs typeface="Palatino Linotype"/>
            </a:endParaRPr>
          </a:p>
          <a:p>
            <a:pPr marL="37465">
              <a:lnSpc>
                <a:spcPct val="100000"/>
              </a:lnSpc>
              <a:spcBef>
                <a:spcPts val="180"/>
              </a:spcBef>
              <a:tabLst>
                <a:tab pos="2488565" algn="l"/>
              </a:tabLst>
            </a:pPr>
            <a:r>
              <a:rPr sz="900" b="1" spc="90" dirty="0">
                <a:solidFill>
                  <a:srgbClr val="AF003F"/>
                </a:solidFill>
                <a:latin typeface="Palatino Linotype"/>
                <a:cs typeface="Palatino Linotype"/>
              </a:rPr>
              <a:t>int</a:t>
            </a:r>
            <a:r>
              <a:rPr sz="900" spc="90" dirty="0">
                <a:solidFill>
                  <a:srgbClr val="666666"/>
                </a:solidFill>
                <a:latin typeface="Palatino Linotype"/>
                <a:cs typeface="Palatino Linotype"/>
              </a:rPr>
              <a:t>*</a:t>
            </a:r>
            <a:r>
              <a:rPr sz="900" spc="254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value</a:t>
            </a:r>
            <a:r>
              <a:rPr sz="900" spc="254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666666"/>
                </a:solidFill>
                <a:latin typeface="Palatino Linotype"/>
                <a:cs typeface="Palatino Linotype"/>
              </a:rPr>
              <a:t>=</a:t>
            </a:r>
            <a:r>
              <a:rPr sz="900" spc="254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b="1" spc="-70" dirty="0">
                <a:solidFill>
                  <a:srgbClr val="007F00"/>
                </a:solidFill>
                <a:latin typeface="Palatino Linotype"/>
                <a:cs typeface="Palatino Linotype"/>
              </a:rPr>
              <a:t>new</a:t>
            </a:r>
            <a:r>
              <a:rPr sz="900" b="1" spc="254" dirty="0">
                <a:solidFill>
                  <a:srgbClr val="007F00"/>
                </a:solidFill>
                <a:latin typeface="Palatino Linotype"/>
                <a:cs typeface="Palatino Linotype"/>
              </a:rPr>
              <a:t> </a:t>
            </a:r>
            <a:r>
              <a:rPr sz="900" b="1" spc="100" dirty="0">
                <a:solidFill>
                  <a:srgbClr val="AF003F"/>
                </a:solidFill>
                <a:latin typeface="Palatino Linotype"/>
                <a:cs typeface="Palatino Linotype"/>
              </a:rPr>
              <a:t>int</a:t>
            </a:r>
            <a:r>
              <a:rPr sz="900" spc="100" dirty="0">
                <a:solidFill>
                  <a:srgbClr val="22373A"/>
                </a:solidFill>
                <a:latin typeface="Palatino Linotype"/>
                <a:cs typeface="Palatino Linotype"/>
              </a:rPr>
              <a:t>;</a:t>
            </a: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	</a:t>
            </a: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5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-25" dirty="0">
                <a:solidFill>
                  <a:srgbClr val="3D7A7A"/>
                </a:solidFill>
                <a:latin typeface="Palatino Linotype"/>
                <a:cs typeface="Palatino Linotype"/>
              </a:rPr>
              <a:t>C++</a:t>
            </a:r>
            <a:endParaRPr sz="900">
              <a:latin typeface="Palatino Linotype"/>
              <a:cs typeface="Palatino Linotyp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7357" y="1127733"/>
            <a:ext cx="149352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89230" indent="-176530">
              <a:lnSpc>
                <a:spcPct val="100000"/>
              </a:lnSpc>
              <a:spcBef>
                <a:spcPts val="90"/>
              </a:spcBef>
              <a:buFont typeface="Tahoma"/>
              <a:buChar char="•"/>
              <a:tabLst>
                <a:tab pos="189230" algn="l"/>
              </a:tabLst>
            </a:pPr>
            <a:r>
              <a:rPr sz="1100" spc="-120" dirty="0">
                <a:solidFill>
                  <a:srgbClr val="22373A"/>
                </a:solidFill>
                <a:latin typeface="Arial Black"/>
                <a:cs typeface="Arial Black"/>
              </a:rPr>
              <a:t>Allocate</a:t>
            </a:r>
            <a:r>
              <a:rPr sz="1100" spc="30" dirty="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sz="1100" i="1" dirty="0">
                <a:solidFill>
                  <a:srgbClr val="22373A"/>
                </a:solidFill>
                <a:latin typeface="Arial"/>
                <a:cs typeface="Arial"/>
              </a:rPr>
              <a:t>N</a:t>
            </a:r>
            <a:r>
              <a:rPr sz="1100" i="1" spc="175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100" spc="-140" dirty="0">
                <a:solidFill>
                  <a:srgbClr val="22373A"/>
                </a:solidFill>
                <a:latin typeface="Arial Black"/>
                <a:cs typeface="Arial Black"/>
              </a:rPr>
              <a:t>elements</a:t>
            </a:r>
            <a:endParaRPr sz="1100">
              <a:latin typeface="Arial Black"/>
              <a:cs typeface="Arial Black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37095" y="1375778"/>
            <a:ext cx="4763135" cy="340360"/>
          </a:xfrm>
          <a:prstGeom prst="rect">
            <a:avLst/>
          </a:prstGeom>
          <a:solidFill>
            <a:srgbClr val="EDEDED"/>
          </a:solidFill>
        </p:spPr>
        <p:txBody>
          <a:bodyPr vert="horz" wrap="square" lIns="0" tIns="2540" rIns="0" bIns="0" rtlCol="0">
            <a:spAutoFit/>
          </a:bodyPr>
          <a:lstStyle/>
          <a:p>
            <a:pPr marL="37465">
              <a:lnSpc>
                <a:spcPct val="100000"/>
              </a:lnSpc>
              <a:spcBef>
                <a:spcPts val="20"/>
              </a:spcBef>
            </a:pPr>
            <a:r>
              <a:rPr sz="900" b="1" spc="90" dirty="0">
                <a:solidFill>
                  <a:srgbClr val="AF003F"/>
                </a:solidFill>
                <a:latin typeface="Palatino Linotype"/>
                <a:cs typeface="Palatino Linotype"/>
              </a:rPr>
              <a:t>int</a:t>
            </a:r>
            <a:r>
              <a:rPr sz="900" spc="90" dirty="0">
                <a:solidFill>
                  <a:srgbClr val="666666"/>
                </a:solidFill>
                <a:latin typeface="Palatino Linotype"/>
                <a:cs typeface="Palatino Linotype"/>
              </a:rPr>
              <a:t>*</a:t>
            </a:r>
            <a:r>
              <a:rPr sz="900" spc="285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array</a:t>
            </a:r>
            <a:r>
              <a:rPr sz="900" spc="29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666666"/>
                </a:solidFill>
                <a:latin typeface="Palatino Linotype"/>
                <a:cs typeface="Palatino Linotype"/>
              </a:rPr>
              <a:t>=</a:t>
            </a:r>
            <a:r>
              <a:rPr sz="900" spc="285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spc="114" dirty="0">
                <a:solidFill>
                  <a:srgbClr val="22373A"/>
                </a:solidFill>
                <a:latin typeface="Palatino Linotype"/>
                <a:cs typeface="Palatino Linotype"/>
              </a:rPr>
              <a:t>(</a:t>
            </a:r>
            <a:r>
              <a:rPr sz="900" b="1" spc="114" dirty="0">
                <a:solidFill>
                  <a:srgbClr val="AF003F"/>
                </a:solidFill>
                <a:latin typeface="Palatino Linotype"/>
                <a:cs typeface="Palatino Linotype"/>
              </a:rPr>
              <a:t>int</a:t>
            </a:r>
            <a:r>
              <a:rPr sz="900" spc="114" dirty="0">
                <a:solidFill>
                  <a:srgbClr val="666666"/>
                </a:solidFill>
                <a:latin typeface="Palatino Linotype"/>
                <a:cs typeface="Palatino Linotype"/>
              </a:rPr>
              <a:t>*</a:t>
            </a:r>
            <a:r>
              <a:rPr sz="900" spc="114" dirty="0">
                <a:solidFill>
                  <a:srgbClr val="22373A"/>
                </a:solidFill>
                <a:latin typeface="Palatino Linotype"/>
                <a:cs typeface="Palatino Linotype"/>
              </a:rPr>
              <a:t>)</a:t>
            </a:r>
            <a:r>
              <a:rPr sz="900" spc="29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malloc(N</a:t>
            </a:r>
            <a:r>
              <a:rPr sz="900" spc="28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spc="114" dirty="0">
                <a:solidFill>
                  <a:srgbClr val="666666"/>
                </a:solidFill>
                <a:latin typeface="Palatino Linotype"/>
                <a:cs typeface="Palatino Linotype"/>
              </a:rPr>
              <a:t>*</a:t>
            </a:r>
            <a:r>
              <a:rPr sz="900" spc="290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b="1" spc="105" dirty="0">
                <a:solidFill>
                  <a:srgbClr val="007F00"/>
                </a:solidFill>
                <a:latin typeface="Palatino Linotype"/>
                <a:cs typeface="Palatino Linotype"/>
              </a:rPr>
              <a:t>sizeof</a:t>
            </a:r>
            <a:r>
              <a:rPr sz="900" spc="105" dirty="0">
                <a:solidFill>
                  <a:srgbClr val="22373A"/>
                </a:solidFill>
                <a:latin typeface="Palatino Linotype"/>
                <a:cs typeface="Palatino Linotype"/>
              </a:rPr>
              <a:t>(</a:t>
            </a:r>
            <a:r>
              <a:rPr sz="900" b="1" spc="105" dirty="0">
                <a:solidFill>
                  <a:srgbClr val="AF003F"/>
                </a:solidFill>
                <a:latin typeface="Palatino Linotype"/>
                <a:cs typeface="Palatino Linotype"/>
              </a:rPr>
              <a:t>int</a:t>
            </a:r>
            <a:r>
              <a:rPr sz="900" spc="105" dirty="0">
                <a:solidFill>
                  <a:srgbClr val="22373A"/>
                </a:solidFill>
                <a:latin typeface="Palatino Linotype"/>
                <a:cs typeface="Palatino Linotype"/>
              </a:rPr>
              <a:t>));</a:t>
            </a:r>
            <a:r>
              <a:rPr sz="900" spc="29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8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-50" dirty="0">
                <a:solidFill>
                  <a:srgbClr val="3D7A7A"/>
                </a:solidFill>
                <a:latin typeface="Palatino Linotype"/>
                <a:cs typeface="Palatino Linotype"/>
              </a:rPr>
              <a:t>C</a:t>
            </a:r>
            <a:endParaRPr sz="900">
              <a:latin typeface="Palatino Linotype"/>
              <a:cs typeface="Palatino Linotype"/>
            </a:endParaRPr>
          </a:p>
          <a:p>
            <a:pPr marL="37465">
              <a:lnSpc>
                <a:spcPct val="100000"/>
              </a:lnSpc>
              <a:spcBef>
                <a:spcPts val="180"/>
              </a:spcBef>
              <a:tabLst>
                <a:tab pos="2727960" algn="l"/>
              </a:tabLst>
            </a:pPr>
            <a:r>
              <a:rPr sz="900" b="1" spc="90" dirty="0">
                <a:solidFill>
                  <a:srgbClr val="AF003F"/>
                </a:solidFill>
                <a:latin typeface="Palatino Linotype"/>
                <a:cs typeface="Palatino Linotype"/>
              </a:rPr>
              <a:t>int</a:t>
            </a:r>
            <a:r>
              <a:rPr sz="900" spc="90" dirty="0">
                <a:solidFill>
                  <a:srgbClr val="666666"/>
                </a:solidFill>
                <a:latin typeface="Palatino Linotype"/>
                <a:cs typeface="Palatino Linotype"/>
              </a:rPr>
              <a:t>*</a:t>
            </a:r>
            <a:r>
              <a:rPr sz="900" spc="275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array</a:t>
            </a:r>
            <a:r>
              <a:rPr sz="900" spc="27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666666"/>
                </a:solidFill>
                <a:latin typeface="Palatino Linotype"/>
                <a:cs typeface="Palatino Linotype"/>
              </a:rPr>
              <a:t>=</a:t>
            </a:r>
            <a:r>
              <a:rPr sz="900" spc="275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b="1" spc="-70" dirty="0">
                <a:solidFill>
                  <a:srgbClr val="007F00"/>
                </a:solidFill>
                <a:latin typeface="Palatino Linotype"/>
                <a:cs typeface="Palatino Linotype"/>
              </a:rPr>
              <a:t>new</a:t>
            </a:r>
            <a:r>
              <a:rPr sz="900" b="1" spc="275" dirty="0">
                <a:solidFill>
                  <a:srgbClr val="007F00"/>
                </a:solidFill>
                <a:latin typeface="Palatino Linotype"/>
                <a:cs typeface="Palatino Linotype"/>
              </a:rPr>
              <a:t> </a:t>
            </a:r>
            <a:r>
              <a:rPr sz="900" b="1" spc="65" dirty="0">
                <a:solidFill>
                  <a:srgbClr val="AF003F"/>
                </a:solidFill>
                <a:latin typeface="Palatino Linotype"/>
                <a:cs typeface="Palatino Linotype"/>
              </a:rPr>
              <a:t>int</a:t>
            </a:r>
            <a:r>
              <a:rPr sz="900" spc="65" dirty="0">
                <a:solidFill>
                  <a:srgbClr val="22373A"/>
                </a:solidFill>
                <a:latin typeface="Palatino Linotype"/>
                <a:cs typeface="Palatino Linotype"/>
              </a:rPr>
              <a:t>[N];</a:t>
            </a: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	</a:t>
            </a: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5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-25" dirty="0">
                <a:solidFill>
                  <a:srgbClr val="3D7A7A"/>
                </a:solidFill>
                <a:latin typeface="Palatino Linotype"/>
                <a:cs typeface="Palatino Linotype"/>
              </a:rPr>
              <a:t>C++</a:t>
            </a:r>
            <a:endParaRPr sz="900">
              <a:latin typeface="Palatino Linotype"/>
              <a:cs typeface="Palatino Linotyp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47357" y="1838806"/>
            <a:ext cx="155892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89230" indent="-176530">
              <a:lnSpc>
                <a:spcPct val="100000"/>
              </a:lnSpc>
              <a:spcBef>
                <a:spcPts val="90"/>
              </a:spcBef>
              <a:buFont typeface="Tahoma"/>
              <a:buChar char="•"/>
              <a:tabLst>
                <a:tab pos="189230" algn="l"/>
              </a:tabLst>
            </a:pPr>
            <a:r>
              <a:rPr sz="1100" spc="-120" dirty="0">
                <a:solidFill>
                  <a:srgbClr val="22373A"/>
                </a:solidFill>
                <a:latin typeface="Arial Black"/>
                <a:cs typeface="Arial Black"/>
              </a:rPr>
              <a:t>Allocate</a:t>
            </a:r>
            <a:r>
              <a:rPr sz="1100" spc="30" dirty="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sz="1100" i="1" dirty="0">
                <a:solidFill>
                  <a:srgbClr val="22373A"/>
                </a:solidFill>
                <a:latin typeface="Arial"/>
                <a:cs typeface="Arial"/>
              </a:rPr>
              <a:t>N</a:t>
            </a:r>
            <a:r>
              <a:rPr sz="1100" i="1" spc="175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100" spc="-130" dirty="0">
                <a:solidFill>
                  <a:srgbClr val="22373A"/>
                </a:solidFill>
                <a:latin typeface="Arial Black"/>
                <a:cs typeface="Arial Black"/>
              </a:rPr>
              <a:t>structures</a:t>
            </a:r>
            <a:endParaRPr sz="1100">
              <a:latin typeface="Arial Black"/>
              <a:cs typeface="Arial Black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37095" y="2086851"/>
            <a:ext cx="4763135" cy="340360"/>
          </a:xfrm>
          <a:prstGeom prst="rect">
            <a:avLst/>
          </a:prstGeom>
          <a:solidFill>
            <a:srgbClr val="EDEDED"/>
          </a:solidFill>
        </p:spPr>
        <p:txBody>
          <a:bodyPr vert="horz" wrap="square" lIns="0" tIns="2540" rIns="0" bIns="0" rtlCol="0">
            <a:spAutoFit/>
          </a:bodyPr>
          <a:lstStyle/>
          <a:p>
            <a:pPr marL="37465">
              <a:lnSpc>
                <a:spcPct val="100000"/>
              </a:lnSpc>
              <a:spcBef>
                <a:spcPts val="20"/>
              </a:spcBef>
            </a:pP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MyStruct</a:t>
            </a:r>
            <a:r>
              <a:rPr sz="900" dirty="0">
                <a:solidFill>
                  <a:srgbClr val="666666"/>
                </a:solidFill>
                <a:latin typeface="Palatino Linotype"/>
                <a:cs typeface="Palatino Linotype"/>
              </a:rPr>
              <a:t>*</a:t>
            </a:r>
            <a:r>
              <a:rPr sz="900" spc="310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array</a:t>
            </a:r>
            <a:r>
              <a:rPr sz="900" spc="31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666666"/>
                </a:solidFill>
                <a:latin typeface="Palatino Linotype"/>
                <a:cs typeface="Palatino Linotype"/>
              </a:rPr>
              <a:t>=</a:t>
            </a:r>
            <a:r>
              <a:rPr sz="900" spc="315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spc="114" dirty="0">
                <a:solidFill>
                  <a:srgbClr val="22373A"/>
                </a:solidFill>
                <a:latin typeface="Palatino Linotype"/>
                <a:cs typeface="Palatino Linotype"/>
              </a:rPr>
              <a:t>(</a:t>
            </a:r>
            <a:r>
              <a:rPr sz="900" b="1" spc="114" dirty="0">
                <a:solidFill>
                  <a:srgbClr val="AF003F"/>
                </a:solidFill>
                <a:latin typeface="Palatino Linotype"/>
                <a:cs typeface="Palatino Linotype"/>
              </a:rPr>
              <a:t>int</a:t>
            </a:r>
            <a:r>
              <a:rPr sz="900" spc="114" dirty="0">
                <a:solidFill>
                  <a:srgbClr val="666666"/>
                </a:solidFill>
                <a:latin typeface="Palatino Linotype"/>
                <a:cs typeface="Palatino Linotype"/>
              </a:rPr>
              <a:t>*</a:t>
            </a:r>
            <a:r>
              <a:rPr sz="900" spc="114" dirty="0">
                <a:solidFill>
                  <a:srgbClr val="22373A"/>
                </a:solidFill>
                <a:latin typeface="Palatino Linotype"/>
                <a:cs typeface="Palatino Linotype"/>
              </a:rPr>
              <a:t>)</a:t>
            </a:r>
            <a:r>
              <a:rPr sz="900" spc="31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malloc(N</a:t>
            </a:r>
            <a:r>
              <a:rPr sz="900" spc="31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spc="114" dirty="0">
                <a:solidFill>
                  <a:srgbClr val="666666"/>
                </a:solidFill>
                <a:latin typeface="Palatino Linotype"/>
                <a:cs typeface="Palatino Linotype"/>
              </a:rPr>
              <a:t>*</a:t>
            </a:r>
            <a:r>
              <a:rPr sz="900" spc="310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b="1" spc="60" dirty="0">
                <a:solidFill>
                  <a:srgbClr val="007F00"/>
                </a:solidFill>
                <a:latin typeface="Palatino Linotype"/>
                <a:cs typeface="Palatino Linotype"/>
              </a:rPr>
              <a:t>sizeof</a:t>
            </a:r>
            <a:r>
              <a:rPr sz="900" spc="60" dirty="0">
                <a:solidFill>
                  <a:srgbClr val="22373A"/>
                </a:solidFill>
                <a:latin typeface="Palatino Linotype"/>
                <a:cs typeface="Palatino Linotype"/>
              </a:rPr>
              <a:t>(MyStruct));</a:t>
            </a:r>
            <a:r>
              <a:rPr sz="900" spc="31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31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-50" dirty="0">
                <a:solidFill>
                  <a:srgbClr val="3D7A7A"/>
                </a:solidFill>
                <a:latin typeface="Palatino Linotype"/>
                <a:cs typeface="Palatino Linotype"/>
              </a:rPr>
              <a:t>C</a:t>
            </a:r>
            <a:endParaRPr sz="900">
              <a:latin typeface="Palatino Linotype"/>
              <a:cs typeface="Palatino Linotype"/>
            </a:endParaRPr>
          </a:p>
          <a:p>
            <a:pPr marL="37465">
              <a:lnSpc>
                <a:spcPct val="100000"/>
              </a:lnSpc>
              <a:spcBef>
                <a:spcPts val="180"/>
              </a:spcBef>
              <a:tabLst>
                <a:tab pos="3325495" algn="l"/>
              </a:tabLst>
            </a:pP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MyStruct</a:t>
            </a:r>
            <a:r>
              <a:rPr sz="900" dirty="0">
                <a:solidFill>
                  <a:srgbClr val="666666"/>
                </a:solidFill>
                <a:latin typeface="Palatino Linotype"/>
                <a:cs typeface="Palatino Linotype"/>
              </a:rPr>
              <a:t>*</a:t>
            </a:r>
            <a:r>
              <a:rPr sz="900" spc="310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array</a:t>
            </a:r>
            <a:r>
              <a:rPr sz="900" spc="31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666666"/>
                </a:solidFill>
                <a:latin typeface="Palatino Linotype"/>
                <a:cs typeface="Palatino Linotype"/>
              </a:rPr>
              <a:t>=</a:t>
            </a:r>
            <a:r>
              <a:rPr sz="900" spc="310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b="1" spc="-70" dirty="0">
                <a:solidFill>
                  <a:srgbClr val="007F00"/>
                </a:solidFill>
                <a:latin typeface="Palatino Linotype"/>
                <a:cs typeface="Palatino Linotype"/>
              </a:rPr>
              <a:t>new</a:t>
            </a:r>
            <a:r>
              <a:rPr sz="900" b="1" spc="315" dirty="0">
                <a:solidFill>
                  <a:srgbClr val="007F00"/>
                </a:solidFill>
                <a:latin typeface="Palatino Linotype"/>
                <a:cs typeface="Palatino Linotype"/>
              </a:rPr>
              <a:t> </a:t>
            </a:r>
            <a:r>
              <a:rPr sz="900" spc="-10" dirty="0">
                <a:solidFill>
                  <a:srgbClr val="22373A"/>
                </a:solidFill>
                <a:latin typeface="Palatino Linotype"/>
                <a:cs typeface="Palatino Linotype"/>
              </a:rPr>
              <a:t>MyStruct[N];</a:t>
            </a: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	</a:t>
            </a: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5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-25" dirty="0">
                <a:solidFill>
                  <a:srgbClr val="3D7A7A"/>
                </a:solidFill>
                <a:latin typeface="Palatino Linotype"/>
                <a:cs typeface="Palatino Linotype"/>
              </a:rPr>
              <a:t>C++</a:t>
            </a:r>
            <a:endParaRPr sz="900">
              <a:latin typeface="Palatino Linotype"/>
              <a:cs typeface="Palatino Linotyp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47357" y="2549879"/>
            <a:ext cx="265874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89230" indent="-176530">
              <a:lnSpc>
                <a:spcPct val="100000"/>
              </a:lnSpc>
              <a:spcBef>
                <a:spcPts val="90"/>
              </a:spcBef>
              <a:buFont typeface="Tahoma"/>
              <a:buChar char="•"/>
              <a:tabLst>
                <a:tab pos="189230" algn="l"/>
              </a:tabLst>
            </a:pPr>
            <a:r>
              <a:rPr sz="1100" spc="-120" dirty="0">
                <a:solidFill>
                  <a:srgbClr val="22373A"/>
                </a:solidFill>
                <a:latin typeface="Arial Black"/>
                <a:cs typeface="Arial Black"/>
              </a:rPr>
              <a:t>Allocate</a:t>
            </a:r>
            <a:r>
              <a:rPr sz="1100" spc="55" dirty="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sz="1100" spc="-140" dirty="0">
                <a:solidFill>
                  <a:srgbClr val="22373A"/>
                </a:solidFill>
                <a:latin typeface="Arial Black"/>
                <a:cs typeface="Arial Black"/>
              </a:rPr>
              <a:t>and</a:t>
            </a:r>
            <a:r>
              <a:rPr sz="1100" spc="60" dirty="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sz="1100" spc="-120" dirty="0">
                <a:solidFill>
                  <a:srgbClr val="22373A"/>
                </a:solidFill>
                <a:latin typeface="Arial Black"/>
                <a:cs typeface="Arial Black"/>
              </a:rPr>
              <a:t>zero-</a:t>
            </a:r>
            <a:r>
              <a:rPr sz="1100" spc="-105" dirty="0">
                <a:solidFill>
                  <a:srgbClr val="22373A"/>
                </a:solidFill>
                <a:latin typeface="Arial Black"/>
                <a:cs typeface="Arial Black"/>
              </a:rPr>
              <a:t>initialize</a:t>
            </a:r>
            <a:r>
              <a:rPr sz="1100" spc="55" dirty="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sz="1100" i="1" dirty="0">
                <a:solidFill>
                  <a:srgbClr val="22373A"/>
                </a:solidFill>
                <a:latin typeface="Arial"/>
                <a:cs typeface="Arial"/>
              </a:rPr>
              <a:t>N</a:t>
            </a:r>
            <a:r>
              <a:rPr sz="1100" i="1" spc="21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100" spc="-130" dirty="0">
                <a:solidFill>
                  <a:srgbClr val="22373A"/>
                </a:solidFill>
                <a:latin typeface="Arial Black"/>
                <a:cs typeface="Arial Black"/>
              </a:rPr>
              <a:t>elements</a:t>
            </a:r>
            <a:endParaRPr sz="1100">
              <a:latin typeface="Arial Black"/>
              <a:cs typeface="Arial Black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37095" y="2797924"/>
            <a:ext cx="4763135" cy="340360"/>
          </a:xfrm>
          <a:prstGeom prst="rect">
            <a:avLst/>
          </a:prstGeom>
          <a:solidFill>
            <a:srgbClr val="EDEDED"/>
          </a:solidFill>
        </p:spPr>
        <p:txBody>
          <a:bodyPr vert="horz" wrap="square" lIns="0" tIns="2540" rIns="0" bIns="0" rtlCol="0">
            <a:spAutoFit/>
          </a:bodyPr>
          <a:lstStyle/>
          <a:p>
            <a:pPr marL="37465">
              <a:lnSpc>
                <a:spcPct val="100000"/>
              </a:lnSpc>
              <a:spcBef>
                <a:spcPts val="20"/>
              </a:spcBef>
            </a:pPr>
            <a:r>
              <a:rPr sz="900" b="1" spc="90" dirty="0">
                <a:solidFill>
                  <a:srgbClr val="AF003F"/>
                </a:solidFill>
                <a:latin typeface="Palatino Linotype"/>
                <a:cs typeface="Palatino Linotype"/>
              </a:rPr>
              <a:t>int</a:t>
            </a:r>
            <a:r>
              <a:rPr sz="900" spc="90" dirty="0">
                <a:solidFill>
                  <a:srgbClr val="666666"/>
                </a:solidFill>
                <a:latin typeface="Palatino Linotype"/>
                <a:cs typeface="Palatino Linotype"/>
              </a:rPr>
              <a:t>*</a:t>
            </a:r>
            <a:r>
              <a:rPr sz="900" spc="290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array</a:t>
            </a:r>
            <a:r>
              <a:rPr sz="900" spc="29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666666"/>
                </a:solidFill>
                <a:latin typeface="Palatino Linotype"/>
                <a:cs typeface="Palatino Linotype"/>
              </a:rPr>
              <a:t>=</a:t>
            </a:r>
            <a:r>
              <a:rPr sz="900" spc="295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spc="114" dirty="0">
                <a:solidFill>
                  <a:srgbClr val="22373A"/>
                </a:solidFill>
                <a:latin typeface="Palatino Linotype"/>
                <a:cs typeface="Palatino Linotype"/>
              </a:rPr>
              <a:t>(</a:t>
            </a:r>
            <a:r>
              <a:rPr sz="900" b="1" spc="114" dirty="0">
                <a:solidFill>
                  <a:srgbClr val="AF003F"/>
                </a:solidFill>
                <a:latin typeface="Palatino Linotype"/>
                <a:cs typeface="Palatino Linotype"/>
              </a:rPr>
              <a:t>int</a:t>
            </a:r>
            <a:r>
              <a:rPr sz="900" spc="114" dirty="0">
                <a:solidFill>
                  <a:srgbClr val="666666"/>
                </a:solidFill>
                <a:latin typeface="Palatino Linotype"/>
                <a:cs typeface="Palatino Linotype"/>
              </a:rPr>
              <a:t>*</a:t>
            </a:r>
            <a:r>
              <a:rPr sz="900" spc="114" dirty="0">
                <a:solidFill>
                  <a:srgbClr val="22373A"/>
                </a:solidFill>
                <a:latin typeface="Palatino Linotype"/>
                <a:cs typeface="Palatino Linotype"/>
              </a:rPr>
              <a:t>)</a:t>
            </a:r>
            <a:r>
              <a:rPr sz="900" spc="29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spc="70" dirty="0">
                <a:solidFill>
                  <a:srgbClr val="22373A"/>
                </a:solidFill>
                <a:latin typeface="Palatino Linotype"/>
                <a:cs typeface="Palatino Linotype"/>
              </a:rPr>
              <a:t>calloc(N,</a:t>
            </a:r>
            <a:r>
              <a:rPr sz="900" spc="29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b="1" spc="105" dirty="0">
                <a:solidFill>
                  <a:srgbClr val="007F00"/>
                </a:solidFill>
                <a:latin typeface="Palatino Linotype"/>
                <a:cs typeface="Palatino Linotype"/>
              </a:rPr>
              <a:t>sizeof</a:t>
            </a:r>
            <a:r>
              <a:rPr sz="900" spc="105" dirty="0">
                <a:solidFill>
                  <a:srgbClr val="22373A"/>
                </a:solidFill>
                <a:latin typeface="Palatino Linotype"/>
                <a:cs typeface="Palatino Linotype"/>
              </a:rPr>
              <a:t>(</a:t>
            </a:r>
            <a:r>
              <a:rPr sz="900" b="1" spc="105" dirty="0">
                <a:solidFill>
                  <a:srgbClr val="AF003F"/>
                </a:solidFill>
                <a:latin typeface="Palatino Linotype"/>
                <a:cs typeface="Palatino Linotype"/>
              </a:rPr>
              <a:t>int</a:t>
            </a:r>
            <a:r>
              <a:rPr sz="900" spc="105" dirty="0">
                <a:solidFill>
                  <a:srgbClr val="22373A"/>
                </a:solidFill>
                <a:latin typeface="Palatino Linotype"/>
                <a:cs typeface="Palatino Linotype"/>
              </a:rPr>
              <a:t>));</a:t>
            </a:r>
            <a:r>
              <a:rPr sz="900" spc="29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9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-50" dirty="0">
                <a:solidFill>
                  <a:srgbClr val="3D7A7A"/>
                </a:solidFill>
                <a:latin typeface="Palatino Linotype"/>
                <a:cs typeface="Palatino Linotype"/>
              </a:rPr>
              <a:t>C</a:t>
            </a:r>
            <a:endParaRPr sz="900">
              <a:latin typeface="Palatino Linotype"/>
              <a:cs typeface="Palatino Linotype"/>
            </a:endParaRPr>
          </a:p>
          <a:p>
            <a:pPr marL="37465">
              <a:lnSpc>
                <a:spcPct val="100000"/>
              </a:lnSpc>
              <a:spcBef>
                <a:spcPts val="180"/>
              </a:spcBef>
              <a:tabLst>
                <a:tab pos="2668270" algn="l"/>
              </a:tabLst>
            </a:pPr>
            <a:r>
              <a:rPr sz="900" b="1" spc="90" dirty="0">
                <a:solidFill>
                  <a:srgbClr val="AF003F"/>
                </a:solidFill>
                <a:latin typeface="Palatino Linotype"/>
                <a:cs typeface="Palatino Linotype"/>
              </a:rPr>
              <a:t>int</a:t>
            </a:r>
            <a:r>
              <a:rPr sz="900" spc="90" dirty="0">
                <a:solidFill>
                  <a:srgbClr val="666666"/>
                </a:solidFill>
                <a:latin typeface="Palatino Linotype"/>
                <a:cs typeface="Palatino Linotype"/>
              </a:rPr>
              <a:t>*</a:t>
            </a:r>
            <a:r>
              <a:rPr sz="900" spc="275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array</a:t>
            </a:r>
            <a:r>
              <a:rPr sz="900" spc="27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666666"/>
                </a:solidFill>
                <a:latin typeface="Palatino Linotype"/>
                <a:cs typeface="Palatino Linotype"/>
              </a:rPr>
              <a:t>=</a:t>
            </a:r>
            <a:r>
              <a:rPr sz="900" spc="275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b="1" spc="-70" dirty="0">
                <a:solidFill>
                  <a:srgbClr val="007F00"/>
                </a:solidFill>
                <a:latin typeface="Palatino Linotype"/>
                <a:cs typeface="Palatino Linotype"/>
              </a:rPr>
              <a:t>new</a:t>
            </a:r>
            <a:r>
              <a:rPr sz="900" b="1" spc="275" dirty="0">
                <a:solidFill>
                  <a:srgbClr val="007F00"/>
                </a:solidFill>
                <a:latin typeface="Palatino Linotype"/>
                <a:cs typeface="Palatino Linotype"/>
              </a:rPr>
              <a:t> </a:t>
            </a:r>
            <a:r>
              <a:rPr sz="900" b="1" spc="85" dirty="0">
                <a:solidFill>
                  <a:srgbClr val="AF003F"/>
                </a:solidFill>
                <a:latin typeface="Palatino Linotype"/>
                <a:cs typeface="Palatino Linotype"/>
              </a:rPr>
              <a:t>int</a:t>
            </a:r>
            <a:r>
              <a:rPr sz="900" spc="85" dirty="0">
                <a:solidFill>
                  <a:srgbClr val="22373A"/>
                </a:solidFill>
                <a:latin typeface="Palatino Linotype"/>
                <a:cs typeface="Palatino Linotype"/>
              </a:rPr>
              <a:t>[N]();</a:t>
            </a: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	</a:t>
            </a: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5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-25" dirty="0">
                <a:solidFill>
                  <a:srgbClr val="3D7A7A"/>
                </a:solidFill>
                <a:latin typeface="Palatino Linotype"/>
                <a:cs typeface="Palatino Linotype"/>
              </a:rPr>
              <a:t>C++</a:t>
            </a:r>
            <a:endParaRPr sz="900">
              <a:latin typeface="Palatino Linotype"/>
              <a:cs typeface="Palatino Linotype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377218" y="2960749"/>
            <a:ext cx="29464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10" dirty="0">
                <a:solidFill>
                  <a:srgbClr val="22373A"/>
                </a:solidFill>
                <a:latin typeface="Trebuchet MS"/>
                <a:cs typeface="Trebuchet MS"/>
              </a:rPr>
              <a:t>15/75</a:t>
            </a:r>
            <a:endParaRPr sz="800">
              <a:latin typeface="Trebuchet MS"/>
              <a:cs typeface="Trebuchet MS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0" y="3234937"/>
            <a:ext cx="5760085" cy="5080"/>
            <a:chOff x="0" y="3234937"/>
            <a:chExt cx="5760085" cy="5080"/>
          </a:xfrm>
        </p:grpSpPr>
        <p:sp>
          <p:nvSpPr>
            <p:cNvPr id="13" name="object 13"/>
            <p:cNvSpPr/>
            <p:nvPr/>
          </p:nvSpPr>
          <p:spPr>
            <a:xfrm>
              <a:off x="0" y="3237471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0" y="3234937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80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0" y="3234937"/>
              <a:ext cx="1152525" cy="5080"/>
            </a:xfrm>
            <a:custGeom>
              <a:avLst/>
              <a:gdLst/>
              <a:ahLst/>
              <a:cxnLst/>
              <a:rect l="l" t="t" r="r" b="b"/>
              <a:pathLst>
                <a:path w="1152525" h="5080">
                  <a:moveTo>
                    <a:pt x="0" y="5060"/>
                  </a:moveTo>
                  <a:lnTo>
                    <a:pt x="0" y="0"/>
                  </a:lnTo>
                  <a:lnTo>
                    <a:pt x="1151997" y="0"/>
                  </a:lnTo>
                  <a:lnTo>
                    <a:pt x="1151997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472890833"/>
      </p:ext>
    </p:extLst>
  </p:cSld>
  <p:clrMapOvr>
    <a:masterClrMapping/>
  </p:clrMapOvr>
  <p:transition>
    <p:cut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0" spc="-140" dirty="0">
                <a:latin typeface="Arial Black"/>
                <a:cs typeface="Arial Black"/>
              </a:rPr>
              <a:t>Dynamic</a:t>
            </a:r>
            <a:r>
              <a:rPr b="0" spc="60" dirty="0">
                <a:latin typeface="Arial Black"/>
                <a:cs typeface="Arial Black"/>
              </a:rPr>
              <a:t> </a:t>
            </a:r>
            <a:r>
              <a:rPr b="0" spc="-125" dirty="0">
                <a:latin typeface="Arial Black"/>
                <a:cs typeface="Arial Black"/>
              </a:rPr>
              <a:t>Memory</a:t>
            </a:r>
            <a:r>
              <a:rPr b="0" spc="60" dirty="0">
                <a:latin typeface="Arial Black"/>
                <a:cs typeface="Arial Black"/>
              </a:rPr>
              <a:t> </a:t>
            </a:r>
            <a:r>
              <a:rPr b="0" spc="-120" dirty="0">
                <a:latin typeface="Arial Black"/>
                <a:cs typeface="Arial Black"/>
              </a:rPr>
              <a:t>Deallocation</a:t>
            </a:r>
          </a:p>
        </p:txBody>
      </p:sp>
      <p:sp>
        <p:nvSpPr>
          <p:cNvPr id="3" name="object 3"/>
          <p:cNvSpPr/>
          <p:nvPr/>
        </p:nvSpPr>
        <p:spPr>
          <a:xfrm>
            <a:off x="423265" y="703630"/>
            <a:ext cx="4977130" cy="811530"/>
          </a:xfrm>
          <a:custGeom>
            <a:avLst/>
            <a:gdLst/>
            <a:ahLst/>
            <a:cxnLst/>
            <a:rect l="l" t="t" r="r" b="b"/>
            <a:pathLst>
              <a:path w="4977130" h="811530">
                <a:moveTo>
                  <a:pt x="4976736" y="0"/>
                </a:moveTo>
                <a:lnTo>
                  <a:pt x="0" y="0"/>
                </a:lnTo>
                <a:lnTo>
                  <a:pt x="0" y="811034"/>
                </a:lnTo>
                <a:lnTo>
                  <a:pt x="4976736" y="811034"/>
                </a:lnTo>
                <a:lnTo>
                  <a:pt x="4976736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23265" y="1949513"/>
            <a:ext cx="4977130" cy="811530"/>
          </a:xfrm>
          <a:custGeom>
            <a:avLst/>
            <a:gdLst/>
            <a:ahLst/>
            <a:cxnLst/>
            <a:rect l="l" t="t" r="r" b="b"/>
            <a:pathLst>
              <a:path w="4977130" h="811530">
                <a:moveTo>
                  <a:pt x="4976736" y="0"/>
                </a:moveTo>
                <a:lnTo>
                  <a:pt x="0" y="0"/>
                </a:lnTo>
                <a:lnTo>
                  <a:pt x="0" y="811034"/>
                </a:lnTo>
                <a:lnTo>
                  <a:pt x="4976736" y="811034"/>
                </a:lnTo>
                <a:lnTo>
                  <a:pt x="4976736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33527" y="442504"/>
            <a:ext cx="3289935" cy="22999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89230" indent="-176530">
              <a:lnSpc>
                <a:spcPct val="100000"/>
              </a:lnSpc>
              <a:spcBef>
                <a:spcPts val="90"/>
              </a:spcBef>
              <a:buFont typeface="Tahoma"/>
              <a:buChar char="•"/>
              <a:tabLst>
                <a:tab pos="189230" algn="l"/>
              </a:tabLst>
            </a:pPr>
            <a:r>
              <a:rPr sz="1100" spc="-125" dirty="0">
                <a:solidFill>
                  <a:srgbClr val="22373A"/>
                </a:solidFill>
                <a:latin typeface="Arial Black"/>
                <a:cs typeface="Arial Black"/>
              </a:rPr>
              <a:t>Deallocate</a:t>
            </a:r>
            <a:r>
              <a:rPr sz="1100" spc="60" dirty="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sz="1100" spc="-170" dirty="0">
                <a:solidFill>
                  <a:srgbClr val="22373A"/>
                </a:solidFill>
                <a:latin typeface="Arial Black"/>
                <a:cs typeface="Arial Black"/>
              </a:rPr>
              <a:t>a</a:t>
            </a:r>
            <a:r>
              <a:rPr sz="1100" spc="60" dirty="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sz="1100" spc="-145" dirty="0">
                <a:solidFill>
                  <a:srgbClr val="22373A"/>
                </a:solidFill>
                <a:latin typeface="Arial Black"/>
                <a:cs typeface="Arial Black"/>
              </a:rPr>
              <a:t>single</a:t>
            </a:r>
            <a:r>
              <a:rPr sz="1100" spc="60" dirty="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Arial Black"/>
                <a:cs typeface="Arial Black"/>
              </a:rPr>
              <a:t>element</a:t>
            </a:r>
            <a:endParaRPr sz="1100">
              <a:latin typeface="Arial Black"/>
              <a:cs typeface="Arial Black"/>
            </a:endParaRPr>
          </a:p>
          <a:p>
            <a:pPr marL="227329">
              <a:lnSpc>
                <a:spcPct val="100000"/>
              </a:lnSpc>
              <a:spcBef>
                <a:spcPts val="665"/>
              </a:spcBef>
            </a:pPr>
            <a:r>
              <a:rPr sz="900" b="1" spc="90" dirty="0">
                <a:solidFill>
                  <a:srgbClr val="AF003F"/>
                </a:solidFill>
                <a:latin typeface="Palatino Linotype"/>
                <a:cs typeface="Palatino Linotype"/>
              </a:rPr>
              <a:t>int</a:t>
            </a:r>
            <a:r>
              <a:rPr sz="900" spc="90" dirty="0">
                <a:solidFill>
                  <a:srgbClr val="666666"/>
                </a:solidFill>
                <a:latin typeface="Palatino Linotype"/>
                <a:cs typeface="Palatino Linotype"/>
              </a:rPr>
              <a:t>*</a:t>
            </a:r>
            <a:r>
              <a:rPr sz="900" spc="275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value</a:t>
            </a:r>
            <a:r>
              <a:rPr sz="900" spc="28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666666"/>
                </a:solidFill>
                <a:latin typeface="Palatino Linotype"/>
                <a:cs typeface="Palatino Linotype"/>
              </a:rPr>
              <a:t>=</a:t>
            </a:r>
            <a:r>
              <a:rPr sz="900" spc="280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spc="114" dirty="0">
                <a:solidFill>
                  <a:srgbClr val="22373A"/>
                </a:solidFill>
                <a:latin typeface="Palatino Linotype"/>
                <a:cs typeface="Palatino Linotype"/>
              </a:rPr>
              <a:t>(</a:t>
            </a:r>
            <a:r>
              <a:rPr sz="900" b="1" spc="114" dirty="0">
                <a:solidFill>
                  <a:srgbClr val="AF003F"/>
                </a:solidFill>
                <a:latin typeface="Palatino Linotype"/>
                <a:cs typeface="Palatino Linotype"/>
              </a:rPr>
              <a:t>int</a:t>
            </a:r>
            <a:r>
              <a:rPr sz="900" spc="114" dirty="0">
                <a:solidFill>
                  <a:srgbClr val="666666"/>
                </a:solidFill>
                <a:latin typeface="Palatino Linotype"/>
                <a:cs typeface="Palatino Linotype"/>
              </a:rPr>
              <a:t>*</a:t>
            </a:r>
            <a:r>
              <a:rPr sz="900" spc="114" dirty="0">
                <a:solidFill>
                  <a:srgbClr val="22373A"/>
                </a:solidFill>
                <a:latin typeface="Palatino Linotype"/>
                <a:cs typeface="Palatino Linotype"/>
              </a:rPr>
              <a:t>)</a:t>
            </a:r>
            <a:r>
              <a:rPr sz="900" spc="28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spc="85" dirty="0">
                <a:solidFill>
                  <a:srgbClr val="22373A"/>
                </a:solidFill>
                <a:latin typeface="Palatino Linotype"/>
                <a:cs typeface="Palatino Linotype"/>
              </a:rPr>
              <a:t>malloc(</a:t>
            </a:r>
            <a:r>
              <a:rPr sz="900" b="1" spc="85" dirty="0">
                <a:solidFill>
                  <a:srgbClr val="007F00"/>
                </a:solidFill>
                <a:latin typeface="Palatino Linotype"/>
                <a:cs typeface="Palatino Linotype"/>
              </a:rPr>
              <a:t>sizeof</a:t>
            </a:r>
            <a:r>
              <a:rPr sz="900" spc="85" dirty="0">
                <a:solidFill>
                  <a:srgbClr val="22373A"/>
                </a:solidFill>
                <a:latin typeface="Palatino Linotype"/>
                <a:cs typeface="Palatino Linotype"/>
              </a:rPr>
              <a:t>(</a:t>
            </a:r>
            <a:r>
              <a:rPr sz="900" b="1" spc="85" dirty="0">
                <a:solidFill>
                  <a:srgbClr val="AF003F"/>
                </a:solidFill>
                <a:latin typeface="Palatino Linotype"/>
                <a:cs typeface="Palatino Linotype"/>
              </a:rPr>
              <a:t>int</a:t>
            </a:r>
            <a:r>
              <a:rPr sz="900" spc="85" dirty="0">
                <a:solidFill>
                  <a:srgbClr val="22373A"/>
                </a:solidFill>
                <a:latin typeface="Palatino Linotype"/>
                <a:cs typeface="Palatino Linotype"/>
              </a:rPr>
              <a:t>));</a:t>
            </a:r>
            <a:r>
              <a:rPr sz="900" spc="28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8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-50" dirty="0">
                <a:solidFill>
                  <a:srgbClr val="3D7A7A"/>
                </a:solidFill>
                <a:latin typeface="Palatino Linotype"/>
                <a:cs typeface="Palatino Linotype"/>
              </a:rPr>
              <a:t>C</a:t>
            </a:r>
            <a:endParaRPr sz="900">
              <a:latin typeface="Palatino Linotype"/>
              <a:cs typeface="Palatino Linotype"/>
            </a:endParaRPr>
          </a:p>
          <a:p>
            <a:pPr marL="227329">
              <a:lnSpc>
                <a:spcPct val="100000"/>
              </a:lnSpc>
              <a:spcBef>
                <a:spcPts val="180"/>
              </a:spcBef>
            </a:pPr>
            <a:r>
              <a:rPr sz="900" spc="80" dirty="0">
                <a:solidFill>
                  <a:srgbClr val="22373A"/>
                </a:solidFill>
                <a:latin typeface="Palatino Linotype"/>
                <a:cs typeface="Palatino Linotype"/>
              </a:rPr>
              <a:t>free(value);</a:t>
            </a:r>
            <a:endParaRPr sz="90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050">
              <a:latin typeface="Palatino Linotype"/>
              <a:cs typeface="Palatino Linotype"/>
            </a:endParaRPr>
          </a:p>
          <a:p>
            <a:pPr marL="227329">
              <a:lnSpc>
                <a:spcPct val="100000"/>
              </a:lnSpc>
              <a:tabLst>
                <a:tab pos="2678430" algn="l"/>
              </a:tabLst>
            </a:pPr>
            <a:r>
              <a:rPr sz="900" b="1" spc="90" dirty="0">
                <a:solidFill>
                  <a:srgbClr val="AF003F"/>
                </a:solidFill>
                <a:latin typeface="Palatino Linotype"/>
                <a:cs typeface="Palatino Linotype"/>
              </a:rPr>
              <a:t>int</a:t>
            </a:r>
            <a:r>
              <a:rPr sz="900" spc="90" dirty="0">
                <a:solidFill>
                  <a:srgbClr val="666666"/>
                </a:solidFill>
                <a:latin typeface="Palatino Linotype"/>
                <a:cs typeface="Palatino Linotype"/>
              </a:rPr>
              <a:t>*</a:t>
            </a:r>
            <a:r>
              <a:rPr sz="900" spc="254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value</a:t>
            </a:r>
            <a:r>
              <a:rPr sz="900" spc="254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666666"/>
                </a:solidFill>
                <a:latin typeface="Palatino Linotype"/>
                <a:cs typeface="Palatino Linotype"/>
              </a:rPr>
              <a:t>=</a:t>
            </a:r>
            <a:r>
              <a:rPr sz="900" spc="254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b="1" spc="-70" dirty="0">
                <a:solidFill>
                  <a:srgbClr val="007F00"/>
                </a:solidFill>
                <a:latin typeface="Palatino Linotype"/>
                <a:cs typeface="Palatino Linotype"/>
              </a:rPr>
              <a:t>new</a:t>
            </a:r>
            <a:r>
              <a:rPr sz="900" b="1" spc="254" dirty="0">
                <a:solidFill>
                  <a:srgbClr val="007F00"/>
                </a:solidFill>
                <a:latin typeface="Palatino Linotype"/>
                <a:cs typeface="Palatino Linotype"/>
              </a:rPr>
              <a:t> </a:t>
            </a:r>
            <a:r>
              <a:rPr sz="900" b="1" spc="100" dirty="0">
                <a:solidFill>
                  <a:srgbClr val="AF003F"/>
                </a:solidFill>
                <a:latin typeface="Palatino Linotype"/>
                <a:cs typeface="Palatino Linotype"/>
              </a:rPr>
              <a:t>int</a:t>
            </a:r>
            <a:r>
              <a:rPr sz="900" spc="100" dirty="0">
                <a:solidFill>
                  <a:srgbClr val="22373A"/>
                </a:solidFill>
                <a:latin typeface="Palatino Linotype"/>
                <a:cs typeface="Palatino Linotype"/>
              </a:rPr>
              <a:t>;</a:t>
            </a: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	</a:t>
            </a: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5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-25" dirty="0">
                <a:solidFill>
                  <a:srgbClr val="3D7A7A"/>
                </a:solidFill>
                <a:latin typeface="Palatino Linotype"/>
                <a:cs typeface="Palatino Linotype"/>
              </a:rPr>
              <a:t>C++</a:t>
            </a:r>
            <a:endParaRPr sz="900">
              <a:latin typeface="Palatino Linotype"/>
              <a:cs typeface="Palatino Linotype"/>
            </a:endParaRPr>
          </a:p>
          <a:p>
            <a:pPr marL="227329">
              <a:lnSpc>
                <a:spcPct val="100000"/>
              </a:lnSpc>
              <a:spcBef>
                <a:spcPts val="180"/>
              </a:spcBef>
            </a:pPr>
            <a:r>
              <a:rPr sz="900" b="1" spc="50" dirty="0">
                <a:solidFill>
                  <a:srgbClr val="007F00"/>
                </a:solidFill>
                <a:latin typeface="Palatino Linotype"/>
                <a:cs typeface="Palatino Linotype"/>
              </a:rPr>
              <a:t>delete</a:t>
            </a:r>
            <a:r>
              <a:rPr sz="900" b="1" spc="265" dirty="0">
                <a:solidFill>
                  <a:srgbClr val="007F00"/>
                </a:solidFill>
                <a:latin typeface="Palatino Linotype"/>
                <a:cs typeface="Palatino Linotype"/>
              </a:rPr>
              <a:t> </a:t>
            </a:r>
            <a:r>
              <a:rPr sz="900" spc="50" dirty="0">
                <a:solidFill>
                  <a:srgbClr val="22373A"/>
                </a:solidFill>
                <a:latin typeface="Palatino Linotype"/>
                <a:cs typeface="Palatino Linotype"/>
              </a:rPr>
              <a:t>value;</a:t>
            </a:r>
            <a:endParaRPr sz="90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50">
              <a:latin typeface="Palatino Linotype"/>
              <a:cs typeface="Palatino Linotype"/>
            </a:endParaRPr>
          </a:p>
          <a:p>
            <a:pPr marL="189230" indent="-176530">
              <a:lnSpc>
                <a:spcPct val="100000"/>
              </a:lnSpc>
              <a:buFont typeface="Tahoma"/>
              <a:buChar char="•"/>
              <a:tabLst>
                <a:tab pos="189230" algn="l"/>
              </a:tabLst>
            </a:pPr>
            <a:r>
              <a:rPr sz="1100" spc="-125" dirty="0">
                <a:solidFill>
                  <a:srgbClr val="22373A"/>
                </a:solidFill>
                <a:latin typeface="Arial Black"/>
                <a:cs typeface="Arial Black"/>
              </a:rPr>
              <a:t>Deallocate</a:t>
            </a:r>
            <a:r>
              <a:rPr sz="1100" spc="35" dirty="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sz="1100" i="1" dirty="0">
                <a:solidFill>
                  <a:srgbClr val="22373A"/>
                </a:solidFill>
                <a:latin typeface="Arial"/>
                <a:cs typeface="Arial"/>
              </a:rPr>
              <a:t>N</a:t>
            </a:r>
            <a:r>
              <a:rPr sz="1100" i="1" spc="19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100" spc="-35" dirty="0">
                <a:solidFill>
                  <a:srgbClr val="22373A"/>
                </a:solidFill>
                <a:latin typeface="Arial Black"/>
                <a:cs typeface="Arial Black"/>
              </a:rPr>
              <a:t>elements</a:t>
            </a:r>
            <a:endParaRPr sz="1100">
              <a:latin typeface="Arial Black"/>
              <a:cs typeface="Arial Black"/>
            </a:endParaRPr>
          </a:p>
          <a:p>
            <a:pPr marL="227329">
              <a:lnSpc>
                <a:spcPct val="100000"/>
              </a:lnSpc>
              <a:spcBef>
                <a:spcPts val="670"/>
              </a:spcBef>
            </a:pPr>
            <a:r>
              <a:rPr sz="900" b="1" spc="90" dirty="0">
                <a:solidFill>
                  <a:srgbClr val="AF003F"/>
                </a:solidFill>
                <a:latin typeface="Palatino Linotype"/>
                <a:cs typeface="Palatino Linotype"/>
              </a:rPr>
              <a:t>int</a:t>
            </a:r>
            <a:r>
              <a:rPr sz="900" spc="90" dirty="0">
                <a:solidFill>
                  <a:srgbClr val="666666"/>
                </a:solidFill>
                <a:latin typeface="Palatino Linotype"/>
                <a:cs typeface="Palatino Linotype"/>
              </a:rPr>
              <a:t>*</a:t>
            </a:r>
            <a:r>
              <a:rPr sz="900" spc="275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value</a:t>
            </a:r>
            <a:r>
              <a:rPr sz="900" spc="28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666666"/>
                </a:solidFill>
                <a:latin typeface="Palatino Linotype"/>
                <a:cs typeface="Palatino Linotype"/>
              </a:rPr>
              <a:t>=</a:t>
            </a:r>
            <a:r>
              <a:rPr sz="900" spc="275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spc="114" dirty="0">
                <a:solidFill>
                  <a:srgbClr val="22373A"/>
                </a:solidFill>
                <a:latin typeface="Palatino Linotype"/>
                <a:cs typeface="Palatino Linotype"/>
              </a:rPr>
              <a:t>(</a:t>
            </a:r>
            <a:r>
              <a:rPr sz="900" b="1" spc="114" dirty="0">
                <a:solidFill>
                  <a:srgbClr val="AF003F"/>
                </a:solidFill>
                <a:latin typeface="Palatino Linotype"/>
                <a:cs typeface="Palatino Linotype"/>
              </a:rPr>
              <a:t>int</a:t>
            </a:r>
            <a:r>
              <a:rPr sz="900" spc="114" dirty="0">
                <a:solidFill>
                  <a:srgbClr val="666666"/>
                </a:solidFill>
                <a:latin typeface="Palatino Linotype"/>
                <a:cs typeface="Palatino Linotype"/>
              </a:rPr>
              <a:t>*</a:t>
            </a:r>
            <a:r>
              <a:rPr sz="900" spc="114" dirty="0">
                <a:solidFill>
                  <a:srgbClr val="22373A"/>
                </a:solidFill>
                <a:latin typeface="Palatino Linotype"/>
                <a:cs typeface="Palatino Linotype"/>
              </a:rPr>
              <a:t>)</a:t>
            </a:r>
            <a:r>
              <a:rPr sz="900" spc="28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malloc(N</a:t>
            </a:r>
            <a:r>
              <a:rPr sz="900" spc="27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spc="114" dirty="0">
                <a:solidFill>
                  <a:srgbClr val="666666"/>
                </a:solidFill>
                <a:latin typeface="Palatino Linotype"/>
                <a:cs typeface="Palatino Linotype"/>
              </a:rPr>
              <a:t>*</a:t>
            </a:r>
            <a:r>
              <a:rPr sz="900" spc="280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b="1" spc="105" dirty="0">
                <a:solidFill>
                  <a:srgbClr val="007F00"/>
                </a:solidFill>
                <a:latin typeface="Palatino Linotype"/>
                <a:cs typeface="Palatino Linotype"/>
              </a:rPr>
              <a:t>sizeof</a:t>
            </a:r>
            <a:r>
              <a:rPr sz="900" spc="105" dirty="0">
                <a:solidFill>
                  <a:srgbClr val="22373A"/>
                </a:solidFill>
                <a:latin typeface="Palatino Linotype"/>
                <a:cs typeface="Palatino Linotype"/>
              </a:rPr>
              <a:t>(</a:t>
            </a:r>
            <a:r>
              <a:rPr sz="900" b="1" spc="105" dirty="0">
                <a:solidFill>
                  <a:srgbClr val="AF003F"/>
                </a:solidFill>
                <a:latin typeface="Palatino Linotype"/>
                <a:cs typeface="Palatino Linotype"/>
              </a:rPr>
              <a:t>int</a:t>
            </a:r>
            <a:r>
              <a:rPr sz="900" spc="105" dirty="0">
                <a:solidFill>
                  <a:srgbClr val="22373A"/>
                </a:solidFill>
                <a:latin typeface="Palatino Linotype"/>
                <a:cs typeface="Palatino Linotype"/>
              </a:rPr>
              <a:t>));</a:t>
            </a:r>
            <a:r>
              <a:rPr sz="900" spc="27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8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-50" dirty="0">
                <a:solidFill>
                  <a:srgbClr val="3D7A7A"/>
                </a:solidFill>
                <a:latin typeface="Palatino Linotype"/>
                <a:cs typeface="Palatino Linotype"/>
              </a:rPr>
              <a:t>C</a:t>
            </a:r>
            <a:endParaRPr sz="900">
              <a:latin typeface="Palatino Linotype"/>
              <a:cs typeface="Palatino Linotype"/>
            </a:endParaRPr>
          </a:p>
          <a:p>
            <a:pPr marL="227329">
              <a:lnSpc>
                <a:spcPct val="100000"/>
              </a:lnSpc>
              <a:spcBef>
                <a:spcPts val="180"/>
              </a:spcBef>
            </a:pPr>
            <a:r>
              <a:rPr sz="900" spc="80" dirty="0">
                <a:solidFill>
                  <a:srgbClr val="22373A"/>
                </a:solidFill>
                <a:latin typeface="Palatino Linotype"/>
                <a:cs typeface="Palatino Linotype"/>
              </a:rPr>
              <a:t>free(value);</a:t>
            </a:r>
            <a:endParaRPr sz="90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050">
              <a:latin typeface="Palatino Linotype"/>
              <a:cs typeface="Palatino Linotype"/>
            </a:endParaRPr>
          </a:p>
          <a:p>
            <a:pPr marL="227329">
              <a:lnSpc>
                <a:spcPct val="100000"/>
              </a:lnSpc>
              <a:tabLst>
                <a:tab pos="2917825" algn="l"/>
              </a:tabLst>
            </a:pPr>
            <a:r>
              <a:rPr sz="900" b="1" spc="90" dirty="0">
                <a:solidFill>
                  <a:srgbClr val="AF003F"/>
                </a:solidFill>
                <a:latin typeface="Palatino Linotype"/>
                <a:cs typeface="Palatino Linotype"/>
              </a:rPr>
              <a:t>int</a:t>
            </a:r>
            <a:r>
              <a:rPr sz="900" spc="90" dirty="0">
                <a:solidFill>
                  <a:srgbClr val="666666"/>
                </a:solidFill>
                <a:latin typeface="Palatino Linotype"/>
                <a:cs typeface="Palatino Linotype"/>
              </a:rPr>
              <a:t>*</a:t>
            </a:r>
            <a:r>
              <a:rPr sz="900" spc="254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value</a:t>
            </a:r>
            <a:r>
              <a:rPr sz="900" spc="254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666666"/>
                </a:solidFill>
                <a:latin typeface="Palatino Linotype"/>
                <a:cs typeface="Palatino Linotype"/>
              </a:rPr>
              <a:t>=</a:t>
            </a:r>
            <a:r>
              <a:rPr sz="900" spc="254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b="1" spc="-70" dirty="0">
                <a:solidFill>
                  <a:srgbClr val="007F00"/>
                </a:solidFill>
                <a:latin typeface="Palatino Linotype"/>
                <a:cs typeface="Palatino Linotype"/>
              </a:rPr>
              <a:t>new</a:t>
            </a:r>
            <a:r>
              <a:rPr sz="900" b="1" spc="254" dirty="0">
                <a:solidFill>
                  <a:srgbClr val="007F00"/>
                </a:solidFill>
                <a:latin typeface="Palatino Linotype"/>
                <a:cs typeface="Palatino Linotype"/>
              </a:rPr>
              <a:t> </a:t>
            </a:r>
            <a:r>
              <a:rPr sz="900" b="1" spc="65" dirty="0">
                <a:solidFill>
                  <a:srgbClr val="AF003F"/>
                </a:solidFill>
                <a:latin typeface="Palatino Linotype"/>
                <a:cs typeface="Palatino Linotype"/>
              </a:rPr>
              <a:t>int</a:t>
            </a:r>
            <a:r>
              <a:rPr sz="900" spc="65" dirty="0">
                <a:solidFill>
                  <a:srgbClr val="22373A"/>
                </a:solidFill>
                <a:latin typeface="Palatino Linotype"/>
                <a:cs typeface="Palatino Linotype"/>
              </a:rPr>
              <a:t>[N];</a:t>
            </a: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	</a:t>
            </a: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5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-25" dirty="0">
                <a:solidFill>
                  <a:srgbClr val="3D7A7A"/>
                </a:solidFill>
                <a:latin typeface="Palatino Linotype"/>
                <a:cs typeface="Palatino Linotype"/>
              </a:rPr>
              <a:t>C++</a:t>
            </a:r>
            <a:endParaRPr sz="900">
              <a:latin typeface="Palatino Linotype"/>
              <a:cs typeface="Palatino Linotype"/>
            </a:endParaRPr>
          </a:p>
          <a:p>
            <a:pPr marL="227329">
              <a:lnSpc>
                <a:spcPct val="100000"/>
              </a:lnSpc>
              <a:spcBef>
                <a:spcPts val="185"/>
              </a:spcBef>
            </a:pPr>
            <a:r>
              <a:rPr sz="900" b="1" spc="80" dirty="0">
                <a:solidFill>
                  <a:srgbClr val="007F00"/>
                </a:solidFill>
                <a:latin typeface="Palatino Linotype"/>
                <a:cs typeface="Palatino Linotype"/>
              </a:rPr>
              <a:t>delete</a:t>
            </a:r>
            <a:r>
              <a:rPr sz="900" spc="80" dirty="0">
                <a:solidFill>
                  <a:srgbClr val="22373A"/>
                </a:solidFill>
                <a:latin typeface="Palatino Linotype"/>
                <a:cs typeface="Palatino Linotype"/>
              </a:rPr>
              <a:t>[]</a:t>
            </a:r>
            <a:r>
              <a:rPr sz="900" spc="27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spc="50" dirty="0">
                <a:solidFill>
                  <a:srgbClr val="22373A"/>
                </a:solidFill>
                <a:latin typeface="Palatino Linotype"/>
                <a:cs typeface="Palatino Linotype"/>
              </a:rPr>
              <a:t>value;</a:t>
            </a:r>
            <a:endParaRPr sz="900">
              <a:latin typeface="Palatino Linotype"/>
              <a:cs typeface="Palatino Linotyp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77218" y="2960749"/>
            <a:ext cx="29464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10" dirty="0">
                <a:solidFill>
                  <a:srgbClr val="22373A"/>
                </a:solidFill>
                <a:latin typeface="Trebuchet MS"/>
                <a:cs typeface="Trebuchet MS"/>
              </a:rPr>
              <a:t>16/75</a:t>
            </a:r>
            <a:endParaRPr sz="800">
              <a:latin typeface="Trebuchet MS"/>
              <a:cs typeface="Trebuchet MS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0" y="3234937"/>
            <a:ext cx="5760085" cy="5080"/>
            <a:chOff x="0" y="3234937"/>
            <a:chExt cx="5760085" cy="5080"/>
          </a:xfrm>
        </p:grpSpPr>
        <p:sp>
          <p:nvSpPr>
            <p:cNvPr id="8" name="object 8"/>
            <p:cNvSpPr/>
            <p:nvPr/>
          </p:nvSpPr>
          <p:spPr>
            <a:xfrm>
              <a:off x="0" y="3237471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3234937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80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3234937"/>
              <a:ext cx="1229360" cy="5080"/>
            </a:xfrm>
            <a:custGeom>
              <a:avLst/>
              <a:gdLst/>
              <a:ahLst/>
              <a:cxnLst/>
              <a:rect l="l" t="t" r="r" b="b"/>
              <a:pathLst>
                <a:path w="1229360" h="5080">
                  <a:moveTo>
                    <a:pt x="0" y="5060"/>
                  </a:moveTo>
                  <a:lnTo>
                    <a:pt x="0" y="0"/>
                  </a:lnTo>
                  <a:lnTo>
                    <a:pt x="1228814" y="0"/>
                  </a:lnTo>
                  <a:lnTo>
                    <a:pt x="1228814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533238549"/>
      </p:ext>
    </p:extLst>
  </p:cSld>
  <p:clrMapOvr>
    <a:masterClrMapping/>
  </p:clrMapOvr>
  <p:transition>
    <p:cut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0" spc="-105" dirty="0">
                <a:latin typeface="Arial Black"/>
                <a:cs typeface="Arial Black"/>
              </a:rPr>
              <a:t>Allocation/Deallocation</a:t>
            </a:r>
            <a:r>
              <a:rPr b="0" spc="80" dirty="0">
                <a:latin typeface="Arial Black"/>
                <a:cs typeface="Arial Black"/>
              </a:rPr>
              <a:t> </a:t>
            </a:r>
            <a:r>
              <a:rPr b="0" spc="-110" dirty="0">
                <a:latin typeface="Arial Black"/>
                <a:cs typeface="Arial Black"/>
              </a:rPr>
              <a:t>Properties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294" y="388363"/>
            <a:ext cx="1840864" cy="496570"/>
          </a:xfrm>
          <a:prstGeom prst="rect">
            <a:avLst/>
          </a:prstGeom>
        </p:spPr>
        <p:txBody>
          <a:bodyPr vert="horz" wrap="square" lIns="0" tIns="806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35"/>
              </a:spcBef>
            </a:pPr>
            <a:r>
              <a:rPr sz="1100" u="sng" spc="-140" dirty="0">
                <a:solidFill>
                  <a:srgbClr val="AE3236"/>
                </a:solidFill>
                <a:uFill>
                  <a:solidFill>
                    <a:srgbClr val="AE3236"/>
                  </a:solidFill>
                </a:uFill>
                <a:latin typeface="Arial Black"/>
                <a:cs typeface="Arial Black"/>
              </a:rPr>
              <a:t>Fundamental</a:t>
            </a:r>
            <a:r>
              <a:rPr sz="1100" u="sng" spc="120" dirty="0">
                <a:solidFill>
                  <a:srgbClr val="AE3236"/>
                </a:solidFill>
                <a:uFill>
                  <a:solidFill>
                    <a:srgbClr val="AE3236"/>
                  </a:solidFill>
                </a:uFill>
                <a:latin typeface="Arial Black"/>
                <a:cs typeface="Arial Black"/>
              </a:rPr>
              <a:t> </a:t>
            </a:r>
            <a:r>
              <a:rPr sz="1100" u="sng" spc="-10" dirty="0">
                <a:solidFill>
                  <a:srgbClr val="AE3236"/>
                </a:solidFill>
                <a:uFill>
                  <a:solidFill>
                    <a:srgbClr val="AE3236"/>
                  </a:solidFill>
                </a:uFill>
                <a:latin typeface="Arial Black"/>
                <a:cs typeface="Arial Black"/>
              </a:rPr>
              <a:t>rules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:</a:t>
            </a:r>
            <a:endParaRPr sz="1100">
              <a:latin typeface="Tahoma"/>
              <a:cs typeface="Tahoma"/>
            </a:endParaRPr>
          </a:p>
          <a:p>
            <a:pPr marL="288925" indent="-176530">
              <a:lnSpc>
                <a:spcPct val="100000"/>
              </a:lnSpc>
              <a:spcBef>
                <a:spcPts val="535"/>
              </a:spcBef>
              <a:buChar char="•"/>
              <a:tabLst>
                <a:tab pos="288925" algn="l"/>
              </a:tabLst>
            </a:pP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Each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object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allocated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with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21890" y="710247"/>
            <a:ext cx="657860" cy="184150"/>
          </a:xfrm>
          <a:prstGeom prst="rect">
            <a:avLst/>
          </a:prstGeom>
          <a:solidFill>
            <a:srgbClr val="EDEDED"/>
          </a:solidFill>
        </p:spPr>
        <p:txBody>
          <a:bodyPr vert="horz" wrap="square" lIns="0" tIns="0" rIns="0" bIns="0" rtlCol="0">
            <a:spAutoFit/>
          </a:bodyPr>
          <a:lstStyle/>
          <a:p>
            <a:pPr marL="37465">
              <a:lnSpc>
                <a:spcPts val="1275"/>
              </a:lnSpc>
            </a:pPr>
            <a:r>
              <a:rPr sz="1100" spc="60" dirty="0">
                <a:solidFill>
                  <a:srgbClr val="22373A"/>
                </a:solidFill>
                <a:latin typeface="Palatino Linotype"/>
                <a:cs typeface="Palatino Linotype"/>
              </a:rPr>
              <a:t>malloc()</a:t>
            </a:r>
            <a:endParaRPr sz="1100">
              <a:latin typeface="Palatino Linotype"/>
              <a:cs typeface="Palatino Linotyp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13176" y="693177"/>
            <a:ext cx="148526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must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be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deallocated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with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432172" y="710247"/>
            <a:ext cx="512445" cy="184150"/>
          </a:xfrm>
          <a:prstGeom prst="rect">
            <a:avLst/>
          </a:prstGeom>
          <a:solidFill>
            <a:srgbClr val="EDEDED"/>
          </a:solidFill>
        </p:spPr>
        <p:txBody>
          <a:bodyPr vert="horz" wrap="square" lIns="0" tIns="0" rIns="0" bIns="0" rtlCol="0">
            <a:spAutoFit/>
          </a:bodyPr>
          <a:lstStyle/>
          <a:p>
            <a:pPr marL="37465">
              <a:lnSpc>
                <a:spcPts val="1275"/>
              </a:lnSpc>
            </a:pPr>
            <a:r>
              <a:rPr sz="1100" spc="125" dirty="0">
                <a:solidFill>
                  <a:srgbClr val="22373A"/>
                </a:solidFill>
                <a:latin typeface="Palatino Linotype"/>
                <a:cs typeface="Palatino Linotype"/>
              </a:rPr>
              <a:t>free()</a:t>
            </a:r>
            <a:endParaRPr sz="1100">
              <a:latin typeface="Palatino Linotype"/>
              <a:cs typeface="Palatino Linotype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221890" y="1046848"/>
            <a:ext cx="294640" cy="135255"/>
          </a:xfrm>
          <a:custGeom>
            <a:avLst/>
            <a:gdLst/>
            <a:ahLst/>
            <a:cxnLst/>
            <a:rect l="l" t="t" r="r" b="b"/>
            <a:pathLst>
              <a:path w="294639" h="135255">
                <a:moveTo>
                  <a:pt x="294119" y="0"/>
                </a:moveTo>
                <a:lnTo>
                  <a:pt x="0" y="0"/>
                </a:lnTo>
                <a:lnTo>
                  <a:pt x="0" y="134632"/>
                </a:lnTo>
                <a:lnTo>
                  <a:pt x="294119" y="134632"/>
                </a:lnTo>
                <a:lnTo>
                  <a:pt x="294119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47357" y="992275"/>
            <a:ext cx="35877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89230" indent="-176530">
              <a:lnSpc>
                <a:spcPct val="100000"/>
              </a:lnSpc>
              <a:spcBef>
                <a:spcPts val="90"/>
              </a:spcBef>
              <a:buChar char="•"/>
              <a:tabLst>
                <a:tab pos="189230" algn="l"/>
              </a:tabLst>
            </a:pP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Each</a:t>
            </a:r>
            <a:r>
              <a:rPr sz="1100" spc="-6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object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allocated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with</a:t>
            </a:r>
            <a:r>
              <a:rPr sz="1100" spc="18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55" dirty="0">
                <a:solidFill>
                  <a:srgbClr val="0000FF"/>
                </a:solidFill>
                <a:latin typeface="Palatino Linotype"/>
                <a:cs typeface="Palatino Linotype"/>
              </a:rPr>
              <a:t>new</a:t>
            </a:r>
            <a:r>
              <a:rPr sz="1100" spc="260" dirty="0">
                <a:solidFill>
                  <a:srgbClr val="0000FF"/>
                </a:solidFill>
                <a:latin typeface="Palatino Linotype"/>
                <a:cs typeface="Palatino Linotype"/>
              </a:rPr>
              <a:t> 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must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be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deallocated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with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068483" y="1022565"/>
            <a:ext cx="512445" cy="159385"/>
          </a:xfrm>
          <a:prstGeom prst="rect">
            <a:avLst/>
          </a:prstGeom>
          <a:solidFill>
            <a:srgbClr val="EDEDED"/>
          </a:solidFill>
        </p:spPr>
        <p:txBody>
          <a:bodyPr vert="horz" wrap="square" lIns="0" tIns="0" rIns="0" bIns="0" rtlCol="0">
            <a:spAutoFit/>
          </a:bodyPr>
          <a:lstStyle/>
          <a:p>
            <a:pPr marL="37465">
              <a:lnSpc>
                <a:spcPts val="1170"/>
              </a:lnSpc>
            </a:pPr>
            <a:r>
              <a:rPr sz="1100" spc="70" dirty="0">
                <a:solidFill>
                  <a:srgbClr val="0000FF"/>
                </a:solidFill>
                <a:latin typeface="Palatino Linotype"/>
                <a:cs typeface="Palatino Linotype"/>
              </a:rPr>
              <a:t>delete</a:t>
            </a:r>
            <a:endParaRPr sz="1100">
              <a:latin typeface="Palatino Linotype"/>
              <a:cs typeface="Palatino Linotype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47357" y="1291385"/>
            <a:ext cx="174117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89230" indent="-176530">
              <a:lnSpc>
                <a:spcPct val="100000"/>
              </a:lnSpc>
              <a:spcBef>
                <a:spcPts val="90"/>
              </a:spcBef>
              <a:buChar char="•"/>
              <a:tabLst>
                <a:tab pos="189230" algn="l"/>
              </a:tabLst>
            </a:pP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Each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object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allocated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with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221890" y="1308468"/>
            <a:ext cx="440055" cy="184150"/>
          </a:xfrm>
          <a:prstGeom prst="rect">
            <a:avLst/>
          </a:prstGeom>
          <a:solidFill>
            <a:srgbClr val="EDEDED"/>
          </a:solidFill>
        </p:spPr>
        <p:txBody>
          <a:bodyPr vert="horz" wrap="square" lIns="0" tIns="0" rIns="0" bIns="0" rtlCol="0">
            <a:spAutoFit/>
          </a:bodyPr>
          <a:lstStyle/>
          <a:p>
            <a:pPr marL="37465">
              <a:lnSpc>
                <a:spcPts val="1275"/>
              </a:lnSpc>
            </a:pPr>
            <a:r>
              <a:rPr sz="1100" spc="-10" dirty="0">
                <a:solidFill>
                  <a:srgbClr val="0000FF"/>
                </a:solidFill>
                <a:latin typeface="Palatino Linotype"/>
                <a:cs typeface="Palatino Linotype"/>
              </a:rPr>
              <a:t>new[]</a:t>
            </a:r>
            <a:endParaRPr sz="1100">
              <a:latin typeface="Palatino Linotype"/>
              <a:cs typeface="Palatino Linotype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694965" y="1291385"/>
            <a:ext cx="148526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must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be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deallocated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with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213961" y="1308468"/>
            <a:ext cx="657860" cy="184150"/>
          </a:xfrm>
          <a:prstGeom prst="rect">
            <a:avLst/>
          </a:prstGeom>
          <a:solidFill>
            <a:srgbClr val="EDEDED"/>
          </a:solidFill>
        </p:spPr>
        <p:txBody>
          <a:bodyPr vert="horz" wrap="square" lIns="0" tIns="0" rIns="0" bIns="0" rtlCol="0">
            <a:spAutoFit/>
          </a:bodyPr>
          <a:lstStyle/>
          <a:p>
            <a:pPr marL="37465">
              <a:lnSpc>
                <a:spcPts val="1275"/>
              </a:lnSpc>
            </a:pPr>
            <a:r>
              <a:rPr sz="1100" spc="100" dirty="0">
                <a:solidFill>
                  <a:srgbClr val="0000FF"/>
                </a:solidFill>
                <a:latin typeface="Palatino Linotype"/>
                <a:cs typeface="Palatino Linotype"/>
              </a:rPr>
              <a:t>delete[]</a:t>
            </a:r>
            <a:endParaRPr sz="1100">
              <a:latin typeface="Palatino Linotype"/>
              <a:cs typeface="Palatino Linotype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37095" y="1607565"/>
            <a:ext cx="657860" cy="184150"/>
          </a:xfrm>
          <a:custGeom>
            <a:avLst/>
            <a:gdLst/>
            <a:ahLst/>
            <a:cxnLst/>
            <a:rect l="l" t="t" r="r" b="b"/>
            <a:pathLst>
              <a:path w="657860" h="184150">
                <a:moveTo>
                  <a:pt x="657809" y="0"/>
                </a:moveTo>
                <a:lnTo>
                  <a:pt x="0" y="0"/>
                </a:lnTo>
                <a:lnTo>
                  <a:pt x="0" y="183667"/>
                </a:lnTo>
                <a:lnTo>
                  <a:pt x="657809" y="183667"/>
                </a:lnTo>
                <a:lnTo>
                  <a:pt x="657809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379562" y="1645056"/>
            <a:ext cx="294640" cy="135255"/>
          </a:xfrm>
          <a:custGeom>
            <a:avLst/>
            <a:gdLst/>
            <a:ahLst/>
            <a:cxnLst/>
            <a:rect l="l" t="t" r="r" b="b"/>
            <a:pathLst>
              <a:path w="294639" h="135255">
                <a:moveTo>
                  <a:pt x="294119" y="0"/>
                </a:moveTo>
                <a:lnTo>
                  <a:pt x="0" y="0"/>
                </a:lnTo>
                <a:lnTo>
                  <a:pt x="0" y="134632"/>
                </a:lnTo>
                <a:lnTo>
                  <a:pt x="294119" y="134632"/>
                </a:lnTo>
                <a:lnTo>
                  <a:pt x="294119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447357" y="1590483"/>
            <a:ext cx="127762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27329" indent="-214629">
              <a:lnSpc>
                <a:spcPct val="100000"/>
              </a:lnSpc>
              <a:spcBef>
                <a:spcPts val="90"/>
              </a:spcBef>
              <a:buFont typeface="Tahoma"/>
              <a:buChar char="•"/>
              <a:tabLst>
                <a:tab pos="227329" algn="l"/>
              </a:tabLst>
            </a:pPr>
            <a:r>
              <a:rPr sz="1100" spc="70" dirty="0">
                <a:solidFill>
                  <a:srgbClr val="22373A"/>
                </a:solidFill>
                <a:latin typeface="Palatino Linotype"/>
                <a:cs typeface="Palatino Linotype"/>
              </a:rPr>
              <a:t>malloc()</a:t>
            </a:r>
            <a:r>
              <a:rPr sz="1100" spc="2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,</a:t>
            </a:r>
            <a:r>
              <a:rPr sz="1100" spc="3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35" dirty="0">
                <a:solidFill>
                  <a:srgbClr val="0000FF"/>
                </a:solidFill>
                <a:latin typeface="Palatino Linotype"/>
                <a:cs typeface="Palatino Linotype"/>
              </a:rPr>
              <a:t>new</a:t>
            </a:r>
            <a:r>
              <a:rPr sz="1100" spc="30" dirty="0">
                <a:solidFill>
                  <a:srgbClr val="0000FF"/>
                </a:solidFill>
                <a:latin typeface="Palatino Linotype"/>
                <a:cs typeface="Palatino Linotype"/>
              </a:rPr>
              <a:t> 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,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758353" y="1607565"/>
            <a:ext cx="440055" cy="184150"/>
          </a:xfrm>
          <a:prstGeom prst="rect">
            <a:avLst/>
          </a:prstGeom>
          <a:solidFill>
            <a:srgbClr val="EDEDED"/>
          </a:solidFill>
        </p:spPr>
        <p:txBody>
          <a:bodyPr vert="horz" wrap="square" lIns="0" tIns="0" rIns="0" bIns="0" rtlCol="0">
            <a:spAutoFit/>
          </a:bodyPr>
          <a:lstStyle/>
          <a:p>
            <a:pPr marL="37465">
              <a:lnSpc>
                <a:spcPts val="1275"/>
              </a:lnSpc>
            </a:pPr>
            <a:r>
              <a:rPr sz="1100" spc="-10" dirty="0">
                <a:solidFill>
                  <a:srgbClr val="0000FF"/>
                </a:solidFill>
                <a:latin typeface="Palatino Linotype"/>
                <a:cs typeface="Palatino Linotype"/>
              </a:rPr>
              <a:t>new[]</a:t>
            </a:r>
            <a:endParaRPr sz="1100">
              <a:latin typeface="Palatino Linotype"/>
              <a:cs typeface="Palatino Linotype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231428" y="1590483"/>
            <a:ext cx="83248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65" dirty="0">
                <a:solidFill>
                  <a:srgbClr val="22373A"/>
                </a:solidFill>
                <a:latin typeface="Tahoma"/>
                <a:cs typeface="Tahoma"/>
              </a:rPr>
              <a:t>never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produce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096958" y="1620773"/>
            <a:ext cx="367030" cy="159385"/>
          </a:xfrm>
          <a:prstGeom prst="rect">
            <a:avLst/>
          </a:prstGeom>
          <a:solidFill>
            <a:srgbClr val="EDEDED"/>
          </a:solidFill>
        </p:spPr>
        <p:txBody>
          <a:bodyPr vert="horz" wrap="square" lIns="0" tIns="0" rIns="0" bIns="0" rtlCol="0">
            <a:spAutoFit/>
          </a:bodyPr>
          <a:lstStyle/>
          <a:p>
            <a:pPr marL="37465">
              <a:lnSpc>
                <a:spcPts val="1170"/>
              </a:lnSpc>
            </a:pPr>
            <a:r>
              <a:rPr sz="1100" spc="-150" dirty="0">
                <a:solidFill>
                  <a:srgbClr val="22373A"/>
                </a:solidFill>
                <a:latin typeface="Palatino Linotype"/>
                <a:cs typeface="Palatino Linotype"/>
              </a:rPr>
              <a:t>NULL</a:t>
            </a:r>
            <a:endParaRPr sz="1100">
              <a:latin typeface="Palatino Linotype"/>
              <a:cs typeface="Palatino Linotype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497300" y="1590483"/>
            <a:ext cx="161417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pointer</a:t>
            </a:r>
            <a:r>
              <a:rPr sz="1100" spc="-6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in</a:t>
            </a:r>
            <a:r>
              <a:rPr sz="1100" spc="-6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the</a:t>
            </a:r>
            <a:r>
              <a:rPr sz="1100" spc="-6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i="1" spc="-85" dirty="0">
                <a:solidFill>
                  <a:srgbClr val="22373A"/>
                </a:solidFill>
                <a:latin typeface="Arial"/>
                <a:cs typeface="Arial"/>
              </a:rPr>
              <a:t>success</a:t>
            </a:r>
            <a:r>
              <a:rPr sz="1100" i="1" spc="45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case,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24395" y="1788374"/>
            <a:ext cx="329946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except</a:t>
            </a:r>
            <a:r>
              <a:rPr sz="1100" spc="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for</a:t>
            </a:r>
            <a:r>
              <a:rPr sz="1100" spc="1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zero-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size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allocations</a:t>
            </a:r>
            <a:r>
              <a:rPr sz="1100" spc="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(implementation-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defined)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637095" y="2104555"/>
            <a:ext cx="512445" cy="184150"/>
          </a:xfrm>
          <a:custGeom>
            <a:avLst/>
            <a:gdLst/>
            <a:ahLst/>
            <a:cxnLst/>
            <a:rect l="l" t="t" r="r" b="b"/>
            <a:pathLst>
              <a:path w="512444" h="184150">
                <a:moveTo>
                  <a:pt x="512330" y="0"/>
                </a:moveTo>
                <a:lnTo>
                  <a:pt x="0" y="0"/>
                </a:lnTo>
                <a:lnTo>
                  <a:pt x="0" y="183667"/>
                </a:lnTo>
                <a:lnTo>
                  <a:pt x="512330" y="183667"/>
                </a:lnTo>
                <a:lnTo>
                  <a:pt x="512330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234084" y="2117762"/>
            <a:ext cx="512445" cy="159385"/>
          </a:xfrm>
          <a:custGeom>
            <a:avLst/>
            <a:gdLst/>
            <a:ahLst/>
            <a:cxnLst/>
            <a:rect l="l" t="t" r="r" b="b"/>
            <a:pathLst>
              <a:path w="512444" h="159385">
                <a:moveTo>
                  <a:pt x="512330" y="0"/>
                </a:moveTo>
                <a:lnTo>
                  <a:pt x="0" y="0"/>
                </a:lnTo>
                <a:lnTo>
                  <a:pt x="0" y="158915"/>
                </a:lnTo>
                <a:lnTo>
                  <a:pt x="512330" y="158915"/>
                </a:lnTo>
                <a:lnTo>
                  <a:pt x="512330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087016" y="2104555"/>
            <a:ext cx="657860" cy="184150"/>
          </a:xfrm>
          <a:prstGeom prst="rect">
            <a:avLst/>
          </a:prstGeom>
          <a:solidFill>
            <a:srgbClr val="EDEDED"/>
          </a:solidFill>
        </p:spPr>
        <p:txBody>
          <a:bodyPr vert="horz" wrap="square" lIns="0" tIns="0" rIns="0" bIns="0" rtlCol="0">
            <a:spAutoFit/>
          </a:bodyPr>
          <a:lstStyle/>
          <a:p>
            <a:pPr marL="37465">
              <a:lnSpc>
                <a:spcPts val="1275"/>
              </a:lnSpc>
            </a:pPr>
            <a:r>
              <a:rPr sz="1100" spc="100" dirty="0">
                <a:solidFill>
                  <a:srgbClr val="0000FF"/>
                </a:solidFill>
                <a:latin typeface="Palatino Linotype"/>
                <a:cs typeface="Palatino Linotype"/>
              </a:rPr>
              <a:t>delete[]</a:t>
            </a:r>
            <a:endParaRPr sz="1100">
              <a:latin typeface="Palatino Linotype"/>
              <a:cs typeface="Palatino Linotype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3411753" y="2117762"/>
            <a:ext cx="367030" cy="159385"/>
          </a:xfrm>
          <a:custGeom>
            <a:avLst/>
            <a:gdLst/>
            <a:ahLst/>
            <a:cxnLst/>
            <a:rect l="l" t="t" r="r" b="b"/>
            <a:pathLst>
              <a:path w="367029" h="159385">
                <a:moveTo>
                  <a:pt x="366864" y="0"/>
                </a:moveTo>
                <a:lnTo>
                  <a:pt x="0" y="0"/>
                </a:lnTo>
                <a:lnTo>
                  <a:pt x="0" y="158915"/>
                </a:lnTo>
                <a:lnTo>
                  <a:pt x="366864" y="158915"/>
                </a:lnTo>
                <a:lnTo>
                  <a:pt x="366864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847896" y="2117775"/>
            <a:ext cx="585470" cy="189865"/>
          </a:xfrm>
          <a:custGeom>
            <a:avLst/>
            <a:gdLst/>
            <a:ahLst/>
            <a:cxnLst/>
            <a:rect l="l" t="t" r="r" b="b"/>
            <a:pathLst>
              <a:path w="585470" h="189864">
                <a:moveTo>
                  <a:pt x="585063" y="0"/>
                </a:moveTo>
                <a:lnTo>
                  <a:pt x="0" y="0"/>
                </a:lnTo>
                <a:lnTo>
                  <a:pt x="0" y="189699"/>
                </a:lnTo>
                <a:lnTo>
                  <a:pt x="585063" y="189699"/>
                </a:lnTo>
                <a:lnTo>
                  <a:pt x="585063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447357" y="2087472"/>
            <a:ext cx="493077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27329" indent="-214629">
              <a:lnSpc>
                <a:spcPct val="100000"/>
              </a:lnSpc>
              <a:spcBef>
                <a:spcPts val="90"/>
              </a:spcBef>
              <a:buFont typeface="Tahoma"/>
              <a:buChar char="•"/>
              <a:tabLst>
                <a:tab pos="227329" algn="l"/>
                <a:tab pos="2343150" algn="l"/>
              </a:tabLst>
            </a:pPr>
            <a:r>
              <a:rPr sz="1100" spc="135" dirty="0">
                <a:solidFill>
                  <a:srgbClr val="22373A"/>
                </a:solidFill>
                <a:latin typeface="Palatino Linotype"/>
                <a:cs typeface="Palatino Linotype"/>
              </a:rPr>
              <a:t>free()</a:t>
            </a:r>
            <a:r>
              <a:rPr sz="1100" spc="1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,</a:t>
            </a:r>
            <a:r>
              <a:rPr sz="1100" spc="30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80" dirty="0">
                <a:solidFill>
                  <a:srgbClr val="0000FF"/>
                </a:solidFill>
                <a:latin typeface="Palatino Linotype"/>
                <a:cs typeface="Palatino Linotype"/>
              </a:rPr>
              <a:t>delete</a:t>
            </a:r>
            <a:r>
              <a:rPr sz="1100" spc="15" dirty="0">
                <a:solidFill>
                  <a:srgbClr val="0000FF"/>
                </a:solidFill>
                <a:latin typeface="Palatino Linotype"/>
                <a:cs typeface="Palatino Linotype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,</a:t>
            </a:r>
            <a:r>
              <a:rPr sz="1100" spc="1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and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	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applied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to</a:t>
            </a:r>
            <a:r>
              <a:rPr sz="1100" spc="27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20" dirty="0">
                <a:solidFill>
                  <a:srgbClr val="22373A"/>
                </a:solidFill>
                <a:latin typeface="Palatino Linotype"/>
                <a:cs typeface="Palatino Linotype"/>
              </a:rPr>
              <a:t>NULL</a:t>
            </a:r>
            <a:r>
              <a:rPr sz="1100" spc="2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1100" spc="120" dirty="0">
                <a:solidFill>
                  <a:srgbClr val="22373A"/>
                </a:solidFill>
                <a:latin typeface="Tahoma"/>
                <a:cs typeface="Tahoma"/>
              </a:rPr>
              <a:t>/</a:t>
            </a:r>
            <a:r>
              <a:rPr sz="1100" spc="-6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80" dirty="0">
                <a:solidFill>
                  <a:srgbClr val="0000FF"/>
                </a:solidFill>
                <a:latin typeface="Palatino Linotype"/>
                <a:cs typeface="Palatino Linotype"/>
              </a:rPr>
              <a:t>nullptr</a:t>
            </a:r>
            <a:r>
              <a:rPr sz="1100" spc="345" dirty="0">
                <a:solidFill>
                  <a:srgbClr val="0000FF"/>
                </a:solidFill>
                <a:latin typeface="Palatino Linotype"/>
                <a:cs typeface="Palatino Linotype"/>
              </a:rPr>
              <a:t> 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pointers</a:t>
            </a:r>
            <a:r>
              <a:rPr sz="1100" spc="-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do</a:t>
            </a:r>
            <a:r>
              <a:rPr sz="1100" spc="-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not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24395" y="2285363"/>
            <a:ext cx="848994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produce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errors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798347" y="2739948"/>
            <a:ext cx="294640" cy="135255"/>
          </a:xfrm>
          <a:custGeom>
            <a:avLst/>
            <a:gdLst/>
            <a:ahLst/>
            <a:cxnLst/>
            <a:rect l="l" t="t" r="r" b="b"/>
            <a:pathLst>
              <a:path w="294640" h="135255">
                <a:moveTo>
                  <a:pt x="294119" y="0"/>
                </a:moveTo>
                <a:lnTo>
                  <a:pt x="0" y="0"/>
                </a:lnTo>
                <a:lnTo>
                  <a:pt x="0" y="134632"/>
                </a:lnTo>
                <a:lnTo>
                  <a:pt x="294119" y="134632"/>
                </a:lnTo>
                <a:lnTo>
                  <a:pt x="294119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177137" y="2702458"/>
            <a:ext cx="440055" cy="184150"/>
          </a:xfrm>
          <a:custGeom>
            <a:avLst/>
            <a:gdLst/>
            <a:ahLst/>
            <a:cxnLst/>
            <a:rect l="l" t="t" r="r" b="b"/>
            <a:pathLst>
              <a:path w="440055" h="184150">
                <a:moveTo>
                  <a:pt x="439597" y="0"/>
                </a:moveTo>
                <a:lnTo>
                  <a:pt x="0" y="0"/>
                </a:lnTo>
                <a:lnTo>
                  <a:pt x="0" y="183667"/>
                </a:lnTo>
                <a:lnTo>
                  <a:pt x="439597" y="183667"/>
                </a:lnTo>
                <a:lnTo>
                  <a:pt x="439597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347294" y="2685375"/>
            <a:ext cx="132080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Mixing</a:t>
            </a:r>
            <a:r>
              <a:rPr sz="1100" spc="30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35" dirty="0">
                <a:solidFill>
                  <a:srgbClr val="0000FF"/>
                </a:solidFill>
                <a:latin typeface="Palatino Linotype"/>
                <a:cs typeface="Palatino Linotype"/>
              </a:rPr>
              <a:t>new</a:t>
            </a:r>
            <a:r>
              <a:rPr sz="1100" spc="20" dirty="0">
                <a:solidFill>
                  <a:srgbClr val="0000FF"/>
                </a:solidFill>
                <a:latin typeface="Palatino Linotype"/>
                <a:cs typeface="Palatino Linotype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,</a:t>
            </a:r>
            <a:r>
              <a:rPr sz="1100" spc="31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0000FF"/>
                </a:solidFill>
                <a:latin typeface="Palatino Linotype"/>
                <a:cs typeface="Palatino Linotype"/>
              </a:rPr>
              <a:t>new[]</a:t>
            </a:r>
            <a:r>
              <a:rPr sz="1100" spc="20" dirty="0">
                <a:solidFill>
                  <a:srgbClr val="0000FF"/>
                </a:solidFill>
                <a:latin typeface="Palatino Linotype"/>
                <a:cs typeface="Palatino Linotype"/>
              </a:rPr>
              <a:t> 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,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701393" y="2715666"/>
            <a:ext cx="512445" cy="159385"/>
          </a:xfrm>
          <a:prstGeom prst="rect">
            <a:avLst/>
          </a:prstGeom>
          <a:solidFill>
            <a:srgbClr val="EDEDED"/>
          </a:solidFill>
        </p:spPr>
        <p:txBody>
          <a:bodyPr vert="horz" wrap="square" lIns="0" tIns="0" rIns="0" bIns="0" rtlCol="0">
            <a:spAutoFit/>
          </a:bodyPr>
          <a:lstStyle/>
          <a:p>
            <a:pPr marL="37465">
              <a:lnSpc>
                <a:spcPts val="1170"/>
              </a:lnSpc>
            </a:pPr>
            <a:r>
              <a:rPr sz="1100" spc="-10" dirty="0">
                <a:solidFill>
                  <a:srgbClr val="22373A"/>
                </a:solidFill>
                <a:latin typeface="Palatino Linotype"/>
                <a:cs typeface="Palatino Linotype"/>
              </a:rPr>
              <a:t>malloc</a:t>
            </a:r>
            <a:endParaRPr sz="1100">
              <a:latin typeface="Palatino Linotype"/>
              <a:cs typeface="Palatino Linotype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47294" y="2883254"/>
            <a:ext cx="127762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to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i="1" spc="-50" dirty="0">
                <a:solidFill>
                  <a:srgbClr val="22373A"/>
                </a:solidFill>
                <a:latin typeface="Arial"/>
                <a:cs typeface="Arial"/>
              </a:rPr>
              <a:t>undefined</a:t>
            </a:r>
            <a:r>
              <a:rPr sz="1100" i="1" spc="5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100" i="1" spc="-40" dirty="0">
                <a:solidFill>
                  <a:srgbClr val="22373A"/>
                </a:solidFill>
                <a:latin typeface="Arial"/>
                <a:cs typeface="Arial"/>
              </a:rPr>
              <a:t>behavior</a:t>
            </a:r>
            <a:endParaRPr sz="11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247214" y="2685375"/>
            <a:ext cx="3424554" cy="42227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with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 something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different 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from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their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counterparts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leads</a:t>
            </a:r>
            <a:endParaRPr sz="1100">
              <a:latin typeface="Tahoma"/>
              <a:cs typeface="Tahoma"/>
            </a:endParaRPr>
          </a:p>
          <a:p>
            <a:pPr marR="5080" algn="r">
              <a:lnSpc>
                <a:spcPct val="100000"/>
              </a:lnSpc>
              <a:spcBef>
                <a:spcPts val="855"/>
              </a:spcBef>
            </a:pPr>
            <a:r>
              <a:rPr sz="800" spc="-10" dirty="0">
                <a:solidFill>
                  <a:srgbClr val="22373A"/>
                </a:solidFill>
                <a:latin typeface="Trebuchet MS"/>
                <a:cs typeface="Trebuchet MS"/>
              </a:rPr>
              <a:t>17/75</a:t>
            </a:r>
            <a:endParaRPr sz="800">
              <a:latin typeface="Trebuchet MS"/>
              <a:cs typeface="Trebuchet MS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0" y="3234937"/>
            <a:ext cx="5760085" cy="5080"/>
            <a:chOff x="0" y="3234937"/>
            <a:chExt cx="5760085" cy="5080"/>
          </a:xfrm>
        </p:grpSpPr>
        <p:sp>
          <p:nvSpPr>
            <p:cNvPr id="36" name="object 36"/>
            <p:cNvSpPr/>
            <p:nvPr/>
          </p:nvSpPr>
          <p:spPr>
            <a:xfrm>
              <a:off x="0" y="3237471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0" y="3234937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80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0" y="3234937"/>
              <a:ext cx="1306195" cy="5080"/>
            </a:xfrm>
            <a:custGeom>
              <a:avLst/>
              <a:gdLst/>
              <a:ahLst/>
              <a:cxnLst/>
              <a:rect l="l" t="t" r="r" b="b"/>
              <a:pathLst>
                <a:path w="1306195" h="5080">
                  <a:moveTo>
                    <a:pt x="0" y="5060"/>
                  </a:moveTo>
                  <a:lnTo>
                    <a:pt x="0" y="0"/>
                  </a:lnTo>
                  <a:lnTo>
                    <a:pt x="1305631" y="0"/>
                  </a:lnTo>
                  <a:lnTo>
                    <a:pt x="1305631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191859347"/>
      </p:ext>
    </p:extLst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75" dirty="0"/>
              <a:t>Class</a:t>
            </a:r>
            <a:r>
              <a:rPr spc="60" dirty="0"/>
              <a:t> </a:t>
            </a:r>
            <a:r>
              <a:rPr spc="-120" dirty="0"/>
              <a:t>Destructor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05478" y="76375"/>
            <a:ext cx="27622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25" dirty="0">
                <a:solidFill>
                  <a:srgbClr val="F9F9F9"/>
                </a:solidFill>
                <a:latin typeface="Arial Black"/>
                <a:cs typeface="Arial Black"/>
              </a:rPr>
              <a:t>1/3</a:t>
            </a:r>
            <a:endParaRPr sz="1200">
              <a:latin typeface="Arial Black"/>
              <a:cs typeface="Arial Black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59994" y="569074"/>
            <a:ext cx="5039995" cy="1256030"/>
            <a:chOff x="359994" y="569074"/>
            <a:chExt cx="5039995" cy="1256030"/>
          </a:xfrm>
        </p:grpSpPr>
        <p:sp>
          <p:nvSpPr>
            <p:cNvPr id="5" name="object 5"/>
            <p:cNvSpPr/>
            <p:nvPr/>
          </p:nvSpPr>
          <p:spPr>
            <a:xfrm>
              <a:off x="359994" y="569074"/>
              <a:ext cx="5039995" cy="198755"/>
            </a:xfrm>
            <a:custGeom>
              <a:avLst/>
              <a:gdLst/>
              <a:ahLst/>
              <a:cxnLst/>
              <a:rect l="l" t="t" r="r" b="b"/>
              <a:pathLst>
                <a:path w="5039995" h="198754">
                  <a:moveTo>
                    <a:pt x="5039995" y="0"/>
                  </a:moveTo>
                  <a:lnTo>
                    <a:pt x="0" y="0"/>
                  </a:lnTo>
                  <a:lnTo>
                    <a:pt x="0" y="198247"/>
                  </a:lnTo>
                  <a:lnTo>
                    <a:pt x="5039995" y="198247"/>
                  </a:lnTo>
                  <a:lnTo>
                    <a:pt x="5039995" y="0"/>
                  </a:lnTo>
                  <a:close/>
                </a:path>
              </a:pathLst>
            </a:custGeom>
            <a:solidFill>
              <a:srgbClr val="22373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59994" y="767321"/>
              <a:ext cx="5039995" cy="1057910"/>
            </a:xfrm>
            <a:custGeom>
              <a:avLst/>
              <a:gdLst/>
              <a:ahLst/>
              <a:cxnLst/>
              <a:rect l="l" t="t" r="r" b="b"/>
              <a:pathLst>
                <a:path w="5039995" h="1057910">
                  <a:moveTo>
                    <a:pt x="5039995" y="0"/>
                  </a:moveTo>
                  <a:lnTo>
                    <a:pt x="0" y="0"/>
                  </a:lnTo>
                  <a:lnTo>
                    <a:pt x="0" y="1057668"/>
                  </a:lnTo>
                  <a:lnTo>
                    <a:pt x="5039995" y="1057668"/>
                  </a:lnTo>
                  <a:lnTo>
                    <a:pt x="5039995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68300" y="539622"/>
            <a:ext cx="4871085" cy="2705228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15"/>
              </a:spcBef>
            </a:pPr>
            <a:r>
              <a:rPr sz="1100" spc="-125" dirty="0">
                <a:solidFill>
                  <a:srgbClr val="F9F9F9"/>
                </a:solidFill>
                <a:latin typeface="Arial Black"/>
                <a:cs typeface="Arial Black"/>
              </a:rPr>
              <a:t>Destructor</a:t>
            </a:r>
            <a:r>
              <a:rPr sz="1100" spc="95" dirty="0">
                <a:solidFill>
                  <a:srgbClr val="F9F9F9"/>
                </a:solidFill>
                <a:latin typeface="Arial Black"/>
                <a:cs typeface="Arial Black"/>
              </a:rPr>
              <a:t> </a:t>
            </a:r>
            <a:endParaRPr lang="en-US" sz="1100" spc="95" dirty="0">
              <a:solidFill>
                <a:srgbClr val="F9F9F9"/>
              </a:solidFill>
              <a:latin typeface="Arial Black"/>
              <a:cs typeface="Arial Black"/>
            </a:endParaRPr>
          </a:p>
          <a:p>
            <a:pPr marL="12700" algn="l">
              <a:spcBef>
                <a:spcPts val="415"/>
              </a:spcBef>
            </a:pPr>
            <a:r>
              <a:rPr lang="en-US" sz="1100" b="0" i="0" dirty="0">
                <a:solidFill>
                  <a:srgbClr val="273239"/>
                </a:solidFill>
                <a:effectLst/>
                <a:latin typeface="Nunito" pitchFamily="2" charset="0"/>
              </a:rPr>
              <a:t>A </a:t>
            </a:r>
            <a:r>
              <a:rPr lang="en-US" sz="1100" spc="-135" dirty="0">
                <a:solidFill>
                  <a:srgbClr val="22373A"/>
                </a:solidFill>
                <a:latin typeface="Arial Black"/>
                <a:cs typeface="Arial Black"/>
              </a:rPr>
              <a:t>destructor</a:t>
            </a:r>
            <a:r>
              <a:rPr lang="en-US" sz="1100" b="0" i="0" dirty="0">
                <a:solidFill>
                  <a:srgbClr val="273239"/>
                </a:solidFill>
                <a:effectLst/>
                <a:latin typeface="Nunito" pitchFamily="2" charset="0"/>
              </a:rPr>
              <a:t> is a </a:t>
            </a:r>
            <a:r>
              <a:rPr lang="en-US" sz="1100" spc="-30" dirty="0">
                <a:solidFill>
                  <a:srgbClr val="22373A"/>
                </a:solidFill>
                <a:latin typeface="Tahoma"/>
                <a:cs typeface="Tahoma"/>
              </a:rPr>
              <a:t>special</a:t>
            </a:r>
            <a:r>
              <a:rPr lang="en-US" sz="1100" b="0" i="0" dirty="0">
                <a:solidFill>
                  <a:srgbClr val="273239"/>
                </a:solidFill>
                <a:effectLst/>
                <a:latin typeface="Nunito" pitchFamily="2" charset="0"/>
              </a:rPr>
              <a:t> member function that is invoked automatically whenever an object is going to be destroyed.  Meaning, a destructor is the last function that is going to be called before an object is destroyed. Destructor release memory space occupied by the objects created by the constructor.</a:t>
            </a:r>
            <a:endParaRPr lang="en-US" sz="1100" spc="65" dirty="0">
              <a:solidFill>
                <a:srgbClr val="22373A"/>
              </a:solidFill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439"/>
              </a:spcBef>
            </a:pPr>
            <a:endParaRPr lang="en-US" sz="1100" u="sng" spc="-25" dirty="0">
              <a:solidFill>
                <a:srgbClr val="22373A"/>
              </a:solidFill>
              <a:uFill>
                <a:solidFill>
                  <a:srgbClr val="22373A"/>
                </a:solidFill>
              </a:uFill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439"/>
              </a:spcBef>
            </a:pPr>
            <a:r>
              <a:rPr sz="1100" u="sng" spc="-25" dirty="0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Tahoma"/>
                <a:cs typeface="Tahoma"/>
              </a:rPr>
              <a:t>Goals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:</a:t>
            </a:r>
            <a:r>
              <a:rPr sz="1100" spc="4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i="1" spc="-10" dirty="0">
                <a:solidFill>
                  <a:srgbClr val="22373A"/>
                </a:solidFill>
                <a:latin typeface="Calibri"/>
                <a:cs typeface="Calibri"/>
              </a:rPr>
              <a:t>resources</a:t>
            </a:r>
            <a:r>
              <a:rPr sz="1100" i="1" spc="40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100" i="1" spc="-10" dirty="0">
                <a:solidFill>
                  <a:srgbClr val="22373A"/>
                </a:solidFill>
                <a:latin typeface="Calibri"/>
                <a:cs typeface="Calibri"/>
              </a:rPr>
              <a:t>releasing</a:t>
            </a:r>
            <a:endParaRPr sz="11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35"/>
              </a:spcBef>
            </a:pPr>
            <a:r>
              <a:rPr sz="1100" u="sng" spc="-10" dirty="0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Tahoma"/>
                <a:cs typeface="Tahoma"/>
              </a:rPr>
              <a:t>Syntax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:</a:t>
            </a:r>
            <a:r>
              <a:rPr sz="1100" spc="27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50" dirty="0">
                <a:solidFill>
                  <a:srgbClr val="22373A"/>
                </a:solidFill>
                <a:latin typeface="Lucida Sans Unicode"/>
                <a:cs typeface="Lucida Sans Unicode"/>
              </a:rPr>
              <a:t>∼</a:t>
            </a:r>
            <a:r>
              <a:rPr sz="1100" b="1" spc="50" dirty="0">
                <a:solidFill>
                  <a:srgbClr val="22373A"/>
                </a:solidFill>
                <a:latin typeface="Palatino Linotype"/>
                <a:cs typeface="Palatino Linotype"/>
              </a:rPr>
              <a:t>T()</a:t>
            </a:r>
            <a:r>
              <a:rPr sz="1100" b="1" spc="28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1100" spc="-60" dirty="0">
                <a:solidFill>
                  <a:srgbClr val="22373A"/>
                </a:solidFill>
                <a:latin typeface="Tahoma"/>
                <a:cs typeface="Tahoma"/>
              </a:rPr>
              <a:t>same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60" dirty="0">
                <a:solidFill>
                  <a:srgbClr val="22373A"/>
                </a:solidFill>
                <a:latin typeface="Tahoma"/>
                <a:cs typeface="Tahoma"/>
              </a:rPr>
              <a:t>name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of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the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class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 and 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no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return 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type</a:t>
            </a:r>
            <a:endParaRPr sz="11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00" dirty="0">
              <a:latin typeface="Tahoma"/>
              <a:cs typeface="Tahoma"/>
            </a:endParaRPr>
          </a:p>
          <a:p>
            <a:pPr marL="242570" indent="-176530">
              <a:lnSpc>
                <a:spcPct val="100000"/>
              </a:lnSpc>
              <a:buChar char="•"/>
              <a:tabLst>
                <a:tab pos="242570" algn="l"/>
              </a:tabLst>
            </a:pP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Any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object 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has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exactly 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one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i="1" dirty="0">
                <a:solidFill>
                  <a:srgbClr val="22373A"/>
                </a:solidFill>
                <a:latin typeface="Calibri"/>
                <a:cs typeface="Calibri"/>
              </a:rPr>
              <a:t>destructor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,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which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is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60" dirty="0">
                <a:solidFill>
                  <a:srgbClr val="22373A"/>
                </a:solidFill>
                <a:latin typeface="Tahoma"/>
                <a:cs typeface="Tahoma"/>
              </a:rPr>
              <a:t>always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i="1" dirty="0">
                <a:solidFill>
                  <a:srgbClr val="22373A"/>
                </a:solidFill>
                <a:latin typeface="Calibri"/>
                <a:cs typeface="Calibri"/>
              </a:rPr>
              <a:t>implictly</a:t>
            </a:r>
            <a:r>
              <a:rPr sz="1100" i="1" spc="170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or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i="1" spc="-10" dirty="0">
                <a:solidFill>
                  <a:srgbClr val="22373A"/>
                </a:solidFill>
                <a:latin typeface="Calibri"/>
                <a:cs typeface="Calibri"/>
              </a:rPr>
              <a:t>explicitly</a:t>
            </a:r>
            <a:endParaRPr sz="1100" dirty="0">
              <a:latin typeface="Calibri"/>
              <a:cs typeface="Calibri"/>
            </a:endParaRPr>
          </a:p>
          <a:p>
            <a:pPr marL="243204">
              <a:lnSpc>
                <a:spcPct val="100000"/>
              </a:lnSpc>
              <a:spcBef>
                <a:spcPts val="235"/>
              </a:spcBef>
            </a:pPr>
            <a:r>
              <a:rPr lang="en-US" sz="1100" spc="-10" dirty="0">
                <a:solidFill>
                  <a:srgbClr val="22373A"/>
                </a:solidFill>
                <a:latin typeface="Tahoma"/>
                <a:cs typeface="Tahoma"/>
              </a:rPr>
              <a:t>D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eclared</a:t>
            </a:r>
            <a:endParaRPr lang="en-US" sz="1100" spc="-10" dirty="0">
              <a:solidFill>
                <a:srgbClr val="22373A"/>
              </a:solidFill>
              <a:latin typeface="Tahoma"/>
              <a:cs typeface="Tahoma"/>
            </a:endParaRPr>
          </a:p>
          <a:p>
            <a:pPr marL="242570" indent="-176530">
              <a:lnSpc>
                <a:spcPct val="100000"/>
              </a:lnSpc>
              <a:buChar char="•"/>
              <a:tabLst>
                <a:tab pos="242570" algn="l"/>
              </a:tabLst>
            </a:pPr>
            <a:r>
              <a:rPr lang="en-US" sz="1100" dirty="0">
                <a:solidFill>
                  <a:srgbClr val="22373A"/>
                </a:solidFill>
                <a:latin typeface="Tahoma"/>
                <a:cs typeface="Tahoma"/>
              </a:rPr>
              <a:t>If a destructor is not defined for a class, compiler will automatically create a default one.</a:t>
            </a:r>
            <a:endParaRPr lang="en-US" sz="1100" spc="-10" dirty="0">
              <a:solidFill>
                <a:srgbClr val="22373A"/>
              </a:solidFill>
              <a:latin typeface="Tahoma"/>
              <a:cs typeface="Tahom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0" y="3234937"/>
            <a:ext cx="5760085" cy="5080"/>
            <a:chOff x="0" y="3234937"/>
            <a:chExt cx="5760085" cy="5080"/>
          </a:xfrm>
        </p:grpSpPr>
        <p:sp>
          <p:nvSpPr>
            <p:cNvPr id="12" name="object 12"/>
            <p:cNvSpPr/>
            <p:nvPr/>
          </p:nvSpPr>
          <p:spPr>
            <a:xfrm>
              <a:off x="0" y="3237471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0" y="3234937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80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0" y="3234937"/>
              <a:ext cx="3873500" cy="5080"/>
            </a:xfrm>
            <a:custGeom>
              <a:avLst/>
              <a:gdLst/>
              <a:ahLst/>
              <a:cxnLst/>
              <a:rect l="l" t="t" r="r" b="b"/>
              <a:pathLst>
                <a:path w="3873500" h="5080">
                  <a:moveTo>
                    <a:pt x="0" y="5060"/>
                  </a:moveTo>
                  <a:lnTo>
                    <a:pt x="0" y="0"/>
                  </a:lnTo>
                  <a:lnTo>
                    <a:pt x="3873125" y="0"/>
                  </a:lnTo>
                  <a:lnTo>
                    <a:pt x="3873125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770" y="76375"/>
            <a:ext cx="545909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194935" algn="l"/>
              </a:tabLst>
            </a:pPr>
            <a:r>
              <a:rPr spc="-175" dirty="0"/>
              <a:t>Class</a:t>
            </a:r>
            <a:r>
              <a:rPr spc="60" dirty="0"/>
              <a:t> </a:t>
            </a:r>
            <a:r>
              <a:rPr spc="-10" dirty="0"/>
              <a:t>Hierarchy</a:t>
            </a:r>
            <a:r>
              <a:rPr dirty="0"/>
              <a:t>	</a:t>
            </a:r>
            <a:r>
              <a:rPr spc="-25" dirty="0"/>
              <a:t>1/3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59994" y="442950"/>
            <a:ext cx="5039995" cy="198755"/>
          </a:xfrm>
          <a:prstGeom prst="rect">
            <a:avLst/>
          </a:prstGeom>
          <a:solidFill>
            <a:srgbClr val="22373A"/>
          </a:solidFill>
        </p:spPr>
        <p:txBody>
          <a:bodyPr vert="horz" wrap="square" lIns="0" tIns="0" rIns="0" bIns="0" rtlCol="0">
            <a:spAutoFit/>
          </a:bodyPr>
          <a:lstStyle/>
          <a:p>
            <a:pPr marL="45720">
              <a:lnSpc>
                <a:spcPts val="1265"/>
              </a:lnSpc>
            </a:pPr>
            <a:r>
              <a:rPr sz="1100" spc="-80" dirty="0">
                <a:solidFill>
                  <a:srgbClr val="F9F9F9"/>
                </a:solidFill>
                <a:latin typeface="Arial Black"/>
                <a:cs typeface="Arial Black"/>
              </a:rPr>
              <a:t>Child/Derived</a:t>
            </a:r>
            <a:r>
              <a:rPr sz="1100" spc="45" dirty="0">
                <a:solidFill>
                  <a:srgbClr val="F9F9F9"/>
                </a:solidFill>
                <a:latin typeface="Arial Black"/>
                <a:cs typeface="Arial Black"/>
              </a:rPr>
              <a:t> </a:t>
            </a:r>
            <a:r>
              <a:rPr sz="1100" spc="-170" dirty="0">
                <a:solidFill>
                  <a:srgbClr val="F9F9F9"/>
                </a:solidFill>
                <a:latin typeface="Arial Black"/>
                <a:cs typeface="Arial Black"/>
              </a:rPr>
              <a:t>Class</a:t>
            </a:r>
            <a:r>
              <a:rPr sz="1100" spc="50" dirty="0">
                <a:solidFill>
                  <a:srgbClr val="F9F9F9"/>
                </a:solidFill>
                <a:latin typeface="Arial Black"/>
                <a:cs typeface="Arial Black"/>
              </a:rPr>
              <a:t> </a:t>
            </a:r>
            <a:r>
              <a:rPr sz="1100" spc="-135" dirty="0">
                <a:solidFill>
                  <a:srgbClr val="F9F9F9"/>
                </a:solidFill>
                <a:latin typeface="Arial Black"/>
                <a:cs typeface="Arial Black"/>
              </a:rPr>
              <a:t>or</a:t>
            </a:r>
            <a:r>
              <a:rPr sz="1100" spc="50" dirty="0">
                <a:solidFill>
                  <a:srgbClr val="F9F9F9"/>
                </a:solidFill>
                <a:latin typeface="Arial Black"/>
                <a:cs typeface="Arial Black"/>
              </a:rPr>
              <a:t> </a:t>
            </a:r>
            <a:r>
              <a:rPr sz="1100" spc="-30" dirty="0">
                <a:solidFill>
                  <a:srgbClr val="F9F9F9"/>
                </a:solidFill>
                <a:latin typeface="Arial Black"/>
                <a:cs typeface="Arial Black"/>
              </a:rPr>
              <a:t>Subclass</a:t>
            </a:r>
            <a:endParaRPr sz="1100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9994" y="641197"/>
            <a:ext cx="5039995" cy="386715"/>
          </a:xfrm>
          <a:prstGeom prst="rect">
            <a:avLst/>
          </a:prstGeom>
          <a:solidFill>
            <a:srgbClr val="EDEDED"/>
          </a:solidFill>
        </p:spPr>
        <p:txBody>
          <a:bodyPr vert="horz" wrap="square" lIns="0" tIns="2540" rIns="0" bIns="0" rtlCol="0">
            <a:spAutoFit/>
          </a:bodyPr>
          <a:lstStyle/>
          <a:p>
            <a:pPr marL="45720">
              <a:lnSpc>
                <a:spcPct val="100000"/>
              </a:lnSpc>
              <a:spcBef>
                <a:spcPts val="20"/>
              </a:spcBef>
            </a:pPr>
            <a:r>
              <a:rPr sz="1100" spc="65" dirty="0">
                <a:solidFill>
                  <a:srgbClr val="22373A"/>
                </a:solidFill>
                <a:latin typeface="Tahoma"/>
                <a:cs typeface="Tahoma"/>
              </a:rPr>
              <a:t>A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60" dirty="0">
                <a:solidFill>
                  <a:srgbClr val="22373A"/>
                </a:solidFill>
                <a:latin typeface="Tahoma"/>
                <a:cs typeface="Tahoma"/>
              </a:rPr>
              <a:t>new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class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that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 inheriting 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variables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and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 functions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from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another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class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is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 called 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a</a:t>
            </a:r>
            <a:endParaRPr sz="1100">
              <a:latin typeface="Tahoma"/>
              <a:cs typeface="Tahoma"/>
            </a:endParaRPr>
          </a:p>
          <a:p>
            <a:pPr marL="45720">
              <a:lnSpc>
                <a:spcPct val="100000"/>
              </a:lnSpc>
              <a:spcBef>
                <a:spcPts val="240"/>
              </a:spcBef>
            </a:pPr>
            <a:r>
              <a:rPr sz="1100" spc="-135" dirty="0">
                <a:solidFill>
                  <a:srgbClr val="22373A"/>
                </a:solidFill>
                <a:latin typeface="Arial Black"/>
                <a:cs typeface="Arial Black"/>
              </a:rPr>
              <a:t>derived</a:t>
            </a:r>
            <a:r>
              <a:rPr sz="1100" spc="-5" dirty="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or</a:t>
            </a:r>
            <a:r>
              <a:rPr sz="1100" spc="-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35" dirty="0">
                <a:solidFill>
                  <a:srgbClr val="22373A"/>
                </a:solidFill>
                <a:latin typeface="Arial Black"/>
                <a:cs typeface="Arial Black"/>
              </a:rPr>
              <a:t>child</a:t>
            </a:r>
            <a:r>
              <a:rPr sz="1100" spc="-5" dirty="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class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9994" y="1229766"/>
            <a:ext cx="5039995" cy="198755"/>
          </a:xfrm>
          <a:prstGeom prst="rect">
            <a:avLst/>
          </a:prstGeom>
          <a:solidFill>
            <a:srgbClr val="22373A"/>
          </a:solidFill>
        </p:spPr>
        <p:txBody>
          <a:bodyPr vert="horz" wrap="square" lIns="0" tIns="0" rIns="0" bIns="0" rtlCol="0">
            <a:spAutoFit/>
          </a:bodyPr>
          <a:lstStyle/>
          <a:p>
            <a:pPr marL="45720">
              <a:lnSpc>
                <a:spcPts val="1265"/>
              </a:lnSpc>
            </a:pPr>
            <a:r>
              <a:rPr sz="1100" spc="-90" dirty="0">
                <a:solidFill>
                  <a:srgbClr val="F9F9F9"/>
                </a:solidFill>
                <a:latin typeface="Arial Black"/>
                <a:cs typeface="Arial Black"/>
              </a:rPr>
              <a:t>Parent/Base</a:t>
            </a:r>
            <a:r>
              <a:rPr sz="1100" spc="10" dirty="0">
                <a:solidFill>
                  <a:srgbClr val="F9F9F9"/>
                </a:solidFill>
                <a:latin typeface="Arial Black"/>
                <a:cs typeface="Arial Black"/>
              </a:rPr>
              <a:t> </a:t>
            </a:r>
            <a:r>
              <a:rPr sz="1100" spc="-20" dirty="0">
                <a:solidFill>
                  <a:srgbClr val="F9F9F9"/>
                </a:solidFill>
                <a:latin typeface="Arial Black"/>
                <a:cs typeface="Arial Black"/>
              </a:rPr>
              <a:t>Class</a:t>
            </a:r>
            <a:endParaRPr sz="1100">
              <a:latin typeface="Arial Black"/>
              <a:cs typeface="Arial Black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9994" y="1428013"/>
            <a:ext cx="5039995" cy="386715"/>
          </a:xfrm>
          <a:prstGeom prst="rect">
            <a:avLst/>
          </a:prstGeom>
          <a:solidFill>
            <a:srgbClr val="EDEDED"/>
          </a:solidFill>
        </p:spPr>
        <p:txBody>
          <a:bodyPr vert="horz" wrap="square" lIns="0" tIns="2540" rIns="0" bIns="0" rtlCol="0">
            <a:spAutoFit/>
          </a:bodyPr>
          <a:lstStyle/>
          <a:p>
            <a:pPr marL="45720">
              <a:lnSpc>
                <a:spcPct val="100000"/>
              </a:lnSpc>
              <a:spcBef>
                <a:spcPts val="20"/>
              </a:spcBef>
            </a:pP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The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i="1" dirty="0">
                <a:solidFill>
                  <a:srgbClr val="22373A"/>
                </a:solidFill>
                <a:latin typeface="Calibri"/>
                <a:cs typeface="Calibri"/>
              </a:rPr>
              <a:t>closest</a:t>
            </a:r>
            <a:r>
              <a:rPr sz="1100" i="1" spc="135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class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providing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variables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and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functions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of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a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derived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class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is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called </a:t>
            </a:r>
            <a:r>
              <a:rPr sz="1100" spc="-10" dirty="0">
                <a:solidFill>
                  <a:srgbClr val="22373A"/>
                </a:solidFill>
                <a:latin typeface="Arial Black"/>
                <a:cs typeface="Arial Black"/>
              </a:rPr>
              <a:t>parent</a:t>
            </a:r>
            <a:endParaRPr sz="1100">
              <a:latin typeface="Arial Black"/>
              <a:cs typeface="Arial Black"/>
            </a:endParaRPr>
          </a:p>
          <a:p>
            <a:pPr marL="45720">
              <a:lnSpc>
                <a:spcPct val="100000"/>
              </a:lnSpc>
              <a:spcBef>
                <a:spcPts val="240"/>
              </a:spcBef>
            </a:pP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or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80" dirty="0">
                <a:solidFill>
                  <a:srgbClr val="22373A"/>
                </a:solidFill>
                <a:latin typeface="Arial Black"/>
                <a:cs typeface="Arial Black"/>
              </a:rPr>
              <a:t>base</a:t>
            </a:r>
            <a:r>
              <a:rPr sz="1100" spc="-5" dirty="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class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47294" y="1911068"/>
            <a:ext cx="4991735" cy="726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8000"/>
              </a:lnSpc>
              <a:spcBef>
                <a:spcPts val="100"/>
              </a:spcBef>
            </a:pPr>
            <a:r>
              <a:rPr sz="1100" spc="-135" dirty="0">
                <a:solidFill>
                  <a:srgbClr val="22373A"/>
                </a:solidFill>
                <a:latin typeface="Arial Black"/>
                <a:cs typeface="Arial Black"/>
              </a:rPr>
              <a:t>Extend</a:t>
            </a:r>
            <a:r>
              <a:rPr sz="1100" spc="-5" dirty="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a</a:t>
            </a:r>
            <a:r>
              <a:rPr sz="1100" spc="-7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i="1" dirty="0">
                <a:solidFill>
                  <a:srgbClr val="22373A"/>
                </a:solidFill>
                <a:latin typeface="Calibri"/>
                <a:cs typeface="Calibri"/>
              </a:rPr>
              <a:t>base</a:t>
            </a:r>
            <a:r>
              <a:rPr sz="1100" i="1" spc="75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100" i="1" dirty="0">
                <a:solidFill>
                  <a:srgbClr val="22373A"/>
                </a:solidFill>
                <a:latin typeface="Calibri"/>
                <a:cs typeface="Calibri"/>
              </a:rPr>
              <a:t>class</a:t>
            </a:r>
            <a:r>
              <a:rPr sz="1100" i="1" spc="145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refers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to</a:t>
            </a:r>
            <a:r>
              <a:rPr sz="1100" spc="-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creating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a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70" dirty="0">
                <a:solidFill>
                  <a:srgbClr val="22373A"/>
                </a:solidFill>
                <a:latin typeface="Tahoma"/>
                <a:cs typeface="Tahoma"/>
              </a:rPr>
              <a:t>new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class</a:t>
            </a:r>
            <a:r>
              <a:rPr sz="1100" spc="-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which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retains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characteristics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of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the </a:t>
            </a:r>
            <a:r>
              <a:rPr sz="1100" spc="-60" dirty="0">
                <a:solidFill>
                  <a:srgbClr val="22373A"/>
                </a:solidFill>
                <a:latin typeface="Tahoma"/>
                <a:cs typeface="Tahoma"/>
              </a:rPr>
              <a:t>base</a:t>
            </a:r>
            <a:r>
              <a:rPr sz="1100" spc="-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class</a:t>
            </a:r>
            <a:r>
              <a:rPr sz="1100" spc="-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and</a:t>
            </a:r>
            <a:r>
              <a:rPr sz="1100" spc="-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i="1" dirty="0">
                <a:solidFill>
                  <a:srgbClr val="22373A"/>
                </a:solidFill>
                <a:latin typeface="Calibri"/>
                <a:cs typeface="Calibri"/>
              </a:rPr>
              <a:t>on</a:t>
            </a:r>
            <a:r>
              <a:rPr sz="1100" i="1" spc="80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100" i="1" dirty="0">
                <a:solidFill>
                  <a:srgbClr val="22373A"/>
                </a:solidFill>
                <a:latin typeface="Calibri"/>
                <a:cs typeface="Calibri"/>
              </a:rPr>
              <a:t>top</a:t>
            </a:r>
            <a:r>
              <a:rPr sz="1100" i="1" spc="80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100" i="1" dirty="0">
                <a:solidFill>
                  <a:srgbClr val="22373A"/>
                </a:solidFill>
                <a:latin typeface="Calibri"/>
                <a:cs typeface="Calibri"/>
              </a:rPr>
              <a:t>it</a:t>
            </a:r>
            <a:r>
              <a:rPr sz="1100" i="1" spc="80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100" i="1" dirty="0">
                <a:solidFill>
                  <a:srgbClr val="22373A"/>
                </a:solidFill>
                <a:latin typeface="Calibri"/>
                <a:cs typeface="Calibri"/>
              </a:rPr>
              <a:t>can</a:t>
            </a:r>
            <a:r>
              <a:rPr sz="1100" i="1" spc="80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100" i="1" dirty="0">
                <a:solidFill>
                  <a:srgbClr val="22373A"/>
                </a:solidFill>
                <a:latin typeface="Calibri"/>
                <a:cs typeface="Calibri"/>
              </a:rPr>
              <a:t>add</a:t>
            </a:r>
            <a:r>
              <a:rPr sz="1100" i="1" spc="165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(</a:t>
            </a:r>
            <a:r>
              <a:rPr sz="1100" u="sng" spc="-25" dirty="0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Tahoma"/>
                <a:cs typeface="Tahoma"/>
              </a:rPr>
              <a:t>and</a:t>
            </a:r>
            <a:r>
              <a:rPr sz="1100" u="sng" spc="-15" dirty="0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Tahoma"/>
                <a:cs typeface="Tahoma"/>
              </a:rPr>
              <a:t> </a:t>
            </a:r>
            <a:r>
              <a:rPr sz="1100" u="sng" spc="-65" dirty="0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Tahoma"/>
                <a:cs typeface="Tahoma"/>
              </a:rPr>
              <a:t>never</a:t>
            </a:r>
            <a:r>
              <a:rPr sz="1100" u="sng" spc="-10" dirty="0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Tahoma"/>
                <a:cs typeface="Tahoma"/>
              </a:rPr>
              <a:t> </a:t>
            </a:r>
            <a:r>
              <a:rPr sz="1100" u="sng" spc="-55" dirty="0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Tahoma"/>
                <a:cs typeface="Tahoma"/>
              </a:rPr>
              <a:t>remove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)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its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70" dirty="0">
                <a:solidFill>
                  <a:srgbClr val="22373A"/>
                </a:solidFill>
                <a:latin typeface="Tahoma"/>
                <a:cs typeface="Tahoma"/>
              </a:rPr>
              <a:t>own</a:t>
            </a:r>
            <a:r>
              <a:rPr sz="1100" spc="-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members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085"/>
              </a:spcBef>
            </a:pPr>
            <a:r>
              <a:rPr sz="1100" spc="-10" dirty="0">
                <a:solidFill>
                  <a:srgbClr val="22373A"/>
                </a:solidFill>
                <a:latin typeface="Arial Black"/>
                <a:cs typeface="Arial Black"/>
              </a:rPr>
              <a:t>Syntax:</a:t>
            </a:r>
            <a:endParaRPr sz="1100">
              <a:latin typeface="Arial Black"/>
              <a:cs typeface="Arial Black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59994" y="2693873"/>
            <a:ext cx="5039995" cy="165100"/>
          </a:xfrm>
          <a:prstGeom prst="rect">
            <a:avLst/>
          </a:prstGeom>
          <a:solidFill>
            <a:srgbClr val="EDEDED"/>
          </a:solidFill>
        </p:spPr>
        <p:txBody>
          <a:bodyPr vert="horz" wrap="square" lIns="0" tIns="2540" rIns="0" bIns="0" rtlCol="0">
            <a:spAutoFit/>
          </a:bodyPr>
          <a:lstStyle/>
          <a:p>
            <a:pPr marL="37465">
              <a:lnSpc>
                <a:spcPct val="100000"/>
              </a:lnSpc>
              <a:spcBef>
                <a:spcPts val="20"/>
              </a:spcBef>
            </a:pPr>
            <a:r>
              <a:rPr sz="900" b="1" spc="75" dirty="0">
                <a:solidFill>
                  <a:srgbClr val="007F00"/>
                </a:solidFill>
                <a:latin typeface="Palatino Linotype"/>
                <a:cs typeface="Palatino Linotype"/>
              </a:rPr>
              <a:t>class</a:t>
            </a:r>
            <a:r>
              <a:rPr sz="900" b="1" spc="315" dirty="0">
                <a:solidFill>
                  <a:srgbClr val="007F00"/>
                </a:solidFill>
                <a:latin typeface="Palatino Linotype"/>
                <a:cs typeface="Palatino Linotype"/>
              </a:rPr>
              <a:t> </a:t>
            </a:r>
            <a:r>
              <a:rPr sz="900" b="1" dirty="0">
                <a:solidFill>
                  <a:srgbClr val="0000FF"/>
                </a:solidFill>
                <a:latin typeface="Palatino Linotype"/>
                <a:cs typeface="Palatino Linotype"/>
              </a:rPr>
              <a:t>DerivedClass</a:t>
            </a:r>
            <a:r>
              <a:rPr sz="900" b="1" spc="320" dirty="0">
                <a:solidFill>
                  <a:srgbClr val="0000FF"/>
                </a:solidFill>
                <a:latin typeface="Palatino Linotype"/>
                <a:cs typeface="Palatino Linotype"/>
              </a:rPr>
              <a:t> </a:t>
            </a:r>
            <a:r>
              <a:rPr sz="900" spc="245" dirty="0">
                <a:solidFill>
                  <a:srgbClr val="666666"/>
                </a:solidFill>
                <a:latin typeface="Palatino Linotype"/>
                <a:cs typeface="Palatino Linotype"/>
              </a:rPr>
              <a:t>:</a:t>
            </a:r>
            <a:r>
              <a:rPr sz="900" spc="320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spc="65" dirty="0">
                <a:solidFill>
                  <a:srgbClr val="22373A"/>
                </a:solidFill>
                <a:latin typeface="Palatino Linotype"/>
                <a:cs typeface="Palatino Linotype"/>
              </a:rPr>
              <a:t>[</a:t>
            </a:r>
            <a:r>
              <a:rPr sz="900" spc="65" dirty="0">
                <a:solidFill>
                  <a:srgbClr val="666666"/>
                </a:solidFill>
                <a:latin typeface="Palatino Linotype"/>
                <a:cs typeface="Palatino Linotype"/>
              </a:rPr>
              <a:t>&lt;</a:t>
            </a:r>
            <a:r>
              <a:rPr sz="900" spc="65" dirty="0">
                <a:solidFill>
                  <a:srgbClr val="22373A"/>
                </a:solidFill>
                <a:latin typeface="Palatino Linotype"/>
                <a:cs typeface="Palatino Linotype"/>
              </a:rPr>
              <a:t>inheritance</a:t>
            </a:r>
            <a:r>
              <a:rPr sz="900" spc="31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spc="85" dirty="0">
                <a:solidFill>
                  <a:srgbClr val="22373A"/>
                </a:solidFill>
                <a:latin typeface="Palatino Linotype"/>
                <a:cs typeface="Palatino Linotype"/>
              </a:rPr>
              <a:t>attribute</a:t>
            </a:r>
            <a:r>
              <a:rPr sz="900" spc="85" dirty="0">
                <a:solidFill>
                  <a:srgbClr val="666666"/>
                </a:solidFill>
                <a:latin typeface="Palatino Linotype"/>
                <a:cs typeface="Palatino Linotype"/>
              </a:rPr>
              <a:t>&gt;</a:t>
            </a:r>
            <a:r>
              <a:rPr sz="900" spc="85" dirty="0">
                <a:solidFill>
                  <a:srgbClr val="22373A"/>
                </a:solidFill>
                <a:latin typeface="Palatino Linotype"/>
                <a:cs typeface="Palatino Linotype"/>
              </a:rPr>
              <a:t>]</a:t>
            </a:r>
            <a:r>
              <a:rPr sz="900" spc="32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BaseClass</a:t>
            </a:r>
            <a:r>
              <a:rPr sz="900" spc="32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spc="120" dirty="0">
                <a:solidFill>
                  <a:srgbClr val="22373A"/>
                </a:solidFill>
                <a:latin typeface="Palatino Linotype"/>
                <a:cs typeface="Palatino Linotype"/>
              </a:rPr>
              <a:t>{</a:t>
            </a:r>
            <a:endParaRPr sz="900">
              <a:latin typeface="Palatino Linotype"/>
              <a:cs typeface="Palatino Linotype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0" y="3234937"/>
            <a:ext cx="5760085" cy="5080"/>
            <a:chOff x="0" y="3234937"/>
            <a:chExt cx="5760085" cy="5080"/>
          </a:xfrm>
        </p:grpSpPr>
        <p:sp>
          <p:nvSpPr>
            <p:cNvPr id="10" name="object 10"/>
            <p:cNvSpPr/>
            <p:nvPr/>
          </p:nvSpPr>
          <p:spPr>
            <a:xfrm>
              <a:off x="0" y="3237471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3234937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80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0" y="3234937"/>
              <a:ext cx="894080" cy="5080"/>
            </a:xfrm>
            <a:custGeom>
              <a:avLst/>
              <a:gdLst/>
              <a:ahLst/>
              <a:cxnLst/>
              <a:rect l="l" t="t" r="r" b="b"/>
              <a:pathLst>
                <a:path w="894080" h="5080">
                  <a:moveTo>
                    <a:pt x="0" y="5060"/>
                  </a:moveTo>
                  <a:lnTo>
                    <a:pt x="0" y="0"/>
                  </a:lnTo>
                  <a:lnTo>
                    <a:pt x="893771" y="0"/>
                  </a:lnTo>
                  <a:lnTo>
                    <a:pt x="893771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922910824"/>
      </p:ext>
    </p:extLst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105" dirty="0">
                <a:latin typeface="Palatino Linotype"/>
                <a:cs typeface="Palatino Linotype"/>
              </a:rPr>
              <a:t>this</a:t>
            </a:r>
            <a:r>
              <a:rPr b="1" spc="145" dirty="0">
                <a:latin typeface="Palatino Linotype"/>
                <a:cs typeface="Palatino Linotype"/>
              </a:rPr>
              <a:t> </a:t>
            </a:r>
            <a:r>
              <a:rPr spc="-155" dirty="0"/>
              <a:t>Keyword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59994" y="405002"/>
            <a:ext cx="5039995" cy="198755"/>
          </a:xfrm>
          <a:prstGeom prst="rect">
            <a:avLst/>
          </a:prstGeom>
          <a:solidFill>
            <a:srgbClr val="22373A"/>
          </a:solidFill>
        </p:spPr>
        <p:txBody>
          <a:bodyPr vert="horz" wrap="square" lIns="0" tIns="0" rIns="0" bIns="0" rtlCol="0">
            <a:spAutoFit/>
          </a:bodyPr>
          <a:lstStyle/>
          <a:p>
            <a:pPr marL="45720">
              <a:lnSpc>
                <a:spcPts val="1265"/>
              </a:lnSpc>
            </a:pPr>
            <a:r>
              <a:rPr sz="1100" b="1" spc="75" dirty="0">
                <a:solidFill>
                  <a:srgbClr val="F9F9F9"/>
                </a:solidFill>
                <a:latin typeface="Palatino Linotype"/>
                <a:cs typeface="Palatino Linotype"/>
              </a:rPr>
              <a:t>this</a:t>
            </a:r>
            <a:endParaRPr sz="1100">
              <a:latin typeface="Palatino Linotype"/>
              <a:cs typeface="Palatino Linotyp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9994" y="603249"/>
            <a:ext cx="5039995" cy="251460"/>
          </a:xfrm>
          <a:prstGeom prst="rect">
            <a:avLst/>
          </a:prstGeom>
          <a:solidFill>
            <a:srgbClr val="EDEDED"/>
          </a:solidFill>
        </p:spPr>
        <p:txBody>
          <a:bodyPr vert="horz" wrap="square" lIns="0" tIns="27305" rIns="0" bIns="0" rtlCol="0">
            <a:spAutoFit/>
          </a:bodyPr>
          <a:lstStyle/>
          <a:p>
            <a:pPr marL="45720">
              <a:lnSpc>
                <a:spcPct val="100000"/>
              </a:lnSpc>
              <a:spcBef>
                <a:spcPts val="215"/>
              </a:spcBef>
            </a:pP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Every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object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has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access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to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its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70" dirty="0">
                <a:solidFill>
                  <a:srgbClr val="22373A"/>
                </a:solidFill>
                <a:latin typeface="Tahoma"/>
                <a:cs typeface="Tahoma"/>
              </a:rPr>
              <a:t>own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60" dirty="0">
                <a:solidFill>
                  <a:srgbClr val="22373A"/>
                </a:solidFill>
                <a:latin typeface="Tahoma"/>
                <a:cs typeface="Tahoma"/>
              </a:rPr>
              <a:t>address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through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the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60" dirty="0">
                <a:solidFill>
                  <a:srgbClr val="22373A"/>
                </a:solidFill>
                <a:latin typeface="Palatino Linotype"/>
                <a:cs typeface="Palatino Linotype"/>
              </a:rPr>
              <a:t>const</a:t>
            </a:r>
            <a:r>
              <a:rPr sz="1100" spc="4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pointer</a:t>
            </a:r>
            <a:r>
              <a:rPr sz="1100" spc="229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105" dirty="0">
                <a:solidFill>
                  <a:srgbClr val="0000FF"/>
                </a:solidFill>
                <a:latin typeface="Palatino Linotype"/>
                <a:cs typeface="Palatino Linotype"/>
              </a:rPr>
              <a:t>this</a:t>
            </a:r>
            <a:endParaRPr sz="1100">
              <a:latin typeface="Palatino Linotype"/>
              <a:cs typeface="Palatino Linotyp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7294" y="906829"/>
            <a:ext cx="306070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Explicit</a:t>
            </a:r>
            <a:r>
              <a:rPr sz="1100" spc="-6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65" dirty="0">
                <a:solidFill>
                  <a:srgbClr val="22373A"/>
                </a:solidFill>
                <a:latin typeface="Tahoma"/>
                <a:cs typeface="Tahoma"/>
              </a:rPr>
              <a:t>usage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is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not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 mandatory 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(and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not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suggested)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9994" y="1176058"/>
            <a:ext cx="367030" cy="161925"/>
          </a:xfrm>
          <a:prstGeom prst="rect">
            <a:avLst/>
          </a:prstGeom>
          <a:solidFill>
            <a:srgbClr val="EDEDED"/>
          </a:solidFill>
        </p:spPr>
        <p:txBody>
          <a:bodyPr vert="horz" wrap="square" lIns="0" tIns="0" rIns="0" bIns="0" rtlCol="0">
            <a:spAutoFit/>
          </a:bodyPr>
          <a:lstStyle/>
          <a:p>
            <a:pPr marL="37465">
              <a:lnSpc>
                <a:spcPts val="1195"/>
              </a:lnSpc>
            </a:pPr>
            <a:r>
              <a:rPr sz="1100" b="1" spc="75" dirty="0">
                <a:solidFill>
                  <a:srgbClr val="22373A"/>
                </a:solidFill>
                <a:latin typeface="Palatino Linotype"/>
                <a:cs typeface="Palatino Linotype"/>
              </a:rPr>
              <a:t>this</a:t>
            </a:r>
            <a:endParaRPr sz="1100">
              <a:latin typeface="Palatino Linotype"/>
              <a:cs typeface="Palatino Linotyp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60336" y="1148688"/>
            <a:ext cx="107823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is </a:t>
            </a:r>
            <a:r>
              <a:rPr sz="1100" spc="-75" dirty="0">
                <a:solidFill>
                  <a:srgbClr val="22373A"/>
                </a:solidFill>
                <a:latin typeface="Tahoma"/>
                <a:cs typeface="Tahoma"/>
              </a:rPr>
              <a:t>necessary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when: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47357" y="1327287"/>
            <a:ext cx="3714115" cy="42164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89230" indent="-176530">
              <a:lnSpc>
                <a:spcPct val="100000"/>
              </a:lnSpc>
              <a:spcBef>
                <a:spcPts val="340"/>
              </a:spcBef>
              <a:buChar char="•"/>
              <a:tabLst>
                <a:tab pos="189230" algn="l"/>
              </a:tabLst>
            </a:pP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The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60" dirty="0">
                <a:solidFill>
                  <a:srgbClr val="22373A"/>
                </a:solidFill>
                <a:latin typeface="Tahoma"/>
                <a:cs typeface="Tahoma"/>
              </a:rPr>
              <a:t>name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of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a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local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variable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is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equal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to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60" dirty="0">
                <a:solidFill>
                  <a:srgbClr val="22373A"/>
                </a:solidFill>
                <a:latin typeface="Tahoma"/>
                <a:cs typeface="Tahoma"/>
              </a:rPr>
              <a:t>some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65" dirty="0">
                <a:solidFill>
                  <a:srgbClr val="22373A"/>
                </a:solidFill>
                <a:latin typeface="Tahoma"/>
                <a:cs typeface="Tahoma"/>
              </a:rPr>
              <a:t>member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 name</a:t>
            </a:r>
            <a:endParaRPr sz="1100">
              <a:latin typeface="Tahoma"/>
              <a:cs typeface="Tahoma"/>
            </a:endParaRPr>
          </a:p>
          <a:p>
            <a:pPr marL="189230" indent="-176530">
              <a:lnSpc>
                <a:spcPct val="100000"/>
              </a:lnSpc>
              <a:spcBef>
                <a:spcPts val="235"/>
              </a:spcBef>
              <a:buChar char="•"/>
              <a:tabLst>
                <a:tab pos="189230" algn="l"/>
              </a:tabLst>
            </a:pP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Return </a:t>
            </a:r>
            <a:r>
              <a:rPr sz="1100" spc="-65" dirty="0">
                <a:solidFill>
                  <a:srgbClr val="22373A"/>
                </a:solidFill>
                <a:latin typeface="Tahoma"/>
                <a:cs typeface="Tahoma"/>
              </a:rPr>
              <a:t>reference</a:t>
            </a:r>
            <a:r>
              <a:rPr sz="1100" spc="-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to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 the</a:t>
            </a:r>
            <a:r>
              <a:rPr sz="1100" spc="-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calling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object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59994" y="1865236"/>
            <a:ext cx="5039995" cy="1216359"/>
          </a:xfrm>
          <a:prstGeom prst="rect">
            <a:avLst/>
          </a:prstGeom>
          <a:solidFill>
            <a:srgbClr val="EDEDED"/>
          </a:solidFill>
        </p:spPr>
        <p:txBody>
          <a:bodyPr vert="horz" wrap="square" lIns="0" tIns="5715" rIns="0" bIns="0" rtlCol="0">
            <a:spAutoFit/>
          </a:bodyPr>
          <a:lstStyle/>
          <a:p>
            <a:pPr marR="4460875" algn="r">
              <a:lnSpc>
                <a:spcPct val="100000"/>
              </a:lnSpc>
              <a:spcBef>
                <a:spcPts val="45"/>
              </a:spcBef>
            </a:pPr>
            <a:r>
              <a:rPr lang="en-US" sz="800" b="1" spc="70" dirty="0">
                <a:solidFill>
                  <a:srgbClr val="007F00"/>
                </a:solidFill>
                <a:latin typeface="Palatino Linotype"/>
                <a:cs typeface="Palatino Linotype"/>
              </a:rPr>
              <a:t>class </a:t>
            </a:r>
            <a:r>
              <a:rPr sz="800" b="1" spc="-65" dirty="0">
                <a:solidFill>
                  <a:srgbClr val="0000FF"/>
                </a:solidFill>
                <a:latin typeface="Palatino Linotype"/>
                <a:cs typeface="Palatino Linotype"/>
              </a:rPr>
              <a:t>A</a:t>
            </a:r>
            <a:r>
              <a:rPr sz="800" b="1" spc="165" dirty="0">
                <a:solidFill>
                  <a:srgbClr val="0000FF"/>
                </a:solidFill>
                <a:latin typeface="Palatino Linotype"/>
                <a:cs typeface="Palatino Linotype"/>
              </a:rPr>
              <a:t> </a:t>
            </a:r>
            <a:r>
              <a:rPr sz="800" spc="100" dirty="0">
                <a:solidFill>
                  <a:srgbClr val="22373A"/>
                </a:solidFill>
                <a:latin typeface="Palatino Linotype"/>
                <a:cs typeface="Palatino Linotype"/>
              </a:rPr>
              <a:t>{</a:t>
            </a:r>
            <a:endParaRPr sz="800" dirty="0">
              <a:latin typeface="Palatino Linotype"/>
              <a:cs typeface="Palatino Linotype"/>
            </a:endParaRPr>
          </a:p>
          <a:p>
            <a:pPr marR="4458335" algn="r">
              <a:lnSpc>
                <a:spcPct val="100000"/>
              </a:lnSpc>
              <a:spcBef>
                <a:spcPts val="125"/>
              </a:spcBef>
            </a:pPr>
            <a:r>
              <a:rPr sz="800" b="1" spc="70" dirty="0">
                <a:solidFill>
                  <a:srgbClr val="AF003F"/>
                </a:solidFill>
                <a:latin typeface="Palatino Linotype"/>
                <a:cs typeface="Palatino Linotype"/>
              </a:rPr>
              <a:t>int</a:t>
            </a:r>
            <a:r>
              <a:rPr sz="800" b="1" spc="229" dirty="0">
                <a:solidFill>
                  <a:srgbClr val="AF003F"/>
                </a:solidFill>
                <a:latin typeface="Palatino Linotype"/>
                <a:cs typeface="Palatino Linotype"/>
              </a:rPr>
              <a:t> </a:t>
            </a:r>
            <a:r>
              <a:rPr sz="800" spc="90" dirty="0">
                <a:solidFill>
                  <a:srgbClr val="22373A"/>
                </a:solidFill>
                <a:latin typeface="Palatino Linotype"/>
                <a:cs typeface="Palatino Linotype"/>
              </a:rPr>
              <a:t>x;</a:t>
            </a:r>
            <a:endParaRPr sz="800" dirty="0">
              <a:latin typeface="Palatino Linotype"/>
              <a:cs typeface="Palatino Linotype"/>
            </a:endParaRPr>
          </a:p>
          <a:p>
            <a:pPr marL="252729">
              <a:lnSpc>
                <a:spcPct val="100000"/>
              </a:lnSpc>
              <a:spcBef>
                <a:spcPts val="130"/>
              </a:spcBef>
            </a:pPr>
            <a:r>
              <a:rPr sz="800" b="1" dirty="0">
                <a:solidFill>
                  <a:srgbClr val="AF003F"/>
                </a:solidFill>
                <a:latin typeface="Palatino Linotype"/>
                <a:cs typeface="Palatino Linotype"/>
              </a:rPr>
              <a:t>void</a:t>
            </a:r>
            <a:r>
              <a:rPr sz="800" b="1" spc="225" dirty="0">
                <a:solidFill>
                  <a:srgbClr val="AF003F"/>
                </a:solidFill>
                <a:latin typeface="Palatino Linotype"/>
                <a:cs typeface="Palatino Linotype"/>
              </a:rPr>
              <a:t> </a:t>
            </a:r>
            <a:r>
              <a:rPr sz="800" spc="105" dirty="0">
                <a:solidFill>
                  <a:srgbClr val="0000FF"/>
                </a:solidFill>
                <a:latin typeface="Palatino Linotype"/>
                <a:cs typeface="Palatino Linotype"/>
              </a:rPr>
              <a:t>f</a:t>
            </a:r>
            <a:r>
              <a:rPr sz="800" spc="105" dirty="0">
                <a:solidFill>
                  <a:srgbClr val="22373A"/>
                </a:solidFill>
                <a:latin typeface="Palatino Linotype"/>
                <a:cs typeface="Palatino Linotype"/>
              </a:rPr>
              <a:t>(</a:t>
            </a:r>
            <a:r>
              <a:rPr sz="800" b="1" spc="105" dirty="0">
                <a:solidFill>
                  <a:srgbClr val="AF003F"/>
                </a:solidFill>
                <a:latin typeface="Palatino Linotype"/>
                <a:cs typeface="Palatino Linotype"/>
              </a:rPr>
              <a:t>int</a:t>
            </a:r>
            <a:r>
              <a:rPr sz="800" b="1" spc="229" dirty="0">
                <a:solidFill>
                  <a:srgbClr val="AF003F"/>
                </a:solidFill>
                <a:latin typeface="Palatino Linotype"/>
                <a:cs typeface="Palatino Linotype"/>
              </a:rPr>
              <a:t> </a:t>
            </a:r>
            <a:r>
              <a:rPr sz="800" spc="80" dirty="0">
                <a:solidFill>
                  <a:srgbClr val="22373A"/>
                </a:solidFill>
                <a:latin typeface="Palatino Linotype"/>
                <a:cs typeface="Palatino Linotype"/>
              </a:rPr>
              <a:t>x)</a:t>
            </a:r>
            <a:r>
              <a:rPr sz="800" spc="229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800" spc="100" dirty="0">
                <a:solidFill>
                  <a:srgbClr val="22373A"/>
                </a:solidFill>
                <a:latin typeface="Palatino Linotype"/>
                <a:cs typeface="Palatino Linotype"/>
              </a:rPr>
              <a:t>{</a:t>
            </a:r>
            <a:endParaRPr sz="800" dirty="0">
              <a:latin typeface="Palatino Linotype"/>
              <a:cs typeface="Palatino Linotype"/>
            </a:endParaRPr>
          </a:p>
          <a:p>
            <a:pPr marL="467995">
              <a:lnSpc>
                <a:spcPct val="100000"/>
              </a:lnSpc>
              <a:spcBef>
                <a:spcPts val="130"/>
              </a:spcBef>
            </a:pPr>
            <a:r>
              <a:rPr sz="800" b="1" spc="85" dirty="0">
                <a:solidFill>
                  <a:srgbClr val="007F00"/>
                </a:solidFill>
                <a:latin typeface="Palatino Linotype"/>
                <a:cs typeface="Palatino Linotype"/>
              </a:rPr>
              <a:t>this</a:t>
            </a:r>
            <a:r>
              <a:rPr sz="800" spc="85" dirty="0">
                <a:solidFill>
                  <a:srgbClr val="666666"/>
                </a:solidFill>
                <a:latin typeface="Palatino Linotype"/>
                <a:cs typeface="Palatino Linotype"/>
              </a:rPr>
              <a:t>-</a:t>
            </a:r>
            <a:r>
              <a:rPr sz="800" dirty="0">
                <a:solidFill>
                  <a:srgbClr val="666666"/>
                </a:solidFill>
                <a:latin typeface="Palatino Linotype"/>
                <a:cs typeface="Palatino Linotype"/>
              </a:rPr>
              <a:t>&gt;</a:t>
            </a:r>
            <a:r>
              <a:rPr sz="800" dirty="0">
                <a:solidFill>
                  <a:srgbClr val="22373A"/>
                </a:solidFill>
                <a:latin typeface="Palatino Linotype"/>
                <a:cs typeface="Palatino Linotype"/>
              </a:rPr>
              <a:t>x</a:t>
            </a:r>
            <a:r>
              <a:rPr sz="800" spc="23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800" dirty="0">
                <a:solidFill>
                  <a:srgbClr val="666666"/>
                </a:solidFill>
                <a:latin typeface="Palatino Linotype"/>
                <a:cs typeface="Palatino Linotype"/>
              </a:rPr>
              <a:t>=</a:t>
            </a:r>
            <a:r>
              <a:rPr sz="800" spc="240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800" spc="114" dirty="0">
                <a:solidFill>
                  <a:srgbClr val="22373A"/>
                </a:solidFill>
                <a:latin typeface="Palatino Linotype"/>
                <a:cs typeface="Palatino Linotype"/>
              </a:rPr>
              <a:t>x;</a:t>
            </a:r>
            <a:r>
              <a:rPr sz="800" spc="24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800" i="1" spc="18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800" i="1" spc="23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800" i="1" spc="50" dirty="0">
                <a:solidFill>
                  <a:srgbClr val="3D7A7A"/>
                </a:solidFill>
                <a:latin typeface="Palatino Linotype"/>
                <a:cs typeface="Palatino Linotype"/>
              </a:rPr>
              <a:t>without</a:t>
            </a:r>
            <a:r>
              <a:rPr sz="800" i="1" spc="23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800" i="1" spc="80" dirty="0">
                <a:solidFill>
                  <a:srgbClr val="3D7A7A"/>
                </a:solidFill>
                <a:latin typeface="Palatino Linotype"/>
                <a:cs typeface="Palatino Linotype"/>
              </a:rPr>
              <a:t>"this"</a:t>
            </a:r>
            <a:r>
              <a:rPr sz="800" i="1" spc="23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800" i="1" spc="60" dirty="0">
                <a:solidFill>
                  <a:srgbClr val="3D7A7A"/>
                </a:solidFill>
                <a:latin typeface="Palatino Linotype"/>
                <a:cs typeface="Palatino Linotype"/>
              </a:rPr>
              <a:t>has</a:t>
            </a:r>
            <a:r>
              <a:rPr sz="800" i="1" spc="229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800" i="1" dirty="0">
                <a:solidFill>
                  <a:srgbClr val="3D7A7A"/>
                </a:solidFill>
                <a:latin typeface="Palatino Linotype"/>
                <a:cs typeface="Palatino Linotype"/>
              </a:rPr>
              <a:t>no</a:t>
            </a:r>
            <a:r>
              <a:rPr sz="800" i="1" spc="23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800" i="1" spc="130" dirty="0">
                <a:solidFill>
                  <a:srgbClr val="3D7A7A"/>
                </a:solidFill>
                <a:latin typeface="Palatino Linotype"/>
                <a:cs typeface="Palatino Linotype"/>
              </a:rPr>
              <a:t>effect</a:t>
            </a:r>
            <a:endParaRPr sz="800" dirty="0">
              <a:latin typeface="Palatino Linotype"/>
              <a:cs typeface="Palatino Linotype"/>
            </a:endParaRPr>
          </a:p>
          <a:p>
            <a:pPr marL="252729">
              <a:lnSpc>
                <a:spcPct val="100000"/>
              </a:lnSpc>
              <a:spcBef>
                <a:spcPts val="125"/>
              </a:spcBef>
            </a:pPr>
            <a:r>
              <a:rPr sz="800" spc="155" dirty="0">
                <a:solidFill>
                  <a:srgbClr val="22373A"/>
                </a:solidFill>
                <a:latin typeface="Palatino Linotype"/>
                <a:cs typeface="Palatino Linotype"/>
              </a:rPr>
              <a:t>}</a:t>
            </a:r>
            <a:endParaRPr sz="800" dirty="0">
              <a:latin typeface="Palatino Linotype"/>
              <a:cs typeface="Palatino Linotype"/>
            </a:endParaRPr>
          </a:p>
          <a:p>
            <a:pPr marL="252729">
              <a:lnSpc>
                <a:spcPct val="100000"/>
              </a:lnSpc>
              <a:spcBef>
                <a:spcPts val="130"/>
              </a:spcBef>
            </a:pPr>
            <a:r>
              <a:rPr sz="800" b="1" dirty="0">
                <a:solidFill>
                  <a:srgbClr val="007F00"/>
                </a:solidFill>
                <a:latin typeface="Palatino Linotype"/>
                <a:cs typeface="Palatino Linotype"/>
              </a:rPr>
              <a:t>const</a:t>
            </a:r>
            <a:r>
              <a:rPr sz="800" b="1" spc="235" dirty="0">
                <a:solidFill>
                  <a:srgbClr val="007F00"/>
                </a:solidFill>
                <a:latin typeface="Palatino Linotype"/>
                <a:cs typeface="Palatino Linotype"/>
              </a:rPr>
              <a:t> </a:t>
            </a:r>
            <a:r>
              <a:rPr sz="800" spc="-135" dirty="0">
                <a:solidFill>
                  <a:srgbClr val="22373A"/>
                </a:solidFill>
                <a:latin typeface="Palatino Linotype"/>
                <a:cs typeface="Palatino Linotype"/>
              </a:rPr>
              <a:t>A</a:t>
            </a:r>
            <a:r>
              <a:rPr sz="800" spc="-135" dirty="0">
                <a:solidFill>
                  <a:srgbClr val="666666"/>
                </a:solidFill>
                <a:latin typeface="Palatino Linotype"/>
                <a:cs typeface="Palatino Linotype"/>
              </a:rPr>
              <a:t>&amp;</a:t>
            </a:r>
            <a:r>
              <a:rPr sz="800" spc="235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800" spc="95" dirty="0">
                <a:solidFill>
                  <a:srgbClr val="0000FF"/>
                </a:solidFill>
                <a:latin typeface="Palatino Linotype"/>
                <a:cs typeface="Palatino Linotype"/>
              </a:rPr>
              <a:t>g</a:t>
            </a:r>
            <a:r>
              <a:rPr sz="800" spc="95" dirty="0">
                <a:solidFill>
                  <a:srgbClr val="22373A"/>
                </a:solidFill>
                <a:latin typeface="Palatino Linotype"/>
                <a:cs typeface="Palatino Linotype"/>
              </a:rPr>
              <a:t>()</a:t>
            </a:r>
            <a:r>
              <a:rPr sz="800" spc="23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800" spc="100" dirty="0">
                <a:solidFill>
                  <a:srgbClr val="22373A"/>
                </a:solidFill>
                <a:latin typeface="Palatino Linotype"/>
                <a:cs typeface="Palatino Linotype"/>
              </a:rPr>
              <a:t>{</a:t>
            </a:r>
            <a:endParaRPr sz="800" dirty="0">
              <a:latin typeface="Palatino Linotype"/>
              <a:cs typeface="Palatino Linotype"/>
            </a:endParaRPr>
          </a:p>
          <a:p>
            <a:pPr marL="467995">
              <a:lnSpc>
                <a:spcPct val="100000"/>
              </a:lnSpc>
              <a:spcBef>
                <a:spcPts val="130"/>
              </a:spcBef>
            </a:pPr>
            <a:r>
              <a:rPr sz="800" b="1" dirty="0">
                <a:solidFill>
                  <a:srgbClr val="007F00"/>
                </a:solidFill>
                <a:latin typeface="Palatino Linotype"/>
                <a:cs typeface="Palatino Linotype"/>
              </a:rPr>
              <a:t>return</a:t>
            </a:r>
            <a:r>
              <a:rPr sz="800" b="1" spc="445" dirty="0">
                <a:solidFill>
                  <a:srgbClr val="007F00"/>
                </a:solidFill>
                <a:latin typeface="Palatino Linotype"/>
                <a:cs typeface="Palatino Linotype"/>
              </a:rPr>
              <a:t> </a:t>
            </a:r>
            <a:r>
              <a:rPr sz="800" spc="90" dirty="0">
                <a:solidFill>
                  <a:srgbClr val="666666"/>
                </a:solidFill>
                <a:latin typeface="Palatino Linotype"/>
                <a:cs typeface="Palatino Linotype"/>
              </a:rPr>
              <a:t>*</a:t>
            </a:r>
            <a:r>
              <a:rPr sz="800" b="1" spc="90" dirty="0">
                <a:solidFill>
                  <a:srgbClr val="007F00"/>
                </a:solidFill>
                <a:latin typeface="Palatino Linotype"/>
                <a:cs typeface="Palatino Linotype"/>
              </a:rPr>
              <a:t>this</a:t>
            </a:r>
            <a:r>
              <a:rPr sz="800" spc="90" dirty="0">
                <a:solidFill>
                  <a:srgbClr val="22373A"/>
                </a:solidFill>
                <a:latin typeface="Palatino Linotype"/>
                <a:cs typeface="Palatino Linotype"/>
              </a:rPr>
              <a:t>;</a:t>
            </a:r>
            <a:endParaRPr sz="800" dirty="0">
              <a:latin typeface="Palatino Linotype"/>
              <a:cs typeface="Palatino Linotype"/>
            </a:endParaRPr>
          </a:p>
          <a:p>
            <a:pPr marL="252729">
              <a:lnSpc>
                <a:spcPct val="100000"/>
              </a:lnSpc>
              <a:spcBef>
                <a:spcPts val="125"/>
              </a:spcBef>
            </a:pPr>
            <a:r>
              <a:rPr sz="800" spc="155" dirty="0">
                <a:solidFill>
                  <a:srgbClr val="22373A"/>
                </a:solidFill>
                <a:latin typeface="Palatino Linotype"/>
                <a:cs typeface="Palatino Linotype"/>
              </a:rPr>
              <a:t>}</a:t>
            </a:r>
            <a:endParaRPr sz="800" dirty="0">
              <a:latin typeface="Palatino Linotype"/>
              <a:cs typeface="Palatino Linotype"/>
            </a:endParaRPr>
          </a:p>
          <a:p>
            <a:pPr marL="37465">
              <a:lnSpc>
                <a:spcPct val="100000"/>
              </a:lnSpc>
              <a:spcBef>
                <a:spcPts val="130"/>
              </a:spcBef>
            </a:pPr>
            <a:r>
              <a:rPr sz="800" spc="160" dirty="0">
                <a:solidFill>
                  <a:srgbClr val="22373A"/>
                </a:solidFill>
                <a:latin typeface="Palatino Linotype"/>
                <a:cs typeface="Palatino Linotype"/>
              </a:rPr>
              <a:t>};</a:t>
            </a:r>
            <a:endParaRPr sz="800" dirty="0">
              <a:latin typeface="Palatino Linotype"/>
              <a:cs typeface="Palatino Linotype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0" y="3234937"/>
            <a:ext cx="5760085" cy="5080"/>
            <a:chOff x="0" y="3234937"/>
            <a:chExt cx="5760085" cy="5080"/>
          </a:xfrm>
        </p:grpSpPr>
        <p:sp>
          <p:nvSpPr>
            <p:cNvPr id="12" name="object 12"/>
            <p:cNvSpPr/>
            <p:nvPr/>
          </p:nvSpPr>
          <p:spPr>
            <a:xfrm>
              <a:off x="0" y="3237471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0" y="3234937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80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0" y="3234937"/>
              <a:ext cx="4370070" cy="5080"/>
            </a:xfrm>
            <a:custGeom>
              <a:avLst/>
              <a:gdLst/>
              <a:ahLst/>
              <a:cxnLst/>
              <a:rect l="l" t="t" r="r" b="b"/>
              <a:pathLst>
                <a:path w="4370070" h="5080">
                  <a:moveTo>
                    <a:pt x="0" y="5060"/>
                  </a:moveTo>
                  <a:lnTo>
                    <a:pt x="0" y="0"/>
                  </a:lnTo>
                  <a:lnTo>
                    <a:pt x="4369714" y="0"/>
                  </a:lnTo>
                  <a:lnTo>
                    <a:pt x="4369714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770" y="76375"/>
            <a:ext cx="545909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195570" algn="l"/>
              </a:tabLst>
            </a:pPr>
            <a:r>
              <a:rPr b="1" spc="50" dirty="0">
                <a:latin typeface="Palatino Linotype"/>
                <a:cs typeface="Palatino Linotype"/>
              </a:rPr>
              <a:t>const</a:t>
            </a:r>
            <a:r>
              <a:rPr b="1" spc="140" dirty="0">
                <a:latin typeface="Palatino Linotype"/>
                <a:cs typeface="Palatino Linotype"/>
              </a:rPr>
              <a:t> </a:t>
            </a:r>
            <a:r>
              <a:rPr spc="-10" dirty="0"/>
              <a:t>Keyword</a:t>
            </a:r>
            <a:r>
              <a:rPr dirty="0"/>
              <a:t>	</a:t>
            </a:r>
            <a:r>
              <a:rPr spc="-25" dirty="0"/>
              <a:t>1/2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59994" y="405002"/>
            <a:ext cx="5039995" cy="198755"/>
          </a:xfrm>
          <a:prstGeom prst="rect">
            <a:avLst/>
          </a:prstGeom>
          <a:solidFill>
            <a:srgbClr val="22373A"/>
          </a:solidFill>
        </p:spPr>
        <p:txBody>
          <a:bodyPr vert="horz" wrap="square" lIns="0" tIns="0" rIns="0" bIns="0" rtlCol="0">
            <a:spAutoFit/>
          </a:bodyPr>
          <a:lstStyle/>
          <a:p>
            <a:pPr marL="45720">
              <a:lnSpc>
                <a:spcPts val="1265"/>
              </a:lnSpc>
            </a:pPr>
            <a:r>
              <a:rPr sz="1100" spc="-130" dirty="0">
                <a:solidFill>
                  <a:srgbClr val="F9F9F9"/>
                </a:solidFill>
                <a:latin typeface="Arial Black"/>
                <a:cs typeface="Arial Black"/>
              </a:rPr>
              <a:t>Const</a:t>
            </a:r>
            <a:r>
              <a:rPr sz="1100" spc="60" dirty="0">
                <a:solidFill>
                  <a:srgbClr val="F9F9F9"/>
                </a:solidFill>
                <a:latin typeface="Arial Black"/>
                <a:cs typeface="Arial Black"/>
              </a:rPr>
              <a:t> </a:t>
            </a:r>
            <a:r>
              <a:rPr sz="1100" spc="-150" dirty="0">
                <a:solidFill>
                  <a:srgbClr val="F9F9F9"/>
                </a:solidFill>
                <a:latin typeface="Arial Black"/>
                <a:cs typeface="Arial Black"/>
              </a:rPr>
              <a:t>member</a:t>
            </a:r>
            <a:r>
              <a:rPr sz="1100" spc="60" dirty="0">
                <a:solidFill>
                  <a:srgbClr val="F9F9F9"/>
                </a:solidFill>
                <a:latin typeface="Arial Black"/>
                <a:cs typeface="Arial Black"/>
              </a:rPr>
              <a:t> </a:t>
            </a:r>
            <a:r>
              <a:rPr sz="1100" spc="-25" dirty="0">
                <a:solidFill>
                  <a:srgbClr val="F9F9F9"/>
                </a:solidFill>
                <a:latin typeface="Arial Black"/>
                <a:cs typeface="Arial Black"/>
              </a:rPr>
              <a:t>functions</a:t>
            </a:r>
            <a:endParaRPr sz="1100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9994" y="603249"/>
            <a:ext cx="5039995" cy="421640"/>
          </a:xfrm>
          <a:prstGeom prst="rect">
            <a:avLst/>
          </a:prstGeom>
          <a:solidFill>
            <a:srgbClr val="EDEDED"/>
          </a:solidFill>
        </p:spPr>
        <p:txBody>
          <a:bodyPr vert="horz" wrap="square" lIns="0" tIns="10160" rIns="0" bIns="0" rtlCol="0">
            <a:spAutoFit/>
          </a:bodyPr>
          <a:lstStyle/>
          <a:p>
            <a:pPr marL="45720">
              <a:lnSpc>
                <a:spcPct val="100000"/>
              </a:lnSpc>
              <a:spcBef>
                <a:spcPts val="80"/>
              </a:spcBef>
            </a:pPr>
            <a:r>
              <a:rPr sz="1100" spc="-130" dirty="0">
                <a:solidFill>
                  <a:srgbClr val="22373A"/>
                </a:solidFill>
                <a:latin typeface="Arial Black"/>
                <a:cs typeface="Arial Black"/>
              </a:rPr>
              <a:t>Const</a:t>
            </a:r>
            <a:r>
              <a:rPr sz="1100" spc="40" dirty="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sz="1100" spc="-150" dirty="0">
                <a:solidFill>
                  <a:srgbClr val="22373A"/>
                </a:solidFill>
                <a:latin typeface="Arial Black"/>
                <a:cs typeface="Arial Black"/>
              </a:rPr>
              <a:t>member</a:t>
            </a:r>
            <a:r>
              <a:rPr sz="1100" spc="40" dirty="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sz="1100" spc="-135" dirty="0">
                <a:solidFill>
                  <a:srgbClr val="22373A"/>
                </a:solidFill>
                <a:latin typeface="Arial Black"/>
                <a:cs typeface="Arial Black"/>
              </a:rPr>
              <a:t>functions</a:t>
            </a:r>
            <a:r>
              <a:rPr sz="1100" spc="5" dirty="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sz="1100" spc="-140" dirty="0">
                <a:solidFill>
                  <a:srgbClr val="22373A"/>
                </a:solidFill>
                <a:latin typeface="Tahoma"/>
                <a:cs typeface="Tahoma"/>
              </a:rPr>
              <a:t>(</a:t>
            </a:r>
            <a:r>
              <a:rPr sz="1100" spc="-140" dirty="0">
                <a:solidFill>
                  <a:srgbClr val="22373A"/>
                </a:solidFill>
                <a:latin typeface="Arial Black"/>
                <a:cs typeface="Arial Black"/>
              </a:rPr>
              <a:t>inspectors</a:t>
            </a:r>
            <a:r>
              <a:rPr sz="1100" spc="5" dirty="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or</a:t>
            </a:r>
            <a:r>
              <a:rPr sz="1100" spc="4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35" dirty="0">
                <a:solidFill>
                  <a:srgbClr val="22373A"/>
                </a:solidFill>
                <a:latin typeface="Arial Black"/>
                <a:cs typeface="Arial Black"/>
              </a:rPr>
              <a:t>observer</a:t>
            </a:r>
            <a:r>
              <a:rPr sz="1100" spc="-135" dirty="0">
                <a:solidFill>
                  <a:srgbClr val="22373A"/>
                </a:solidFill>
                <a:latin typeface="Tahoma"/>
                <a:cs typeface="Tahoma"/>
              </a:rPr>
              <a:t>)</a:t>
            </a:r>
            <a:r>
              <a:rPr sz="1100" spc="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are</a:t>
            </a:r>
            <a:r>
              <a:rPr sz="1100" spc="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functions</a:t>
            </a:r>
            <a:r>
              <a:rPr sz="1100" spc="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65" dirty="0">
                <a:solidFill>
                  <a:srgbClr val="22373A"/>
                </a:solidFill>
                <a:latin typeface="Tahoma"/>
                <a:cs typeface="Tahoma"/>
              </a:rPr>
              <a:t>marked</a:t>
            </a:r>
            <a:r>
              <a:rPr sz="1100" spc="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with</a:t>
            </a:r>
            <a:endParaRPr sz="1100">
              <a:latin typeface="Tahoma"/>
              <a:cs typeface="Tahoma"/>
            </a:endParaRPr>
          </a:p>
          <a:p>
            <a:pPr marL="45720">
              <a:lnSpc>
                <a:spcPct val="100000"/>
              </a:lnSpc>
              <a:spcBef>
                <a:spcPts val="240"/>
              </a:spcBef>
            </a:pPr>
            <a:r>
              <a:rPr sz="1100" spc="60" dirty="0">
                <a:solidFill>
                  <a:srgbClr val="0000FF"/>
                </a:solidFill>
                <a:latin typeface="Palatino Linotype"/>
                <a:cs typeface="Palatino Linotype"/>
              </a:rPr>
              <a:t>const</a:t>
            </a:r>
            <a:r>
              <a:rPr sz="1100" spc="35" dirty="0">
                <a:solidFill>
                  <a:srgbClr val="0000FF"/>
                </a:solidFill>
                <a:latin typeface="Palatino Linotype"/>
                <a:cs typeface="Palatino Linotype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that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are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not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allowed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to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change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the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object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state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52942" y="1187780"/>
            <a:ext cx="440055" cy="154305"/>
          </a:xfrm>
          <a:prstGeom prst="rect">
            <a:avLst/>
          </a:prstGeom>
          <a:solidFill>
            <a:srgbClr val="EDEDED"/>
          </a:solidFill>
        </p:spPr>
        <p:txBody>
          <a:bodyPr vert="horz" wrap="square" lIns="0" tIns="0" rIns="0" bIns="0" rtlCol="0">
            <a:spAutoFit/>
          </a:bodyPr>
          <a:lstStyle/>
          <a:p>
            <a:pPr marL="37465">
              <a:lnSpc>
                <a:spcPts val="1135"/>
              </a:lnSpc>
            </a:pPr>
            <a:r>
              <a:rPr sz="1100" b="1" spc="-10" dirty="0">
                <a:solidFill>
                  <a:srgbClr val="22373A"/>
                </a:solidFill>
                <a:latin typeface="Palatino Linotype"/>
                <a:cs typeface="Palatino Linotype"/>
              </a:rPr>
              <a:t>const</a:t>
            </a:r>
            <a:endParaRPr sz="1100">
              <a:latin typeface="Palatino Linotype"/>
              <a:cs typeface="Palatino Linotyp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47294" y="1152574"/>
            <a:ext cx="495998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2190750" algn="l"/>
              </a:tabLst>
            </a:pP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Member functions 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without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a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	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suffix 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are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called </a:t>
            </a:r>
            <a:r>
              <a:rPr sz="1100" i="1" dirty="0">
                <a:solidFill>
                  <a:srgbClr val="22373A"/>
                </a:solidFill>
                <a:latin typeface="Calibri"/>
                <a:cs typeface="Calibri"/>
              </a:rPr>
              <a:t>non-const</a:t>
            </a:r>
            <a:r>
              <a:rPr sz="1100" i="1" spc="70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100" i="1" dirty="0">
                <a:solidFill>
                  <a:srgbClr val="22373A"/>
                </a:solidFill>
                <a:latin typeface="Calibri"/>
                <a:cs typeface="Calibri"/>
              </a:rPr>
              <a:t>member</a:t>
            </a:r>
            <a:r>
              <a:rPr sz="1100" i="1" spc="65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100" i="1" dirty="0">
                <a:solidFill>
                  <a:srgbClr val="22373A"/>
                </a:solidFill>
                <a:latin typeface="Calibri"/>
                <a:cs typeface="Calibri"/>
              </a:rPr>
              <a:t>functions</a:t>
            </a:r>
            <a:r>
              <a:rPr sz="1100" i="1" spc="145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or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47294" y="1318816"/>
            <a:ext cx="476504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8000"/>
              </a:lnSpc>
              <a:spcBef>
                <a:spcPts val="100"/>
              </a:spcBef>
            </a:pPr>
            <a:r>
              <a:rPr sz="1100" spc="-105" dirty="0">
                <a:solidFill>
                  <a:srgbClr val="22373A"/>
                </a:solidFill>
                <a:latin typeface="Arial Black"/>
                <a:cs typeface="Arial Black"/>
              </a:rPr>
              <a:t>mutators</a:t>
            </a:r>
            <a:r>
              <a:rPr sz="1100" spc="-105" dirty="0">
                <a:solidFill>
                  <a:srgbClr val="22373A"/>
                </a:solidFill>
                <a:latin typeface="Tahoma"/>
                <a:cs typeface="Tahoma"/>
              </a:rPr>
              <a:t>.</a:t>
            </a:r>
            <a:r>
              <a:rPr sz="1100" spc="8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The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compiler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prevents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from 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inadvertently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 mutating/changing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the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data </a:t>
            </a:r>
            <a:r>
              <a:rPr sz="1100" spc="-70" dirty="0">
                <a:solidFill>
                  <a:srgbClr val="22373A"/>
                </a:solidFill>
                <a:latin typeface="Tahoma"/>
                <a:cs typeface="Tahoma"/>
              </a:rPr>
              <a:t>members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of</a:t>
            </a:r>
            <a:r>
              <a:rPr sz="1100" spc="-7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i="1" dirty="0">
                <a:solidFill>
                  <a:srgbClr val="22373A"/>
                </a:solidFill>
                <a:latin typeface="Calibri"/>
                <a:cs typeface="Calibri"/>
              </a:rPr>
              <a:t>observer</a:t>
            </a:r>
            <a:r>
              <a:rPr sz="1100" i="1" spc="150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functions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59994" y="1834337"/>
            <a:ext cx="5039995" cy="1097736"/>
          </a:xfrm>
          <a:prstGeom prst="rect">
            <a:avLst/>
          </a:prstGeom>
          <a:solidFill>
            <a:srgbClr val="EDEDED"/>
          </a:solidFill>
        </p:spPr>
        <p:txBody>
          <a:bodyPr vert="horz" wrap="square" lIns="0" tIns="2540" rIns="0" bIns="0" rtlCol="0">
            <a:spAutoFit/>
          </a:bodyPr>
          <a:lstStyle/>
          <a:p>
            <a:pPr marL="37465">
              <a:lnSpc>
                <a:spcPct val="100000"/>
              </a:lnSpc>
              <a:spcBef>
                <a:spcPts val="20"/>
              </a:spcBef>
            </a:pPr>
            <a:r>
              <a:rPr lang="en-US" sz="900" b="1" spc="80" dirty="0">
                <a:solidFill>
                  <a:srgbClr val="007F00"/>
                </a:solidFill>
                <a:latin typeface="Palatino Linotype"/>
                <a:cs typeface="Palatino Linotype"/>
              </a:rPr>
              <a:t>class </a:t>
            </a:r>
            <a:r>
              <a:rPr sz="900" b="1" spc="-75" dirty="0">
                <a:solidFill>
                  <a:srgbClr val="0000FF"/>
                </a:solidFill>
                <a:latin typeface="Palatino Linotype"/>
                <a:cs typeface="Palatino Linotype"/>
              </a:rPr>
              <a:t>A</a:t>
            </a:r>
            <a:r>
              <a:rPr sz="900" b="1" spc="180" dirty="0">
                <a:solidFill>
                  <a:srgbClr val="0000FF"/>
                </a:solidFill>
                <a:latin typeface="Palatino Linotype"/>
                <a:cs typeface="Palatino Linotype"/>
              </a:rPr>
              <a:t> </a:t>
            </a:r>
            <a:r>
              <a:rPr sz="900" spc="120" dirty="0">
                <a:solidFill>
                  <a:srgbClr val="22373A"/>
                </a:solidFill>
                <a:latin typeface="Palatino Linotype"/>
                <a:cs typeface="Palatino Linotype"/>
              </a:rPr>
              <a:t>{</a:t>
            </a:r>
            <a:endParaRPr sz="900" dirty="0">
              <a:latin typeface="Palatino Linotype"/>
              <a:cs typeface="Palatino Linotype"/>
            </a:endParaRPr>
          </a:p>
          <a:p>
            <a:pPr marL="276860">
              <a:lnSpc>
                <a:spcPct val="100000"/>
              </a:lnSpc>
              <a:spcBef>
                <a:spcPts val="180"/>
              </a:spcBef>
            </a:pPr>
            <a:r>
              <a:rPr sz="900" b="1" spc="80" dirty="0">
                <a:solidFill>
                  <a:srgbClr val="AF003F"/>
                </a:solidFill>
                <a:latin typeface="Palatino Linotype"/>
                <a:cs typeface="Palatino Linotype"/>
              </a:rPr>
              <a:t>int</a:t>
            </a:r>
            <a:r>
              <a:rPr sz="900" b="1" spc="254" dirty="0">
                <a:solidFill>
                  <a:srgbClr val="AF003F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x</a:t>
            </a:r>
            <a:r>
              <a:rPr sz="900" spc="254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666666"/>
                </a:solidFill>
                <a:latin typeface="Palatino Linotype"/>
                <a:cs typeface="Palatino Linotype"/>
              </a:rPr>
              <a:t>=</a:t>
            </a:r>
            <a:r>
              <a:rPr sz="900" spc="260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spc="105" dirty="0">
                <a:solidFill>
                  <a:srgbClr val="666666"/>
                </a:solidFill>
                <a:latin typeface="Palatino Linotype"/>
                <a:cs typeface="Palatino Linotype"/>
              </a:rPr>
              <a:t>3</a:t>
            </a:r>
            <a:r>
              <a:rPr sz="900" spc="105" dirty="0">
                <a:solidFill>
                  <a:srgbClr val="22373A"/>
                </a:solidFill>
                <a:latin typeface="Palatino Linotype"/>
                <a:cs typeface="Palatino Linotype"/>
              </a:rPr>
              <a:t>;</a:t>
            </a:r>
            <a:endParaRPr sz="900" dirty="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050" dirty="0">
              <a:latin typeface="Palatino Linotype"/>
              <a:cs typeface="Palatino Linotype"/>
            </a:endParaRPr>
          </a:p>
          <a:p>
            <a:pPr marL="276860">
              <a:lnSpc>
                <a:spcPct val="100000"/>
              </a:lnSpc>
            </a:pPr>
            <a:r>
              <a:rPr sz="900" b="1" spc="80" dirty="0">
                <a:solidFill>
                  <a:srgbClr val="AF003F"/>
                </a:solidFill>
                <a:latin typeface="Palatino Linotype"/>
                <a:cs typeface="Palatino Linotype"/>
              </a:rPr>
              <a:t>int</a:t>
            </a:r>
            <a:r>
              <a:rPr sz="900" b="1" spc="310" dirty="0">
                <a:solidFill>
                  <a:srgbClr val="AF003F"/>
                </a:solidFill>
                <a:latin typeface="Palatino Linotype"/>
                <a:cs typeface="Palatino Linotype"/>
              </a:rPr>
              <a:t> </a:t>
            </a:r>
            <a:r>
              <a:rPr sz="900" spc="105" dirty="0">
                <a:solidFill>
                  <a:srgbClr val="0000FF"/>
                </a:solidFill>
                <a:latin typeface="Palatino Linotype"/>
                <a:cs typeface="Palatino Linotype"/>
              </a:rPr>
              <a:t>get</a:t>
            </a:r>
            <a:r>
              <a:rPr sz="900" spc="105" dirty="0">
                <a:solidFill>
                  <a:srgbClr val="22373A"/>
                </a:solidFill>
                <a:latin typeface="Palatino Linotype"/>
                <a:cs typeface="Palatino Linotype"/>
              </a:rPr>
              <a:t>()</a:t>
            </a:r>
            <a:r>
              <a:rPr sz="900" spc="31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b="1" dirty="0">
                <a:solidFill>
                  <a:srgbClr val="007F00"/>
                </a:solidFill>
                <a:latin typeface="Palatino Linotype"/>
                <a:cs typeface="Palatino Linotype"/>
              </a:rPr>
              <a:t>const</a:t>
            </a:r>
            <a:r>
              <a:rPr sz="900" b="1" spc="315" dirty="0">
                <a:solidFill>
                  <a:srgbClr val="007F00"/>
                </a:solidFill>
                <a:latin typeface="Palatino Linotype"/>
                <a:cs typeface="Palatino Linotype"/>
              </a:rPr>
              <a:t> </a:t>
            </a:r>
            <a:r>
              <a:rPr sz="900" spc="120" dirty="0">
                <a:solidFill>
                  <a:srgbClr val="22373A"/>
                </a:solidFill>
                <a:latin typeface="Palatino Linotype"/>
                <a:cs typeface="Palatino Linotype"/>
              </a:rPr>
              <a:t>{</a:t>
            </a:r>
            <a:endParaRPr sz="900" dirty="0">
              <a:latin typeface="Palatino Linotype"/>
              <a:cs typeface="Palatino Linotype"/>
            </a:endParaRPr>
          </a:p>
          <a:p>
            <a:pPr marL="336550">
              <a:lnSpc>
                <a:spcPct val="100000"/>
              </a:lnSpc>
              <a:spcBef>
                <a:spcPts val="180"/>
              </a:spcBef>
              <a:tabLst>
                <a:tab pos="1113790" algn="l"/>
              </a:tabLst>
            </a:pP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54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dirty="0">
                <a:solidFill>
                  <a:srgbClr val="3D7A7A"/>
                </a:solidFill>
                <a:latin typeface="Palatino Linotype"/>
                <a:cs typeface="Palatino Linotype"/>
              </a:rPr>
              <a:t>x</a:t>
            </a:r>
            <a:r>
              <a:rPr sz="900" i="1" spc="26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dirty="0">
                <a:solidFill>
                  <a:srgbClr val="3D7A7A"/>
                </a:solidFill>
                <a:latin typeface="Palatino Linotype"/>
                <a:cs typeface="Palatino Linotype"/>
              </a:rPr>
              <a:t>=</a:t>
            </a:r>
            <a:r>
              <a:rPr sz="900" i="1" spc="26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05" dirty="0">
                <a:solidFill>
                  <a:srgbClr val="3D7A7A"/>
                </a:solidFill>
                <a:latin typeface="Palatino Linotype"/>
                <a:cs typeface="Palatino Linotype"/>
              </a:rPr>
              <a:t>2;</a:t>
            </a:r>
            <a:r>
              <a:rPr sz="900" i="1" dirty="0">
                <a:solidFill>
                  <a:srgbClr val="3D7A7A"/>
                </a:solidFill>
                <a:latin typeface="Palatino Linotype"/>
                <a:cs typeface="Palatino Linotype"/>
              </a:rPr>
              <a:t>	</a:t>
            </a: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4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u="sng" dirty="0">
                <a:solidFill>
                  <a:srgbClr val="3D7A7A"/>
                </a:solidFill>
                <a:uFill>
                  <a:solidFill>
                    <a:srgbClr val="3D7A7A"/>
                  </a:solidFill>
                </a:uFill>
                <a:latin typeface="Calibri"/>
                <a:cs typeface="Calibri"/>
              </a:rPr>
              <a:t>compile</a:t>
            </a:r>
            <a:r>
              <a:rPr sz="900" i="1" u="sng" spc="100" dirty="0">
                <a:solidFill>
                  <a:srgbClr val="3D7A7A"/>
                </a:solidFill>
                <a:uFill>
                  <a:solidFill>
                    <a:srgbClr val="3D7A7A"/>
                  </a:solidFill>
                </a:uFill>
                <a:latin typeface="Calibri"/>
                <a:cs typeface="Calibri"/>
              </a:rPr>
              <a:t> </a:t>
            </a:r>
            <a:r>
              <a:rPr sz="900" i="1" u="sng" dirty="0">
                <a:solidFill>
                  <a:srgbClr val="3D7A7A"/>
                </a:solidFill>
                <a:uFill>
                  <a:solidFill>
                    <a:srgbClr val="3D7A7A"/>
                  </a:solidFill>
                </a:uFill>
                <a:latin typeface="Calibri"/>
                <a:cs typeface="Calibri"/>
              </a:rPr>
              <a:t>error</a:t>
            </a:r>
            <a:r>
              <a:rPr sz="900" i="1" spc="270" dirty="0">
                <a:solidFill>
                  <a:srgbClr val="3D7A7A"/>
                </a:solidFill>
                <a:latin typeface="Calibri"/>
                <a:cs typeface="Calibri"/>
              </a:rPr>
              <a:t> </a:t>
            </a:r>
            <a:r>
              <a:rPr sz="900" i="1" spc="125" dirty="0">
                <a:solidFill>
                  <a:srgbClr val="3D7A7A"/>
                </a:solidFill>
                <a:latin typeface="Palatino Linotype"/>
                <a:cs typeface="Palatino Linotype"/>
              </a:rPr>
              <a:t>class</a:t>
            </a:r>
            <a:r>
              <a:rPr sz="900" i="1" spc="24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10" dirty="0">
                <a:solidFill>
                  <a:srgbClr val="3D7A7A"/>
                </a:solidFill>
                <a:latin typeface="Palatino Linotype"/>
                <a:cs typeface="Palatino Linotype"/>
              </a:rPr>
              <a:t>variables</a:t>
            </a:r>
            <a:r>
              <a:rPr sz="900" i="1" spc="24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55" dirty="0">
                <a:solidFill>
                  <a:srgbClr val="3D7A7A"/>
                </a:solidFill>
                <a:latin typeface="Palatino Linotype"/>
                <a:cs typeface="Palatino Linotype"/>
              </a:rPr>
              <a:t>cannot</a:t>
            </a:r>
            <a:r>
              <a:rPr sz="900" i="1" spc="25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80" dirty="0">
                <a:solidFill>
                  <a:srgbClr val="3D7A7A"/>
                </a:solidFill>
                <a:latin typeface="Palatino Linotype"/>
                <a:cs typeface="Palatino Linotype"/>
              </a:rPr>
              <a:t>be</a:t>
            </a:r>
            <a:r>
              <a:rPr sz="900" i="1" spc="24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70" dirty="0">
                <a:solidFill>
                  <a:srgbClr val="3D7A7A"/>
                </a:solidFill>
                <a:latin typeface="Palatino Linotype"/>
                <a:cs typeface="Palatino Linotype"/>
              </a:rPr>
              <a:t>modified</a:t>
            </a:r>
            <a:endParaRPr sz="900" dirty="0">
              <a:latin typeface="Palatino Linotype"/>
              <a:cs typeface="Palatino Linotype"/>
            </a:endParaRPr>
          </a:p>
          <a:p>
            <a:pPr marL="515620">
              <a:lnSpc>
                <a:spcPct val="100000"/>
              </a:lnSpc>
              <a:spcBef>
                <a:spcPts val="180"/>
              </a:spcBef>
            </a:pPr>
            <a:r>
              <a:rPr sz="900" b="1" dirty="0">
                <a:solidFill>
                  <a:srgbClr val="007F00"/>
                </a:solidFill>
                <a:latin typeface="Palatino Linotype"/>
                <a:cs typeface="Palatino Linotype"/>
              </a:rPr>
              <a:t>return</a:t>
            </a:r>
            <a:r>
              <a:rPr sz="900" b="1" spc="490" dirty="0">
                <a:solidFill>
                  <a:srgbClr val="007F00"/>
                </a:solidFill>
                <a:latin typeface="Palatino Linotype"/>
                <a:cs typeface="Palatino Linotype"/>
              </a:rPr>
              <a:t> </a:t>
            </a:r>
            <a:r>
              <a:rPr sz="900" spc="95" dirty="0">
                <a:solidFill>
                  <a:srgbClr val="22373A"/>
                </a:solidFill>
                <a:latin typeface="Palatino Linotype"/>
                <a:cs typeface="Palatino Linotype"/>
              </a:rPr>
              <a:t>x;</a:t>
            </a:r>
            <a:endParaRPr sz="900" dirty="0">
              <a:latin typeface="Palatino Linotype"/>
              <a:cs typeface="Palatino Linotype"/>
            </a:endParaRPr>
          </a:p>
          <a:p>
            <a:pPr marL="276860">
              <a:lnSpc>
                <a:spcPct val="100000"/>
              </a:lnSpc>
              <a:spcBef>
                <a:spcPts val="180"/>
              </a:spcBef>
            </a:pPr>
            <a:r>
              <a:rPr sz="900" spc="170" dirty="0">
                <a:solidFill>
                  <a:srgbClr val="22373A"/>
                </a:solidFill>
                <a:latin typeface="Palatino Linotype"/>
                <a:cs typeface="Palatino Linotype"/>
              </a:rPr>
              <a:t>}</a:t>
            </a:r>
            <a:endParaRPr sz="900" dirty="0">
              <a:latin typeface="Palatino Linotype"/>
              <a:cs typeface="Palatino Linotype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0" y="3234937"/>
            <a:ext cx="5760085" cy="5080"/>
            <a:chOff x="0" y="3234937"/>
            <a:chExt cx="5760085" cy="5080"/>
          </a:xfrm>
        </p:grpSpPr>
        <p:sp>
          <p:nvSpPr>
            <p:cNvPr id="10" name="object 10"/>
            <p:cNvSpPr/>
            <p:nvPr/>
          </p:nvSpPr>
          <p:spPr>
            <a:xfrm>
              <a:off x="0" y="3237471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3234937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80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0" y="3234937"/>
              <a:ext cx="4965700" cy="5080"/>
            </a:xfrm>
            <a:custGeom>
              <a:avLst/>
              <a:gdLst/>
              <a:ahLst/>
              <a:cxnLst/>
              <a:rect l="l" t="t" r="r" b="b"/>
              <a:pathLst>
                <a:path w="4965700" h="5080">
                  <a:moveTo>
                    <a:pt x="0" y="5060"/>
                  </a:moveTo>
                  <a:lnTo>
                    <a:pt x="0" y="0"/>
                  </a:lnTo>
                  <a:lnTo>
                    <a:pt x="4965532" y="0"/>
                  </a:lnTo>
                  <a:lnTo>
                    <a:pt x="4965532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385254" y="2943353"/>
            <a:ext cx="145415" cy="1778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00" spc="180" dirty="0">
                <a:solidFill>
                  <a:srgbClr val="22373A"/>
                </a:solidFill>
                <a:latin typeface="Palatino Linotype"/>
                <a:cs typeface="Palatino Linotype"/>
              </a:rPr>
              <a:t>};</a:t>
            </a:r>
            <a:endParaRPr sz="900">
              <a:latin typeface="Palatino Linotype"/>
              <a:cs typeface="Palatino Linotype"/>
            </a:endParaRPr>
          </a:p>
        </p:txBody>
      </p:sp>
    </p:spTree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851</TotalTime>
  <Words>5356</Words>
  <Application>Microsoft Office PowerPoint</Application>
  <PresentationFormat>Custom</PresentationFormat>
  <Paragraphs>788</Paragraphs>
  <Slides>58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76" baseType="lpstr">
      <vt:lpstr>-apple-system</vt:lpstr>
      <vt:lpstr>Arial</vt:lpstr>
      <vt:lpstr>Arial Black</vt:lpstr>
      <vt:lpstr>Calibri</vt:lpstr>
      <vt:lpstr>Consolas</vt:lpstr>
      <vt:lpstr>Courier New</vt:lpstr>
      <vt:lpstr>Garamond</vt:lpstr>
      <vt:lpstr>Lucida Sans Unicode</vt:lpstr>
      <vt:lpstr>Nunito</vt:lpstr>
      <vt:lpstr>Palatino Linotype</vt:lpstr>
      <vt:lpstr>Segoe UI</vt:lpstr>
      <vt:lpstr>Sitka Small</vt:lpstr>
      <vt:lpstr>Tahoma</vt:lpstr>
      <vt:lpstr>Times New Roman</vt:lpstr>
      <vt:lpstr>Trebuchet MS</vt:lpstr>
      <vt:lpstr>Verdana</vt:lpstr>
      <vt:lpstr>Wingdings</vt:lpstr>
      <vt:lpstr>Office Theme</vt:lpstr>
      <vt:lpstr>C++Programming </vt:lpstr>
      <vt:lpstr>Week 8:  Agenda </vt:lpstr>
      <vt:lpstr>Review on Week 7 - C++ Classes</vt:lpstr>
      <vt:lpstr>Class Constructor</vt:lpstr>
      <vt:lpstr>Copy Constructor</vt:lpstr>
      <vt:lpstr>Class Destructor</vt:lpstr>
      <vt:lpstr>Class Hierarchy 1/3</vt:lpstr>
      <vt:lpstr>this Keyword</vt:lpstr>
      <vt:lpstr>const Keyword 1/2</vt:lpstr>
      <vt:lpstr>friend Keyword 1/3</vt:lpstr>
      <vt:lpstr>Homework 7</vt:lpstr>
      <vt:lpstr>Homework 7 - Solution</vt:lpstr>
      <vt:lpstr>Initialization</vt:lpstr>
      <vt:lpstr>Variable Initialization</vt:lpstr>
      <vt:lpstr>Uniform Initialization</vt:lpstr>
      <vt:lpstr>Brace Initialization Advantages</vt:lpstr>
      <vt:lpstr>PowerPoint Presentation</vt:lpstr>
      <vt:lpstr>Structure Initialization - C++03</vt:lpstr>
      <vt:lpstr>Structure Initialization - C++11</vt:lpstr>
      <vt:lpstr>Structure Initialization - Brace or Equal Initialization</vt:lpstr>
      <vt:lpstr>Structure Initialization - Designated Initializer List</vt:lpstr>
      <vt:lpstr>Structure Binding</vt:lpstr>
      <vt:lpstr>Dynamic Memory Initialization</vt:lpstr>
      <vt:lpstr>Pointers and References</vt:lpstr>
      <vt:lpstr>Pointers and Pointer Operations</vt:lpstr>
      <vt:lpstr>Pointers and Pointer Operations</vt:lpstr>
      <vt:lpstr>Pointer Conversion</vt:lpstr>
      <vt:lpstr>Pointers and Pointer Operations</vt:lpstr>
      <vt:lpstr>1 + 1 ̸= 2 : Pointer Arithmetic</vt:lpstr>
      <vt:lpstr>1 + 1 ̸= 2 : Pointer Arithmetic</vt:lpstr>
      <vt:lpstr>Address-of operator &amp;</vt:lpstr>
      <vt:lpstr>Wild and Dangling Pointers</vt:lpstr>
      <vt:lpstr>void Pointer - Generic Pointer</vt:lpstr>
      <vt:lpstr>Reference</vt:lpstr>
      <vt:lpstr>Reference</vt:lpstr>
      <vt:lpstr>Reference - Examples</vt:lpstr>
      <vt:lpstr>Reference - Function Arguments</vt:lpstr>
      <vt:lpstr>Reference - Function Arguments</vt:lpstr>
      <vt:lpstr>Reference - Arrays⋆</vt:lpstr>
      <vt:lpstr>Read from and Write to a File</vt:lpstr>
      <vt:lpstr>C++ Files: fstream</vt:lpstr>
      <vt:lpstr>C++ Files: fstream</vt:lpstr>
      <vt:lpstr>Open a file to read</vt:lpstr>
      <vt:lpstr>Read records from a file: getline()</vt:lpstr>
      <vt:lpstr>Split one line into multiple fields by a delimter</vt:lpstr>
      <vt:lpstr>Open a file to write</vt:lpstr>
      <vt:lpstr>Write to ofsteam:    &lt;&lt;</vt:lpstr>
      <vt:lpstr>Heap and Stack</vt:lpstr>
      <vt:lpstr>Parenthesis and Brackets</vt:lpstr>
      <vt:lpstr>C++ Memmory Allocation</vt:lpstr>
      <vt:lpstr>Data and BSS Segment</vt:lpstr>
      <vt:lpstr>Stack and Heap Memory Overview</vt:lpstr>
      <vt:lpstr>Stack Memory</vt:lpstr>
      <vt:lpstr>Stack Memory Data</vt:lpstr>
      <vt:lpstr>Heap Memory - new, delete Keywords</vt:lpstr>
      <vt:lpstr>Dynamic Memory Allocation</vt:lpstr>
      <vt:lpstr>Dynamic Memory Deallocation</vt:lpstr>
      <vt:lpstr>Allocation/Deallocation Properties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Modern C++  Programming10pt - to4. Basic Concepts III6pt toMemory Management</dc:title>
  <dc:creator>Federico Busato</dc:creator>
  <cp:lastModifiedBy>Owen Chen</cp:lastModifiedBy>
  <cp:revision>6</cp:revision>
  <dcterms:created xsi:type="dcterms:W3CDTF">2023-08-02T19:18:02Z</dcterms:created>
  <dcterms:modified xsi:type="dcterms:W3CDTF">2023-08-07T01:19:02Z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2023-04-02T00:00:00Z</vt:filetime>
  </property>
  <property fmtid="{D5CDD505-2E9C-101B-9397-08002B2CF9AE}" pid="3" name="Creator">
    <vt:lpwstr>LaTeX with Beamer class</vt:lpwstr>
  </property>
  <property fmtid="{D5CDD505-2E9C-101B-9397-08002B2CF9AE}" pid="4" name="LastSaved">
    <vt:filetime>2023-08-02T00:00:00Z</vt:filetime>
  </property>
  <property fmtid="{D5CDD505-2E9C-101B-9397-08002B2CF9AE}" pid="5" name="PTEX.Fullbanner">
    <vt:lpwstr>This is pdfTeX, Version 3.141592653-2.6-1.40.24 (TeX Live 2022) kpathsea version 6.3.4</vt:lpwstr>
  </property>
  <property fmtid="{D5CDD505-2E9C-101B-9397-08002B2CF9AE}" pid="6" name="Producer">
    <vt:lpwstr>pdfTeX-1.40.24</vt:lpwstr>
  </property>
</Properties>
</file>