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0" d="100"/>
          <a:sy n="120" d="100"/>
        </p:scale>
        <p:origin x="514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D3A6-27B0-491F-A395-1184F68D32E9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8FDF2-A1D8-404A-8511-770780C11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978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D3A6-27B0-491F-A395-1184F68D32E9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8FDF2-A1D8-404A-8511-770780C11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368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D3A6-27B0-491F-A395-1184F68D32E9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8FDF2-A1D8-404A-8511-770780C11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044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D3A6-27B0-491F-A395-1184F68D32E9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8FDF2-A1D8-404A-8511-770780C11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034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D3A6-27B0-491F-A395-1184F68D32E9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8FDF2-A1D8-404A-8511-770780C11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534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D3A6-27B0-491F-A395-1184F68D32E9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8FDF2-A1D8-404A-8511-770780C11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160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D3A6-27B0-491F-A395-1184F68D32E9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8FDF2-A1D8-404A-8511-770780C11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454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D3A6-27B0-491F-A395-1184F68D32E9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8FDF2-A1D8-404A-8511-770780C11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668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D3A6-27B0-491F-A395-1184F68D32E9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8FDF2-A1D8-404A-8511-770780C11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682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D3A6-27B0-491F-A395-1184F68D32E9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8FDF2-A1D8-404A-8511-770780C11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004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D3A6-27B0-491F-A395-1184F68D32E9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8FDF2-A1D8-404A-8511-770780C11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955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2D3A6-27B0-491F-A395-1184F68D32E9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8FDF2-A1D8-404A-8511-770780C11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97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7854118" y="525966"/>
            <a:ext cx="4147382" cy="32997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25"/>
            <a:ext cx="2654913" cy="207455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95569" y="2842037"/>
            <a:ext cx="698281" cy="3897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input</a:t>
            </a:r>
            <a:endParaRPr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895569" y="3557700"/>
            <a:ext cx="698281" cy="3897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hidden</a:t>
            </a:r>
            <a:endParaRPr lang="zh-CN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2083019" y="2842391"/>
            <a:ext cx="1053881" cy="11050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Catcat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input,hidden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1708150" y="3035300"/>
            <a:ext cx="3177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1708150" y="3746500"/>
            <a:ext cx="3177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803650" y="1749939"/>
            <a:ext cx="1053881" cy="110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Input</a:t>
            </a:r>
          </a:p>
          <a:p>
            <a:pPr algn="ctr"/>
            <a:r>
              <a:rPr lang="en-US" altLang="zh-CN" sz="1200" dirty="0" smtClean="0"/>
              <a:t>To</a:t>
            </a:r>
          </a:p>
          <a:p>
            <a:pPr algn="ctr"/>
            <a:r>
              <a:rPr lang="en-US" altLang="zh-CN" sz="1200" dirty="0" smtClean="0"/>
              <a:t>Output</a:t>
            </a:r>
          </a:p>
          <a:p>
            <a:pPr algn="ctr"/>
            <a:r>
              <a:rPr lang="zh-CN" altLang="en-US" sz="1200" dirty="0" smtClean="0"/>
              <a:t>全连接</a:t>
            </a:r>
            <a:endParaRPr lang="zh-CN" altLang="en-US" sz="1200" dirty="0"/>
          </a:p>
        </p:txBody>
      </p:sp>
      <p:sp>
        <p:nvSpPr>
          <p:cNvPr id="13" name="矩形 12"/>
          <p:cNvSpPr/>
          <p:nvPr/>
        </p:nvSpPr>
        <p:spPr>
          <a:xfrm>
            <a:off x="3860800" y="4055894"/>
            <a:ext cx="1053881" cy="110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Input</a:t>
            </a:r>
          </a:p>
          <a:p>
            <a:pPr algn="ctr"/>
            <a:r>
              <a:rPr lang="en-US" altLang="zh-CN" sz="1200" dirty="0"/>
              <a:t> </a:t>
            </a:r>
            <a:r>
              <a:rPr lang="en-US" altLang="zh-CN" sz="1200" dirty="0" smtClean="0"/>
              <a:t>to</a:t>
            </a:r>
          </a:p>
          <a:p>
            <a:pPr algn="ctr"/>
            <a:r>
              <a:rPr lang="en-US" altLang="zh-CN" sz="1200" dirty="0" smtClean="0"/>
              <a:t>Hidden</a:t>
            </a:r>
          </a:p>
          <a:p>
            <a:pPr algn="ctr"/>
            <a:r>
              <a:rPr lang="zh-CN" altLang="en-US" sz="1200" dirty="0"/>
              <a:t>全连接</a:t>
            </a: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3168650" y="2448691"/>
            <a:ext cx="495300" cy="393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3194050" y="3825707"/>
            <a:ext cx="609600" cy="536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784850" y="1737323"/>
            <a:ext cx="1053881" cy="11050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Softmax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转概率</a:t>
            </a:r>
            <a:endParaRPr lang="zh-CN" altLang="en-US" sz="1200" dirty="0"/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4997231" y="2349500"/>
            <a:ext cx="743169" cy="12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5740400" y="4055894"/>
            <a:ext cx="1053881" cy="11050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下一个</a:t>
            </a:r>
            <a:r>
              <a:rPr lang="en-US" altLang="zh-CN" sz="1200" dirty="0" smtClean="0"/>
              <a:t>hidden</a:t>
            </a:r>
            <a:endParaRPr lang="zh-CN" altLang="en-US" sz="1200" dirty="0"/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4955956" y="4595896"/>
            <a:ext cx="743169" cy="12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7037085" y="2349668"/>
            <a:ext cx="743169" cy="12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6991319" y="1942416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output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8126336" y="1526375"/>
            <a:ext cx="110799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概率向量</a:t>
            </a:r>
            <a:endParaRPr lang="en-US" altLang="zh-CN" dirty="0" smtClean="0"/>
          </a:p>
          <a:p>
            <a:r>
              <a:rPr lang="en-US" altLang="zh-CN" dirty="0" smtClean="0"/>
              <a:t>[</a:t>
            </a:r>
          </a:p>
          <a:p>
            <a:r>
              <a:rPr lang="en-US" altLang="zh-CN" dirty="0" smtClean="0"/>
              <a:t>0.01,</a:t>
            </a:r>
          </a:p>
          <a:p>
            <a:r>
              <a:rPr lang="en-US" altLang="zh-CN" dirty="0" smtClean="0"/>
              <a:t>0.23,</a:t>
            </a:r>
          </a:p>
          <a:p>
            <a:r>
              <a:rPr lang="en-US" altLang="zh-CN" dirty="0" smtClean="0"/>
              <a:t>…</a:t>
            </a:r>
          </a:p>
          <a:p>
            <a:r>
              <a:rPr lang="en-US" altLang="zh-CN" dirty="0" smtClean="0"/>
              <a:t>…</a:t>
            </a:r>
            <a:endParaRPr lang="en-US" altLang="zh-CN" dirty="0"/>
          </a:p>
          <a:p>
            <a:r>
              <a:rPr lang="en-US" altLang="zh-CN" dirty="0" smtClean="0"/>
              <a:t>]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10175838" y="1526375"/>
            <a:ext cx="110799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真实标签</a:t>
            </a:r>
            <a:endParaRPr lang="en-US" altLang="zh-CN" dirty="0" smtClean="0"/>
          </a:p>
          <a:p>
            <a:r>
              <a:rPr lang="en-US" altLang="zh-CN" dirty="0" smtClean="0"/>
              <a:t>[</a:t>
            </a:r>
          </a:p>
          <a:p>
            <a:r>
              <a:rPr lang="en-US" altLang="zh-CN" dirty="0" smtClean="0"/>
              <a:t>1,</a:t>
            </a:r>
          </a:p>
          <a:p>
            <a:r>
              <a:rPr lang="en-US" altLang="zh-CN" dirty="0" smtClean="0"/>
              <a:t>0,</a:t>
            </a:r>
          </a:p>
          <a:p>
            <a:r>
              <a:rPr lang="en-US" altLang="zh-CN" dirty="0" smtClean="0"/>
              <a:t>…</a:t>
            </a:r>
          </a:p>
          <a:p>
            <a:r>
              <a:rPr lang="en-US" altLang="zh-CN" dirty="0" smtClean="0"/>
              <a:t>…</a:t>
            </a:r>
            <a:endParaRPr lang="en-US" altLang="zh-CN" dirty="0"/>
          </a:p>
          <a:p>
            <a:r>
              <a:rPr lang="en-US" altLang="zh-CN" dirty="0" smtClean="0"/>
              <a:t>]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8126336" y="525966"/>
            <a:ext cx="34190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chemeClr val="bg1"/>
                </a:solidFill>
              </a:rPr>
              <a:t>LOSS</a:t>
            </a:r>
            <a:r>
              <a:rPr lang="zh-CN" altLang="en-US" sz="1200" b="1" dirty="0" smtClean="0">
                <a:solidFill>
                  <a:schemeClr val="bg1"/>
                </a:solidFill>
              </a:rPr>
              <a:t>函数求两者差异，然后</a:t>
            </a:r>
            <a:endParaRPr lang="en-US" altLang="zh-CN" sz="12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sz="1200" b="1" dirty="0" smtClean="0">
                <a:solidFill>
                  <a:schemeClr val="bg1"/>
                </a:solidFill>
              </a:rPr>
              <a:t>Backward</a:t>
            </a:r>
            <a:r>
              <a:rPr lang="zh-CN" altLang="en-US" sz="1200" b="1" dirty="0" smtClean="0">
                <a:solidFill>
                  <a:schemeClr val="bg1"/>
                </a:solidFill>
              </a:rPr>
              <a:t>反向传播梯度，调整模型中的权重参数，让</a:t>
            </a:r>
            <a:r>
              <a:rPr lang="en-US" altLang="zh-CN" sz="1200" b="1" dirty="0" smtClean="0">
                <a:solidFill>
                  <a:schemeClr val="bg1"/>
                </a:solidFill>
              </a:rPr>
              <a:t>Loss</a:t>
            </a:r>
            <a:r>
              <a:rPr lang="zh-CN" altLang="en-US" sz="1200" b="1" dirty="0" smtClean="0">
                <a:solidFill>
                  <a:schemeClr val="bg1"/>
                </a:solidFill>
              </a:rPr>
              <a:t>往更小方向变化</a:t>
            </a:r>
            <a:endParaRPr lang="en-US" altLang="zh-CN" sz="1200" b="1" dirty="0" smtClean="0">
              <a:solidFill>
                <a:schemeClr val="bg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765372" y="525966"/>
            <a:ext cx="2358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调全连接里面的</a:t>
            </a:r>
            <a:r>
              <a:rPr lang="en-US" altLang="zh-CN" dirty="0" smtClean="0"/>
              <a:t>W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endParaRPr lang="zh-CN" altLang="en-US" dirty="0"/>
          </a:p>
        </p:txBody>
      </p:sp>
      <p:cxnSp>
        <p:nvCxnSpPr>
          <p:cNvPr id="35" name="曲线连接符 34"/>
          <p:cNvCxnSpPr>
            <a:stCxn id="22" idx="2"/>
            <a:endCxn id="7" idx="2"/>
          </p:cNvCxnSpPr>
          <p:nvPr/>
        </p:nvCxnSpPr>
        <p:spPr>
          <a:xfrm rot="5400000" flipH="1">
            <a:off x="3149274" y="2042896"/>
            <a:ext cx="1213503" cy="5022631"/>
          </a:xfrm>
          <a:prstGeom prst="curvedConnector3">
            <a:avLst>
              <a:gd name="adj1" fmla="val -952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8363878" y="5049511"/>
            <a:ext cx="270298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次：</a:t>
            </a:r>
            <a:r>
              <a:rPr lang="en-US" altLang="zh-CN" dirty="0" smtClean="0"/>
              <a:t>input=(J,hidden0)</a:t>
            </a:r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次：</a:t>
            </a:r>
            <a:r>
              <a:rPr lang="en-US" altLang="zh-CN" dirty="0" smtClean="0"/>
              <a:t>input=(o,hidden1)</a:t>
            </a:r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次：</a:t>
            </a:r>
            <a:r>
              <a:rPr lang="en-US" altLang="zh-CN" dirty="0" smtClean="0"/>
              <a:t>Input=(n,hidden2)</a:t>
            </a:r>
          </a:p>
          <a:p>
            <a:r>
              <a:rPr lang="en-US" altLang="zh-CN" dirty="0" smtClean="0"/>
              <a:t>….</a:t>
            </a:r>
            <a:endParaRPr lang="zh-CN" altLang="en-US" dirty="0"/>
          </a:p>
        </p:txBody>
      </p:sp>
      <p:cxnSp>
        <p:nvCxnSpPr>
          <p:cNvPr id="39" name="直接箭头连接符 38"/>
          <p:cNvCxnSpPr/>
          <p:nvPr/>
        </p:nvCxnSpPr>
        <p:spPr>
          <a:xfrm>
            <a:off x="3451947" y="976459"/>
            <a:ext cx="626459" cy="6772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8816749" y="4094078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Jones -&gt; </a:t>
            </a:r>
            <a:r>
              <a:rPr lang="en-US" altLang="zh-CN" dirty="0"/>
              <a:t>E</a:t>
            </a:r>
            <a:r>
              <a:rPr lang="en-US" altLang="zh-CN" dirty="0" smtClean="0"/>
              <a:t>nglish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3245953" y="3104732"/>
            <a:ext cx="2358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调全连接里面的</a:t>
            </a:r>
            <a:r>
              <a:rPr lang="en-US" altLang="zh-CN" dirty="0" smtClean="0"/>
              <a:t>W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endParaRPr lang="zh-CN" altLang="en-US" dirty="0"/>
          </a:p>
        </p:txBody>
      </p:sp>
      <p:cxnSp>
        <p:nvCxnSpPr>
          <p:cNvPr id="43" name="直接箭头连接符 42"/>
          <p:cNvCxnSpPr/>
          <p:nvPr/>
        </p:nvCxnSpPr>
        <p:spPr>
          <a:xfrm>
            <a:off x="3932528" y="3555225"/>
            <a:ext cx="626459" cy="6772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438150" y="3746500"/>
            <a:ext cx="3177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430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A Brief Overview of Recurrent Neural Networks (RNN) - Analytics Vidhy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338"/>
            <a:ext cx="5178425" cy="1533647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673100" y="4557544"/>
            <a:ext cx="1053881" cy="110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Input</a:t>
            </a:r>
          </a:p>
          <a:p>
            <a:pPr algn="ctr"/>
            <a:r>
              <a:rPr lang="en-US" altLang="zh-CN" sz="1200" dirty="0"/>
              <a:t> </a:t>
            </a:r>
            <a:r>
              <a:rPr lang="en-US" altLang="zh-CN" sz="1200" dirty="0" smtClean="0"/>
              <a:t>to</a:t>
            </a:r>
          </a:p>
          <a:p>
            <a:pPr algn="ctr"/>
            <a:r>
              <a:rPr lang="en-US" altLang="zh-CN" sz="1200" dirty="0" smtClean="0"/>
              <a:t>Hidden</a:t>
            </a:r>
          </a:p>
          <a:p>
            <a:pPr algn="ctr"/>
            <a:r>
              <a:rPr lang="zh-CN" altLang="en-US" sz="1200" dirty="0"/>
              <a:t>全连接</a:t>
            </a:r>
          </a:p>
        </p:txBody>
      </p:sp>
      <p:sp>
        <p:nvSpPr>
          <p:cNvPr id="34" name="矩形 33"/>
          <p:cNvSpPr/>
          <p:nvPr/>
        </p:nvSpPr>
        <p:spPr>
          <a:xfrm>
            <a:off x="2578319" y="2594387"/>
            <a:ext cx="698281" cy="3897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input0</a:t>
            </a:r>
            <a:endParaRPr lang="zh-CN" altLang="en-US" sz="1200" dirty="0"/>
          </a:p>
        </p:txBody>
      </p:sp>
      <p:sp>
        <p:nvSpPr>
          <p:cNvPr id="36" name="矩形 35"/>
          <p:cNvSpPr/>
          <p:nvPr/>
        </p:nvSpPr>
        <p:spPr>
          <a:xfrm>
            <a:off x="2578319" y="3310050"/>
            <a:ext cx="698281" cy="3897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hidden0</a:t>
            </a:r>
            <a:endParaRPr lang="zh-CN" altLang="en-US" sz="1200" dirty="0"/>
          </a:p>
        </p:txBody>
      </p:sp>
      <p:sp>
        <p:nvSpPr>
          <p:cNvPr id="38" name="矩形 37"/>
          <p:cNvSpPr/>
          <p:nvPr/>
        </p:nvSpPr>
        <p:spPr>
          <a:xfrm>
            <a:off x="4095969" y="2594387"/>
            <a:ext cx="698281" cy="3897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input1</a:t>
            </a:r>
            <a:endParaRPr lang="zh-CN" altLang="en-US" sz="1200" dirty="0"/>
          </a:p>
        </p:txBody>
      </p:sp>
      <p:sp>
        <p:nvSpPr>
          <p:cNvPr id="41" name="矩形 40"/>
          <p:cNvSpPr/>
          <p:nvPr/>
        </p:nvSpPr>
        <p:spPr>
          <a:xfrm>
            <a:off x="4095969" y="3310050"/>
            <a:ext cx="698281" cy="3897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hidden1</a:t>
            </a:r>
            <a:endParaRPr lang="zh-CN" altLang="en-US" sz="1200" dirty="0"/>
          </a:p>
        </p:txBody>
      </p:sp>
      <p:sp>
        <p:nvSpPr>
          <p:cNvPr id="45" name="矩形 44"/>
          <p:cNvSpPr/>
          <p:nvPr/>
        </p:nvSpPr>
        <p:spPr>
          <a:xfrm>
            <a:off x="5556469" y="2587683"/>
            <a:ext cx="698281" cy="3897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input2</a:t>
            </a:r>
            <a:endParaRPr lang="zh-CN" altLang="en-US" sz="1200" dirty="0"/>
          </a:p>
        </p:txBody>
      </p:sp>
      <p:sp>
        <p:nvSpPr>
          <p:cNvPr id="46" name="矩形 45"/>
          <p:cNvSpPr/>
          <p:nvPr/>
        </p:nvSpPr>
        <p:spPr>
          <a:xfrm>
            <a:off x="5556469" y="3303346"/>
            <a:ext cx="698281" cy="3897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hidden2</a:t>
            </a:r>
            <a:endParaRPr lang="zh-CN" altLang="en-US" sz="1200" dirty="0"/>
          </a:p>
        </p:txBody>
      </p:sp>
      <p:sp>
        <p:nvSpPr>
          <p:cNvPr id="47" name="矩形 46"/>
          <p:cNvSpPr/>
          <p:nvPr/>
        </p:nvSpPr>
        <p:spPr>
          <a:xfrm>
            <a:off x="6864788" y="2587683"/>
            <a:ext cx="698281" cy="3897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input3</a:t>
            </a:r>
            <a:endParaRPr lang="zh-CN" altLang="en-US" sz="1200" dirty="0"/>
          </a:p>
        </p:txBody>
      </p:sp>
      <p:sp>
        <p:nvSpPr>
          <p:cNvPr id="48" name="矩形 47"/>
          <p:cNvSpPr/>
          <p:nvPr/>
        </p:nvSpPr>
        <p:spPr>
          <a:xfrm>
            <a:off x="6864788" y="3303346"/>
            <a:ext cx="698281" cy="3897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hidden3</a:t>
            </a:r>
            <a:endParaRPr lang="zh-CN" altLang="en-US" sz="1200" dirty="0"/>
          </a:p>
        </p:txBody>
      </p:sp>
      <p:sp>
        <p:nvSpPr>
          <p:cNvPr id="49" name="文本框 48"/>
          <p:cNvSpPr txBox="1"/>
          <p:nvPr/>
        </p:nvSpPr>
        <p:spPr>
          <a:xfrm>
            <a:off x="4539210" y="1870733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Jones -&gt; English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798257" y="2218351"/>
            <a:ext cx="258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4319411" y="2240065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o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5781244" y="2261779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7053834" y="2218351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7953163" y="2594387"/>
            <a:ext cx="698281" cy="3897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input4</a:t>
            </a:r>
            <a:endParaRPr lang="zh-CN" altLang="en-US" sz="1200" dirty="0"/>
          </a:p>
        </p:txBody>
      </p:sp>
      <p:sp>
        <p:nvSpPr>
          <p:cNvPr id="54" name="矩形 53"/>
          <p:cNvSpPr/>
          <p:nvPr/>
        </p:nvSpPr>
        <p:spPr>
          <a:xfrm>
            <a:off x="7953163" y="3310050"/>
            <a:ext cx="698281" cy="3897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hidden4</a:t>
            </a:r>
            <a:endParaRPr lang="zh-CN" altLang="en-US" sz="1200" dirty="0"/>
          </a:p>
        </p:txBody>
      </p:sp>
      <p:sp>
        <p:nvSpPr>
          <p:cNvPr id="55" name="矩形 54"/>
          <p:cNvSpPr/>
          <p:nvPr/>
        </p:nvSpPr>
        <p:spPr>
          <a:xfrm>
            <a:off x="8160046" y="2225055"/>
            <a:ext cx="274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s</a:t>
            </a:r>
            <a:endParaRPr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>
            <a:off x="307975" y="3699882"/>
            <a:ext cx="1896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全连接层的</a:t>
            </a:r>
            <a:r>
              <a:rPr lang="en-US" altLang="zh-CN" dirty="0" smtClean="0"/>
              <a:t>W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</a:p>
          <a:p>
            <a:r>
              <a:rPr lang="zh-CN" altLang="en-US" dirty="0" smtClean="0"/>
              <a:t>是要学习的</a:t>
            </a:r>
            <a:endParaRPr lang="zh-CN" altLang="en-US" dirty="0"/>
          </a:p>
        </p:txBody>
      </p:sp>
      <p:cxnSp>
        <p:nvCxnSpPr>
          <p:cNvPr id="24" name="曲线连接符 23"/>
          <p:cNvCxnSpPr>
            <a:stCxn id="34" idx="1"/>
            <a:endCxn id="32" idx="3"/>
          </p:cNvCxnSpPr>
          <p:nvPr/>
        </p:nvCxnSpPr>
        <p:spPr>
          <a:xfrm rot="10800000" flipV="1">
            <a:off x="1726981" y="2789266"/>
            <a:ext cx="851338" cy="2320811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曲线连接符 56"/>
          <p:cNvCxnSpPr>
            <a:endCxn id="32" idx="3"/>
          </p:cNvCxnSpPr>
          <p:nvPr/>
        </p:nvCxnSpPr>
        <p:spPr>
          <a:xfrm rot="5400000">
            <a:off x="1645432" y="3828049"/>
            <a:ext cx="1363579" cy="1200479"/>
          </a:xfrm>
          <a:prstGeom prst="curved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曲线连接符 60"/>
          <p:cNvCxnSpPr>
            <a:stCxn id="32" idx="2"/>
            <a:endCxn id="41" idx="1"/>
          </p:cNvCxnSpPr>
          <p:nvPr/>
        </p:nvCxnSpPr>
        <p:spPr>
          <a:xfrm rot="5400000" flipH="1" flipV="1">
            <a:off x="1569164" y="3135807"/>
            <a:ext cx="2157682" cy="2895928"/>
          </a:xfrm>
          <a:prstGeom prst="curvedConnector4">
            <a:avLst>
              <a:gd name="adj1" fmla="val -10595"/>
              <a:gd name="adj2" fmla="val 94182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曲线连接符 63"/>
          <p:cNvCxnSpPr>
            <a:stCxn id="38" idx="1"/>
            <a:endCxn id="32" idx="3"/>
          </p:cNvCxnSpPr>
          <p:nvPr/>
        </p:nvCxnSpPr>
        <p:spPr>
          <a:xfrm rot="10800000" flipV="1">
            <a:off x="1726981" y="2789266"/>
            <a:ext cx="2368988" cy="2320811"/>
          </a:xfrm>
          <a:prstGeom prst="curvedConnector3">
            <a:avLst>
              <a:gd name="adj1" fmla="val 19711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曲线连接符 67"/>
          <p:cNvCxnSpPr>
            <a:stCxn id="41" idx="3"/>
            <a:endCxn id="32" idx="2"/>
          </p:cNvCxnSpPr>
          <p:nvPr/>
        </p:nvCxnSpPr>
        <p:spPr>
          <a:xfrm flipH="1">
            <a:off x="1200041" y="3504930"/>
            <a:ext cx="3594209" cy="2157682"/>
          </a:xfrm>
          <a:prstGeom prst="curvedConnector4">
            <a:avLst>
              <a:gd name="adj1" fmla="val -6360"/>
              <a:gd name="adj2" fmla="val 140319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椭圆 73"/>
          <p:cNvSpPr/>
          <p:nvPr/>
        </p:nvSpPr>
        <p:spPr>
          <a:xfrm>
            <a:off x="3694554" y="4792796"/>
            <a:ext cx="317281" cy="31728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5" name="椭圆 74"/>
          <p:cNvSpPr/>
          <p:nvPr/>
        </p:nvSpPr>
        <p:spPr>
          <a:xfrm>
            <a:off x="2109836" y="4346213"/>
            <a:ext cx="317281" cy="31728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6" name="椭圆 75"/>
          <p:cNvSpPr/>
          <p:nvPr/>
        </p:nvSpPr>
        <p:spPr>
          <a:xfrm>
            <a:off x="3467100" y="3346288"/>
            <a:ext cx="317281" cy="31728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77" name="椭圆 76"/>
          <p:cNvSpPr/>
          <p:nvPr/>
        </p:nvSpPr>
        <p:spPr>
          <a:xfrm>
            <a:off x="4794250" y="5224596"/>
            <a:ext cx="317281" cy="31728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81" name="曲线连接符 80"/>
          <p:cNvCxnSpPr>
            <a:stCxn id="45" idx="1"/>
            <a:endCxn id="32" idx="3"/>
          </p:cNvCxnSpPr>
          <p:nvPr/>
        </p:nvCxnSpPr>
        <p:spPr>
          <a:xfrm rot="10800000" flipV="1">
            <a:off x="1726981" y="2782562"/>
            <a:ext cx="3829488" cy="2327515"/>
          </a:xfrm>
          <a:prstGeom prst="curvedConnector3">
            <a:avLst>
              <a:gd name="adj1" fmla="val 8711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椭圆 87"/>
          <p:cNvSpPr/>
          <p:nvPr/>
        </p:nvSpPr>
        <p:spPr>
          <a:xfrm>
            <a:off x="5055037" y="3187647"/>
            <a:ext cx="317281" cy="31728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89" name="曲线连接符 88"/>
          <p:cNvCxnSpPr>
            <a:stCxn id="46" idx="3"/>
            <a:endCxn id="32" idx="2"/>
          </p:cNvCxnSpPr>
          <p:nvPr/>
        </p:nvCxnSpPr>
        <p:spPr>
          <a:xfrm flipH="1">
            <a:off x="1200041" y="3498226"/>
            <a:ext cx="5054709" cy="2164386"/>
          </a:xfrm>
          <a:prstGeom prst="curvedConnector4">
            <a:avLst>
              <a:gd name="adj1" fmla="val -4523"/>
              <a:gd name="adj2" fmla="val 110562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椭圆 89"/>
          <p:cNvSpPr/>
          <p:nvPr/>
        </p:nvSpPr>
        <p:spPr>
          <a:xfrm>
            <a:off x="6258362" y="4810282"/>
            <a:ext cx="317281" cy="31728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91" name="曲线连接符 90"/>
          <p:cNvCxnSpPr>
            <a:stCxn id="32" idx="2"/>
            <a:endCxn id="46" idx="2"/>
          </p:cNvCxnSpPr>
          <p:nvPr/>
        </p:nvCxnSpPr>
        <p:spPr>
          <a:xfrm rot="5400000" flipH="1" flipV="1">
            <a:off x="2568071" y="2325074"/>
            <a:ext cx="1969507" cy="4705569"/>
          </a:xfrm>
          <a:prstGeom prst="curvedConnector3">
            <a:avLst>
              <a:gd name="adj1" fmla="val -54166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椭圆 94"/>
          <p:cNvSpPr/>
          <p:nvPr/>
        </p:nvSpPr>
        <p:spPr>
          <a:xfrm>
            <a:off x="5620385" y="4504853"/>
            <a:ext cx="317281" cy="31728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9851671" y="1937878"/>
            <a:ext cx="1799717" cy="27256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LOSS</a:t>
            </a:r>
            <a:endParaRPr lang="zh-CN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8860360" y="2939816"/>
            <a:ext cx="698281" cy="3897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output4</a:t>
            </a:r>
            <a:endParaRPr lang="zh-CN" altLang="en-US" sz="1200" dirty="0"/>
          </a:p>
        </p:txBody>
      </p:sp>
      <p:cxnSp>
        <p:nvCxnSpPr>
          <p:cNvPr id="102" name="直接箭头连接符 101"/>
          <p:cNvCxnSpPr>
            <a:stCxn id="100" idx="3"/>
            <a:endCxn id="99" idx="1"/>
          </p:cNvCxnSpPr>
          <p:nvPr/>
        </p:nvCxnSpPr>
        <p:spPr>
          <a:xfrm>
            <a:off x="9558641" y="3134696"/>
            <a:ext cx="293030" cy="165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41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153</Words>
  <Application>Microsoft Office PowerPoint</Application>
  <PresentationFormat>宽屏</PresentationFormat>
  <Paragraphs>69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liangdong</dc:creator>
  <cp:lastModifiedBy>liangdong</cp:lastModifiedBy>
  <cp:revision>55</cp:revision>
  <dcterms:created xsi:type="dcterms:W3CDTF">2023-05-04T14:40:08Z</dcterms:created>
  <dcterms:modified xsi:type="dcterms:W3CDTF">2023-05-04T15:04:13Z</dcterms:modified>
</cp:coreProperties>
</file>