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30555-BEF3-45EC-8211-93EC7D2D7F7D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44F2C-197A-4DCC-989F-80F56AC738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5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4F2C-197A-4DCC-989F-80F56AC738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4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4F2C-197A-4DCC-989F-80F56AC738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7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97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6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4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3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3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6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45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6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8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0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D3A6-27B0-491F-A395-1184F68D32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5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D3A6-27B0-491F-A395-1184F68D32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FDF2-A1D8-404A-8511-770780C11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854118" y="525966"/>
            <a:ext cx="4147382" cy="3299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25"/>
            <a:ext cx="2654913" cy="20745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5569" y="2842037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895569" y="3557700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083019" y="2842391"/>
            <a:ext cx="1053881" cy="1105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Catcat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input,hidden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708150" y="3035300"/>
            <a:ext cx="317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708150" y="3746500"/>
            <a:ext cx="317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03650" y="1749939"/>
            <a:ext cx="1053881" cy="110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</a:t>
            </a:r>
          </a:p>
          <a:p>
            <a:pPr algn="ctr"/>
            <a:r>
              <a:rPr lang="en-US" altLang="zh-CN" sz="1200" dirty="0" smtClean="0"/>
              <a:t>To</a:t>
            </a:r>
          </a:p>
          <a:p>
            <a:pPr algn="ctr"/>
            <a:r>
              <a:rPr lang="en-US" altLang="zh-CN" sz="1200" dirty="0" smtClean="0"/>
              <a:t>Output</a:t>
            </a:r>
          </a:p>
          <a:p>
            <a:pPr algn="ctr"/>
            <a:r>
              <a:rPr lang="zh-CN" altLang="en-US" sz="1200" dirty="0" smtClean="0"/>
              <a:t>全连接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860800" y="4055894"/>
            <a:ext cx="1053881" cy="110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</a:t>
            </a:r>
          </a:p>
          <a:p>
            <a:pPr algn="ctr"/>
            <a:r>
              <a:rPr lang="en-US" altLang="zh-CN" sz="1200" dirty="0"/>
              <a:t> </a:t>
            </a:r>
            <a:r>
              <a:rPr lang="en-US" altLang="zh-CN" sz="1200" dirty="0" smtClean="0"/>
              <a:t>to</a:t>
            </a:r>
          </a:p>
          <a:p>
            <a:pPr algn="ctr"/>
            <a:r>
              <a:rPr lang="en-US" altLang="zh-CN" sz="1200" dirty="0" smtClean="0"/>
              <a:t>Hidden</a:t>
            </a:r>
          </a:p>
          <a:p>
            <a:pPr algn="ctr"/>
            <a:r>
              <a:rPr lang="zh-CN" altLang="en-US" sz="1200" dirty="0"/>
              <a:t>全连接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168650" y="2448691"/>
            <a:ext cx="49530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94050" y="3825707"/>
            <a:ext cx="609600" cy="53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784850" y="1737323"/>
            <a:ext cx="1053881" cy="11050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Softmax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转概率</a:t>
            </a:r>
            <a:endParaRPr lang="zh-CN" altLang="en-US" sz="1200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997231" y="2349500"/>
            <a:ext cx="743169" cy="1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740400" y="4055894"/>
            <a:ext cx="1053881" cy="1105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下一个</a:t>
            </a:r>
            <a:r>
              <a:rPr lang="en-US" altLang="zh-CN" sz="1200" dirty="0" smtClean="0"/>
              <a:t>hidden</a:t>
            </a:r>
            <a:endParaRPr lang="zh-CN" altLang="en-US" sz="12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955956" y="4595896"/>
            <a:ext cx="743169" cy="1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037085" y="2349668"/>
            <a:ext cx="743169" cy="1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991319" y="194241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126336" y="1526375"/>
            <a:ext cx="1107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概率向量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</a:p>
          <a:p>
            <a:r>
              <a:rPr lang="en-US" altLang="zh-CN" dirty="0" smtClean="0"/>
              <a:t>0.01,</a:t>
            </a:r>
          </a:p>
          <a:p>
            <a:r>
              <a:rPr lang="en-US" altLang="zh-CN" dirty="0" smtClean="0"/>
              <a:t>0.23,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0175838" y="1526375"/>
            <a:ext cx="1107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真实标签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</a:p>
          <a:p>
            <a:r>
              <a:rPr lang="en-US" altLang="zh-CN" dirty="0" smtClean="0"/>
              <a:t>1,</a:t>
            </a:r>
          </a:p>
          <a:p>
            <a:r>
              <a:rPr lang="en-US" altLang="zh-CN" dirty="0" smtClean="0"/>
              <a:t>0,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126336" y="525966"/>
            <a:ext cx="3419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LOSS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函数求两者差异，然后</a:t>
            </a:r>
            <a:endParaRPr lang="en-US" altLang="zh-CN" sz="12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Backward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反向传播梯度，调整模型中的权重参数，让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Loss</a:t>
            </a:r>
            <a:r>
              <a:rPr lang="zh-CN" altLang="en-US" sz="1200" b="1" dirty="0" smtClean="0">
                <a:solidFill>
                  <a:schemeClr val="bg1"/>
                </a:solidFill>
              </a:rPr>
              <a:t>往更小方向变化</a:t>
            </a:r>
            <a:endParaRPr lang="en-US" altLang="zh-CN" sz="1200" b="1" dirty="0" smtClean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65372" y="52596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调全连接里面的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35" name="曲线连接符 34"/>
          <p:cNvCxnSpPr>
            <a:stCxn id="22" idx="2"/>
            <a:endCxn id="7" idx="2"/>
          </p:cNvCxnSpPr>
          <p:nvPr/>
        </p:nvCxnSpPr>
        <p:spPr>
          <a:xfrm rot="5400000" flipH="1">
            <a:off x="3149274" y="2042896"/>
            <a:ext cx="1213503" cy="5022631"/>
          </a:xfrm>
          <a:prstGeom prst="curvedConnector3">
            <a:avLst>
              <a:gd name="adj1" fmla="val -95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363878" y="5049511"/>
            <a:ext cx="27029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次：</a:t>
            </a:r>
            <a:r>
              <a:rPr lang="en-US" altLang="zh-CN" dirty="0" smtClean="0"/>
              <a:t>input=(J,hidden0)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次：</a:t>
            </a:r>
            <a:r>
              <a:rPr lang="en-US" altLang="zh-CN" dirty="0" smtClean="0"/>
              <a:t>input=(o,hidden1)</a:t>
            </a:r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次：</a:t>
            </a:r>
            <a:r>
              <a:rPr lang="en-US" altLang="zh-CN" dirty="0" smtClean="0"/>
              <a:t>Input=(n,hidden2)</a:t>
            </a:r>
          </a:p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451947" y="976459"/>
            <a:ext cx="626459" cy="677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816749" y="409407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Jones -&gt; </a:t>
            </a:r>
            <a:r>
              <a:rPr lang="en-US" altLang="zh-CN" dirty="0"/>
              <a:t>E</a:t>
            </a:r>
            <a:r>
              <a:rPr lang="en-US" altLang="zh-CN" dirty="0" smtClean="0"/>
              <a:t>nglish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245953" y="3104732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调全连接里面的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3932528" y="3555225"/>
            <a:ext cx="626459" cy="677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38150" y="3746500"/>
            <a:ext cx="317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3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 Brief Overview of Recurrent Neural Networks (RNN) - Analytics Vidhy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38"/>
            <a:ext cx="5178425" cy="153364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73100" y="4557544"/>
            <a:ext cx="1053881" cy="1105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</a:t>
            </a:r>
          </a:p>
          <a:p>
            <a:pPr algn="ctr"/>
            <a:r>
              <a:rPr lang="en-US" altLang="zh-CN" sz="1200" dirty="0"/>
              <a:t> </a:t>
            </a:r>
            <a:r>
              <a:rPr lang="en-US" altLang="zh-CN" sz="1200" dirty="0" smtClean="0"/>
              <a:t>to</a:t>
            </a:r>
          </a:p>
          <a:p>
            <a:pPr algn="ctr"/>
            <a:r>
              <a:rPr lang="en-US" altLang="zh-CN" sz="1200" dirty="0" smtClean="0"/>
              <a:t>Hidden</a:t>
            </a:r>
          </a:p>
          <a:p>
            <a:pPr algn="ctr"/>
            <a:r>
              <a:rPr lang="zh-CN" altLang="en-US" sz="1200" dirty="0"/>
              <a:t>全连接</a:t>
            </a:r>
          </a:p>
        </p:txBody>
      </p:sp>
      <p:sp>
        <p:nvSpPr>
          <p:cNvPr id="34" name="矩形 33"/>
          <p:cNvSpPr/>
          <p:nvPr/>
        </p:nvSpPr>
        <p:spPr>
          <a:xfrm>
            <a:off x="2578319" y="2594387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input0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2578319" y="3310050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hidden0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4095969" y="2594387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input1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4095969" y="3310050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hidden1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5556469" y="2587683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input2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556469" y="3303346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hidden2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6864788" y="2587683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input3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6864788" y="3303346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hidden3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539210" y="187073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Jones -&gt; English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98257" y="2218351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319411" y="224006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781244" y="226177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053834" y="221835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953163" y="2594387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input4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7953163" y="3310050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hidden4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8160046" y="2225055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307975" y="3699882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全连接层的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是要学习的</a:t>
            </a:r>
            <a:endParaRPr lang="zh-CN" altLang="en-US" dirty="0"/>
          </a:p>
        </p:txBody>
      </p:sp>
      <p:cxnSp>
        <p:nvCxnSpPr>
          <p:cNvPr id="24" name="曲线连接符 23"/>
          <p:cNvCxnSpPr>
            <a:stCxn id="34" idx="1"/>
            <a:endCxn id="32" idx="3"/>
          </p:cNvCxnSpPr>
          <p:nvPr/>
        </p:nvCxnSpPr>
        <p:spPr>
          <a:xfrm rot="10800000" flipV="1">
            <a:off x="1726981" y="2789266"/>
            <a:ext cx="851338" cy="2320811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endCxn id="32" idx="3"/>
          </p:cNvCxnSpPr>
          <p:nvPr/>
        </p:nvCxnSpPr>
        <p:spPr>
          <a:xfrm rot="5400000">
            <a:off x="1645432" y="3828049"/>
            <a:ext cx="1363579" cy="1200479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32" idx="2"/>
            <a:endCxn id="41" idx="1"/>
          </p:cNvCxnSpPr>
          <p:nvPr/>
        </p:nvCxnSpPr>
        <p:spPr>
          <a:xfrm rot="5400000" flipH="1" flipV="1">
            <a:off x="1569164" y="3135807"/>
            <a:ext cx="2157682" cy="2895928"/>
          </a:xfrm>
          <a:prstGeom prst="curvedConnector4">
            <a:avLst>
              <a:gd name="adj1" fmla="val -10595"/>
              <a:gd name="adj2" fmla="val 9418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38" idx="1"/>
            <a:endCxn id="32" idx="3"/>
          </p:cNvCxnSpPr>
          <p:nvPr/>
        </p:nvCxnSpPr>
        <p:spPr>
          <a:xfrm rot="10800000" flipV="1">
            <a:off x="1726981" y="2789266"/>
            <a:ext cx="2368988" cy="2320811"/>
          </a:xfrm>
          <a:prstGeom prst="curvedConnector3">
            <a:avLst>
              <a:gd name="adj1" fmla="val 19711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41" idx="3"/>
            <a:endCxn id="32" idx="2"/>
          </p:cNvCxnSpPr>
          <p:nvPr/>
        </p:nvCxnSpPr>
        <p:spPr>
          <a:xfrm flipH="1">
            <a:off x="1200041" y="3504930"/>
            <a:ext cx="3594209" cy="2157682"/>
          </a:xfrm>
          <a:prstGeom prst="curvedConnector4">
            <a:avLst>
              <a:gd name="adj1" fmla="val -6360"/>
              <a:gd name="adj2" fmla="val 140319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3694554" y="4792796"/>
            <a:ext cx="317281" cy="31728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2109836" y="4346213"/>
            <a:ext cx="317281" cy="31728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3467100" y="3346288"/>
            <a:ext cx="317281" cy="3172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4794250" y="5224596"/>
            <a:ext cx="317281" cy="3172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81" name="曲线连接符 80"/>
          <p:cNvCxnSpPr>
            <a:stCxn id="45" idx="1"/>
            <a:endCxn id="32" idx="3"/>
          </p:cNvCxnSpPr>
          <p:nvPr/>
        </p:nvCxnSpPr>
        <p:spPr>
          <a:xfrm rot="10800000" flipV="1">
            <a:off x="1726981" y="2782562"/>
            <a:ext cx="3829488" cy="2327515"/>
          </a:xfrm>
          <a:prstGeom prst="curvedConnector3">
            <a:avLst>
              <a:gd name="adj1" fmla="val 871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5055037" y="3187647"/>
            <a:ext cx="317281" cy="3172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89" name="曲线连接符 88"/>
          <p:cNvCxnSpPr>
            <a:stCxn id="46" idx="3"/>
            <a:endCxn id="32" idx="2"/>
          </p:cNvCxnSpPr>
          <p:nvPr/>
        </p:nvCxnSpPr>
        <p:spPr>
          <a:xfrm flipH="1">
            <a:off x="1200041" y="3498226"/>
            <a:ext cx="5054709" cy="2164386"/>
          </a:xfrm>
          <a:prstGeom prst="curvedConnector4">
            <a:avLst>
              <a:gd name="adj1" fmla="val -4523"/>
              <a:gd name="adj2" fmla="val 11056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6258362" y="4810282"/>
            <a:ext cx="317281" cy="3172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91" name="曲线连接符 90"/>
          <p:cNvCxnSpPr>
            <a:stCxn id="32" idx="2"/>
            <a:endCxn id="46" idx="2"/>
          </p:cNvCxnSpPr>
          <p:nvPr/>
        </p:nvCxnSpPr>
        <p:spPr>
          <a:xfrm rot="5400000" flipH="1" flipV="1">
            <a:off x="2568071" y="2325074"/>
            <a:ext cx="1969507" cy="4705569"/>
          </a:xfrm>
          <a:prstGeom prst="curvedConnector3">
            <a:avLst>
              <a:gd name="adj1" fmla="val -54166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5620385" y="4504853"/>
            <a:ext cx="317281" cy="31728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9851671" y="1937878"/>
            <a:ext cx="1799717" cy="2725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LOSS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8860360" y="2939816"/>
            <a:ext cx="698281" cy="389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output4</a:t>
            </a:r>
            <a:endParaRPr lang="zh-CN" altLang="en-US" sz="1200" dirty="0"/>
          </a:p>
        </p:txBody>
      </p:sp>
      <p:cxnSp>
        <p:nvCxnSpPr>
          <p:cNvPr id="102" name="直接箭头连接符 101"/>
          <p:cNvCxnSpPr>
            <a:stCxn id="100" idx="3"/>
            <a:endCxn id="99" idx="1"/>
          </p:cNvCxnSpPr>
          <p:nvPr/>
        </p:nvCxnSpPr>
        <p:spPr>
          <a:xfrm>
            <a:off x="9558641" y="3134696"/>
            <a:ext cx="293030" cy="1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4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5" y="1"/>
            <a:ext cx="3726968" cy="29122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13445" y="68107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缺点：梯度</a:t>
            </a:r>
            <a:r>
              <a:rPr lang="zh-CN" altLang="en-US" dirty="0" smtClean="0">
                <a:solidFill>
                  <a:srgbClr val="FF0000"/>
                </a:solidFill>
              </a:rPr>
              <a:t>爆炸</a:t>
            </a:r>
            <a:r>
              <a:rPr lang="zh-CN" altLang="en-US" dirty="0" smtClean="0"/>
              <a:t>或者</a:t>
            </a:r>
            <a:r>
              <a:rPr lang="zh-CN" altLang="en-US" dirty="0" smtClean="0">
                <a:solidFill>
                  <a:srgbClr val="FF0000"/>
                </a:solidFill>
              </a:rPr>
              <a:t>消失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5675" y="4867103"/>
            <a:ext cx="490567" cy="40501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h0</a:t>
            </a:r>
            <a:endParaRPr lang="zh-CN" altLang="en-US" sz="1050" dirty="0"/>
          </a:p>
        </p:txBody>
      </p:sp>
      <p:sp>
        <p:nvSpPr>
          <p:cNvPr id="7" name="椭圆 6"/>
          <p:cNvSpPr/>
          <p:nvPr/>
        </p:nvSpPr>
        <p:spPr>
          <a:xfrm>
            <a:off x="75675" y="3901847"/>
            <a:ext cx="466636" cy="365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w</a:t>
            </a:r>
            <a:endParaRPr lang="zh-CN" altLang="en-US" sz="1100" dirty="0"/>
          </a:p>
        </p:txBody>
      </p:sp>
      <p:sp>
        <p:nvSpPr>
          <p:cNvPr id="58" name="椭圆 57"/>
          <p:cNvSpPr/>
          <p:nvPr/>
        </p:nvSpPr>
        <p:spPr>
          <a:xfrm>
            <a:off x="1147542" y="4389900"/>
            <a:ext cx="776732" cy="3656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dot</a:t>
            </a:r>
            <a:endParaRPr lang="zh-CN" altLang="en-US" sz="1100" dirty="0"/>
          </a:p>
        </p:txBody>
      </p:sp>
      <p:cxnSp>
        <p:nvCxnSpPr>
          <p:cNvPr id="9" name="直接箭头连接符 8"/>
          <p:cNvCxnSpPr>
            <a:stCxn id="7" idx="6"/>
            <a:endCxn id="58" idx="2"/>
          </p:cNvCxnSpPr>
          <p:nvPr/>
        </p:nvCxnSpPr>
        <p:spPr>
          <a:xfrm>
            <a:off x="542311" y="4084665"/>
            <a:ext cx="605231" cy="48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" idx="6"/>
            <a:endCxn id="58" idx="2"/>
          </p:cNvCxnSpPr>
          <p:nvPr/>
        </p:nvCxnSpPr>
        <p:spPr>
          <a:xfrm flipV="1">
            <a:off x="566242" y="4572719"/>
            <a:ext cx="581300" cy="49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4765" y="4060453"/>
            <a:ext cx="270994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w</a:t>
            </a:r>
            <a:endParaRPr lang="zh-CN" altLang="en-US" sz="11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64765" y="4872839"/>
            <a:ext cx="313574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h0</a:t>
            </a:r>
            <a:endParaRPr lang="zh-CN" altLang="en-US" sz="1100" dirty="0"/>
          </a:p>
        </p:txBody>
      </p:sp>
      <p:cxnSp>
        <p:nvCxnSpPr>
          <p:cNvPr id="62" name="直接箭头连接符 61"/>
          <p:cNvCxnSpPr>
            <a:stCxn id="58" idx="6"/>
          </p:cNvCxnSpPr>
          <p:nvPr/>
        </p:nvCxnSpPr>
        <p:spPr>
          <a:xfrm>
            <a:off x="1924274" y="4572719"/>
            <a:ext cx="813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938824" y="4338111"/>
            <a:ext cx="704399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h1=W*h0</a:t>
            </a:r>
            <a:endParaRPr lang="zh-CN" altLang="en-US" sz="1100" dirty="0"/>
          </a:p>
        </p:txBody>
      </p:sp>
      <p:sp>
        <p:nvSpPr>
          <p:cNvPr id="66" name="椭圆 65"/>
          <p:cNvSpPr/>
          <p:nvPr/>
        </p:nvSpPr>
        <p:spPr>
          <a:xfrm>
            <a:off x="2752448" y="4389900"/>
            <a:ext cx="776732" cy="3656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dot</a:t>
            </a:r>
            <a:endParaRPr lang="zh-CN" altLang="en-US" sz="1100" dirty="0"/>
          </a:p>
        </p:txBody>
      </p:sp>
      <p:cxnSp>
        <p:nvCxnSpPr>
          <p:cNvPr id="16" name="曲线连接符 15"/>
          <p:cNvCxnSpPr>
            <a:stCxn id="7" idx="7"/>
            <a:endCxn id="66" idx="0"/>
          </p:cNvCxnSpPr>
          <p:nvPr/>
        </p:nvCxnSpPr>
        <p:spPr>
          <a:xfrm rot="16200000" flipH="1">
            <a:off x="1590140" y="2839226"/>
            <a:ext cx="434507" cy="2666840"/>
          </a:xfrm>
          <a:prstGeom prst="curvedConnector3">
            <a:avLst>
              <a:gd name="adj1" fmla="val -59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921874" y="3745478"/>
            <a:ext cx="270994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w</a:t>
            </a:r>
            <a:endParaRPr lang="zh-CN" altLang="en-US" sz="1100" dirty="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3529180" y="4572719"/>
            <a:ext cx="813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582980" y="4328692"/>
            <a:ext cx="844305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h2=w*h0*w</a:t>
            </a:r>
            <a:endParaRPr lang="zh-CN" altLang="en-US" sz="1100" dirty="0"/>
          </a:p>
        </p:txBody>
      </p:sp>
      <p:cxnSp>
        <p:nvCxnSpPr>
          <p:cNvPr id="78" name="曲线连接符 77"/>
          <p:cNvCxnSpPr>
            <a:stCxn id="7" idx="0"/>
            <a:endCxn id="79" idx="0"/>
          </p:cNvCxnSpPr>
          <p:nvPr/>
        </p:nvCxnSpPr>
        <p:spPr>
          <a:xfrm rot="16200000" flipH="1">
            <a:off x="2277425" y="1933414"/>
            <a:ext cx="499862" cy="4436727"/>
          </a:xfrm>
          <a:prstGeom prst="curvedConnector3">
            <a:avLst>
              <a:gd name="adj1" fmla="val -110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4357354" y="4401709"/>
            <a:ext cx="776732" cy="3656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dot</a:t>
            </a:r>
            <a:endParaRPr lang="zh-CN" altLang="en-US" sz="1100" dirty="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5181352" y="4575800"/>
            <a:ext cx="1080250" cy="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5148636" y="4346806"/>
            <a:ext cx="1007024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h</a:t>
            </a:r>
            <a:r>
              <a:rPr lang="en-US" altLang="zh-CN" sz="1100" dirty="0" smtClean="0"/>
              <a:t>3=w*h0*w*w</a:t>
            </a:r>
            <a:endParaRPr lang="zh-CN" altLang="en-US" sz="1100" dirty="0"/>
          </a:p>
        </p:txBody>
      </p:sp>
      <p:sp>
        <p:nvSpPr>
          <p:cNvPr id="83" name="文本框 82"/>
          <p:cNvSpPr txBox="1"/>
          <p:nvPr/>
        </p:nvSpPr>
        <p:spPr>
          <a:xfrm>
            <a:off x="3001128" y="3301251"/>
            <a:ext cx="270994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w</a:t>
            </a:r>
            <a:endParaRPr lang="zh-CN" altLang="en-US" sz="1100" dirty="0"/>
          </a:p>
        </p:txBody>
      </p:sp>
      <p:sp>
        <p:nvSpPr>
          <p:cNvPr id="84" name="椭圆 83"/>
          <p:cNvSpPr/>
          <p:nvPr/>
        </p:nvSpPr>
        <p:spPr>
          <a:xfrm>
            <a:off x="6261602" y="4397345"/>
            <a:ext cx="776732" cy="3656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dot</a:t>
            </a:r>
            <a:endParaRPr lang="zh-CN" altLang="en-US" sz="1100" dirty="0"/>
          </a:p>
        </p:txBody>
      </p:sp>
      <p:cxnSp>
        <p:nvCxnSpPr>
          <p:cNvPr id="85" name="曲线连接符 84"/>
          <p:cNvCxnSpPr>
            <a:endCxn id="84" idx="0"/>
          </p:cNvCxnSpPr>
          <p:nvPr/>
        </p:nvCxnSpPr>
        <p:spPr>
          <a:xfrm>
            <a:off x="4745721" y="3021591"/>
            <a:ext cx="1904247" cy="13757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5786648" y="2965717"/>
            <a:ext cx="1037438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V(i2o</a:t>
            </a:r>
            <a:r>
              <a:rPr lang="zh-CN" altLang="en-US" sz="1100" dirty="0" smtClean="0"/>
              <a:t>层的权重</a:t>
            </a:r>
            <a:r>
              <a:rPr lang="en-US" altLang="zh-CN" sz="1100" dirty="0" smtClean="0"/>
              <a:t>)</a:t>
            </a:r>
            <a:endParaRPr lang="zh-CN" altLang="en-US" sz="1100" dirty="0"/>
          </a:p>
        </p:txBody>
      </p:sp>
      <p:sp>
        <p:nvSpPr>
          <p:cNvPr id="87" name="文本框 86"/>
          <p:cNvSpPr txBox="1"/>
          <p:nvPr/>
        </p:nvSpPr>
        <p:spPr>
          <a:xfrm>
            <a:off x="7038333" y="4323542"/>
            <a:ext cx="1320293" cy="23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 smtClean="0"/>
              <a:t>ouput</a:t>
            </a:r>
            <a:r>
              <a:rPr lang="en-US" altLang="zh-CN" sz="1100" dirty="0" smtClean="0"/>
              <a:t>=w*h0*w*w*v</a:t>
            </a:r>
            <a:endParaRPr lang="zh-CN" altLang="en-US" sz="1100" dirty="0"/>
          </a:p>
        </p:txBody>
      </p:sp>
      <p:cxnSp>
        <p:nvCxnSpPr>
          <p:cNvPr id="92" name="直接箭头连接符 91"/>
          <p:cNvCxnSpPr/>
          <p:nvPr/>
        </p:nvCxnSpPr>
        <p:spPr>
          <a:xfrm>
            <a:off x="7038333" y="4580164"/>
            <a:ext cx="1080250" cy="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4336819" y="2833438"/>
            <a:ext cx="466636" cy="3656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v</a:t>
            </a:r>
            <a:endParaRPr lang="zh-CN" altLang="en-US" sz="1100" dirty="0"/>
          </a:p>
        </p:txBody>
      </p:sp>
      <p:sp>
        <p:nvSpPr>
          <p:cNvPr id="96" name="椭圆 95"/>
          <p:cNvSpPr/>
          <p:nvPr/>
        </p:nvSpPr>
        <p:spPr>
          <a:xfrm>
            <a:off x="6305367" y="5473910"/>
            <a:ext cx="776732" cy="365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label</a:t>
            </a:r>
            <a:endParaRPr lang="zh-CN" altLang="en-US" sz="1100" dirty="0"/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7082098" y="4724834"/>
            <a:ext cx="1181062" cy="78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8209614" y="4445239"/>
            <a:ext cx="776732" cy="3656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-</a:t>
            </a:r>
            <a:endParaRPr lang="zh-CN" altLang="en-US" sz="1100" dirty="0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9033612" y="4628716"/>
            <a:ext cx="1080250" cy="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9246099" y="4339784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LOSS</a:t>
            </a:r>
            <a:endParaRPr lang="zh-CN" altLang="en-US" sz="1100" dirty="0"/>
          </a:p>
        </p:txBody>
      </p:sp>
      <p:cxnSp>
        <p:nvCxnSpPr>
          <p:cNvPr id="104" name="直接箭头连接符 103"/>
          <p:cNvCxnSpPr/>
          <p:nvPr/>
        </p:nvCxnSpPr>
        <p:spPr>
          <a:xfrm flipH="1">
            <a:off x="9075710" y="4762983"/>
            <a:ext cx="1038152" cy="2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9384102" y="47845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</a:t>
            </a:r>
            <a:endParaRPr lang="zh-CN" altLang="en-US" sz="1100" dirty="0"/>
          </a:p>
        </p:txBody>
      </p:sp>
      <p:cxnSp>
        <p:nvCxnSpPr>
          <p:cNvPr id="106" name="直接箭头连接符 105"/>
          <p:cNvCxnSpPr/>
          <p:nvPr/>
        </p:nvCxnSpPr>
        <p:spPr>
          <a:xfrm flipH="1">
            <a:off x="7049635" y="4693639"/>
            <a:ext cx="1038152" cy="2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358027" y="4715234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</a:t>
            </a:r>
            <a:endParaRPr lang="zh-CN" altLang="en-US" sz="11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5467728" y="4714598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1*1*v</a:t>
            </a:r>
            <a:endParaRPr lang="zh-CN" altLang="en-US" sz="1100" dirty="0"/>
          </a:p>
        </p:txBody>
      </p:sp>
      <p:cxnSp>
        <p:nvCxnSpPr>
          <p:cNvPr id="110" name="直接箭头连接符 109"/>
          <p:cNvCxnSpPr/>
          <p:nvPr/>
        </p:nvCxnSpPr>
        <p:spPr>
          <a:xfrm flipH="1" flipV="1">
            <a:off x="5255913" y="4693639"/>
            <a:ext cx="1025192" cy="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H="1" flipV="1">
            <a:off x="4801005" y="3268945"/>
            <a:ext cx="1530550" cy="112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5494823" y="3546266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1*1*h3</a:t>
            </a:r>
            <a:endParaRPr lang="zh-CN" altLang="en-US" sz="11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3640734" y="4653773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1*1*v*w</a:t>
            </a:r>
            <a:endParaRPr lang="zh-CN" altLang="en-US" sz="1100" dirty="0"/>
          </a:p>
        </p:txBody>
      </p:sp>
      <p:cxnSp>
        <p:nvCxnSpPr>
          <p:cNvPr id="115" name="直接箭头连接符 114"/>
          <p:cNvCxnSpPr/>
          <p:nvPr/>
        </p:nvCxnSpPr>
        <p:spPr>
          <a:xfrm flipH="1">
            <a:off x="3631177" y="4871576"/>
            <a:ext cx="705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2012440" y="468007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1*1*v*w*w</a:t>
            </a:r>
            <a:endParaRPr lang="zh-CN" altLang="en-US" sz="1100" dirty="0"/>
          </a:p>
        </p:txBody>
      </p:sp>
      <p:cxnSp>
        <p:nvCxnSpPr>
          <p:cNvPr id="118" name="直接箭头连接符 117"/>
          <p:cNvCxnSpPr/>
          <p:nvPr/>
        </p:nvCxnSpPr>
        <p:spPr>
          <a:xfrm flipH="1" flipV="1">
            <a:off x="1928982" y="4926548"/>
            <a:ext cx="1025192" cy="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6707" y="4389900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1*1*v*w*w*h0</a:t>
            </a:r>
            <a:endParaRPr lang="zh-CN" altLang="en-US" sz="1100" dirty="0"/>
          </a:p>
        </p:txBody>
      </p:sp>
      <p:cxnSp>
        <p:nvCxnSpPr>
          <p:cNvPr id="120" name="直接箭头连接符 119"/>
          <p:cNvCxnSpPr>
            <a:endCxn id="7" idx="4"/>
          </p:cNvCxnSpPr>
          <p:nvPr/>
        </p:nvCxnSpPr>
        <p:spPr>
          <a:xfrm flipH="1" flipV="1">
            <a:off x="308993" y="4267485"/>
            <a:ext cx="516865" cy="43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79" idx="1"/>
            <a:endCxn id="7" idx="0"/>
          </p:cNvCxnSpPr>
          <p:nvPr/>
        </p:nvCxnSpPr>
        <p:spPr>
          <a:xfrm rot="16200000" flipV="1">
            <a:off x="2113345" y="2097495"/>
            <a:ext cx="553408" cy="4162111"/>
          </a:xfrm>
          <a:prstGeom prst="curvedConnector3">
            <a:avLst>
              <a:gd name="adj1" fmla="val 273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1783609" y="2917594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1*1*v*h2</a:t>
            </a:r>
            <a:endParaRPr lang="zh-CN" altLang="en-US" sz="11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566570" y="6029913"/>
            <a:ext cx="883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会</a:t>
            </a:r>
            <a:r>
              <a:rPr lang="zh-CN" altLang="en-US" dirty="0" smtClean="0"/>
              <a:t>发现：</a:t>
            </a:r>
            <a:r>
              <a:rPr lang="en-US" altLang="zh-CN" dirty="0" smtClean="0"/>
              <a:t>W</a:t>
            </a:r>
            <a:r>
              <a:rPr lang="zh-CN" altLang="en-US" dirty="0" smtClean="0"/>
              <a:t>得到的梯度基本上是</a:t>
            </a:r>
            <a:r>
              <a:rPr lang="en-US" altLang="zh-CN" dirty="0" err="1" smtClean="0"/>
              <a:t>w^n</a:t>
            </a:r>
            <a:r>
              <a:rPr lang="zh-CN" altLang="en-US" dirty="0" smtClean="0"/>
              <a:t>次方，那么</a:t>
            </a:r>
            <a:endParaRPr lang="en-US" altLang="zh-CN" dirty="0" smtClean="0"/>
          </a:p>
          <a:p>
            <a:r>
              <a:rPr lang="en-US" altLang="zh-CN" dirty="0" smtClean="0"/>
              <a:t>w</a:t>
            </a:r>
            <a:r>
              <a:rPr lang="zh-CN" altLang="en-US" dirty="0" smtClean="0"/>
              <a:t>如果此时</a:t>
            </a:r>
            <a:r>
              <a:rPr lang="en-US" altLang="zh-CN" dirty="0" smtClean="0"/>
              <a:t>&lt;1</a:t>
            </a:r>
            <a:r>
              <a:rPr lang="zh-CN" altLang="en-US" dirty="0" smtClean="0"/>
              <a:t>的，那么</a:t>
            </a:r>
            <a:r>
              <a:rPr lang="en-US" altLang="zh-CN" dirty="0" err="1" smtClean="0"/>
              <a:t>w^n</a:t>
            </a:r>
            <a:r>
              <a:rPr lang="zh-CN" altLang="en-US" dirty="0" smtClean="0"/>
              <a:t>就可能消失为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w&gt;1</a:t>
            </a:r>
            <a:r>
              <a:rPr lang="zh-CN" altLang="en-US" dirty="0" smtClean="0"/>
              <a:t>的那么</a:t>
            </a:r>
            <a:r>
              <a:rPr lang="en-US" altLang="zh-CN" dirty="0" smtClean="0"/>
              <a:t>w</a:t>
            </a:r>
            <a:r>
              <a:rPr lang="zh-CN" altLang="en-US" dirty="0" smtClean="0"/>
              <a:t>可能就爆炸成很大的数字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04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" y="69368"/>
            <a:ext cx="3615463" cy="3663456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85578" y="4155791"/>
            <a:ext cx="920706" cy="775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softmax</a:t>
            </a:r>
            <a:endParaRPr lang="zh-CN" altLang="en-US" sz="1050" dirty="0"/>
          </a:p>
        </p:txBody>
      </p:sp>
      <p:sp>
        <p:nvSpPr>
          <p:cNvPr id="54" name="椭圆 53"/>
          <p:cNvSpPr/>
          <p:nvPr/>
        </p:nvSpPr>
        <p:spPr>
          <a:xfrm>
            <a:off x="2043211" y="5761877"/>
            <a:ext cx="983768" cy="490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Loss</a:t>
            </a:r>
            <a:endParaRPr lang="zh-CN" altLang="en-US" sz="1050" dirty="0"/>
          </a:p>
        </p:txBody>
      </p:sp>
      <p:cxnSp>
        <p:nvCxnSpPr>
          <p:cNvPr id="10" name="直接箭头连接符 9"/>
          <p:cNvCxnSpPr>
            <a:stCxn id="4" idx="4"/>
          </p:cNvCxnSpPr>
          <p:nvPr/>
        </p:nvCxnSpPr>
        <p:spPr>
          <a:xfrm>
            <a:off x="945931" y="4931453"/>
            <a:ext cx="1128811" cy="95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58256" y="518475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output0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4732680" y="3414969"/>
            <a:ext cx="920706" cy="775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/>
              <a:t>softmax</a:t>
            </a:r>
            <a:endParaRPr lang="zh-CN" altLang="en-US" sz="1050" dirty="0"/>
          </a:p>
        </p:txBody>
      </p:sp>
      <p:sp>
        <p:nvSpPr>
          <p:cNvPr id="64" name="椭圆 63"/>
          <p:cNvSpPr/>
          <p:nvPr/>
        </p:nvSpPr>
        <p:spPr>
          <a:xfrm>
            <a:off x="3999186" y="6007294"/>
            <a:ext cx="504497" cy="490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+</a:t>
            </a:r>
            <a:endParaRPr lang="zh-CN" altLang="en-US" sz="1050" dirty="0"/>
          </a:p>
        </p:txBody>
      </p:sp>
      <p:cxnSp>
        <p:nvCxnSpPr>
          <p:cNvPr id="65" name="直接箭头连接符 64"/>
          <p:cNvCxnSpPr>
            <a:stCxn id="54" idx="6"/>
            <a:endCxn id="64" idx="2"/>
          </p:cNvCxnSpPr>
          <p:nvPr/>
        </p:nvCxnSpPr>
        <p:spPr>
          <a:xfrm>
            <a:off x="3026979" y="6007294"/>
            <a:ext cx="972207" cy="24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172022" y="56742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loss0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713306" y="5905558"/>
            <a:ext cx="8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target0</a:t>
            </a:r>
            <a:endParaRPr lang="zh-CN" altLang="en-US" dirty="0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616957" y="6093584"/>
            <a:ext cx="1457785" cy="52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4478562" y="6265535"/>
            <a:ext cx="1581703" cy="23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1" idx="5"/>
            <a:endCxn id="81" idx="0"/>
          </p:cNvCxnSpPr>
          <p:nvPr/>
        </p:nvCxnSpPr>
        <p:spPr>
          <a:xfrm>
            <a:off x="5518552" y="4077038"/>
            <a:ext cx="480172" cy="57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5506840" y="4656824"/>
            <a:ext cx="983768" cy="490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Loss</a:t>
            </a:r>
            <a:endParaRPr lang="zh-CN" altLang="en-US" sz="1050" dirty="0"/>
          </a:p>
        </p:txBody>
      </p:sp>
      <p:sp>
        <p:nvSpPr>
          <p:cNvPr id="88" name="文本框 87"/>
          <p:cNvSpPr txBox="1"/>
          <p:nvPr/>
        </p:nvSpPr>
        <p:spPr>
          <a:xfrm>
            <a:off x="5758638" y="412098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output1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endCxn id="81" idx="1"/>
          </p:cNvCxnSpPr>
          <p:nvPr/>
        </p:nvCxnSpPr>
        <p:spPr>
          <a:xfrm>
            <a:off x="4503683" y="4239326"/>
            <a:ext cx="1147226" cy="48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4346126" y="4460593"/>
            <a:ext cx="8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target1</a:t>
            </a:r>
            <a:endParaRPr lang="zh-CN" altLang="en-US" dirty="0"/>
          </a:p>
        </p:txBody>
      </p:sp>
      <p:cxnSp>
        <p:nvCxnSpPr>
          <p:cNvPr id="91" name="直接箭头连接符 90"/>
          <p:cNvCxnSpPr>
            <a:stCxn id="81" idx="3"/>
            <a:endCxn id="64" idx="0"/>
          </p:cNvCxnSpPr>
          <p:nvPr/>
        </p:nvCxnSpPr>
        <p:spPr>
          <a:xfrm flipH="1">
            <a:off x="4251435" y="5075777"/>
            <a:ext cx="1399474" cy="93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4251434" y="522395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loss1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4800178" y="5970807"/>
            <a:ext cx="181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LOSS=loss0+loss1</a:t>
            </a:r>
            <a:endParaRPr lang="zh-CN" altLang="en-US" dirty="0"/>
          </a:p>
        </p:txBody>
      </p:sp>
      <p:cxnSp>
        <p:nvCxnSpPr>
          <p:cNvPr id="99" name="直接箭头连接符 98"/>
          <p:cNvCxnSpPr/>
          <p:nvPr/>
        </p:nvCxnSpPr>
        <p:spPr>
          <a:xfrm flipH="1" flipV="1">
            <a:off x="4503684" y="6457565"/>
            <a:ext cx="1495040" cy="260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10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250</Words>
  <Application>Microsoft Office PowerPoint</Application>
  <PresentationFormat>宽屏</PresentationFormat>
  <Paragraphs>113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liangdong</dc:creator>
  <cp:lastModifiedBy>liangdong</cp:lastModifiedBy>
  <cp:revision>133</cp:revision>
  <dcterms:created xsi:type="dcterms:W3CDTF">2023-05-04T14:40:08Z</dcterms:created>
  <dcterms:modified xsi:type="dcterms:W3CDTF">2023-05-06T13:53:39Z</dcterms:modified>
</cp:coreProperties>
</file>