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48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D4D0-609A-4F27-918C-382B5664FE98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FD658-37E6-4029-AD3B-14F358DF22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786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D4D0-609A-4F27-918C-382B5664FE98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FD658-37E6-4029-AD3B-14F358DF22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797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D4D0-609A-4F27-918C-382B5664FE98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FD658-37E6-4029-AD3B-14F358DF22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588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D4D0-609A-4F27-918C-382B5664FE98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FD658-37E6-4029-AD3B-14F358DF22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310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D4D0-609A-4F27-918C-382B5664FE98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FD658-37E6-4029-AD3B-14F358DF22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756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D4D0-609A-4F27-918C-382B5664FE98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FD658-37E6-4029-AD3B-14F358DF22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1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D4D0-609A-4F27-918C-382B5664FE98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FD658-37E6-4029-AD3B-14F358DF22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42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D4D0-609A-4F27-918C-382B5664FE98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FD658-37E6-4029-AD3B-14F358DF22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692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D4D0-609A-4F27-918C-382B5664FE98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FD658-37E6-4029-AD3B-14F358DF22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97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D4D0-609A-4F27-918C-382B5664FE98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FD658-37E6-4029-AD3B-14F358DF22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006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D4D0-609A-4F27-918C-382B5664FE98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FD658-37E6-4029-AD3B-14F358DF22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924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DD4D0-609A-4F27-918C-382B5664FE98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FD658-37E6-4029-AD3B-14F358DF22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324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15311" y="195492"/>
            <a:ext cx="208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简单了解</a:t>
            </a:r>
            <a:r>
              <a:rPr lang="en-US" altLang="zh-CN" dirty="0" err="1" smtClean="0"/>
              <a:t>GraphRAG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80160" y="1084668"/>
            <a:ext cx="941328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《RAG》</a:t>
            </a:r>
          </a:p>
          <a:p>
            <a:r>
              <a:rPr lang="zh-CN" altLang="en-US" sz="2400" dirty="0" smtClean="0"/>
              <a:t>是对</a:t>
            </a:r>
            <a:r>
              <a:rPr lang="en-US" altLang="zh-CN" sz="2400" dirty="0" smtClean="0"/>
              <a:t>chunk</a:t>
            </a:r>
            <a:r>
              <a:rPr lang="zh-CN" altLang="en-US" sz="2400" dirty="0" smtClean="0"/>
              <a:t>的召回，满足具体信息的检索需求。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《RAG</a:t>
            </a:r>
            <a:r>
              <a:rPr lang="zh-CN" altLang="en-US" sz="2400" dirty="0" smtClean="0"/>
              <a:t>缺点</a:t>
            </a:r>
            <a:r>
              <a:rPr lang="en-US" altLang="zh-CN" sz="2400" dirty="0" smtClean="0"/>
              <a:t>》</a:t>
            </a:r>
          </a:p>
          <a:p>
            <a:r>
              <a:rPr lang="zh-CN" altLang="en-US" sz="2400" dirty="0" smtClean="0"/>
              <a:t>无法实现对长篇文章总结的能力。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《</a:t>
            </a:r>
            <a:r>
              <a:rPr lang="en-US" altLang="zh-CN" sz="2400" dirty="0" err="1" smtClean="0"/>
              <a:t>GraphRAG</a:t>
            </a:r>
            <a:r>
              <a:rPr lang="zh-CN" altLang="en-US" sz="2400" dirty="0" smtClean="0"/>
              <a:t>原理</a:t>
            </a:r>
            <a:r>
              <a:rPr lang="en-US" altLang="zh-CN" sz="2400" dirty="0" smtClean="0"/>
              <a:t>》</a:t>
            </a:r>
          </a:p>
          <a:p>
            <a:r>
              <a:rPr lang="zh-CN" altLang="en-US" sz="2400" dirty="0" smtClean="0"/>
              <a:t>把多个</a:t>
            </a:r>
            <a:r>
              <a:rPr lang="en-US" altLang="zh-CN" sz="2400" dirty="0" smtClean="0"/>
              <a:t>chunk</a:t>
            </a:r>
            <a:r>
              <a:rPr lang="zh-CN" altLang="en-US" sz="2400" dirty="0" smtClean="0"/>
              <a:t>构建成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张知识图谱，该</a:t>
            </a:r>
            <a:r>
              <a:rPr lang="en-US" altLang="zh-CN" sz="2400" dirty="0" smtClean="0"/>
              <a:t>graph</a:t>
            </a:r>
            <a:r>
              <a:rPr lang="zh-CN" altLang="en-US" sz="2400" dirty="0" smtClean="0"/>
              <a:t>的构建全部基于</a:t>
            </a:r>
            <a:r>
              <a:rPr lang="en-US" altLang="zh-CN" sz="2400" dirty="0" smtClean="0"/>
              <a:t>LLM</a:t>
            </a:r>
            <a:r>
              <a:rPr lang="zh-CN" altLang="en-US" sz="2400" dirty="0" smtClean="0"/>
              <a:t>完成。</a:t>
            </a:r>
            <a:endParaRPr lang="en-US" altLang="zh-CN" sz="2400" dirty="0" smtClean="0"/>
          </a:p>
          <a:p>
            <a:r>
              <a:rPr lang="zh-CN" altLang="en-US" sz="2400" dirty="0" smtClean="0"/>
              <a:t>构建好的知识图谱将用于</a:t>
            </a:r>
            <a:r>
              <a:rPr lang="en-US" altLang="zh-CN" sz="2400" dirty="0" smtClean="0"/>
              <a:t>RAG</a:t>
            </a:r>
            <a:r>
              <a:rPr lang="zh-CN" altLang="en-US" sz="2400" dirty="0" smtClean="0"/>
              <a:t>流程，具体原理后续讲解。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303872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/>
        </p:nvSpPr>
        <p:spPr>
          <a:xfrm>
            <a:off x="5389395" y="4906263"/>
            <a:ext cx="6567626" cy="17799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395" y="445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zh-CN" altLang="en-US" dirty="0"/>
              <a:t>流程</a:t>
            </a:r>
          </a:p>
        </p:txBody>
      </p:sp>
      <p:sp>
        <p:nvSpPr>
          <p:cNvPr id="5" name="矩形 4"/>
          <p:cNvSpPr/>
          <p:nvPr/>
        </p:nvSpPr>
        <p:spPr>
          <a:xfrm>
            <a:off x="1092570" y="2160295"/>
            <a:ext cx="851338" cy="485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切片</a:t>
            </a:r>
          </a:p>
        </p:txBody>
      </p:sp>
      <p:sp>
        <p:nvSpPr>
          <p:cNvPr id="6" name="矩形 5"/>
          <p:cNvSpPr/>
          <p:nvPr/>
        </p:nvSpPr>
        <p:spPr>
          <a:xfrm>
            <a:off x="3190668" y="2169571"/>
            <a:ext cx="851338" cy="4855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Chunks_vdb</a:t>
            </a:r>
            <a:endParaRPr lang="en-US" altLang="zh-CN" sz="1000" dirty="0" smtClean="0"/>
          </a:p>
          <a:p>
            <a:pPr algn="ctr"/>
            <a:r>
              <a:rPr lang="zh-CN" altLang="en-US" sz="1000" dirty="0" smtClean="0"/>
              <a:t>向量库</a:t>
            </a:r>
            <a:endParaRPr lang="zh-CN" altLang="en-US" sz="1000" dirty="0"/>
          </a:p>
        </p:txBody>
      </p:sp>
      <p:cxnSp>
        <p:nvCxnSpPr>
          <p:cNvPr id="10" name="直接箭头连接符 9"/>
          <p:cNvCxnSpPr>
            <a:stCxn id="5" idx="3"/>
            <a:endCxn id="6" idx="1"/>
          </p:cNvCxnSpPr>
          <p:nvPr/>
        </p:nvCxnSpPr>
        <p:spPr>
          <a:xfrm>
            <a:off x="1943908" y="2403084"/>
            <a:ext cx="1246760" cy="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898850" y="1960239"/>
            <a:ext cx="1268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 smtClean="0"/>
              <a:t>Naive_rag</a:t>
            </a:r>
            <a:r>
              <a:rPr lang="en-US" altLang="zh-CN" sz="1000" dirty="0" smtClean="0"/>
              <a:t>=True</a:t>
            </a:r>
          </a:p>
          <a:p>
            <a:r>
              <a:rPr lang="zh-CN" altLang="en-US" sz="1000" dirty="0" smtClean="0"/>
              <a:t>开启传统</a:t>
            </a:r>
            <a:r>
              <a:rPr lang="en-US" altLang="zh-CN" sz="1000" dirty="0" smtClean="0"/>
              <a:t>chunk</a:t>
            </a:r>
            <a:r>
              <a:rPr lang="zh-CN" altLang="en-US" sz="1000" dirty="0" smtClean="0"/>
              <a:t>召回</a:t>
            </a:r>
            <a:endParaRPr lang="zh-CN" altLang="en-US" sz="1000" dirty="0"/>
          </a:p>
        </p:txBody>
      </p:sp>
      <p:sp>
        <p:nvSpPr>
          <p:cNvPr id="14" name="矩形 13"/>
          <p:cNvSpPr/>
          <p:nvPr/>
        </p:nvSpPr>
        <p:spPr>
          <a:xfrm>
            <a:off x="2713770" y="3289526"/>
            <a:ext cx="851338" cy="485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 err="1" smtClean="0"/>
              <a:t>extract_entities</a:t>
            </a:r>
            <a:r>
              <a:rPr lang="zh-CN" altLang="en-US" sz="1000" dirty="0" smtClean="0"/>
              <a:t>提取实体与边</a:t>
            </a:r>
            <a:endParaRPr lang="en-US" altLang="zh-CN" sz="1000" dirty="0"/>
          </a:p>
        </p:txBody>
      </p:sp>
      <p:sp>
        <p:nvSpPr>
          <p:cNvPr id="22" name="文本框 21"/>
          <p:cNvSpPr txBox="1"/>
          <p:nvPr/>
        </p:nvSpPr>
        <p:spPr>
          <a:xfrm>
            <a:off x="1539053" y="2828183"/>
            <a:ext cx="1140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对每个</a:t>
            </a:r>
            <a:r>
              <a:rPr lang="en-US" altLang="zh-CN" sz="1000" dirty="0" smtClean="0"/>
              <a:t>chunk</a:t>
            </a:r>
            <a:r>
              <a:rPr lang="zh-CN" altLang="en-US" sz="1000" dirty="0" smtClean="0"/>
              <a:t>提取</a:t>
            </a:r>
            <a:endParaRPr lang="en-US" altLang="zh-CN" sz="1000" dirty="0" smtClean="0"/>
          </a:p>
        </p:txBody>
      </p:sp>
      <p:cxnSp>
        <p:nvCxnSpPr>
          <p:cNvPr id="25" name="直接箭头连接符 24"/>
          <p:cNvCxnSpPr>
            <a:stCxn id="5" idx="3"/>
            <a:endCxn id="14" idx="1"/>
          </p:cNvCxnSpPr>
          <p:nvPr/>
        </p:nvCxnSpPr>
        <p:spPr>
          <a:xfrm>
            <a:off x="1943908" y="2403084"/>
            <a:ext cx="769862" cy="1129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4505784" y="2967699"/>
            <a:ext cx="1119354" cy="485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 smtClean="0"/>
              <a:t>Entity</a:t>
            </a:r>
            <a:r>
              <a:rPr lang="zh-CN" altLang="en-US" sz="1000" dirty="0" smtClean="0"/>
              <a:t>实体</a:t>
            </a:r>
            <a:r>
              <a:rPr lang="en-US" altLang="zh-CN" sz="1000" dirty="0" err="1" smtClean="0"/>
              <a:t>name,desc,source_ids</a:t>
            </a:r>
            <a:endParaRPr lang="en-US" altLang="zh-CN" sz="1000" dirty="0"/>
          </a:p>
        </p:txBody>
      </p:sp>
      <p:cxnSp>
        <p:nvCxnSpPr>
          <p:cNvPr id="29" name="直接箭头连接符 28"/>
          <p:cNvCxnSpPr>
            <a:stCxn id="14" idx="3"/>
            <a:endCxn id="28" idx="1"/>
          </p:cNvCxnSpPr>
          <p:nvPr/>
        </p:nvCxnSpPr>
        <p:spPr>
          <a:xfrm flipV="1">
            <a:off x="3565108" y="3210488"/>
            <a:ext cx="940676" cy="321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4" idx="3"/>
            <a:endCxn id="35" idx="1"/>
          </p:cNvCxnSpPr>
          <p:nvPr/>
        </p:nvCxnSpPr>
        <p:spPr>
          <a:xfrm>
            <a:off x="3565108" y="3532315"/>
            <a:ext cx="940676" cy="406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4505784" y="3696066"/>
            <a:ext cx="1119354" cy="485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 smtClean="0"/>
              <a:t>Edge</a:t>
            </a:r>
            <a:r>
              <a:rPr lang="zh-CN" altLang="en-US" sz="1000" dirty="0" smtClean="0"/>
              <a:t>关系</a:t>
            </a:r>
            <a:endParaRPr lang="en-US" altLang="zh-CN" sz="1000" dirty="0" smtClean="0"/>
          </a:p>
          <a:p>
            <a:r>
              <a:rPr lang="en-US" altLang="zh-CN" sz="1000" dirty="0" err="1" smtClean="0"/>
              <a:t>from,to,weight,desc,source_ids</a:t>
            </a:r>
            <a:endParaRPr lang="en-US" altLang="zh-CN" sz="1000" dirty="0"/>
          </a:p>
        </p:txBody>
      </p:sp>
      <p:sp>
        <p:nvSpPr>
          <p:cNvPr id="40" name="文本框 39"/>
          <p:cNvSpPr txBox="1"/>
          <p:nvPr/>
        </p:nvSpPr>
        <p:spPr>
          <a:xfrm>
            <a:off x="5694794" y="317258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插入</a:t>
            </a:r>
            <a:endParaRPr lang="en-US" altLang="zh-CN" sz="1000" dirty="0" smtClean="0"/>
          </a:p>
        </p:txBody>
      </p:sp>
      <p:sp>
        <p:nvSpPr>
          <p:cNvPr id="41" name="矩形 40"/>
          <p:cNvSpPr/>
          <p:nvPr/>
        </p:nvSpPr>
        <p:spPr>
          <a:xfrm>
            <a:off x="6135940" y="3323283"/>
            <a:ext cx="1119354" cy="485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 err="1" smtClean="0"/>
              <a:t>NetworkXStorage</a:t>
            </a:r>
            <a:endParaRPr lang="en-US" altLang="zh-CN" sz="1000" dirty="0" smtClean="0"/>
          </a:p>
          <a:p>
            <a:r>
              <a:rPr lang="zh-CN" altLang="en-US" sz="1000" dirty="0" smtClean="0"/>
              <a:t>图数据库</a:t>
            </a:r>
            <a:endParaRPr lang="en-US" altLang="zh-CN" sz="1000" dirty="0"/>
          </a:p>
        </p:txBody>
      </p:sp>
      <p:sp>
        <p:nvSpPr>
          <p:cNvPr id="43" name="右箭头 42"/>
          <p:cNvSpPr/>
          <p:nvPr/>
        </p:nvSpPr>
        <p:spPr>
          <a:xfrm>
            <a:off x="5820630" y="3453277"/>
            <a:ext cx="119818" cy="3218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749391" y="3487875"/>
            <a:ext cx="8194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用</a:t>
            </a:r>
            <a:r>
              <a:rPr lang="en-US" altLang="zh-CN" sz="1000" dirty="0" smtClean="0"/>
              <a:t>LLM</a:t>
            </a:r>
            <a:r>
              <a:rPr lang="zh-CN" altLang="en-US" sz="1000" dirty="0" smtClean="0"/>
              <a:t>提取</a:t>
            </a:r>
            <a:r>
              <a:rPr lang="en-US" altLang="zh-CN" sz="1000" dirty="0" smtClean="0"/>
              <a:t>,</a:t>
            </a:r>
          </a:p>
          <a:p>
            <a:r>
              <a:rPr lang="zh-CN" altLang="en-US" sz="1000" dirty="0" smtClean="0"/>
              <a:t>用</a:t>
            </a:r>
            <a:r>
              <a:rPr lang="en-US" altLang="zh-CN" sz="1000" dirty="0" smtClean="0"/>
              <a:t>LLM</a:t>
            </a:r>
            <a:r>
              <a:rPr lang="zh-CN" altLang="en-US" sz="1000" dirty="0" smtClean="0"/>
              <a:t>总结</a:t>
            </a:r>
            <a:endParaRPr lang="en-US" altLang="zh-CN" sz="1000" dirty="0" smtClean="0"/>
          </a:p>
        </p:txBody>
      </p:sp>
      <p:sp>
        <p:nvSpPr>
          <p:cNvPr id="45" name="文本框 44"/>
          <p:cNvSpPr txBox="1"/>
          <p:nvPr/>
        </p:nvSpPr>
        <p:spPr>
          <a:xfrm>
            <a:off x="5439393" y="2563893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插入</a:t>
            </a:r>
            <a:endParaRPr lang="en-US" altLang="zh-CN" sz="1000" dirty="0" smtClean="0"/>
          </a:p>
        </p:txBody>
      </p:sp>
      <p:cxnSp>
        <p:nvCxnSpPr>
          <p:cNvPr id="46" name="直接箭头连接符 45"/>
          <p:cNvCxnSpPr>
            <a:stCxn id="28" idx="3"/>
            <a:endCxn id="49" idx="1"/>
          </p:cNvCxnSpPr>
          <p:nvPr/>
        </p:nvCxnSpPr>
        <p:spPr>
          <a:xfrm flipV="1">
            <a:off x="5625138" y="2579406"/>
            <a:ext cx="479383" cy="631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6104521" y="2336617"/>
            <a:ext cx="1119354" cy="485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 err="1"/>
              <a:t>entities_vdb</a:t>
            </a:r>
            <a:endParaRPr lang="en-US" altLang="zh-CN" sz="1000" dirty="0"/>
          </a:p>
          <a:p>
            <a:r>
              <a:rPr lang="zh-CN" altLang="en-US" sz="1000" dirty="0" smtClean="0"/>
              <a:t>向量库</a:t>
            </a:r>
            <a:endParaRPr lang="en-US" altLang="zh-CN" sz="1000" dirty="0"/>
          </a:p>
        </p:txBody>
      </p:sp>
      <p:sp>
        <p:nvSpPr>
          <p:cNvPr id="51" name="矩形 50"/>
          <p:cNvSpPr/>
          <p:nvPr/>
        </p:nvSpPr>
        <p:spPr>
          <a:xfrm>
            <a:off x="6135940" y="4245041"/>
            <a:ext cx="1119354" cy="4855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 err="1" smtClean="0"/>
              <a:t>NetworkXStorage</a:t>
            </a:r>
            <a:endParaRPr lang="en-US" altLang="zh-CN" sz="1000" dirty="0" smtClean="0"/>
          </a:p>
          <a:p>
            <a:r>
              <a:rPr lang="en-US" altLang="zh-CN" sz="1000" dirty="0" smtClean="0"/>
              <a:t>Node</a:t>
            </a:r>
            <a:r>
              <a:rPr lang="zh-CN" altLang="en-US" sz="1000" dirty="0" smtClean="0"/>
              <a:t>打标</a:t>
            </a:r>
            <a:r>
              <a:rPr lang="en-US" altLang="zh-CN" sz="1000" dirty="0" smtClean="0"/>
              <a:t>list[(</a:t>
            </a:r>
            <a:r>
              <a:rPr lang="en-US" altLang="zh-CN" sz="1000" dirty="0" err="1" smtClean="0"/>
              <a:t>cluster,level</a:t>
            </a:r>
            <a:r>
              <a:rPr lang="en-US" altLang="zh-CN" sz="1000" dirty="0" smtClean="0"/>
              <a:t>)]</a:t>
            </a:r>
            <a:endParaRPr lang="en-US" altLang="zh-CN" sz="1000" dirty="0"/>
          </a:p>
        </p:txBody>
      </p:sp>
      <p:cxnSp>
        <p:nvCxnSpPr>
          <p:cNvPr id="52" name="直接箭头连接符 51"/>
          <p:cNvCxnSpPr>
            <a:stCxn id="41" idx="2"/>
            <a:endCxn id="51" idx="0"/>
          </p:cNvCxnSpPr>
          <p:nvPr/>
        </p:nvCxnSpPr>
        <p:spPr>
          <a:xfrm>
            <a:off x="6695617" y="3808861"/>
            <a:ext cx="0" cy="436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7502811" y="4935271"/>
            <a:ext cx="807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生成</a:t>
            </a:r>
            <a:r>
              <a:rPr lang="en-US" altLang="zh-CN" sz="1000" dirty="0" smtClean="0"/>
              <a:t>cluster</a:t>
            </a:r>
          </a:p>
          <a:p>
            <a:r>
              <a:rPr lang="zh-CN" altLang="en-US" sz="1000" dirty="0"/>
              <a:t>报告</a:t>
            </a:r>
            <a:endParaRPr lang="en-US" altLang="zh-CN" sz="1000" dirty="0" smtClean="0"/>
          </a:p>
        </p:txBody>
      </p:sp>
      <p:pic>
        <p:nvPicPr>
          <p:cNvPr id="1026" name="Picture 2" descr="图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3208" y="1747853"/>
            <a:ext cx="3183658" cy="1663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2" name="曲线连接符 61"/>
          <p:cNvCxnSpPr>
            <a:stCxn id="51" idx="3"/>
            <a:endCxn id="1026" idx="2"/>
          </p:cNvCxnSpPr>
          <p:nvPr/>
        </p:nvCxnSpPr>
        <p:spPr>
          <a:xfrm flipV="1">
            <a:off x="7255294" y="3410958"/>
            <a:ext cx="3009743" cy="1076872"/>
          </a:xfrm>
          <a:prstGeom prst="curvedConnector2">
            <a:avLst/>
          </a:prstGeom>
          <a:ln>
            <a:prstDash val="dash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9351978" y="902327"/>
            <a:ext cx="19865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Leiden</a:t>
            </a:r>
            <a:r>
              <a:rPr lang="zh-CN" altLang="en-US" sz="1000" dirty="0" smtClean="0"/>
              <a:t>算法 </a:t>
            </a:r>
            <a:r>
              <a:rPr lang="en-US" altLang="zh-CN" sz="1000" dirty="0" smtClean="0"/>
              <a:t>- </a:t>
            </a:r>
            <a:r>
              <a:rPr lang="zh-CN" altLang="en-US" sz="1000" dirty="0" smtClean="0">
                <a:solidFill>
                  <a:srgbClr val="FF0000"/>
                </a:solidFill>
              </a:rPr>
              <a:t>层次</a:t>
            </a:r>
            <a:r>
              <a:rPr lang="zh-CN" altLang="en-US" sz="1000" dirty="0" smtClean="0"/>
              <a:t>化</a:t>
            </a:r>
            <a:r>
              <a:rPr lang="zh-CN" altLang="en-US" sz="1000" dirty="0" smtClean="0">
                <a:solidFill>
                  <a:srgbClr val="FF0000"/>
                </a:solidFill>
              </a:rPr>
              <a:t>聚类</a:t>
            </a:r>
            <a:r>
              <a:rPr lang="zh-CN" altLang="en-US" sz="1000" dirty="0" smtClean="0"/>
              <a:t>示意图</a:t>
            </a:r>
            <a:endParaRPr lang="en-US" altLang="zh-CN" sz="1000" dirty="0" smtClean="0"/>
          </a:p>
          <a:p>
            <a:r>
              <a:rPr lang="en-US" altLang="zh-CN" sz="1000" dirty="0" smtClean="0"/>
              <a:t>1</a:t>
            </a:r>
            <a:r>
              <a:rPr lang="zh-CN" altLang="en-US" sz="1000" dirty="0" smtClean="0"/>
              <a:t>）带数字的是</a:t>
            </a:r>
            <a:r>
              <a:rPr lang="en-US" altLang="zh-CN" sz="1000" dirty="0" smtClean="0"/>
              <a:t>node(entity)</a:t>
            </a:r>
          </a:p>
          <a:p>
            <a:r>
              <a:rPr lang="en-US" altLang="zh-CN" sz="1000" dirty="0" smtClean="0"/>
              <a:t>2</a:t>
            </a:r>
            <a:r>
              <a:rPr lang="zh-CN" altLang="en-US" sz="1000" dirty="0" smtClean="0"/>
              <a:t>）不带数字的是</a:t>
            </a:r>
            <a:r>
              <a:rPr lang="en-US" altLang="zh-CN" sz="1000" dirty="0" smtClean="0"/>
              <a:t>cluster</a:t>
            </a:r>
          </a:p>
          <a:p>
            <a:r>
              <a:rPr lang="en-US" altLang="zh-CN" sz="1000" dirty="0" smtClean="0"/>
              <a:t>3</a:t>
            </a:r>
            <a:r>
              <a:rPr lang="zh-CN" altLang="en-US" sz="1000" dirty="0" smtClean="0"/>
              <a:t>）</a:t>
            </a:r>
            <a:r>
              <a:rPr lang="en-US" altLang="zh-CN" sz="1000" dirty="0" smtClean="0"/>
              <a:t>cluster</a:t>
            </a:r>
            <a:r>
              <a:rPr lang="zh-CN" altLang="en-US" sz="1000" dirty="0" smtClean="0"/>
              <a:t>的嵌套标识层次</a:t>
            </a:r>
            <a:endParaRPr lang="en-US" altLang="zh-CN" sz="1000" dirty="0" smtClean="0"/>
          </a:p>
        </p:txBody>
      </p:sp>
      <p:sp>
        <p:nvSpPr>
          <p:cNvPr id="67" name="矩形 66"/>
          <p:cNvSpPr/>
          <p:nvPr/>
        </p:nvSpPr>
        <p:spPr>
          <a:xfrm>
            <a:off x="5888422" y="5081908"/>
            <a:ext cx="1614389" cy="485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/>
              <a:t>按</a:t>
            </a:r>
            <a:r>
              <a:rPr lang="en-US" altLang="zh-CN" sz="1000" dirty="0" smtClean="0"/>
              <a:t>level</a:t>
            </a:r>
            <a:r>
              <a:rPr lang="zh-CN" altLang="en-US" sz="1000" dirty="0" smtClean="0"/>
              <a:t>层次深到浅排序，</a:t>
            </a:r>
            <a:endParaRPr lang="en-US" altLang="zh-CN" sz="1000" dirty="0" smtClean="0"/>
          </a:p>
          <a:p>
            <a:r>
              <a:rPr lang="zh-CN" altLang="en-US" sz="1000" dirty="0" smtClean="0"/>
              <a:t>迭代各</a:t>
            </a:r>
            <a:r>
              <a:rPr lang="en-US" altLang="zh-CN" sz="1000" dirty="0" smtClean="0"/>
              <a:t>level</a:t>
            </a:r>
            <a:r>
              <a:rPr lang="zh-CN" altLang="en-US" sz="1000" dirty="0" smtClean="0"/>
              <a:t>的</a:t>
            </a:r>
            <a:r>
              <a:rPr lang="en-US" altLang="zh-CN" sz="1000" dirty="0" smtClean="0"/>
              <a:t>clusters</a:t>
            </a:r>
            <a:endParaRPr lang="en-US" altLang="zh-CN" sz="1000" dirty="0"/>
          </a:p>
        </p:txBody>
      </p:sp>
      <p:cxnSp>
        <p:nvCxnSpPr>
          <p:cNvPr id="68" name="直接箭头连接符 67"/>
          <p:cNvCxnSpPr>
            <a:stCxn id="51" idx="2"/>
            <a:endCxn id="67" idx="0"/>
          </p:cNvCxnSpPr>
          <p:nvPr/>
        </p:nvCxnSpPr>
        <p:spPr>
          <a:xfrm>
            <a:off x="6695617" y="4730619"/>
            <a:ext cx="0" cy="351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8316573" y="5087500"/>
            <a:ext cx="1841938" cy="485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/>
              <a:t>使用</a:t>
            </a:r>
            <a:r>
              <a:rPr lang="en-US" altLang="zh-CN" sz="1000" dirty="0" smtClean="0"/>
              <a:t>cluster</a:t>
            </a:r>
            <a:r>
              <a:rPr lang="zh-CN" altLang="en-US" sz="1000" dirty="0" smtClean="0"/>
              <a:t>内</a:t>
            </a:r>
            <a:r>
              <a:rPr lang="en-US" altLang="zh-CN" sz="1000" dirty="0" err="1" smtClean="0"/>
              <a:t>node,edge</a:t>
            </a:r>
            <a:r>
              <a:rPr lang="zh-CN" altLang="en-US" sz="1000" dirty="0" smtClean="0"/>
              <a:t>信息作为</a:t>
            </a:r>
            <a:r>
              <a:rPr lang="en-US" altLang="zh-CN" sz="1000" dirty="0" smtClean="0"/>
              <a:t>Prompt</a:t>
            </a:r>
            <a:r>
              <a:rPr lang="zh-CN" altLang="en-US" sz="1000" dirty="0" smtClean="0"/>
              <a:t>，调</a:t>
            </a:r>
            <a:r>
              <a:rPr lang="en-US" altLang="zh-CN" sz="1000" dirty="0" smtClean="0"/>
              <a:t>LLM</a:t>
            </a:r>
            <a:r>
              <a:rPr lang="zh-CN" altLang="en-US" sz="1000" dirty="0"/>
              <a:t>生成</a:t>
            </a:r>
            <a:r>
              <a:rPr lang="en-US" altLang="zh-CN" sz="1000" dirty="0" smtClean="0"/>
              <a:t>cluster</a:t>
            </a:r>
            <a:r>
              <a:rPr lang="zh-CN" altLang="en-US" sz="1000" dirty="0" smtClean="0"/>
              <a:t>报告</a:t>
            </a:r>
            <a:endParaRPr lang="en-US" altLang="zh-CN" sz="1000" dirty="0"/>
          </a:p>
        </p:txBody>
      </p:sp>
      <p:cxnSp>
        <p:nvCxnSpPr>
          <p:cNvPr id="74" name="直接箭头连接符 73"/>
          <p:cNvCxnSpPr>
            <a:stCxn id="67" idx="3"/>
            <a:endCxn id="73" idx="1"/>
          </p:cNvCxnSpPr>
          <p:nvPr/>
        </p:nvCxnSpPr>
        <p:spPr>
          <a:xfrm>
            <a:off x="7502811" y="5324697"/>
            <a:ext cx="813762" cy="5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/>
          <p:cNvSpPr/>
          <p:nvPr/>
        </p:nvSpPr>
        <p:spPr>
          <a:xfrm>
            <a:off x="8316573" y="6069775"/>
            <a:ext cx="1841938" cy="485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/>
              <a:t>将子</a:t>
            </a:r>
            <a:r>
              <a:rPr lang="en-US" altLang="zh-CN" sz="1000" dirty="0" smtClean="0"/>
              <a:t>cluster</a:t>
            </a:r>
            <a:r>
              <a:rPr lang="zh-CN" altLang="en-US" sz="1000" dirty="0" smtClean="0"/>
              <a:t>所有报告交给</a:t>
            </a:r>
            <a:r>
              <a:rPr lang="en-US" altLang="zh-CN" sz="1000" dirty="0" smtClean="0"/>
              <a:t>LLM</a:t>
            </a:r>
            <a:r>
              <a:rPr lang="zh-CN" altLang="en-US" sz="1000" dirty="0" smtClean="0"/>
              <a:t>，生成汇总报告</a:t>
            </a:r>
            <a:endParaRPr lang="en-US" altLang="zh-CN" sz="1000" dirty="0"/>
          </a:p>
        </p:txBody>
      </p:sp>
      <p:cxnSp>
        <p:nvCxnSpPr>
          <p:cNvPr id="82" name="直接箭头连接符 81"/>
          <p:cNvCxnSpPr>
            <a:stCxn id="73" idx="2"/>
            <a:endCxn id="80" idx="0"/>
          </p:cNvCxnSpPr>
          <p:nvPr/>
        </p:nvCxnSpPr>
        <p:spPr>
          <a:xfrm>
            <a:off x="9237542" y="5573078"/>
            <a:ext cx="0" cy="496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6816598" y="4056240"/>
            <a:ext cx="20885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leiden</a:t>
            </a:r>
            <a:r>
              <a:rPr lang="zh-CN" altLang="en-US" sz="1000" dirty="0" smtClean="0"/>
              <a:t>社群聚类（</a:t>
            </a:r>
            <a:r>
              <a:rPr lang="en-US" altLang="zh-CN" sz="1000" dirty="0" smtClean="0"/>
              <a:t>clustering</a:t>
            </a:r>
            <a:r>
              <a:rPr lang="zh-CN" altLang="en-US" sz="1000" dirty="0" smtClean="0"/>
              <a:t>）</a:t>
            </a:r>
            <a:endParaRPr lang="en-US" altLang="zh-CN" sz="1000" dirty="0" smtClean="0"/>
          </a:p>
        </p:txBody>
      </p:sp>
      <p:sp>
        <p:nvSpPr>
          <p:cNvPr id="91" name="文本框 90"/>
          <p:cNvSpPr txBox="1"/>
          <p:nvPr/>
        </p:nvSpPr>
        <p:spPr>
          <a:xfrm>
            <a:off x="9230166" y="5615812"/>
            <a:ext cx="2284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cluster</a:t>
            </a:r>
            <a:r>
              <a:rPr lang="zh-CN" altLang="en-US" sz="1000" dirty="0" smtClean="0"/>
              <a:t>内</a:t>
            </a:r>
            <a:r>
              <a:rPr lang="en-US" altLang="zh-CN" sz="1000" dirty="0" err="1" smtClean="0"/>
              <a:t>node,edge</a:t>
            </a:r>
            <a:r>
              <a:rPr lang="zh-CN" altLang="en-US" sz="1000" dirty="0" smtClean="0"/>
              <a:t>太多，改为</a:t>
            </a:r>
            <a:r>
              <a:rPr lang="en-US" altLang="zh-CN" sz="1000" dirty="0" smtClean="0"/>
              <a:t>sub cluster</a:t>
            </a:r>
            <a:r>
              <a:rPr lang="zh-CN" altLang="en-US" sz="1000" dirty="0" smtClean="0"/>
              <a:t>报告汇总模式</a:t>
            </a:r>
            <a:endParaRPr lang="en-US" altLang="zh-CN" sz="1000" dirty="0" smtClean="0"/>
          </a:p>
        </p:txBody>
      </p:sp>
      <p:cxnSp>
        <p:nvCxnSpPr>
          <p:cNvPr id="93" name="直接箭头连接符 92"/>
          <p:cNvCxnSpPr>
            <a:stCxn id="80" idx="1"/>
            <a:endCxn id="96" idx="3"/>
          </p:cNvCxnSpPr>
          <p:nvPr/>
        </p:nvCxnSpPr>
        <p:spPr>
          <a:xfrm flipH="1">
            <a:off x="7502810" y="6312564"/>
            <a:ext cx="813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5888421" y="6069775"/>
            <a:ext cx="1614389" cy="4855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/>
              <a:t>按</a:t>
            </a:r>
            <a:r>
              <a:rPr lang="en-US" altLang="zh-CN" sz="1000" dirty="0" smtClean="0"/>
              <a:t>cluster</a:t>
            </a:r>
            <a:r>
              <a:rPr lang="zh-CN" altLang="en-US" sz="1000" dirty="0" smtClean="0"/>
              <a:t>记录其报告，保存在字典：</a:t>
            </a:r>
            <a:r>
              <a:rPr lang="en-US" altLang="zh-CN" sz="1000" dirty="0" err="1" smtClean="0"/>
              <a:t>community_report_kv</a:t>
            </a:r>
            <a:endParaRPr lang="en-US" altLang="zh-CN" sz="1000" dirty="0"/>
          </a:p>
        </p:txBody>
      </p:sp>
      <p:sp>
        <p:nvSpPr>
          <p:cNvPr id="100" name="文本框 99"/>
          <p:cNvSpPr txBox="1"/>
          <p:nvPr/>
        </p:nvSpPr>
        <p:spPr>
          <a:xfrm>
            <a:off x="7537318" y="5880404"/>
            <a:ext cx="821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记录</a:t>
            </a:r>
            <a:r>
              <a:rPr lang="en-US" altLang="zh-CN" sz="1000" dirty="0" smtClean="0"/>
              <a:t>cluster</a:t>
            </a:r>
          </a:p>
          <a:p>
            <a:r>
              <a:rPr lang="zh-CN" altLang="en-US" sz="1000" dirty="0" smtClean="0"/>
              <a:t>报告</a:t>
            </a:r>
            <a:endParaRPr lang="en-US" altLang="zh-CN" sz="1000" dirty="0" smtClean="0"/>
          </a:p>
        </p:txBody>
      </p:sp>
      <p:sp>
        <p:nvSpPr>
          <p:cNvPr id="109" name="矩形 108"/>
          <p:cNvSpPr/>
          <p:nvPr/>
        </p:nvSpPr>
        <p:spPr>
          <a:xfrm>
            <a:off x="3190668" y="1223221"/>
            <a:ext cx="851338" cy="4855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text_chunks</a:t>
            </a:r>
            <a:r>
              <a:rPr lang="zh-CN" altLang="en-US" sz="1000" dirty="0" smtClean="0"/>
              <a:t>内存字典</a:t>
            </a:r>
            <a:endParaRPr lang="zh-CN" altLang="en-US" sz="1000" dirty="0"/>
          </a:p>
        </p:txBody>
      </p:sp>
      <p:cxnSp>
        <p:nvCxnSpPr>
          <p:cNvPr id="112" name="肘形连接符 111"/>
          <p:cNvCxnSpPr>
            <a:stCxn id="5" idx="0"/>
            <a:endCxn id="109" idx="1"/>
          </p:cNvCxnSpPr>
          <p:nvPr/>
        </p:nvCxnSpPr>
        <p:spPr>
          <a:xfrm rot="5400000" flipH="1" flipV="1">
            <a:off x="2007311" y="976939"/>
            <a:ext cx="694285" cy="16724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/>
          <p:cNvSpPr txBox="1"/>
          <p:nvPr/>
        </p:nvSpPr>
        <p:spPr>
          <a:xfrm>
            <a:off x="1836235" y="1177028"/>
            <a:ext cx="1140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chunk</a:t>
            </a:r>
            <a:r>
              <a:rPr lang="zh-CN" altLang="en-US" sz="1000" dirty="0" smtClean="0"/>
              <a:t>存储到字典</a:t>
            </a:r>
            <a:endParaRPr lang="zh-CN" altLang="en-US" sz="1000" dirty="0"/>
          </a:p>
        </p:txBody>
      </p:sp>
      <p:sp>
        <p:nvSpPr>
          <p:cNvPr id="115" name="矩形 114"/>
          <p:cNvSpPr/>
          <p:nvPr/>
        </p:nvSpPr>
        <p:spPr>
          <a:xfrm>
            <a:off x="3229930" y="353428"/>
            <a:ext cx="851338" cy="4855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full_docs</a:t>
            </a:r>
            <a:endParaRPr lang="en-US" altLang="zh-CN" sz="1000" dirty="0" smtClean="0"/>
          </a:p>
          <a:p>
            <a:pPr algn="ctr"/>
            <a:r>
              <a:rPr lang="zh-CN" altLang="en-US" sz="1000" dirty="0" smtClean="0"/>
              <a:t>内存字典</a:t>
            </a:r>
            <a:endParaRPr lang="en-US" altLang="zh-CN" sz="1000" dirty="0" smtClean="0"/>
          </a:p>
        </p:txBody>
      </p:sp>
      <p:cxnSp>
        <p:nvCxnSpPr>
          <p:cNvPr id="116" name="肘形连接符 115"/>
          <p:cNvCxnSpPr>
            <a:stCxn id="120" idx="1"/>
            <a:endCxn id="115" idx="1"/>
          </p:cNvCxnSpPr>
          <p:nvPr/>
        </p:nvCxnSpPr>
        <p:spPr>
          <a:xfrm rot="10800000" flipH="1">
            <a:off x="334612" y="596217"/>
            <a:ext cx="2895317" cy="2736654"/>
          </a:xfrm>
          <a:prstGeom prst="bentConnector3">
            <a:avLst>
              <a:gd name="adj1" fmla="val -78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/>
          <p:cNvSpPr txBox="1"/>
          <p:nvPr/>
        </p:nvSpPr>
        <p:spPr>
          <a:xfrm>
            <a:off x="1833794" y="564932"/>
            <a:ext cx="10262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Doc</a:t>
            </a:r>
            <a:r>
              <a:rPr lang="zh-CN" altLang="en-US" sz="1000" dirty="0" smtClean="0"/>
              <a:t>存储到字典</a:t>
            </a:r>
            <a:endParaRPr lang="zh-CN" altLang="en-US" sz="1000" dirty="0"/>
          </a:p>
        </p:txBody>
      </p:sp>
      <p:sp>
        <p:nvSpPr>
          <p:cNvPr id="120" name="矩形 119"/>
          <p:cNvSpPr/>
          <p:nvPr/>
        </p:nvSpPr>
        <p:spPr>
          <a:xfrm>
            <a:off x="334613" y="3090082"/>
            <a:ext cx="851338" cy="485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文档</a:t>
            </a:r>
            <a:r>
              <a:rPr lang="en-US" altLang="zh-CN" sz="1000" dirty="0" smtClean="0"/>
              <a:t>Doc</a:t>
            </a:r>
            <a:endParaRPr lang="zh-CN" altLang="en-US" sz="1000" dirty="0"/>
          </a:p>
        </p:txBody>
      </p:sp>
      <p:cxnSp>
        <p:nvCxnSpPr>
          <p:cNvPr id="128" name="肘形连接符 127"/>
          <p:cNvCxnSpPr>
            <a:stCxn id="120" idx="0"/>
            <a:endCxn id="5" idx="1"/>
          </p:cNvCxnSpPr>
          <p:nvPr/>
        </p:nvCxnSpPr>
        <p:spPr>
          <a:xfrm rot="5400000" flipH="1" flipV="1">
            <a:off x="582927" y="2580439"/>
            <a:ext cx="686998" cy="3322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/>
          <p:cNvSpPr txBox="1"/>
          <p:nvPr/>
        </p:nvSpPr>
        <p:spPr>
          <a:xfrm>
            <a:off x="154717" y="2642440"/>
            <a:ext cx="10935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 smtClean="0"/>
              <a:t>GraphRAG</a:t>
            </a:r>
            <a:r>
              <a:rPr lang="en-US" altLang="zh-CN" sz="1000" dirty="0" smtClean="0"/>
              <a:t>::insert</a:t>
            </a:r>
          </a:p>
        </p:txBody>
      </p:sp>
    </p:spTree>
    <p:extLst>
      <p:ext uri="{BB962C8B-B14F-4D97-AF65-F5344CB8AC3E}">
        <p14:creationId xmlns:p14="http://schemas.microsoft.com/office/powerpoint/2010/main" val="2950082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4395" y="445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数据格式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25516" y="1977215"/>
            <a:ext cx="109959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("relationship"</a:t>
            </a:r>
            <a:r>
              <a:rPr lang="en-US" altLang="zh-CN" sz="10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1000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tuple_delimiter</a:t>
            </a:r>
            <a:r>
              <a:rPr lang="en-US" altLang="zh-CN" sz="10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10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 err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source_entity</a:t>
            </a:r>
            <a:r>
              <a:rPr lang="en-US" altLang="zh-CN" sz="10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0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1000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tuple_delimiter</a:t>
            </a:r>
            <a:r>
              <a:rPr lang="en-US" altLang="zh-CN" sz="10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10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 err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target_entity</a:t>
            </a:r>
            <a:r>
              <a:rPr lang="en-US" altLang="zh-CN" sz="10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0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1000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tuple_delimiter</a:t>
            </a:r>
            <a:r>
              <a:rPr lang="en-US" altLang="zh-CN" sz="10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10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 err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relationship_description</a:t>
            </a:r>
            <a:r>
              <a:rPr lang="en-US" altLang="zh-CN" sz="10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0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1000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tuple_delimiter</a:t>
            </a:r>
            <a:r>
              <a:rPr lang="en-US" altLang="zh-CN" sz="10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10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 err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relationship_strength</a:t>
            </a:r>
            <a:r>
              <a:rPr lang="en-US" altLang="zh-CN" sz="10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&gt;)</a:t>
            </a:r>
            <a:endParaRPr lang="en-US" altLang="zh-CN" sz="1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5516" y="1030429"/>
            <a:ext cx="1028332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("entity"</a:t>
            </a:r>
            <a:r>
              <a:rPr lang="en-US" altLang="zh-CN" sz="10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1000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tuple_delimiter</a:t>
            </a:r>
            <a:r>
              <a:rPr lang="en-US" altLang="zh-CN" sz="10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10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 err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entity_name</a:t>
            </a:r>
            <a:r>
              <a:rPr lang="en-US" altLang="zh-CN" sz="10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0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1000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tuple_delimiter</a:t>
            </a:r>
            <a:r>
              <a:rPr lang="en-US" altLang="zh-CN" sz="10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10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 err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entity_type</a:t>
            </a:r>
            <a:r>
              <a:rPr lang="en-US" altLang="zh-CN" sz="10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0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1000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tuple_delimiter</a:t>
            </a:r>
            <a:r>
              <a:rPr lang="en-US" altLang="zh-CN" sz="10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10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 err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entity_description</a:t>
            </a:r>
            <a:r>
              <a:rPr lang="en-US" altLang="zh-CN" sz="10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&gt;)</a:t>
            </a:r>
            <a:endParaRPr lang="en-US" altLang="zh-CN" sz="1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8094" y="7292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实体</a:t>
            </a:r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964642" y="154229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边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48944" y="3341772"/>
            <a:ext cx="6096000" cy="270843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0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{{</a:t>
            </a:r>
            <a:endParaRPr lang="en-US" altLang="zh-CN" sz="1000" b="0" dirty="0" smtClean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    "title": &lt;</a:t>
            </a:r>
            <a:r>
              <a:rPr lang="en-US" altLang="zh-CN" sz="1000" b="0" dirty="0" err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report_title</a:t>
            </a:r>
            <a:r>
              <a:rPr lang="en-US" altLang="zh-CN" sz="10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&gt;,</a:t>
            </a:r>
            <a:endParaRPr lang="en-US" altLang="zh-CN" sz="1000" b="0" dirty="0" smtClean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    "summary": &lt;</a:t>
            </a:r>
            <a:r>
              <a:rPr lang="en-US" altLang="zh-CN" sz="1000" b="0" dirty="0" err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executive_summary</a:t>
            </a:r>
            <a:r>
              <a:rPr lang="en-US" altLang="zh-CN" sz="10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&gt;,</a:t>
            </a:r>
            <a:endParaRPr lang="en-US" altLang="zh-CN" sz="1000" b="0" dirty="0" smtClean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    "rating": &lt;</a:t>
            </a:r>
            <a:r>
              <a:rPr lang="en-US" altLang="zh-CN" sz="1000" b="0" dirty="0" err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impact_severity_rating</a:t>
            </a:r>
            <a:r>
              <a:rPr lang="en-US" altLang="zh-CN" sz="10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&gt;,</a:t>
            </a:r>
            <a:endParaRPr lang="en-US" altLang="zh-CN" sz="1000" b="0" dirty="0" smtClean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    "</a:t>
            </a:r>
            <a:r>
              <a:rPr lang="en-US" altLang="zh-CN" sz="1000" b="0" dirty="0" err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rating_explanation</a:t>
            </a:r>
            <a:r>
              <a:rPr lang="en-US" altLang="zh-CN" sz="10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": &lt;</a:t>
            </a:r>
            <a:r>
              <a:rPr lang="en-US" altLang="zh-CN" sz="1000" b="0" dirty="0" err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rating_explanation</a:t>
            </a:r>
            <a:r>
              <a:rPr lang="en-US" altLang="zh-CN" sz="10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&gt;,</a:t>
            </a:r>
            <a:endParaRPr lang="en-US" altLang="zh-CN" sz="1000" b="0" dirty="0" smtClean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    "findings": [</a:t>
            </a:r>
            <a:endParaRPr lang="en-US" altLang="zh-CN" sz="1000" b="0" dirty="0" smtClean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0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{{</a:t>
            </a:r>
            <a:endParaRPr lang="en-US" altLang="zh-CN" sz="1000" b="0" dirty="0" smtClean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            "summary":&lt;insight_1_summary&gt;,</a:t>
            </a:r>
            <a:endParaRPr lang="en-US" altLang="zh-CN" sz="1000" b="0" dirty="0" smtClean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            "explanation": &lt;insight_1_explanation&gt;</a:t>
            </a:r>
            <a:endParaRPr lang="en-US" altLang="zh-CN" sz="1000" b="0" dirty="0" smtClean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0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}}</a:t>
            </a:r>
            <a:r>
              <a:rPr lang="en-US" altLang="zh-CN" sz="10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zh-CN" sz="1000" b="0" dirty="0" smtClean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0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{{</a:t>
            </a:r>
            <a:endParaRPr lang="en-US" altLang="zh-CN" sz="1000" b="0" dirty="0" smtClean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            "summary":&lt;insight_2_summary&gt;,</a:t>
            </a:r>
            <a:endParaRPr lang="en-US" altLang="zh-CN" sz="1000" b="0" dirty="0" smtClean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            "explanation": &lt;insight_2_explanation&gt;</a:t>
            </a:r>
            <a:endParaRPr lang="en-US" altLang="zh-CN" sz="1000" b="0" dirty="0" smtClean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0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}}</a:t>
            </a:r>
            <a:endParaRPr lang="en-US" altLang="zh-CN" sz="1000" b="0" dirty="0" smtClean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        ...</a:t>
            </a:r>
            <a:endParaRPr lang="en-US" altLang="zh-CN" sz="1000" b="0" dirty="0" smtClean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    ]</a:t>
            </a:r>
            <a:endParaRPr lang="en-US" altLang="zh-CN" sz="1000" b="0" dirty="0" smtClean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}}</a:t>
            </a:r>
            <a:endParaRPr lang="en-US" altLang="zh-CN" sz="1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930111" y="279433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社区报告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0068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258</Words>
  <Application>Microsoft Office PowerPoint</Application>
  <PresentationFormat>宽屏</PresentationFormat>
  <Paragraphs>77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Consolas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owenliang</dc:creator>
  <cp:lastModifiedBy>owenliang</cp:lastModifiedBy>
  <cp:revision>75</cp:revision>
  <dcterms:created xsi:type="dcterms:W3CDTF">2024-09-09T13:07:26Z</dcterms:created>
  <dcterms:modified xsi:type="dcterms:W3CDTF">2024-09-09T13:52:08Z</dcterms:modified>
</cp:coreProperties>
</file>