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309" r:id="rId3"/>
    <p:sldId id="330" r:id="rId4"/>
    <p:sldId id="331" r:id="rId5"/>
    <p:sldId id="333" r:id="rId6"/>
    <p:sldId id="329" r:id="rId7"/>
    <p:sldId id="327" r:id="rId8"/>
    <p:sldId id="332" r:id="rId9"/>
    <p:sldId id="328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B22E2B0-1963-403E-9A8C-D6EE1FFF48BB}">
          <p14:sldIdLst>
            <p14:sldId id="256"/>
            <p14:sldId id="309"/>
            <p14:sldId id="330"/>
            <p14:sldId id="331"/>
            <p14:sldId id="333"/>
            <p14:sldId id="329"/>
            <p14:sldId id="327"/>
            <p14:sldId id="332"/>
            <p14:sldId id="32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2A84"/>
    <a:srgbClr val="4E2A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70" autoAdjust="0"/>
    <p:restoredTop sz="99694" autoAdjust="0"/>
  </p:normalViewPr>
  <p:slideViewPr>
    <p:cSldViewPr snapToGrid="0" snapToObjects="1">
      <p:cViewPr varScale="1">
        <p:scale>
          <a:sx n="147" d="100"/>
          <a:sy n="147" d="100"/>
        </p:scale>
        <p:origin x="336" y="8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D1952-4C8C-594A-8D47-CC3EBD31CD69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2E9FD-FA40-FC48-8917-175ED0BCC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048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82BA9-193E-D440-8A2C-9653656F2AE3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3C63D-0C1A-0E4C-A0BD-8D65A954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05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542060"/>
            <a:ext cx="9144000" cy="205416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/>
              <a:t>Separator</a:t>
            </a:r>
          </a:p>
        </p:txBody>
      </p:sp>
      <p:pic>
        <p:nvPicPr>
          <p:cNvPr id="6" name="Picture 5" descr="NWU PPT Wide Opt 1_Separator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952500" y="-134257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608786" y="566964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773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>
                <a:latin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362BA78-8688-C546-A03A-2A39F84C0B58}" type="datetime1">
              <a:rPr lang="en-US" smtClean="0"/>
              <a:pPr/>
              <a:t>3/8/2021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7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EF5B9135-15EF-DE46-84CC-16626B0FAF7F}" type="datetime1">
              <a:rPr lang="en-US" smtClean="0"/>
              <a:pPr/>
              <a:t>3/8/2021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136197" y="-30456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29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7ADD-011F-3541-9724-9C7FC92455D5}" type="datetime1">
              <a:rPr lang="en-US" smtClean="0"/>
              <a:t>3/8/2021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3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3421027-4EC0-9C48-8CFB-B8A3104CB056}" type="datetime1">
              <a:rPr lang="en-US" smtClean="0"/>
              <a:pPr/>
              <a:t>3/8/2021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00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FA5DAB8B-8178-D047-869E-5A62AF236443}" type="datetime1">
              <a:rPr lang="en-US" smtClean="0"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0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9AB8213-A564-3C44-8CA0-968996562138}" type="datetime1">
              <a:rPr lang="en-US" smtClean="0"/>
              <a:pPr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6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32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0A83DA12-03A5-114A-ABAE-78CD6BB6AC19}" type="datetime1">
              <a:rPr lang="en-US" smtClean="0"/>
              <a:pPr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3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FFF386F-14E4-954A-9EC2-E277FFD66D49}" type="datetime1">
              <a:rPr lang="en-US" smtClean="0"/>
              <a:pPr/>
              <a:t>3/8/2021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2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8FFCF06-3344-8345-BEA6-DDAEFCC6ECCE}" type="datetime1">
              <a:rPr lang="en-US" smtClean="0"/>
              <a:pPr/>
              <a:t>3/8/2021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7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84C6D879-35D4-554E-9D6D-93E8130AA922}" type="datetime1">
              <a:rPr lang="en-US" smtClean="0"/>
              <a:pPr/>
              <a:t>3/8/2021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0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800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000">
                <a:latin typeface="Arial"/>
              </a:defRPr>
            </a:lvl4pPr>
            <a:lvl5pPr>
              <a:defRPr sz="2000">
                <a:latin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AB182AE3-760A-8E44-AB65-03A533386DFC}" type="datetime1">
              <a:rPr lang="en-US" smtClean="0"/>
              <a:pPr/>
              <a:t>3/8/2021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4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NWU PPT Wide Opt 1_Maste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C176C-065F-124D-AAA4-94F2B7A2EC7C}" type="datetime1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39169" y="4767263"/>
            <a:ext cx="59757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6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5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NWU PPT Wide Opt 1_Cov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144000" cy="5143500"/>
          </a:xfrm>
          <a:prstGeom prst="rect">
            <a:avLst/>
          </a:prstGeom>
          <a:solidFill>
            <a:srgbClr val="4E2A84"/>
          </a:solid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6500" y="537185"/>
            <a:ext cx="7937499" cy="110251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Final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6500" y="1591846"/>
            <a:ext cx="7237900" cy="131445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RMS Titanic Survival</a:t>
            </a:r>
          </a:p>
        </p:txBody>
      </p:sp>
      <p:pic>
        <p:nvPicPr>
          <p:cNvPr id="7" name="Picture 6" descr="A large ship in the water&#10;&#10;Description automatically generated with medium confidence">
            <a:extLst>
              <a:ext uri="{FF2B5EF4-FFF2-40B4-BE49-F238E27FC236}">
                <a16:creationId xmlns:a16="http://schemas.microsoft.com/office/drawing/2014/main" id="{7F540301-F007-471E-B031-75B22F921C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476" b="11750"/>
          <a:stretch/>
        </p:blipFill>
        <p:spPr>
          <a:xfrm>
            <a:off x="118864" y="2657289"/>
            <a:ext cx="4677928" cy="23699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 descr="A picture containing text, newspaper, alcohol&#10;&#10;Description automatically generated">
            <a:extLst>
              <a:ext uri="{FF2B5EF4-FFF2-40B4-BE49-F238E27FC236}">
                <a16:creationId xmlns:a16="http://schemas.microsoft.com/office/drawing/2014/main" id="{22B96FF0-6657-48C7-B41E-A682B63F86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8701" y="292144"/>
            <a:ext cx="3039474" cy="45592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54333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311B6-E42F-4962-91D5-A6B65393B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Team!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040F5F-2EB7-40AB-9297-320D5CC7B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4D1341-EAFB-4D13-B0F1-49B3D964E0FD}"/>
              </a:ext>
            </a:extLst>
          </p:cNvPr>
          <p:cNvSpPr txBox="1"/>
          <p:nvPr/>
        </p:nvSpPr>
        <p:spPr>
          <a:xfrm>
            <a:off x="1482213" y="1099364"/>
            <a:ext cx="61795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Owen </a:t>
            </a:r>
            <a:r>
              <a:rPr 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“Iceman”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Meyer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“The Unsinkable”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Michelle Bannon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Rob </a:t>
            </a:r>
            <a:r>
              <a:rPr 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“White Star”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Bowen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Colin </a:t>
            </a:r>
            <a:r>
              <a:rPr 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“The Lifeboat”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Daniels</a:t>
            </a:r>
          </a:p>
        </p:txBody>
      </p:sp>
      <p:pic>
        <p:nvPicPr>
          <p:cNvPr id="7" name="Picture 6" descr="A picture containing nature&#10;&#10;Description automatically generated">
            <a:extLst>
              <a:ext uri="{FF2B5EF4-FFF2-40B4-BE49-F238E27FC236}">
                <a16:creationId xmlns:a16="http://schemas.microsoft.com/office/drawing/2014/main" id="{2ED38BA3-8FE1-4714-9A6B-AE99CBBFD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94" y="2993808"/>
            <a:ext cx="2997849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374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2867B-11F3-4D62-85B9-B5FB6647E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1DA86-3DA2-41FF-9107-5C1AAA9D3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31466"/>
            <a:ext cx="6237890" cy="3394472"/>
          </a:xfrm>
        </p:spPr>
        <p:txBody>
          <a:bodyPr>
            <a:normAutofit/>
          </a:bodyPr>
          <a:lstStyle/>
          <a:p>
            <a:r>
              <a:rPr lang="en-US" sz="1400" dirty="0"/>
              <a:t>Shortly before midnight on April 14, 1912, on her first Trans-Atlantic Voyage from Southampton, UK to New York, NY, the Royal Mail Ship (RMS) Titanic struck an iceberg setting in motion one of the greatest tragedies in history.</a:t>
            </a:r>
          </a:p>
          <a:p>
            <a:endParaRPr lang="en-US" sz="1400" dirty="0"/>
          </a:p>
          <a:p>
            <a:r>
              <a:rPr lang="en-US" sz="1400" dirty="0"/>
              <a:t>Shortly after 2 A.M  (less than 3 hours later) on the morning of 15 April 1912, the Titanic sank beneath the waves taking with it almost two-thirds of the passengers and crew (more than 1500 lives lost).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BFA66-E3DE-42D1-A5E8-3D6418184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28F416-C9C7-442F-9CD3-AA2F093E8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806" y="115769"/>
            <a:ext cx="2657407" cy="2108209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A6470BB-0631-4B30-87F0-855855089F35}"/>
              </a:ext>
            </a:extLst>
          </p:cNvPr>
          <p:cNvSpPr txBox="1">
            <a:spLocks/>
          </p:cNvSpPr>
          <p:nvPr/>
        </p:nvSpPr>
        <p:spPr>
          <a:xfrm>
            <a:off x="3363310" y="3069082"/>
            <a:ext cx="5520559" cy="2480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Analysis of this tragic accident has generated many theories and hoaxes but has led to an amazing collection of information and imagery of the famous ship and its passengers.</a:t>
            </a:r>
          </a:p>
          <a:p>
            <a:endParaRPr lang="en-US" sz="1400" dirty="0"/>
          </a:p>
          <a:p>
            <a:r>
              <a:rPr lang="en-US" sz="1400" dirty="0"/>
              <a:t>This analysis seeks to explore the idea that passenger survival of this tragedy can be predicted based on demographic (age, gender, ticket (social) class) data. </a:t>
            </a:r>
          </a:p>
        </p:txBody>
      </p:sp>
      <p:pic>
        <p:nvPicPr>
          <p:cNvPr id="11" name="Picture 10" descr="A picture containing ship, watercraft, transport&#10;&#10;Description automatically generated">
            <a:extLst>
              <a:ext uri="{FF2B5EF4-FFF2-40B4-BE49-F238E27FC236}">
                <a16:creationId xmlns:a16="http://schemas.microsoft.com/office/drawing/2014/main" id="{3EA9C5F9-058D-414A-B55E-C4E7DFC8F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968488"/>
            <a:ext cx="2595716" cy="172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770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F9727-AA13-4CB8-A2AE-81CC4D522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Survival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AC746-8C6C-44BD-8811-0EBC8F2E9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Can Machine Learning be used to predict the likelihood of survival of a passenger on the RMS Titanic based on:</a:t>
            </a:r>
          </a:p>
          <a:p>
            <a:pPr lvl="1"/>
            <a:r>
              <a:rPr lang="en-US" dirty="0"/>
              <a:t>Age</a:t>
            </a:r>
          </a:p>
          <a:p>
            <a:pPr lvl="1"/>
            <a:r>
              <a:rPr lang="en-US" dirty="0"/>
              <a:t>Gender</a:t>
            </a:r>
          </a:p>
          <a:p>
            <a:pPr lvl="1"/>
            <a:r>
              <a:rPr lang="en-US" dirty="0"/>
              <a:t>Ticket Class (1</a:t>
            </a:r>
            <a:r>
              <a:rPr lang="en-US" baseline="30000" dirty="0"/>
              <a:t>st</a:t>
            </a:r>
            <a:r>
              <a:rPr lang="en-US" dirty="0"/>
              <a:t>, 2</a:t>
            </a:r>
            <a:r>
              <a:rPr lang="en-US" baseline="30000" dirty="0"/>
              <a:t>nd</a:t>
            </a:r>
            <a:r>
              <a:rPr lang="en-US" dirty="0"/>
              <a:t>, 3</a:t>
            </a:r>
            <a:r>
              <a:rPr lang="en-US" baseline="30000" dirty="0"/>
              <a:t>rd</a:t>
            </a:r>
            <a:r>
              <a:rPr lang="en-US" dirty="0"/>
              <a:t>)</a:t>
            </a:r>
          </a:p>
          <a:p>
            <a:pPr lvl="1"/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# of Spouses or Siblings Onboard</a:t>
            </a:r>
          </a:p>
          <a:p>
            <a:pPr lvl="1"/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Parent or Ch</a:t>
            </a:r>
            <a:r>
              <a:rPr lang="en-US" dirty="0">
                <a:solidFill>
                  <a:srgbClr val="1D1C1D"/>
                </a:solidFill>
                <a:latin typeface="Slack-Lato"/>
              </a:rPr>
              <a:t>ild</a:t>
            </a:r>
            <a:endParaRPr lang="en-US" b="0" i="0" dirty="0">
              <a:solidFill>
                <a:srgbClr val="1D1C1D"/>
              </a:solidFill>
              <a:effectLst/>
              <a:latin typeface="Slack-Lato"/>
            </a:endParaRPr>
          </a:p>
          <a:p>
            <a:pPr lvl="1"/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Fare Paid</a:t>
            </a:r>
            <a:endParaRPr lang="en-US" baseline="30000" dirty="0"/>
          </a:p>
          <a:p>
            <a:pPr lvl="1"/>
            <a:endParaRPr lang="en-US" baseline="30000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1DD8F5-8EC0-4831-BDAA-3DC085721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84A7059F-3747-427B-BC40-B3E1ADC19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485" y="2847703"/>
            <a:ext cx="3523257" cy="18039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73014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F9727-AA13-4CB8-A2AE-81CC4D522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Survival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AC746-8C6C-44BD-8811-0EBC8F2E9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Model Types</a:t>
            </a:r>
          </a:p>
          <a:p>
            <a:pPr lvl="1"/>
            <a:r>
              <a:rPr lang="en-US" dirty="0"/>
              <a:t>Support Vector Machine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Neural Network</a:t>
            </a:r>
            <a:endParaRPr lang="en-US" baseline="30000" dirty="0"/>
          </a:p>
          <a:p>
            <a:r>
              <a:rPr lang="en-US" dirty="0"/>
              <a:t>Split Data</a:t>
            </a:r>
          </a:p>
          <a:p>
            <a:r>
              <a:rPr lang="en-US" dirty="0"/>
              <a:t>Feature Importance</a:t>
            </a:r>
          </a:p>
          <a:p>
            <a:r>
              <a:rPr lang="en-US" dirty="0" err="1"/>
              <a:t>Hypertuning</a:t>
            </a:r>
            <a:endParaRPr lang="en-US" dirty="0"/>
          </a:p>
          <a:p>
            <a:r>
              <a:rPr lang="en-US" dirty="0"/>
              <a:t>Evaluate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1DD8F5-8EC0-4831-BDAA-3DC085721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84A7059F-3747-427B-BC40-B3E1ADC19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677" y="2745096"/>
            <a:ext cx="3523257" cy="18039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92929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D9062-C0E5-4E2A-ADC4-84FBBD741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BC72D7-C83E-42DA-856C-3E3C528A7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1" name="Flowchart: Stored Data 20">
            <a:extLst>
              <a:ext uri="{FF2B5EF4-FFF2-40B4-BE49-F238E27FC236}">
                <a16:creationId xmlns:a16="http://schemas.microsoft.com/office/drawing/2014/main" id="{EB043300-AC69-4E58-ADE4-9F79E47296E1}"/>
              </a:ext>
            </a:extLst>
          </p:cNvPr>
          <p:cNvSpPr/>
          <p:nvPr/>
        </p:nvSpPr>
        <p:spPr>
          <a:xfrm>
            <a:off x="52549" y="2013059"/>
            <a:ext cx="1597574" cy="532743"/>
          </a:xfrm>
          <a:prstGeom prst="flowChartOnlineStorag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titanicDataSet.csv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AAC41D-902A-44E0-B723-0EFB618FDD57}"/>
              </a:ext>
            </a:extLst>
          </p:cNvPr>
          <p:cNvSpPr/>
          <p:nvPr/>
        </p:nvSpPr>
        <p:spPr>
          <a:xfrm>
            <a:off x="1671145" y="1198177"/>
            <a:ext cx="924910" cy="4895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Lat/ Long Data</a:t>
            </a:r>
          </a:p>
        </p:txBody>
      </p:sp>
      <p:sp>
        <p:nvSpPr>
          <p:cNvPr id="23" name="Flowchart: Manual Operation 22">
            <a:extLst>
              <a:ext uri="{FF2B5EF4-FFF2-40B4-BE49-F238E27FC236}">
                <a16:creationId xmlns:a16="http://schemas.microsoft.com/office/drawing/2014/main" id="{0C1D91FA-8DDA-48F3-84B0-E135B17E8D48}"/>
              </a:ext>
            </a:extLst>
          </p:cNvPr>
          <p:cNvSpPr/>
          <p:nvPr/>
        </p:nvSpPr>
        <p:spPr>
          <a:xfrm>
            <a:off x="2822026" y="1202585"/>
            <a:ext cx="1219201" cy="489575"/>
          </a:xfrm>
          <a:prstGeom prst="flowChartManualOperat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 Cleaning</a:t>
            </a:r>
          </a:p>
        </p:txBody>
      </p:sp>
      <p:sp>
        <p:nvSpPr>
          <p:cNvPr id="24" name="Flowchart: Data 23">
            <a:extLst>
              <a:ext uri="{FF2B5EF4-FFF2-40B4-BE49-F238E27FC236}">
                <a16:creationId xmlns:a16="http://schemas.microsoft.com/office/drawing/2014/main" id="{0E911B55-89A9-4173-B4C6-83E6843E927B}"/>
              </a:ext>
            </a:extLst>
          </p:cNvPr>
          <p:cNvSpPr/>
          <p:nvPr/>
        </p:nvSpPr>
        <p:spPr>
          <a:xfrm>
            <a:off x="4041227" y="1229288"/>
            <a:ext cx="1786761" cy="489574"/>
          </a:xfrm>
          <a:prstGeom prst="flowChartInputOutp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titanicDataSet_LatLong.csv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D2FF620-8445-4235-B127-653BFF038191}"/>
              </a:ext>
            </a:extLst>
          </p:cNvPr>
          <p:cNvSpPr/>
          <p:nvPr/>
        </p:nvSpPr>
        <p:spPr>
          <a:xfrm>
            <a:off x="1650123" y="3006057"/>
            <a:ext cx="924910" cy="4895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Machine Learning</a:t>
            </a:r>
          </a:p>
        </p:txBody>
      </p:sp>
      <p:sp>
        <p:nvSpPr>
          <p:cNvPr id="25" name="Flowchart: Display 24">
            <a:extLst>
              <a:ext uri="{FF2B5EF4-FFF2-40B4-BE49-F238E27FC236}">
                <a16:creationId xmlns:a16="http://schemas.microsoft.com/office/drawing/2014/main" id="{2319F5DD-2F62-4223-B607-3841C11EF053}"/>
              </a:ext>
            </a:extLst>
          </p:cNvPr>
          <p:cNvSpPr/>
          <p:nvPr/>
        </p:nvSpPr>
        <p:spPr>
          <a:xfrm>
            <a:off x="7505755" y="2545802"/>
            <a:ext cx="1513490" cy="756745"/>
          </a:xfrm>
          <a:prstGeom prst="flowChartDispla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Webpage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4EF39FF-2023-42CC-8ADC-59A1047C3E00}"/>
              </a:ext>
            </a:extLst>
          </p:cNvPr>
          <p:cNvSpPr/>
          <p:nvPr/>
        </p:nvSpPr>
        <p:spPr>
          <a:xfrm>
            <a:off x="6122278" y="1237355"/>
            <a:ext cx="1014245" cy="4895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Data Visualization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3CE43D7-4B1A-4790-8E8E-9DD2C05931AD}"/>
              </a:ext>
            </a:extLst>
          </p:cNvPr>
          <p:cNvSpPr/>
          <p:nvPr/>
        </p:nvSpPr>
        <p:spPr>
          <a:xfrm>
            <a:off x="6122278" y="2654001"/>
            <a:ext cx="1014245" cy="4895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Webpage</a:t>
            </a:r>
          </a:p>
        </p:txBody>
      </p:sp>
    </p:spTree>
    <p:extLst>
      <p:ext uri="{BB962C8B-B14F-4D97-AF65-F5344CB8AC3E}">
        <p14:creationId xmlns:p14="http://schemas.microsoft.com/office/powerpoint/2010/main" val="2344643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E2D93-9DE6-4CD8-8D40-EA6EF0F7A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4158"/>
            <a:ext cx="8229600" cy="857250"/>
          </a:xfrm>
        </p:spPr>
        <p:txBody>
          <a:bodyPr/>
          <a:lstStyle/>
          <a:p>
            <a:r>
              <a:rPr lang="en-US" dirty="0"/>
              <a:t>Project Challenges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F845B0-B0F9-4FF0-8303-447A59111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297858"/>
            <a:ext cx="8479542" cy="3296764"/>
          </a:xfrm>
        </p:spPr>
        <p:txBody>
          <a:bodyPr>
            <a:normAutofit/>
          </a:bodyPr>
          <a:lstStyle/>
          <a:p>
            <a:r>
              <a:rPr lang="en-US" sz="1800" b="1" dirty="0"/>
              <a:t>Data Cleaning</a:t>
            </a:r>
          </a:p>
          <a:p>
            <a:pPr marL="0" indent="0">
              <a:buNone/>
            </a:pPr>
            <a:endParaRPr lang="en-US" sz="1600" dirty="0"/>
          </a:p>
          <a:p>
            <a:pPr lvl="1"/>
            <a:r>
              <a:rPr lang="en-US" sz="1400" dirty="0"/>
              <a:t>Spelling: Names and Ages inconsistently recorded between different data sets – Manual Scrub</a:t>
            </a:r>
          </a:p>
          <a:p>
            <a:pPr lvl="1"/>
            <a:r>
              <a:rPr lang="en-US" sz="1400" dirty="0"/>
              <a:t>Missing Data - Cross referenced multiple datasets to fill in gaps</a:t>
            </a:r>
          </a:p>
          <a:p>
            <a:pPr lvl="1"/>
            <a:r>
              <a:rPr lang="en-US" sz="1400" dirty="0"/>
              <a:t>Hometowns not on the map - Used Google Places API to pull Lat/Long</a:t>
            </a:r>
          </a:p>
          <a:p>
            <a:pPr marL="457200" lvl="1" indent="0">
              <a:buNone/>
            </a:pPr>
            <a:endParaRPr lang="en-US" sz="14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94AAB-C2C0-4679-9596-6C426FAB2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988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3967D-F10A-4DC0-A77E-3AC06F09B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1FBBC7-7E2C-435B-9942-2F2005D21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1" name="Picture 10" descr="A picture containing ocean floor&#10;&#10;Description automatically generated">
            <a:extLst>
              <a:ext uri="{FF2B5EF4-FFF2-40B4-BE49-F238E27FC236}">
                <a16:creationId xmlns:a16="http://schemas.microsoft.com/office/drawing/2014/main" id="{16852AD4-E672-4179-AD25-26057205C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58" y="975804"/>
            <a:ext cx="3551210" cy="2363169"/>
          </a:xfrm>
          <a:prstGeom prst="rect">
            <a:avLst/>
          </a:prstGeom>
        </p:spPr>
      </p:pic>
      <p:pic>
        <p:nvPicPr>
          <p:cNvPr id="15" name="Picture 14" descr="A picture containing tree, outdoor, nature, mountain&#10;&#10;Description automatically generated">
            <a:extLst>
              <a:ext uri="{FF2B5EF4-FFF2-40B4-BE49-F238E27FC236}">
                <a16:creationId xmlns:a16="http://schemas.microsoft.com/office/drawing/2014/main" id="{3304F232-2936-43D6-B916-B2FEE28CE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1" y="2747955"/>
            <a:ext cx="3715202" cy="2388344"/>
          </a:xfrm>
          <a:prstGeom prst="rect">
            <a:avLst/>
          </a:prstGeom>
        </p:spPr>
      </p:pic>
      <p:pic>
        <p:nvPicPr>
          <p:cNvPr id="17" name="Picture 16" descr="A picture containing tree, plant&#10;&#10;Description automatically generated">
            <a:extLst>
              <a:ext uri="{FF2B5EF4-FFF2-40B4-BE49-F238E27FC236}">
                <a16:creationId xmlns:a16="http://schemas.microsoft.com/office/drawing/2014/main" id="{1607E641-E081-4828-8526-5C0186CEF2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9169" y="895989"/>
            <a:ext cx="3486500" cy="31824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89C061-B5AB-4D69-8BA7-CCCC42693C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9334" y="3008565"/>
            <a:ext cx="3186433" cy="213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85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E2D93-9DE6-4CD8-8D40-EA6EF0F7A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Wish List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F845B0-B0F9-4FF0-8303-447A59111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989775"/>
            <a:ext cx="7695488" cy="3495551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Find salary data: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Filter by Salary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Average salary on map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Compare salary by job type/title</a:t>
            </a:r>
          </a:p>
          <a:p>
            <a:r>
              <a:rPr lang="en-US" sz="1800" dirty="0">
                <a:solidFill>
                  <a:srgbClr val="FF0000"/>
                </a:solidFill>
              </a:rPr>
              <a:t>Wrapping large histogram labels</a:t>
            </a:r>
          </a:p>
          <a:p>
            <a:r>
              <a:rPr lang="en-US" sz="1800" dirty="0">
                <a:solidFill>
                  <a:srgbClr val="FF0000"/>
                </a:solidFill>
              </a:rPr>
              <a:t>Precise location by address</a:t>
            </a:r>
          </a:p>
          <a:p>
            <a:r>
              <a:rPr lang="en-US" sz="1800" dirty="0">
                <a:solidFill>
                  <a:srgbClr val="FF0000"/>
                </a:solidFill>
              </a:rPr>
              <a:t>Export utility on search (csv, json)</a:t>
            </a:r>
          </a:p>
          <a:p>
            <a:r>
              <a:rPr lang="en-US" sz="1800" dirty="0">
                <a:solidFill>
                  <a:srgbClr val="FF0000"/>
                </a:solidFill>
              </a:rPr>
              <a:t>Set page length with scrollable list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94AAB-C2C0-4679-9596-6C426FAB2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9169" y="4722813"/>
            <a:ext cx="597573" cy="273844"/>
          </a:xfrm>
        </p:spPr>
        <p:txBody>
          <a:bodyPr/>
          <a:lstStyle/>
          <a:p>
            <a:fld id="{106E12CD-FCB1-464E-A775-0B83FDDACE0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 descr="A group of people in a boat&#10;&#10;Description automatically generated with medium confidence">
            <a:extLst>
              <a:ext uri="{FF2B5EF4-FFF2-40B4-BE49-F238E27FC236}">
                <a16:creationId xmlns:a16="http://schemas.microsoft.com/office/drawing/2014/main" id="{480AD3AA-E817-4C62-BC33-0695F471D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9089" y="1476148"/>
            <a:ext cx="4129120" cy="281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71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1408</TotalTime>
  <Words>364</Words>
  <Application>Microsoft Office PowerPoint</Application>
  <PresentationFormat>On-screen Show (16:9)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Slack-Lato</vt:lpstr>
      <vt:lpstr>Office Theme</vt:lpstr>
      <vt:lpstr>Final Project</vt:lpstr>
      <vt:lpstr>The Team!</vt:lpstr>
      <vt:lpstr>Background</vt:lpstr>
      <vt:lpstr>Predicting Survival</vt:lpstr>
      <vt:lpstr>Predicting Survival</vt:lpstr>
      <vt:lpstr>Project Design</vt:lpstr>
      <vt:lpstr>Project Challenges</vt:lpstr>
      <vt:lpstr>Demonstration</vt:lpstr>
      <vt:lpstr>Wish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Carl Coffman</dc:creator>
  <cp:lastModifiedBy>Owen Meyer</cp:lastModifiedBy>
  <cp:revision>94</cp:revision>
  <dcterms:created xsi:type="dcterms:W3CDTF">2020-11-02T02:00:50Z</dcterms:created>
  <dcterms:modified xsi:type="dcterms:W3CDTF">2021-03-08T17:02:14Z</dcterms:modified>
</cp:coreProperties>
</file>