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9" r:id="rId3"/>
    <p:sldId id="330" r:id="rId4"/>
    <p:sldId id="331" r:id="rId5"/>
    <p:sldId id="329" r:id="rId6"/>
    <p:sldId id="327" r:id="rId7"/>
    <p:sldId id="332" r:id="rId8"/>
    <p:sldId id="32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309"/>
            <p14:sldId id="330"/>
            <p14:sldId id="331"/>
            <p14:sldId id="329"/>
            <p14:sldId id="327"/>
            <p14:sldId id="332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A84"/>
    <a:srgbClr val="4E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146" d="100"/>
          <a:sy n="146" d="100"/>
        </p:scale>
        <p:origin x="1824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4E2A84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RMS Titanic Survival</a:t>
            </a:r>
          </a:p>
        </p:txBody>
      </p:sp>
      <p:pic>
        <p:nvPicPr>
          <p:cNvPr id="7" name="Picture 6" descr="A large ship in the water&#10;&#10;Description automatically generated with medium confidence">
            <a:extLst>
              <a:ext uri="{FF2B5EF4-FFF2-40B4-BE49-F238E27FC236}">
                <a16:creationId xmlns:a16="http://schemas.microsoft.com/office/drawing/2014/main" id="{7F540301-F007-471E-B031-75B22F921C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76" b="11750"/>
          <a:stretch/>
        </p:blipFill>
        <p:spPr>
          <a:xfrm>
            <a:off x="218537" y="2774297"/>
            <a:ext cx="4677928" cy="2369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text, newspaper, alcohol&#10;&#10;Description automatically generated">
            <a:extLst>
              <a:ext uri="{FF2B5EF4-FFF2-40B4-BE49-F238E27FC236}">
                <a16:creationId xmlns:a16="http://schemas.microsoft.com/office/drawing/2014/main" id="{22B96FF0-6657-48C7-B41E-A682B63F8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701" y="292144"/>
            <a:ext cx="3039474" cy="455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11B6-E42F-4962-91D5-A6B65393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40F5F-2EB7-40AB-9297-320D5CC7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D1341-EAFB-4D13-B0F1-49B3D964E0FD}"/>
              </a:ext>
            </a:extLst>
          </p:cNvPr>
          <p:cNvSpPr txBox="1"/>
          <p:nvPr/>
        </p:nvSpPr>
        <p:spPr>
          <a:xfrm>
            <a:off x="1482213" y="1663809"/>
            <a:ext cx="6179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Owen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“Iceman”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Unsinkable”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Michelle Bannon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Rob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“White Star”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Bowen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Colin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Lifeboat”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Daniels</a:t>
            </a:r>
          </a:p>
        </p:txBody>
      </p:sp>
      <p:pic>
        <p:nvPicPr>
          <p:cNvPr id="7" name="Picture 6" descr="A picture containing nature&#10;&#10;Description automatically generated">
            <a:extLst>
              <a:ext uri="{FF2B5EF4-FFF2-40B4-BE49-F238E27FC236}">
                <a16:creationId xmlns:a16="http://schemas.microsoft.com/office/drawing/2014/main" id="{2ED38BA3-8FE1-4714-9A6B-AE99CBBFD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8" y="3448050"/>
            <a:ext cx="2997849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867B-11F3-4D62-85B9-B5FB6647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DA86-3DA2-41FF-9107-5C1AAA9D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466"/>
            <a:ext cx="6237890" cy="3394472"/>
          </a:xfrm>
        </p:spPr>
        <p:txBody>
          <a:bodyPr>
            <a:normAutofit/>
          </a:bodyPr>
          <a:lstStyle/>
          <a:p>
            <a:r>
              <a:rPr lang="en-US" sz="1400" dirty="0"/>
              <a:t>Shortly before midnight on April 14, 1912, on her first Trans-Atlantic Voyage from Southampton, UK to New York, NY, the Royal Mail Ship (RMS) Titanic struck an iceberg setting in motion one of the greatest tragedies in history.</a:t>
            </a:r>
          </a:p>
          <a:p>
            <a:endParaRPr lang="en-US" sz="1400" dirty="0"/>
          </a:p>
          <a:p>
            <a:r>
              <a:rPr lang="en-US" sz="1400" dirty="0"/>
              <a:t>Shortly after 2 A.M  (less than 3 hours later) on the morning of 15 April 1912, the Titanic sank beneath the waves taking with it almost two-thirds of the passengers and crew (more than 1500 lives lost).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BFA66-E3DE-42D1-A5E8-3D641818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8F416-C9C7-442F-9CD3-AA2F093E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06" y="115769"/>
            <a:ext cx="2657407" cy="210820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6470BB-0631-4B30-87F0-855855089F35}"/>
              </a:ext>
            </a:extLst>
          </p:cNvPr>
          <p:cNvSpPr txBox="1">
            <a:spLocks/>
          </p:cNvSpPr>
          <p:nvPr/>
        </p:nvSpPr>
        <p:spPr>
          <a:xfrm>
            <a:off x="3363310" y="3069082"/>
            <a:ext cx="5520559" cy="248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Analysis of this tragic accident has generated many theories and hoaxes but has led to an amazing collection of information and imagery of the famous ship and its passengers.</a:t>
            </a:r>
          </a:p>
          <a:p>
            <a:endParaRPr lang="en-US" sz="1400" dirty="0"/>
          </a:p>
          <a:p>
            <a:r>
              <a:rPr lang="en-US" sz="1400" dirty="0"/>
              <a:t>This analysis seeks to explore the idea that passenger survival of this tragedy can be predicted based on demographic (age, gender, ticket (social) class) data. </a:t>
            </a:r>
          </a:p>
        </p:txBody>
      </p:sp>
      <p:pic>
        <p:nvPicPr>
          <p:cNvPr id="11" name="Picture 10" descr="A picture containing ship, watercraft, transport&#10;&#10;Description automatically generated">
            <a:extLst>
              <a:ext uri="{FF2B5EF4-FFF2-40B4-BE49-F238E27FC236}">
                <a16:creationId xmlns:a16="http://schemas.microsoft.com/office/drawing/2014/main" id="{3EA9C5F9-058D-414A-B55E-C4E7DFC8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58" y="3046494"/>
            <a:ext cx="2845658" cy="18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7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9727-AA13-4CB8-A2AE-81CC4D52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746-8C6C-44BD-8811-0EBC8F2E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Machine Learning be used to predict the likelihood of survival of a passenger on the RMS Titanic based on: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Ticket Class (1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# of Spouses or Siblings Onboard</a:t>
            </a: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Parent or Ch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ild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Fare Paid</a:t>
            </a:r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DD8F5-8EC0-4831-BDAA-3DC08572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4A7059F-3747-427B-BC40-B3E1ADC1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97" y="2847703"/>
            <a:ext cx="3768703" cy="1929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301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9062-C0E5-4E2A-ADC4-84FBBD74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C72D7-C83E-42DA-856C-3E3C528A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" name="Flowchart: Stored Data 20">
            <a:extLst>
              <a:ext uri="{FF2B5EF4-FFF2-40B4-BE49-F238E27FC236}">
                <a16:creationId xmlns:a16="http://schemas.microsoft.com/office/drawing/2014/main" id="{EB043300-AC69-4E58-ADE4-9F79E47296E1}"/>
              </a:ext>
            </a:extLst>
          </p:cNvPr>
          <p:cNvSpPr/>
          <p:nvPr/>
        </p:nvSpPr>
        <p:spPr>
          <a:xfrm>
            <a:off x="52549" y="2013059"/>
            <a:ext cx="1597574" cy="532743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titanicDataSet.csv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AC41D-902A-44E0-B723-0EFB618FDD57}"/>
              </a:ext>
            </a:extLst>
          </p:cNvPr>
          <p:cNvSpPr/>
          <p:nvPr/>
        </p:nvSpPr>
        <p:spPr>
          <a:xfrm>
            <a:off x="1671145" y="1198177"/>
            <a:ext cx="924910" cy="489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Lat/ Long Data</a:t>
            </a:r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0C1D91FA-8DDA-48F3-84B0-E135B17E8D48}"/>
              </a:ext>
            </a:extLst>
          </p:cNvPr>
          <p:cNvSpPr/>
          <p:nvPr/>
        </p:nvSpPr>
        <p:spPr>
          <a:xfrm>
            <a:off x="2822026" y="1202585"/>
            <a:ext cx="1219201" cy="489575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0E911B55-89A9-4173-B4C6-83E6843E927B}"/>
              </a:ext>
            </a:extLst>
          </p:cNvPr>
          <p:cNvSpPr/>
          <p:nvPr/>
        </p:nvSpPr>
        <p:spPr>
          <a:xfrm>
            <a:off x="4041227" y="1229288"/>
            <a:ext cx="1786761" cy="489574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titanicDataSet_LatLong.csv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2FF620-8445-4235-B127-653BFF038191}"/>
              </a:ext>
            </a:extLst>
          </p:cNvPr>
          <p:cNvSpPr/>
          <p:nvPr/>
        </p:nvSpPr>
        <p:spPr>
          <a:xfrm>
            <a:off x="1650123" y="3006057"/>
            <a:ext cx="924910" cy="489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Machine Learning</a:t>
            </a:r>
          </a:p>
        </p:txBody>
      </p:sp>
      <p:sp>
        <p:nvSpPr>
          <p:cNvPr id="25" name="Flowchart: Display 24">
            <a:extLst>
              <a:ext uri="{FF2B5EF4-FFF2-40B4-BE49-F238E27FC236}">
                <a16:creationId xmlns:a16="http://schemas.microsoft.com/office/drawing/2014/main" id="{2319F5DD-2F62-4223-B607-3841C11EF053}"/>
              </a:ext>
            </a:extLst>
          </p:cNvPr>
          <p:cNvSpPr/>
          <p:nvPr/>
        </p:nvSpPr>
        <p:spPr>
          <a:xfrm>
            <a:off x="7505755" y="2545802"/>
            <a:ext cx="1513490" cy="756745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Webpage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F39FF-2023-42CC-8ADC-59A1047C3E00}"/>
              </a:ext>
            </a:extLst>
          </p:cNvPr>
          <p:cNvSpPr/>
          <p:nvPr/>
        </p:nvSpPr>
        <p:spPr>
          <a:xfrm>
            <a:off x="6122278" y="1237355"/>
            <a:ext cx="1014245" cy="489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 Visualization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CE43D7-4B1A-4790-8E8E-9DD2C05931AD}"/>
              </a:ext>
            </a:extLst>
          </p:cNvPr>
          <p:cNvSpPr/>
          <p:nvPr/>
        </p:nvSpPr>
        <p:spPr>
          <a:xfrm>
            <a:off x="6122278" y="2654001"/>
            <a:ext cx="1014245" cy="489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Webpage</a:t>
            </a:r>
          </a:p>
        </p:txBody>
      </p:sp>
    </p:spTree>
    <p:extLst>
      <p:ext uri="{BB962C8B-B14F-4D97-AF65-F5344CB8AC3E}">
        <p14:creationId xmlns:p14="http://schemas.microsoft.com/office/powerpoint/2010/main" val="234464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2D93-9DE6-4CD8-8D40-EA6EF0F7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4158"/>
            <a:ext cx="8229600" cy="857250"/>
          </a:xfrm>
        </p:spPr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845B0-B0F9-4FF0-8303-447A5911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97858"/>
            <a:ext cx="8479542" cy="3296764"/>
          </a:xfrm>
        </p:spPr>
        <p:txBody>
          <a:bodyPr>
            <a:normAutofit/>
          </a:bodyPr>
          <a:lstStyle/>
          <a:p>
            <a:r>
              <a:rPr lang="en-US" sz="1800" b="1" dirty="0"/>
              <a:t>Data Cleaning</a:t>
            </a:r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sz="1400" dirty="0"/>
              <a:t>Spelling: Names and Ages inconsistently recorded between different data sets – Manual Scrub</a:t>
            </a:r>
          </a:p>
          <a:p>
            <a:pPr lvl="1"/>
            <a:r>
              <a:rPr lang="en-US" sz="1400" dirty="0"/>
              <a:t>Missing Data - Cross referenced multiple datasets to fill in gaps</a:t>
            </a:r>
          </a:p>
          <a:p>
            <a:pPr lvl="1"/>
            <a:r>
              <a:rPr lang="en-US" sz="1400" dirty="0"/>
              <a:t>Hometowns not on the map - Used Google Places API to pull Lat/Long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4AAB-C2C0-4679-9596-6C426F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8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967D-F10A-4DC0-A77E-3AC06F09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FBBC7-7E2C-435B-9942-2F2005D2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 descr="A picture containing ocean floor&#10;&#10;Description automatically generated">
            <a:extLst>
              <a:ext uri="{FF2B5EF4-FFF2-40B4-BE49-F238E27FC236}">
                <a16:creationId xmlns:a16="http://schemas.microsoft.com/office/drawing/2014/main" id="{16852AD4-E672-4179-AD25-26057205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8" y="975804"/>
            <a:ext cx="3551210" cy="2363169"/>
          </a:xfrm>
          <a:prstGeom prst="rect">
            <a:avLst/>
          </a:prstGeom>
        </p:spPr>
      </p:pic>
      <p:pic>
        <p:nvPicPr>
          <p:cNvPr id="15" name="Picture 14" descr="A picture containing tree, outdoor, nature, mountain&#10;&#10;Description automatically generated">
            <a:extLst>
              <a:ext uri="{FF2B5EF4-FFF2-40B4-BE49-F238E27FC236}">
                <a16:creationId xmlns:a16="http://schemas.microsoft.com/office/drawing/2014/main" id="{3304F232-2936-43D6-B916-B2FEE28C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" y="2747955"/>
            <a:ext cx="3715202" cy="2388344"/>
          </a:xfrm>
          <a:prstGeom prst="rect">
            <a:avLst/>
          </a:prstGeom>
        </p:spPr>
      </p:pic>
      <p:pic>
        <p:nvPicPr>
          <p:cNvPr id="17" name="Picture 16" descr="A picture containing tree, plant&#10;&#10;Description automatically generated">
            <a:extLst>
              <a:ext uri="{FF2B5EF4-FFF2-40B4-BE49-F238E27FC236}">
                <a16:creationId xmlns:a16="http://schemas.microsoft.com/office/drawing/2014/main" id="{1607E641-E081-4828-8526-5C0186CEF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169" y="895989"/>
            <a:ext cx="3486500" cy="3182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9C061-B5AB-4D69-8BA7-CCCC42693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334" y="3008565"/>
            <a:ext cx="3186433" cy="213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8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2D93-9DE6-4CD8-8D40-EA6EF0F7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Wish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845B0-B0F9-4FF0-8303-447A5911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989775"/>
            <a:ext cx="7695488" cy="349555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Find salary data: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Filter by Salary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Average salary on map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Compare salary by job type/title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Wrapping large histogram labels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Precise location by address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Export utility on search (csv, json)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Set page length with scrollable list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4AAB-C2C0-4679-9596-6C426F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22813"/>
            <a:ext cx="597573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A group of people in a boat&#10;&#10;Description automatically generated with medium confidence">
            <a:extLst>
              <a:ext uri="{FF2B5EF4-FFF2-40B4-BE49-F238E27FC236}">
                <a16:creationId xmlns:a16="http://schemas.microsoft.com/office/drawing/2014/main" id="{480AD3AA-E817-4C62-BC33-0695F471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89" y="1476148"/>
            <a:ext cx="4129120" cy="28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345</Words>
  <Application>Microsoft Office PowerPoint</Application>
  <PresentationFormat>On-screen Show (16:9)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Slack-Lato</vt:lpstr>
      <vt:lpstr>Office Theme</vt:lpstr>
      <vt:lpstr>Final Project</vt:lpstr>
      <vt:lpstr>The Team!</vt:lpstr>
      <vt:lpstr>Background</vt:lpstr>
      <vt:lpstr>Question</vt:lpstr>
      <vt:lpstr>Project Design</vt:lpstr>
      <vt:lpstr>Project Challenges</vt:lpstr>
      <vt:lpstr>Demonstration</vt:lpstr>
      <vt:lpstr>Wish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Robert Bowen</cp:lastModifiedBy>
  <cp:revision>90</cp:revision>
  <dcterms:created xsi:type="dcterms:W3CDTF">2020-11-02T02:00:50Z</dcterms:created>
  <dcterms:modified xsi:type="dcterms:W3CDTF">2021-03-06T18:27:26Z</dcterms:modified>
</cp:coreProperties>
</file>