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09" r:id="rId3"/>
    <p:sldId id="330" r:id="rId4"/>
    <p:sldId id="331" r:id="rId5"/>
    <p:sldId id="333" r:id="rId6"/>
    <p:sldId id="327" r:id="rId7"/>
    <p:sldId id="332" r:id="rId8"/>
    <p:sldId id="328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309"/>
            <p14:sldId id="330"/>
            <p14:sldId id="331"/>
            <p14:sldId id="333"/>
            <p14:sldId id="327"/>
            <p14:sldId id="332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A84"/>
    <a:srgbClr val="4E2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0" autoAdjust="0"/>
    <p:restoredTop sz="99694" autoAdjust="0"/>
  </p:normalViewPr>
  <p:slideViewPr>
    <p:cSldViewPr snapToGrid="0" snapToObjects="1">
      <p:cViewPr varScale="1">
        <p:scale>
          <a:sx n="146" d="100"/>
          <a:sy n="146" d="100"/>
        </p:scale>
        <p:origin x="2598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0" cy="5143500"/>
          </a:xfrm>
          <a:prstGeom prst="rect">
            <a:avLst/>
          </a:prstGeom>
          <a:solidFill>
            <a:srgbClr val="4E2A84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537185"/>
            <a:ext cx="7937499" cy="110251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6500" y="1591846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RMS Titanic Survival</a:t>
            </a:r>
          </a:p>
        </p:txBody>
      </p:sp>
      <p:pic>
        <p:nvPicPr>
          <p:cNvPr id="7" name="Picture 6" descr="A large ship in the water&#10;&#10;Description automatically generated with medium confidence">
            <a:extLst>
              <a:ext uri="{FF2B5EF4-FFF2-40B4-BE49-F238E27FC236}">
                <a16:creationId xmlns:a16="http://schemas.microsoft.com/office/drawing/2014/main" id="{7F540301-F007-471E-B031-75B22F921C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76" b="11750"/>
          <a:stretch/>
        </p:blipFill>
        <p:spPr>
          <a:xfrm>
            <a:off x="118864" y="2657289"/>
            <a:ext cx="4677928" cy="2369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picture containing text, newspaper, alcohol&#10;&#10;Description automatically generated">
            <a:extLst>
              <a:ext uri="{FF2B5EF4-FFF2-40B4-BE49-F238E27FC236}">
                <a16:creationId xmlns:a16="http://schemas.microsoft.com/office/drawing/2014/main" id="{22B96FF0-6657-48C7-B41E-A682B63F8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701" y="292144"/>
            <a:ext cx="3039474" cy="4559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11B6-E42F-4962-91D5-A6B65393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40F5F-2EB7-40AB-9297-320D5CC7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D1341-EAFB-4D13-B0F1-49B3D964E0FD}"/>
              </a:ext>
            </a:extLst>
          </p:cNvPr>
          <p:cNvSpPr txBox="1"/>
          <p:nvPr/>
        </p:nvSpPr>
        <p:spPr>
          <a:xfrm>
            <a:off x="1482213" y="1099364"/>
            <a:ext cx="61795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Owen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“Iceman”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 Unsinkable”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Michelle Bannon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Rob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“White Star”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Bowen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Colin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 Lifeboat”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Daniels</a:t>
            </a:r>
          </a:p>
        </p:txBody>
      </p:sp>
      <p:pic>
        <p:nvPicPr>
          <p:cNvPr id="7" name="Picture 6" descr="A picture containing nature&#10;&#10;Description automatically generated">
            <a:extLst>
              <a:ext uri="{FF2B5EF4-FFF2-40B4-BE49-F238E27FC236}">
                <a16:creationId xmlns:a16="http://schemas.microsoft.com/office/drawing/2014/main" id="{2ED38BA3-8FE1-4714-9A6B-AE99CBBFD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4" y="2993808"/>
            <a:ext cx="2997849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7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867B-11F3-4D62-85B9-B5FB6647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1DA86-3DA2-41FF-9107-5C1AAA9D3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466"/>
            <a:ext cx="6237890" cy="3394472"/>
          </a:xfrm>
        </p:spPr>
        <p:txBody>
          <a:bodyPr>
            <a:normAutofit/>
          </a:bodyPr>
          <a:lstStyle/>
          <a:p>
            <a:r>
              <a:rPr lang="en-US" sz="1400" dirty="0"/>
              <a:t>Shortly before midnight on April 14, 1912, on her first Trans-Atlantic Voyage from Southampton, UK to New York, NY, the Royal Mail Ship (RMS) Titanic struck an iceberg setting in motion one of the greatest tragedies in history.</a:t>
            </a:r>
          </a:p>
          <a:p>
            <a:endParaRPr lang="en-US" sz="1400" dirty="0"/>
          </a:p>
          <a:p>
            <a:r>
              <a:rPr lang="en-US" sz="1400" dirty="0"/>
              <a:t>Shortly after 2 A.M  (less than 3 hours later) on the morning of 15 April 1912, the Titanic sank beneath the waves taking with it almost two-thirds of the passengers and crew (more than 1500 lives lost).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BFA66-E3DE-42D1-A5E8-3D641818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8F416-C9C7-442F-9CD3-AA2F093E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06" y="115769"/>
            <a:ext cx="2657407" cy="210820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6470BB-0631-4B30-87F0-855855089F35}"/>
              </a:ext>
            </a:extLst>
          </p:cNvPr>
          <p:cNvSpPr txBox="1">
            <a:spLocks/>
          </p:cNvSpPr>
          <p:nvPr/>
        </p:nvSpPr>
        <p:spPr>
          <a:xfrm>
            <a:off x="3363310" y="3069082"/>
            <a:ext cx="5520559" cy="2480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Analysis of this tragic accident has generated many theories and hoaxes but has led to an amazing collection of information and imagery of the famous ship and its passengers.</a:t>
            </a:r>
          </a:p>
          <a:p>
            <a:endParaRPr lang="en-US" sz="1400" dirty="0"/>
          </a:p>
          <a:p>
            <a:r>
              <a:rPr lang="en-US" sz="1400" dirty="0"/>
              <a:t>This analysis seeks to explore the idea that passenger survival of this tragedy can be predicted based on demographic (age, gender, ticket (social) class) data. </a:t>
            </a:r>
          </a:p>
        </p:txBody>
      </p:sp>
      <p:pic>
        <p:nvPicPr>
          <p:cNvPr id="11" name="Picture 10" descr="A picture containing ship, watercraft, transport&#10;&#10;Description automatically generated">
            <a:extLst>
              <a:ext uri="{FF2B5EF4-FFF2-40B4-BE49-F238E27FC236}">
                <a16:creationId xmlns:a16="http://schemas.microsoft.com/office/drawing/2014/main" id="{3EA9C5F9-058D-414A-B55E-C4E7DFC8F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68488"/>
            <a:ext cx="2595716" cy="172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7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9727-AA13-4CB8-A2AE-81CC4D52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Survival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C746-8C6C-44BD-8811-0EBC8F2E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 Machine Learning be used to predict the likelihood of survival of a passenger on the RMS Titanic based on: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Ticket Class (1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)</a:t>
            </a: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# of Spouses or Siblings Onboard</a:t>
            </a: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Parent or Ch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ild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Fare Paid</a:t>
            </a:r>
            <a:endParaRPr lang="en-US" baseline="30000" dirty="0"/>
          </a:p>
          <a:p>
            <a:pPr lvl="1"/>
            <a:endParaRPr lang="en-US" baseline="300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DD8F5-8EC0-4831-BDAA-3DC08572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84A7059F-3747-427B-BC40-B3E1ADC19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485" y="2847703"/>
            <a:ext cx="3523257" cy="18039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301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9727-AA13-4CB8-A2AE-81CC4D52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Survival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C746-8C6C-44BD-8811-0EBC8F2E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Model Types</a:t>
            </a:r>
          </a:p>
          <a:p>
            <a:pPr lvl="1"/>
            <a:r>
              <a:rPr lang="en-US" dirty="0"/>
              <a:t>Support Vector Machine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  <a:endParaRPr lang="en-US" baseline="30000" dirty="0"/>
          </a:p>
          <a:p>
            <a:r>
              <a:rPr lang="en-US" dirty="0"/>
              <a:t>Split Data</a:t>
            </a:r>
          </a:p>
          <a:p>
            <a:r>
              <a:rPr lang="en-US" dirty="0"/>
              <a:t>Feature Importance</a:t>
            </a:r>
          </a:p>
          <a:p>
            <a:r>
              <a:rPr lang="en-US" dirty="0" err="1"/>
              <a:t>Hypertuning</a:t>
            </a:r>
            <a:endParaRPr lang="en-US" dirty="0"/>
          </a:p>
          <a:p>
            <a:r>
              <a:rPr lang="en-US" dirty="0"/>
              <a:t>Evaluate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DD8F5-8EC0-4831-BDAA-3DC08572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84A7059F-3747-427B-BC40-B3E1ADC19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77" y="2745096"/>
            <a:ext cx="3523257" cy="18039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292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2D93-9DE6-4CD8-8D40-EA6EF0F7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4158"/>
            <a:ext cx="8229600" cy="857250"/>
          </a:xfrm>
        </p:spPr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845B0-B0F9-4FF0-8303-447A5911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297858"/>
            <a:ext cx="8479542" cy="3296764"/>
          </a:xfrm>
        </p:spPr>
        <p:txBody>
          <a:bodyPr>
            <a:normAutofit/>
          </a:bodyPr>
          <a:lstStyle/>
          <a:p>
            <a:r>
              <a:rPr lang="en-US" sz="1800" b="1" dirty="0"/>
              <a:t>Data Cleaning</a:t>
            </a:r>
          </a:p>
          <a:p>
            <a:pPr marL="0" indent="0">
              <a:buNone/>
            </a:pPr>
            <a:endParaRPr lang="en-US" sz="1600" dirty="0"/>
          </a:p>
          <a:p>
            <a:pPr lvl="1"/>
            <a:r>
              <a:rPr lang="en-US" sz="1600" dirty="0"/>
              <a:t>Spelling: Names and Ages inconsistently recorded between different data sets – Manual Scrub</a:t>
            </a:r>
          </a:p>
          <a:p>
            <a:pPr lvl="1"/>
            <a:r>
              <a:rPr lang="en-US" sz="1600" dirty="0"/>
              <a:t>Missing Data - Cross referenced multiple datasets to fill in gaps</a:t>
            </a:r>
          </a:p>
          <a:p>
            <a:pPr lvl="1"/>
            <a:r>
              <a:rPr lang="en-US" sz="1600" dirty="0"/>
              <a:t>Hometowns not on the map - Used Google Places API to pull Lat/Long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4AAB-C2C0-4679-9596-6C426FAB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8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967D-F10A-4DC0-A77E-3AC06F09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FBBC7-7E2C-435B-9942-2F2005D2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Picture 10" descr="A picture containing ocean floor&#10;&#10;Description automatically generated">
            <a:extLst>
              <a:ext uri="{FF2B5EF4-FFF2-40B4-BE49-F238E27FC236}">
                <a16:creationId xmlns:a16="http://schemas.microsoft.com/office/drawing/2014/main" id="{16852AD4-E672-4179-AD25-26057205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58" y="975804"/>
            <a:ext cx="3551210" cy="2363169"/>
          </a:xfrm>
          <a:prstGeom prst="rect">
            <a:avLst/>
          </a:prstGeom>
        </p:spPr>
      </p:pic>
      <p:pic>
        <p:nvPicPr>
          <p:cNvPr id="15" name="Picture 14" descr="A picture containing tree, outdoor, nature, mountain&#10;&#10;Description automatically generated">
            <a:extLst>
              <a:ext uri="{FF2B5EF4-FFF2-40B4-BE49-F238E27FC236}">
                <a16:creationId xmlns:a16="http://schemas.microsoft.com/office/drawing/2014/main" id="{3304F232-2936-43D6-B916-B2FEE28CE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" y="2747955"/>
            <a:ext cx="3715202" cy="2388344"/>
          </a:xfrm>
          <a:prstGeom prst="rect">
            <a:avLst/>
          </a:prstGeom>
        </p:spPr>
      </p:pic>
      <p:pic>
        <p:nvPicPr>
          <p:cNvPr id="17" name="Picture 16" descr="A picture containing tree, plant&#10;&#10;Description automatically generated">
            <a:extLst>
              <a:ext uri="{FF2B5EF4-FFF2-40B4-BE49-F238E27FC236}">
                <a16:creationId xmlns:a16="http://schemas.microsoft.com/office/drawing/2014/main" id="{1607E641-E081-4828-8526-5C0186CEF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169" y="895989"/>
            <a:ext cx="3486500" cy="3182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89C061-B5AB-4D69-8BA7-CCCC42693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334" y="3008565"/>
            <a:ext cx="3186433" cy="213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8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2D93-9DE6-4CD8-8D40-EA6EF0F7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Wish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845B0-B0F9-4FF0-8303-447A5911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247503"/>
            <a:ext cx="4541889" cy="32378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More thorough data and adding sibling spouse to analysis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Linkage to Ancestry Databases for survivors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Crew data added to analysis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More complete data to analyze survival by location within the ship </a:t>
            </a:r>
          </a:p>
          <a:p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rgbClr val="0070C0"/>
                </a:solidFill>
              </a:rPr>
              <a:t>MORE LIFEBOATS!!!!!!!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4AAB-C2C0-4679-9596-6C426FAB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22813"/>
            <a:ext cx="597573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A group of people in a boat&#10;&#10;Description automatically generated with medium confidence">
            <a:extLst>
              <a:ext uri="{FF2B5EF4-FFF2-40B4-BE49-F238E27FC236}">
                <a16:creationId xmlns:a16="http://schemas.microsoft.com/office/drawing/2014/main" id="{480AD3AA-E817-4C62-BC33-0695F471D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89" y="1476148"/>
            <a:ext cx="4129120" cy="28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334</Words>
  <Application>Microsoft Office PowerPoint</Application>
  <PresentationFormat>On-screen Show (16:9)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Slack-Lato</vt:lpstr>
      <vt:lpstr>Office Theme</vt:lpstr>
      <vt:lpstr>Final Project</vt:lpstr>
      <vt:lpstr>The Team!</vt:lpstr>
      <vt:lpstr>Background</vt:lpstr>
      <vt:lpstr>Predicting Survival</vt:lpstr>
      <vt:lpstr>Predicting Survival</vt:lpstr>
      <vt:lpstr>Project Challenges</vt:lpstr>
      <vt:lpstr>Demonstration</vt:lpstr>
      <vt:lpstr>Wish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Robert Bowen</cp:lastModifiedBy>
  <cp:revision>95</cp:revision>
  <dcterms:created xsi:type="dcterms:W3CDTF">2020-11-02T02:00:50Z</dcterms:created>
  <dcterms:modified xsi:type="dcterms:W3CDTF">2021-03-10T00:15:58Z</dcterms:modified>
</cp:coreProperties>
</file>