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0" r:id="rId3"/>
    <p:sldId id="331" r:id="rId4"/>
    <p:sldId id="335" r:id="rId5"/>
    <p:sldId id="336" r:id="rId6"/>
    <p:sldId id="337" r:id="rId7"/>
    <p:sldId id="334" r:id="rId8"/>
    <p:sldId id="33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330"/>
            <p14:sldId id="331"/>
            <p14:sldId id="335"/>
            <p14:sldId id="336"/>
            <p14:sldId id="337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  <a:srgbClr val="4E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47" d="100"/>
          <a:sy n="147" d="100"/>
        </p:scale>
        <p:origin x="336" y="8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AB8B-8178-D047-869E-5A62AF23644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8079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6058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347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4873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75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9135-15EF-DE46-84CC-16626B0FAF7F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F337-732A-46F6-9070-A186620C08CD}"/>
              </a:ext>
            </a:extLst>
          </p:cNvPr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1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12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8213-A564-3C44-8CA0-968996562138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A12-03A5-114A-ABAE-78CD6BB6AC19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86F-14E4-954A-9EC2-E277FFD66D49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CF06-3344-8345-BEA6-DDAEFCC6ECCE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6D879-35D4-554E-9D6D-93E8130AA922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4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1027-4EC0-9C48-8CFB-B8A3104CB056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2AE3-760A-8E44-AB65-03A533386DFC}" type="datetime1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BA78-8688-C546-A03A-2A39F84C0B58}" type="datetime1">
              <a:rPr lang="en-US" smtClean="0"/>
              <a:pPr/>
              <a:t>3/25/2021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3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 descr="NWU PPT Wide Opt 1_Master.jpg">
            <a:extLst>
              <a:ext uri="{FF2B5EF4-FFF2-40B4-BE49-F238E27FC236}">
                <a16:creationId xmlns:a16="http://schemas.microsoft.com/office/drawing/2014/main" id="{05936E66-5265-4938-A246-194AD2AC935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3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649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832" y="301831"/>
            <a:ext cx="6381670" cy="7683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Titanic Data Webpage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154" y="4399383"/>
            <a:ext cx="6344348" cy="3214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RMS Titanic Survival</a:t>
            </a:r>
          </a:p>
        </p:txBody>
      </p:sp>
      <p:pic>
        <p:nvPicPr>
          <p:cNvPr id="11" name="Picture 10" descr="A picture containing text, newspaper, alcohol&#10;&#10;Description automatically generated">
            <a:extLst>
              <a:ext uri="{FF2B5EF4-FFF2-40B4-BE49-F238E27FC236}">
                <a16:creationId xmlns:a16="http://schemas.microsoft.com/office/drawing/2014/main" id="{22B96FF0-6657-48C7-B41E-A682B63F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137392"/>
            <a:ext cx="2383502" cy="3575254"/>
          </a:xfrm>
          <a:prstGeom prst="rect">
            <a:avLst/>
          </a:prstGeom>
        </p:spPr>
      </p:pic>
      <p:pic>
        <p:nvPicPr>
          <p:cNvPr id="7" name="Picture 6" descr="A large ship in the water&#10;&#10;Description automatically generated with medium confidence">
            <a:extLst>
              <a:ext uri="{FF2B5EF4-FFF2-40B4-BE49-F238E27FC236}">
                <a16:creationId xmlns:a16="http://schemas.microsoft.com/office/drawing/2014/main" id="{7F540301-F007-471E-B031-75B22F921C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76" b="11750"/>
          <a:stretch/>
        </p:blipFill>
        <p:spPr>
          <a:xfrm>
            <a:off x="611154" y="1839255"/>
            <a:ext cx="3764669" cy="19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867B-11F3-4D62-85B9-B5FB6647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347" y="284220"/>
            <a:ext cx="2887658" cy="627553"/>
          </a:xfrm>
        </p:spPr>
        <p:txBody>
          <a:bodyPr/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FA66-E3DE-42D1-A5E8-3D64181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F416-C9C7-442F-9CD3-AA2F093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38" y="1576209"/>
            <a:ext cx="2657407" cy="21082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6470BB-0631-4B30-87F0-855855089F35}"/>
              </a:ext>
            </a:extLst>
          </p:cNvPr>
          <p:cNvSpPr txBox="1">
            <a:spLocks/>
          </p:cNvSpPr>
          <p:nvPr/>
        </p:nvSpPr>
        <p:spPr>
          <a:xfrm>
            <a:off x="787079" y="1049348"/>
            <a:ext cx="3854259" cy="3618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Analysis of this tragic accident has generated many theories and hoaxes but has led to an amazing collection of information and imagery of the famous ship and its passengers.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This analysis seeks to explore the idea that passenger survival of this tragedy can be predicted based on demographic (age, gender, ticket (social) class) data.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400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Shortly before midnight on April 14, 1912, on her first Trans-Atlantic Voyage from Southampton, UK to New York, NY, the Royal Mail Ship (RMS) Titanic struck an iceberg setting in motion one of the greatest tragedies in history.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Shortly after 2 A.M  (less than 3 hours later) on the morning of 15 April 1912, the Titanic sank beneath the waves taking with it almost two-thirds of the passengers and crew (more than 1500 lives lost).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177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98" y="911773"/>
            <a:ext cx="6092300" cy="971397"/>
          </a:xfrm>
        </p:spPr>
        <p:txBody>
          <a:bodyPr>
            <a:noAutofit/>
          </a:bodyPr>
          <a:lstStyle/>
          <a:p>
            <a:pPr lvl="1"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Spelling (Cities, Names)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(Survival)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Format (Fare)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FB195-F5B6-4F5F-9449-4CB4DF48044F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Raw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216AD4-7828-4726-81C1-DA743A2F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97" y="2134044"/>
            <a:ext cx="8033985" cy="28739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301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98" y="911773"/>
            <a:ext cx="6092300" cy="971397"/>
          </a:xfrm>
        </p:spPr>
        <p:txBody>
          <a:bodyPr>
            <a:noAutofit/>
          </a:bodyPr>
          <a:lstStyle/>
          <a:p>
            <a:pPr lvl="1"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Flask Backend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CSV data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data to/from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 (mongo)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data to JS via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render_template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FB195-F5B6-4F5F-9449-4CB4DF48044F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Data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04E8B-DB70-4FCA-A262-F15C1AD6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2" y="2156846"/>
            <a:ext cx="6237356" cy="243868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539F508D-C0AA-476F-9EA4-B811AAAB2946}"/>
              </a:ext>
            </a:extLst>
          </p:cNvPr>
          <p:cNvSpPr/>
          <p:nvPr/>
        </p:nvSpPr>
        <p:spPr>
          <a:xfrm>
            <a:off x="5220045" y="1407360"/>
            <a:ext cx="1506973" cy="612648"/>
          </a:xfrm>
          <a:prstGeom prst="borderCallout2">
            <a:avLst>
              <a:gd name="adj1" fmla="val 18751"/>
              <a:gd name="adj2" fmla="val -1431"/>
              <a:gd name="adj3" fmla="val 18750"/>
              <a:gd name="adj4" fmla="val -16667"/>
              <a:gd name="adj5" fmla="val 222849"/>
              <a:gd name="adj6" fmla="val -1851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Machine Learning Results</a:t>
            </a:r>
          </a:p>
        </p:txBody>
      </p:sp>
    </p:spTree>
    <p:extLst>
      <p:ext uri="{BB962C8B-B14F-4D97-AF65-F5344CB8AC3E}">
        <p14:creationId xmlns:p14="http://schemas.microsoft.com/office/powerpoint/2010/main" val="29370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98" y="911773"/>
            <a:ext cx="6092300" cy="1169105"/>
          </a:xfrm>
        </p:spPr>
        <p:txBody>
          <a:bodyPr>
            <a:noAutofit/>
          </a:bodyPr>
          <a:lstStyle/>
          <a:p>
            <a:pPr lvl="1"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submission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query string from URL on form submission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data in python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 data to JS via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render_template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redirect to data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FB195-F5B6-4F5F-9449-4CB4DF48044F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Data Filter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A6C75-46EB-4B2C-BCC6-433E82BD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1" y="2151450"/>
            <a:ext cx="6197815" cy="257316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385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98" y="911774"/>
            <a:ext cx="6092300" cy="882428"/>
          </a:xfrm>
        </p:spPr>
        <p:txBody>
          <a:bodyPr>
            <a:noAutofit/>
          </a:bodyPr>
          <a:lstStyle/>
          <a:p>
            <a:pPr lvl="1"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embedded</a:t>
            </a:r>
          </a:p>
          <a:p>
            <a:pPr marL="5143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 / Longitude from Google Places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FB195-F5B6-4F5F-9449-4CB4DF48044F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F776-2A05-4D55-AE51-895C64FE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89" y="1794202"/>
            <a:ext cx="5081950" cy="314170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583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008" y="911773"/>
            <a:ext cx="3203617" cy="3720898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Machine Learning be used to predict the likelihood of survival of a passenger on the RMS Titanic based 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Class (1</a:t>
            </a:r>
            <a:r>
              <a:rPr lang="en-US" sz="1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en-US" sz="1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</a:t>
            </a:r>
            <a:r>
              <a:rPr lang="en-US" sz="12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of Spouses or Siblings Onboard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 or 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Fare Paid</a:t>
            </a:r>
            <a:endParaRPr lang="en-US" sz="12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4A7059F-3747-427B-BC40-B3E1ADC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28" y="1694458"/>
            <a:ext cx="3597265" cy="184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FFB195-F5B6-4F5F-9449-4CB4DF48044F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Predicting Survival</a:t>
            </a:r>
          </a:p>
        </p:txBody>
      </p:sp>
    </p:spTree>
    <p:extLst>
      <p:ext uri="{BB962C8B-B14F-4D97-AF65-F5344CB8AC3E}">
        <p14:creationId xmlns:p14="http://schemas.microsoft.com/office/powerpoint/2010/main" val="305097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C746-8C6C-44BD-8811-0EBC8F2E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008" y="911773"/>
            <a:ext cx="2644308" cy="2715254"/>
          </a:xfrm>
        </p:spPr>
        <p:txBody>
          <a:bodyPr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Types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sz="1200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Manipulation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Split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Feature Importance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Hypertuning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Evaluate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DD8F5-8EC0-4831-BDAA-3DC08572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07AAF-17A3-4ADA-943B-2A1E3BBF6D6E}"/>
              </a:ext>
            </a:extLst>
          </p:cNvPr>
          <p:cNvSpPr txBox="1">
            <a:spLocks/>
          </p:cNvSpPr>
          <p:nvPr/>
        </p:nvSpPr>
        <p:spPr>
          <a:xfrm>
            <a:off x="716008" y="284220"/>
            <a:ext cx="4709717" cy="6275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342900" rtl="0" eaLnBrk="1" latinLnBrk="0" hangingPunct="1">
              <a:spcBef>
                <a:spcPct val="0"/>
              </a:spcBef>
              <a:buNone/>
              <a:defRPr sz="405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Predicting Survival</a:t>
            </a:r>
          </a:p>
        </p:txBody>
      </p:sp>
      <p:pic>
        <p:nvPicPr>
          <p:cNvPr id="9" name="Picture 8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CB0F8F5-EFD8-414A-8C24-41F76E64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28" y="1694458"/>
            <a:ext cx="3597265" cy="184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9293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1506</TotalTime>
  <Words>324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Titanic Data Webpage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Owen Meyer</cp:lastModifiedBy>
  <cp:revision>106</cp:revision>
  <dcterms:created xsi:type="dcterms:W3CDTF">2020-11-02T02:00:50Z</dcterms:created>
  <dcterms:modified xsi:type="dcterms:W3CDTF">2021-03-25T23:37:34Z</dcterms:modified>
</cp:coreProperties>
</file>