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9" r:id="rId1"/>
  </p:sldMasterIdLst>
  <p:notesMasterIdLst>
    <p:notesMasterId r:id="rId40"/>
  </p:notesMasterIdLst>
  <p:sldIdLst>
    <p:sldId id="257" r:id="rId2"/>
    <p:sldId id="258" r:id="rId3"/>
    <p:sldId id="277" r:id="rId4"/>
    <p:sldId id="259" r:id="rId5"/>
    <p:sldId id="279" r:id="rId6"/>
    <p:sldId id="280" r:id="rId7"/>
    <p:sldId id="260" r:id="rId8"/>
    <p:sldId id="291" r:id="rId9"/>
    <p:sldId id="261" r:id="rId10"/>
    <p:sldId id="262" r:id="rId11"/>
    <p:sldId id="263" r:id="rId12"/>
    <p:sldId id="264" r:id="rId13"/>
    <p:sldId id="284" r:id="rId14"/>
    <p:sldId id="265" r:id="rId15"/>
    <p:sldId id="276" r:id="rId16"/>
    <p:sldId id="292" r:id="rId17"/>
    <p:sldId id="283" r:id="rId18"/>
    <p:sldId id="285" r:id="rId19"/>
    <p:sldId id="273" r:id="rId20"/>
    <p:sldId id="287" r:id="rId21"/>
    <p:sldId id="286" r:id="rId22"/>
    <p:sldId id="293" r:id="rId23"/>
    <p:sldId id="266" r:id="rId24"/>
    <p:sldId id="289" r:id="rId25"/>
    <p:sldId id="290" r:id="rId26"/>
    <p:sldId id="275" r:id="rId27"/>
    <p:sldId id="267" r:id="rId28"/>
    <p:sldId id="274" r:id="rId29"/>
    <p:sldId id="281" r:id="rId30"/>
    <p:sldId id="282" r:id="rId31"/>
    <p:sldId id="272" r:id="rId32"/>
    <p:sldId id="294" r:id="rId33"/>
    <p:sldId id="268" r:id="rId34"/>
    <p:sldId id="278" r:id="rId35"/>
    <p:sldId id="288" r:id="rId36"/>
    <p:sldId id="269" r:id="rId37"/>
    <p:sldId id="271" r:id="rId38"/>
    <p:sldId id="27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96301"/>
  </p:normalViewPr>
  <p:slideViewPr>
    <p:cSldViewPr snapToGrid="0">
      <p:cViewPr varScale="1">
        <p:scale>
          <a:sx n="108" d="100"/>
          <a:sy n="108" d="100"/>
        </p:scale>
        <p:origin x="125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E98E5-B2B2-4B86-95C1-8DA123755C6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802ACA6-1FFC-4195-BEB3-80C662C9E318}">
      <dgm:prSet/>
      <dgm:spPr/>
      <dgm:t>
        <a:bodyPr/>
        <a:lstStyle/>
        <a:p>
          <a:r>
            <a:rPr lang="en-US" b="1"/>
            <a:t>About me &amp; my place in GitHub</a:t>
          </a:r>
          <a:endParaRPr lang="en-US"/>
        </a:p>
      </dgm:t>
    </dgm:pt>
    <dgm:pt modelId="{62AF3E05-5D87-44F8-8FFE-5D4A8B4E4DD0}" type="parTrans" cxnId="{A0B0E466-9655-4876-8DD0-239DD42A83C1}">
      <dgm:prSet/>
      <dgm:spPr/>
      <dgm:t>
        <a:bodyPr/>
        <a:lstStyle/>
        <a:p>
          <a:endParaRPr lang="en-US"/>
        </a:p>
      </dgm:t>
    </dgm:pt>
    <dgm:pt modelId="{6A356378-008C-472B-BF9C-D21B90F0419A}" type="sibTrans" cxnId="{A0B0E466-9655-4876-8DD0-239DD42A83C1}">
      <dgm:prSet/>
      <dgm:spPr/>
      <dgm:t>
        <a:bodyPr/>
        <a:lstStyle/>
        <a:p>
          <a:endParaRPr lang="en-US"/>
        </a:p>
      </dgm:t>
    </dgm:pt>
    <dgm:pt modelId="{28D12BC9-1BC2-4794-A60B-B05958837C69}">
      <dgm:prSet/>
      <dgm:spPr/>
      <dgm:t>
        <a:bodyPr/>
        <a:lstStyle/>
        <a:p>
          <a:r>
            <a:rPr lang="en-US" b="1"/>
            <a:t>Some things about Neurodiversity in general</a:t>
          </a:r>
          <a:endParaRPr lang="en-US"/>
        </a:p>
      </dgm:t>
    </dgm:pt>
    <dgm:pt modelId="{F6091F05-76F1-4417-AFF7-CC92A478E8EC}" type="parTrans" cxnId="{67936590-30E5-49F0-9C99-16DF6F52269A}">
      <dgm:prSet/>
      <dgm:spPr/>
      <dgm:t>
        <a:bodyPr/>
        <a:lstStyle/>
        <a:p>
          <a:endParaRPr lang="en-US"/>
        </a:p>
      </dgm:t>
    </dgm:pt>
    <dgm:pt modelId="{693EB826-8FC1-47A9-B113-9D14FAE87435}" type="sibTrans" cxnId="{67936590-30E5-49F0-9C99-16DF6F52269A}">
      <dgm:prSet/>
      <dgm:spPr/>
      <dgm:t>
        <a:bodyPr/>
        <a:lstStyle/>
        <a:p>
          <a:endParaRPr lang="en-US"/>
        </a:p>
      </dgm:t>
    </dgm:pt>
    <dgm:pt modelId="{C13E4D78-0C56-4312-A118-E892F2D8E1EC}">
      <dgm:prSet/>
      <dgm:spPr/>
      <dgm:t>
        <a:bodyPr/>
        <a:lstStyle/>
        <a:p>
          <a:r>
            <a:rPr lang="en-US" b="1" dirty="0"/>
            <a:t>Content Guidance</a:t>
          </a:r>
        </a:p>
      </dgm:t>
    </dgm:pt>
    <dgm:pt modelId="{9641DEAC-2B17-46D2-9744-CDA086F22AC6}" type="parTrans" cxnId="{E8A26421-7789-4397-A7F8-9A1BB906399D}">
      <dgm:prSet/>
      <dgm:spPr/>
      <dgm:t>
        <a:bodyPr/>
        <a:lstStyle/>
        <a:p>
          <a:endParaRPr lang="en-US"/>
        </a:p>
      </dgm:t>
    </dgm:pt>
    <dgm:pt modelId="{6F70CFF5-8C3C-4AA9-92DC-C087D12963BC}" type="sibTrans" cxnId="{E8A26421-7789-4397-A7F8-9A1BB906399D}">
      <dgm:prSet/>
      <dgm:spPr/>
      <dgm:t>
        <a:bodyPr/>
        <a:lstStyle/>
        <a:p>
          <a:endParaRPr lang="en-US"/>
        </a:p>
      </dgm:t>
    </dgm:pt>
    <dgm:pt modelId="{8B2C022E-08FA-45A7-8611-A2D9F72DD009}">
      <dgm:prSet/>
      <dgm:spPr/>
      <dgm:t>
        <a:bodyPr/>
        <a:lstStyle/>
        <a:p>
          <a:r>
            <a:rPr lang="en-US" b="1"/>
            <a:t>General Accessibility guidelines</a:t>
          </a:r>
          <a:endParaRPr lang="en-US"/>
        </a:p>
      </dgm:t>
    </dgm:pt>
    <dgm:pt modelId="{7819F299-ADC8-42C3-8317-09CC8141A0D4}" type="parTrans" cxnId="{52FAD412-DF3C-4A1C-9650-85C2355C85D0}">
      <dgm:prSet/>
      <dgm:spPr/>
      <dgm:t>
        <a:bodyPr/>
        <a:lstStyle/>
        <a:p>
          <a:endParaRPr lang="en-US"/>
        </a:p>
      </dgm:t>
    </dgm:pt>
    <dgm:pt modelId="{AF547C13-E63B-4231-A70B-BDFC709839B4}" type="sibTrans" cxnId="{52FAD412-DF3C-4A1C-9650-85C2355C85D0}">
      <dgm:prSet/>
      <dgm:spPr/>
      <dgm:t>
        <a:bodyPr/>
        <a:lstStyle/>
        <a:p>
          <a:endParaRPr lang="en-US"/>
        </a:p>
      </dgm:t>
    </dgm:pt>
    <dgm:pt modelId="{733F188C-C45C-40F1-BA0B-BB1E278A544C}">
      <dgm:prSet/>
      <dgm:spPr/>
      <dgm:t>
        <a:bodyPr/>
        <a:lstStyle/>
        <a:p>
          <a:r>
            <a:rPr lang="en-US" b="1"/>
            <a:t>Conclusions</a:t>
          </a:r>
          <a:endParaRPr lang="en-US"/>
        </a:p>
      </dgm:t>
    </dgm:pt>
    <dgm:pt modelId="{5391A82B-6274-4A72-9B8F-9CBB34375017}" type="parTrans" cxnId="{A87851B4-F0D9-47C1-B0BB-B0D413D00BA0}">
      <dgm:prSet/>
      <dgm:spPr/>
      <dgm:t>
        <a:bodyPr/>
        <a:lstStyle/>
        <a:p>
          <a:endParaRPr lang="en-US"/>
        </a:p>
      </dgm:t>
    </dgm:pt>
    <dgm:pt modelId="{1B8F6E1B-AAD7-40FC-A0FE-B314E0626362}" type="sibTrans" cxnId="{A87851B4-F0D9-47C1-B0BB-B0D413D00BA0}">
      <dgm:prSet/>
      <dgm:spPr/>
      <dgm:t>
        <a:bodyPr/>
        <a:lstStyle/>
        <a:p>
          <a:endParaRPr lang="en-US"/>
        </a:p>
      </dgm:t>
    </dgm:pt>
    <dgm:pt modelId="{4F825A06-6575-4296-870E-3498077145A1}">
      <dgm:prSet/>
      <dgm:spPr/>
      <dgm:t>
        <a:bodyPr/>
        <a:lstStyle/>
        <a:p>
          <a:r>
            <a:rPr lang="en-US" b="1" dirty="0"/>
            <a:t>Q&amp;A</a:t>
          </a:r>
          <a:endParaRPr lang="en-US" dirty="0"/>
        </a:p>
      </dgm:t>
    </dgm:pt>
    <dgm:pt modelId="{BC6958F0-79C2-4C9C-81E1-F54FF7567DEA}" type="parTrans" cxnId="{D4E181C8-2107-46B2-8C0D-909376B67A71}">
      <dgm:prSet/>
      <dgm:spPr/>
      <dgm:t>
        <a:bodyPr/>
        <a:lstStyle/>
        <a:p>
          <a:endParaRPr lang="en-US"/>
        </a:p>
      </dgm:t>
    </dgm:pt>
    <dgm:pt modelId="{3988702A-0CFC-4142-8DB5-0EBE70AC8694}" type="sibTrans" cxnId="{D4E181C8-2107-46B2-8C0D-909376B67A71}">
      <dgm:prSet/>
      <dgm:spPr/>
      <dgm:t>
        <a:bodyPr/>
        <a:lstStyle/>
        <a:p>
          <a:endParaRPr lang="en-US"/>
        </a:p>
      </dgm:t>
    </dgm:pt>
    <dgm:pt modelId="{A536F32C-EDDC-6740-BAED-A07C501E68E5}">
      <dgm:prSet/>
      <dgm:spPr/>
      <dgm:t>
        <a:bodyPr/>
        <a:lstStyle/>
        <a:p>
          <a:r>
            <a:rPr lang="en-GB" b="1" dirty="0"/>
            <a:t>Style Guidance</a:t>
          </a:r>
        </a:p>
      </dgm:t>
    </dgm:pt>
    <dgm:pt modelId="{6089A0AC-B478-5342-91DF-910A5448F79A}" type="parTrans" cxnId="{7262C8FF-2D00-FB4C-BCCE-F428F9B4A654}">
      <dgm:prSet/>
      <dgm:spPr/>
      <dgm:t>
        <a:bodyPr/>
        <a:lstStyle/>
        <a:p>
          <a:endParaRPr lang="en-GB"/>
        </a:p>
      </dgm:t>
    </dgm:pt>
    <dgm:pt modelId="{F3DC8408-BB05-FD4C-A689-6CC7D1F71E2D}" type="sibTrans" cxnId="{7262C8FF-2D00-FB4C-BCCE-F428F9B4A654}">
      <dgm:prSet/>
      <dgm:spPr/>
      <dgm:t>
        <a:bodyPr/>
        <a:lstStyle/>
        <a:p>
          <a:endParaRPr lang="en-GB"/>
        </a:p>
      </dgm:t>
    </dgm:pt>
    <dgm:pt modelId="{5A728ED1-A0EC-0944-B269-B96EA2B0FA89}">
      <dgm:prSet/>
      <dgm:spPr/>
      <dgm:t>
        <a:bodyPr/>
        <a:lstStyle/>
        <a:p>
          <a:r>
            <a:rPr lang="en-GB" b="1" dirty="0"/>
            <a:t>Functional Guidance</a:t>
          </a:r>
        </a:p>
      </dgm:t>
    </dgm:pt>
    <dgm:pt modelId="{0094D737-9961-9440-8A4F-BE123E1B5650}" type="parTrans" cxnId="{0F18834B-651F-9643-A78F-B2FEBA299208}">
      <dgm:prSet/>
      <dgm:spPr/>
      <dgm:t>
        <a:bodyPr/>
        <a:lstStyle/>
        <a:p>
          <a:endParaRPr lang="en-GB"/>
        </a:p>
      </dgm:t>
    </dgm:pt>
    <dgm:pt modelId="{CD6C73F2-E34F-9842-9D75-5FD5C018C371}" type="sibTrans" cxnId="{0F18834B-651F-9643-A78F-B2FEBA299208}">
      <dgm:prSet/>
      <dgm:spPr/>
      <dgm:t>
        <a:bodyPr/>
        <a:lstStyle/>
        <a:p>
          <a:endParaRPr lang="en-GB"/>
        </a:p>
      </dgm:t>
    </dgm:pt>
    <dgm:pt modelId="{9AA309E3-8D21-8E40-AC17-4E65FF893888}" type="pres">
      <dgm:prSet presAssocID="{C73E98E5-B2B2-4B86-95C1-8DA123755C6D}" presName="vert0" presStyleCnt="0">
        <dgm:presLayoutVars>
          <dgm:dir/>
          <dgm:animOne val="branch"/>
          <dgm:animLvl val="lvl"/>
        </dgm:presLayoutVars>
      </dgm:prSet>
      <dgm:spPr/>
    </dgm:pt>
    <dgm:pt modelId="{3138994A-34F1-E641-8F8A-D2703ED18E74}" type="pres">
      <dgm:prSet presAssocID="{3802ACA6-1FFC-4195-BEB3-80C662C9E318}" presName="thickLine" presStyleLbl="alignNode1" presStyleIdx="0" presStyleCnt="8"/>
      <dgm:spPr/>
    </dgm:pt>
    <dgm:pt modelId="{0C8417EC-F9DF-B548-AC5A-3C305A9CC969}" type="pres">
      <dgm:prSet presAssocID="{3802ACA6-1FFC-4195-BEB3-80C662C9E318}" presName="horz1" presStyleCnt="0"/>
      <dgm:spPr/>
    </dgm:pt>
    <dgm:pt modelId="{2C6B8AA0-4577-E84F-B00B-F116B088FF99}" type="pres">
      <dgm:prSet presAssocID="{3802ACA6-1FFC-4195-BEB3-80C662C9E318}" presName="tx1" presStyleLbl="revTx" presStyleIdx="0" presStyleCnt="8"/>
      <dgm:spPr/>
    </dgm:pt>
    <dgm:pt modelId="{460A92E4-7F45-C044-B09C-CFCC404292AC}" type="pres">
      <dgm:prSet presAssocID="{3802ACA6-1FFC-4195-BEB3-80C662C9E318}" presName="vert1" presStyleCnt="0"/>
      <dgm:spPr/>
    </dgm:pt>
    <dgm:pt modelId="{900084AC-6A75-334F-80E3-3B2BBAE3C322}" type="pres">
      <dgm:prSet presAssocID="{28D12BC9-1BC2-4794-A60B-B05958837C69}" presName="thickLine" presStyleLbl="alignNode1" presStyleIdx="1" presStyleCnt="8"/>
      <dgm:spPr/>
    </dgm:pt>
    <dgm:pt modelId="{A074EEF3-130D-F945-A8A6-3CC45D61D0FF}" type="pres">
      <dgm:prSet presAssocID="{28D12BC9-1BC2-4794-A60B-B05958837C69}" presName="horz1" presStyleCnt="0"/>
      <dgm:spPr/>
    </dgm:pt>
    <dgm:pt modelId="{18155751-3AB6-6B48-905E-E8D202835CA2}" type="pres">
      <dgm:prSet presAssocID="{28D12BC9-1BC2-4794-A60B-B05958837C69}" presName="tx1" presStyleLbl="revTx" presStyleIdx="1" presStyleCnt="8"/>
      <dgm:spPr/>
    </dgm:pt>
    <dgm:pt modelId="{8B05056A-40D0-FF4C-86B4-F4EC7AEDD457}" type="pres">
      <dgm:prSet presAssocID="{28D12BC9-1BC2-4794-A60B-B05958837C69}" presName="vert1" presStyleCnt="0"/>
      <dgm:spPr/>
    </dgm:pt>
    <dgm:pt modelId="{2D925F0A-4D4E-744F-9A95-37DBF9E14C27}" type="pres">
      <dgm:prSet presAssocID="{C13E4D78-0C56-4312-A118-E892F2D8E1EC}" presName="thickLine" presStyleLbl="alignNode1" presStyleIdx="2" presStyleCnt="8"/>
      <dgm:spPr/>
    </dgm:pt>
    <dgm:pt modelId="{0EE01F59-8C2A-6641-BAB0-696753650F96}" type="pres">
      <dgm:prSet presAssocID="{C13E4D78-0C56-4312-A118-E892F2D8E1EC}" presName="horz1" presStyleCnt="0"/>
      <dgm:spPr/>
    </dgm:pt>
    <dgm:pt modelId="{B5B95E9C-3A95-9A4F-8EFD-33DF56A42BA8}" type="pres">
      <dgm:prSet presAssocID="{C13E4D78-0C56-4312-A118-E892F2D8E1EC}" presName="tx1" presStyleLbl="revTx" presStyleIdx="2" presStyleCnt="8"/>
      <dgm:spPr/>
    </dgm:pt>
    <dgm:pt modelId="{E0710E55-215F-654D-83BA-428CAB7F07AF}" type="pres">
      <dgm:prSet presAssocID="{C13E4D78-0C56-4312-A118-E892F2D8E1EC}" presName="vert1" presStyleCnt="0"/>
      <dgm:spPr/>
    </dgm:pt>
    <dgm:pt modelId="{D22FE39C-0962-5043-ACD2-5C2FD7ABFBBE}" type="pres">
      <dgm:prSet presAssocID="{A536F32C-EDDC-6740-BAED-A07C501E68E5}" presName="thickLine" presStyleLbl="alignNode1" presStyleIdx="3" presStyleCnt="8"/>
      <dgm:spPr/>
    </dgm:pt>
    <dgm:pt modelId="{DC9D90E1-9A2E-2346-B5A0-36B9BC3B4B85}" type="pres">
      <dgm:prSet presAssocID="{A536F32C-EDDC-6740-BAED-A07C501E68E5}" presName="horz1" presStyleCnt="0"/>
      <dgm:spPr/>
    </dgm:pt>
    <dgm:pt modelId="{5507D0C0-680D-F441-BFE0-97515989C097}" type="pres">
      <dgm:prSet presAssocID="{A536F32C-EDDC-6740-BAED-A07C501E68E5}" presName="tx1" presStyleLbl="revTx" presStyleIdx="3" presStyleCnt="8"/>
      <dgm:spPr/>
    </dgm:pt>
    <dgm:pt modelId="{63F26F71-9477-8F45-842C-197EC398D827}" type="pres">
      <dgm:prSet presAssocID="{A536F32C-EDDC-6740-BAED-A07C501E68E5}" presName="vert1" presStyleCnt="0"/>
      <dgm:spPr/>
    </dgm:pt>
    <dgm:pt modelId="{3DA33A4D-B37F-B94F-8B57-0B43D6839689}" type="pres">
      <dgm:prSet presAssocID="{5A728ED1-A0EC-0944-B269-B96EA2B0FA89}" presName="thickLine" presStyleLbl="alignNode1" presStyleIdx="4" presStyleCnt="8"/>
      <dgm:spPr/>
    </dgm:pt>
    <dgm:pt modelId="{AC5FF272-8FCD-FE40-8708-E3683B5C353C}" type="pres">
      <dgm:prSet presAssocID="{5A728ED1-A0EC-0944-B269-B96EA2B0FA89}" presName="horz1" presStyleCnt="0"/>
      <dgm:spPr/>
    </dgm:pt>
    <dgm:pt modelId="{2D2A5B71-F654-6B46-8BFC-3DBA65E37123}" type="pres">
      <dgm:prSet presAssocID="{5A728ED1-A0EC-0944-B269-B96EA2B0FA89}" presName="tx1" presStyleLbl="revTx" presStyleIdx="4" presStyleCnt="8"/>
      <dgm:spPr/>
    </dgm:pt>
    <dgm:pt modelId="{681644AC-2C60-0343-864A-36E27F9D71F3}" type="pres">
      <dgm:prSet presAssocID="{5A728ED1-A0EC-0944-B269-B96EA2B0FA89}" presName="vert1" presStyleCnt="0"/>
      <dgm:spPr/>
    </dgm:pt>
    <dgm:pt modelId="{0F5395A6-3A1D-C64F-9E93-AA21A82335B5}" type="pres">
      <dgm:prSet presAssocID="{8B2C022E-08FA-45A7-8611-A2D9F72DD009}" presName="thickLine" presStyleLbl="alignNode1" presStyleIdx="5" presStyleCnt="8"/>
      <dgm:spPr/>
    </dgm:pt>
    <dgm:pt modelId="{39E7FE1A-B3D1-3A49-AA0E-F884D62A54E0}" type="pres">
      <dgm:prSet presAssocID="{8B2C022E-08FA-45A7-8611-A2D9F72DD009}" presName="horz1" presStyleCnt="0"/>
      <dgm:spPr/>
    </dgm:pt>
    <dgm:pt modelId="{0558D7C9-45C5-254C-9524-5D3153E33B8B}" type="pres">
      <dgm:prSet presAssocID="{8B2C022E-08FA-45A7-8611-A2D9F72DD009}" presName="tx1" presStyleLbl="revTx" presStyleIdx="5" presStyleCnt="8"/>
      <dgm:spPr/>
    </dgm:pt>
    <dgm:pt modelId="{FB21BDDD-955B-944F-89DE-D72836DDE193}" type="pres">
      <dgm:prSet presAssocID="{8B2C022E-08FA-45A7-8611-A2D9F72DD009}" presName="vert1" presStyleCnt="0"/>
      <dgm:spPr/>
    </dgm:pt>
    <dgm:pt modelId="{D70822F3-1A8B-8743-AFDF-DCFBCCBC7D89}" type="pres">
      <dgm:prSet presAssocID="{733F188C-C45C-40F1-BA0B-BB1E278A544C}" presName="thickLine" presStyleLbl="alignNode1" presStyleIdx="6" presStyleCnt="8"/>
      <dgm:spPr/>
    </dgm:pt>
    <dgm:pt modelId="{DA62C347-9412-C741-ABEC-423CD55E8B0E}" type="pres">
      <dgm:prSet presAssocID="{733F188C-C45C-40F1-BA0B-BB1E278A544C}" presName="horz1" presStyleCnt="0"/>
      <dgm:spPr/>
    </dgm:pt>
    <dgm:pt modelId="{1F138BBA-0C59-6249-AD46-580F8309D711}" type="pres">
      <dgm:prSet presAssocID="{733F188C-C45C-40F1-BA0B-BB1E278A544C}" presName="tx1" presStyleLbl="revTx" presStyleIdx="6" presStyleCnt="8"/>
      <dgm:spPr/>
    </dgm:pt>
    <dgm:pt modelId="{DD4F5A5E-0951-8446-983D-13494357F7B1}" type="pres">
      <dgm:prSet presAssocID="{733F188C-C45C-40F1-BA0B-BB1E278A544C}" presName="vert1" presStyleCnt="0"/>
      <dgm:spPr/>
    </dgm:pt>
    <dgm:pt modelId="{1831D69D-7EB9-B74C-B7E6-9FC68289D05F}" type="pres">
      <dgm:prSet presAssocID="{4F825A06-6575-4296-870E-3498077145A1}" presName="thickLine" presStyleLbl="alignNode1" presStyleIdx="7" presStyleCnt="8"/>
      <dgm:spPr/>
    </dgm:pt>
    <dgm:pt modelId="{8262F8AD-C7F4-5C46-AE39-2FC944134964}" type="pres">
      <dgm:prSet presAssocID="{4F825A06-6575-4296-870E-3498077145A1}" presName="horz1" presStyleCnt="0"/>
      <dgm:spPr/>
    </dgm:pt>
    <dgm:pt modelId="{C991C21B-D7C8-EE40-940A-3C3B92CD9FA2}" type="pres">
      <dgm:prSet presAssocID="{4F825A06-6575-4296-870E-3498077145A1}" presName="tx1" presStyleLbl="revTx" presStyleIdx="7" presStyleCnt="8"/>
      <dgm:spPr/>
    </dgm:pt>
    <dgm:pt modelId="{B58CC950-12B2-2E44-A610-2DD1BA7DC0E9}" type="pres">
      <dgm:prSet presAssocID="{4F825A06-6575-4296-870E-3498077145A1}" presName="vert1" presStyleCnt="0"/>
      <dgm:spPr/>
    </dgm:pt>
  </dgm:ptLst>
  <dgm:cxnLst>
    <dgm:cxn modelId="{2E1E7801-0755-004C-A5CF-952BBE202A2B}" type="presOf" srcId="{8B2C022E-08FA-45A7-8611-A2D9F72DD009}" destId="{0558D7C9-45C5-254C-9524-5D3153E33B8B}" srcOrd="0" destOrd="0" presId="urn:microsoft.com/office/officeart/2008/layout/LinedList"/>
    <dgm:cxn modelId="{52FAD412-DF3C-4A1C-9650-85C2355C85D0}" srcId="{C73E98E5-B2B2-4B86-95C1-8DA123755C6D}" destId="{8B2C022E-08FA-45A7-8611-A2D9F72DD009}" srcOrd="5" destOrd="0" parTransId="{7819F299-ADC8-42C3-8317-09CC8141A0D4}" sibTransId="{AF547C13-E63B-4231-A70B-BDFC709839B4}"/>
    <dgm:cxn modelId="{E8A26421-7789-4397-A7F8-9A1BB906399D}" srcId="{C73E98E5-B2B2-4B86-95C1-8DA123755C6D}" destId="{C13E4D78-0C56-4312-A118-E892F2D8E1EC}" srcOrd="2" destOrd="0" parTransId="{9641DEAC-2B17-46D2-9744-CDA086F22AC6}" sibTransId="{6F70CFF5-8C3C-4AA9-92DC-C087D12963BC}"/>
    <dgm:cxn modelId="{9AC9B034-62F0-3F41-A35D-B21FDEAB7209}" type="presOf" srcId="{28D12BC9-1BC2-4794-A60B-B05958837C69}" destId="{18155751-3AB6-6B48-905E-E8D202835CA2}" srcOrd="0" destOrd="0" presId="urn:microsoft.com/office/officeart/2008/layout/LinedList"/>
    <dgm:cxn modelId="{0F18834B-651F-9643-A78F-B2FEBA299208}" srcId="{C73E98E5-B2B2-4B86-95C1-8DA123755C6D}" destId="{5A728ED1-A0EC-0944-B269-B96EA2B0FA89}" srcOrd="4" destOrd="0" parTransId="{0094D737-9961-9440-8A4F-BE123E1B5650}" sibTransId="{CD6C73F2-E34F-9842-9D75-5FD5C018C371}"/>
    <dgm:cxn modelId="{3E98B24D-7576-4044-9713-80C172DC57F1}" type="presOf" srcId="{4F825A06-6575-4296-870E-3498077145A1}" destId="{C991C21B-D7C8-EE40-940A-3C3B92CD9FA2}" srcOrd="0" destOrd="0" presId="urn:microsoft.com/office/officeart/2008/layout/LinedList"/>
    <dgm:cxn modelId="{A0B0E466-9655-4876-8DD0-239DD42A83C1}" srcId="{C73E98E5-B2B2-4B86-95C1-8DA123755C6D}" destId="{3802ACA6-1FFC-4195-BEB3-80C662C9E318}" srcOrd="0" destOrd="0" parTransId="{62AF3E05-5D87-44F8-8FFE-5D4A8B4E4DD0}" sibTransId="{6A356378-008C-472B-BF9C-D21B90F0419A}"/>
    <dgm:cxn modelId="{536DC668-C749-F24E-A52F-789E81624A7B}" type="presOf" srcId="{C73E98E5-B2B2-4B86-95C1-8DA123755C6D}" destId="{9AA309E3-8D21-8E40-AC17-4E65FF893888}" srcOrd="0" destOrd="0" presId="urn:microsoft.com/office/officeart/2008/layout/LinedList"/>
    <dgm:cxn modelId="{DD938A76-5877-724C-8B50-ED212A620EA6}" type="presOf" srcId="{3802ACA6-1FFC-4195-BEB3-80C662C9E318}" destId="{2C6B8AA0-4577-E84F-B00B-F116B088FF99}" srcOrd="0" destOrd="0" presId="urn:microsoft.com/office/officeart/2008/layout/LinedList"/>
    <dgm:cxn modelId="{4435C389-6E3B-E545-8BD6-423134E2EF51}" type="presOf" srcId="{C13E4D78-0C56-4312-A118-E892F2D8E1EC}" destId="{B5B95E9C-3A95-9A4F-8EFD-33DF56A42BA8}" srcOrd="0" destOrd="0" presId="urn:microsoft.com/office/officeart/2008/layout/LinedList"/>
    <dgm:cxn modelId="{7E0CC78E-4D0C-0F40-95CB-790D19CA8946}" type="presOf" srcId="{5A728ED1-A0EC-0944-B269-B96EA2B0FA89}" destId="{2D2A5B71-F654-6B46-8BFC-3DBA65E37123}" srcOrd="0" destOrd="0" presId="urn:microsoft.com/office/officeart/2008/layout/LinedList"/>
    <dgm:cxn modelId="{67936590-30E5-49F0-9C99-16DF6F52269A}" srcId="{C73E98E5-B2B2-4B86-95C1-8DA123755C6D}" destId="{28D12BC9-1BC2-4794-A60B-B05958837C69}" srcOrd="1" destOrd="0" parTransId="{F6091F05-76F1-4417-AFF7-CC92A478E8EC}" sibTransId="{693EB826-8FC1-47A9-B113-9D14FAE87435}"/>
    <dgm:cxn modelId="{0169839B-EE3F-0645-BD39-7732B50F36BA}" type="presOf" srcId="{733F188C-C45C-40F1-BA0B-BB1E278A544C}" destId="{1F138BBA-0C59-6249-AD46-580F8309D711}" srcOrd="0" destOrd="0" presId="urn:microsoft.com/office/officeart/2008/layout/LinedList"/>
    <dgm:cxn modelId="{A87851B4-F0D9-47C1-B0BB-B0D413D00BA0}" srcId="{C73E98E5-B2B2-4B86-95C1-8DA123755C6D}" destId="{733F188C-C45C-40F1-BA0B-BB1E278A544C}" srcOrd="6" destOrd="0" parTransId="{5391A82B-6274-4A72-9B8F-9CBB34375017}" sibTransId="{1B8F6E1B-AAD7-40FC-A0FE-B314E0626362}"/>
    <dgm:cxn modelId="{D4E181C8-2107-46B2-8C0D-909376B67A71}" srcId="{C73E98E5-B2B2-4B86-95C1-8DA123755C6D}" destId="{4F825A06-6575-4296-870E-3498077145A1}" srcOrd="7" destOrd="0" parTransId="{BC6958F0-79C2-4C9C-81E1-F54FF7567DEA}" sibTransId="{3988702A-0CFC-4142-8DB5-0EBE70AC8694}"/>
    <dgm:cxn modelId="{0DC9E8E7-304E-FB41-AD46-C0C36EC86FE1}" type="presOf" srcId="{A536F32C-EDDC-6740-BAED-A07C501E68E5}" destId="{5507D0C0-680D-F441-BFE0-97515989C097}" srcOrd="0" destOrd="0" presId="urn:microsoft.com/office/officeart/2008/layout/LinedList"/>
    <dgm:cxn modelId="{7262C8FF-2D00-FB4C-BCCE-F428F9B4A654}" srcId="{C73E98E5-B2B2-4B86-95C1-8DA123755C6D}" destId="{A536F32C-EDDC-6740-BAED-A07C501E68E5}" srcOrd="3" destOrd="0" parTransId="{6089A0AC-B478-5342-91DF-910A5448F79A}" sibTransId="{F3DC8408-BB05-FD4C-A689-6CC7D1F71E2D}"/>
    <dgm:cxn modelId="{EBEDC0E8-B454-FA4D-8A1B-827888B03DBE}" type="presParOf" srcId="{9AA309E3-8D21-8E40-AC17-4E65FF893888}" destId="{3138994A-34F1-E641-8F8A-D2703ED18E74}" srcOrd="0" destOrd="0" presId="urn:microsoft.com/office/officeart/2008/layout/LinedList"/>
    <dgm:cxn modelId="{1C05393A-70D8-0246-BBBA-58AC899D71A2}" type="presParOf" srcId="{9AA309E3-8D21-8E40-AC17-4E65FF893888}" destId="{0C8417EC-F9DF-B548-AC5A-3C305A9CC969}" srcOrd="1" destOrd="0" presId="urn:microsoft.com/office/officeart/2008/layout/LinedList"/>
    <dgm:cxn modelId="{1F1C3D87-D10E-3343-BC1D-21923D3CD71C}" type="presParOf" srcId="{0C8417EC-F9DF-B548-AC5A-3C305A9CC969}" destId="{2C6B8AA0-4577-E84F-B00B-F116B088FF99}" srcOrd="0" destOrd="0" presId="urn:microsoft.com/office/officeart/2008/layout/LinedList"/>
    <dgm:cxn modelId="{8C9378D2-9E52-4744-89B3-E0EA7139DFC1}" type="presParOf" srcId="{0C8417EC-F9DF-B548-AC5A-3C305A9CC969}" destId="{460A92E4-7F45-C044-B09C-CFCC404292AC}" srcOrd="1" destOrd="0" presId="urn:microsoft.com/office/officeart/2008/layout/LinedList"/>
    <dgm:cxn modelId="{D60CFA65-FF42-4D45-83E0-60180E985DFA}" type="presParOf" srcId="{9AA309E3-8D21-8E40-AC17-4E65FF893888}" destId="{900084AC-6A75-334F-80E3-3B2BBAE3C322}" srcOrd="2" destOrd="0" presId="urn:microsoft.com/office/officeart/2008/layout/LinedList"/>
    <dgm:cxn modelId="{417B640B-9D3C-874A-BF4E-98E9AC0A227B}" type="presParOf" srcId="{9AA309E3-8D21-8E40-AC17-4E65FF893888}" destId="{A074EEF3-130D-F945-A8A6-3CC45D61D0FF}" srcOrd="3" destOrd="0" presId="urn:microsoft.com/office/officeart/2008/layout/LinedList"/>
    <dgm:cxn modelId="{51ABBE13-281E-0942-A2E6-EBDA1E45F242}" type="presParOf" srcId="{A074EEF3-130D-F945-A8A6-3CC45D61D0FF}" destId="{18155751-3AB6-6B48-905E-E8D202835CA2}" srcOrd="0" destOrd="0" presId="urn:microsoft.com/office/officeart/2008/layout/LinedList"/>
    <dgm:cxn modelId="{C9E774D9-ECF6-F343-8773-C1B5E48264A1}" type="presParOf" srcId="{A074EEF3-130D-F945-A8A6-3CC45D61D0FF}" destId="{8B05056A-40D0-FF4C-86B4-F4EC7AEDD457}" srcOrd="1" destOrd="0" presId="urn:microsoft.com/office/officeart/2008/layout/LinedList"/>
    <dgm:cxn modelId="{4051E897-56E8-C544-8283-F5751BD5998B}" type="presParOf" srcId="{9AA309E3-8D21-8E40-AC17-4E65FF893888}" destId="{2D925F0A-4D4E-744F-9A95-37DBF9E14C27}" srcOrd="4" destOrd="0" presId="urn:microsoft.com/office/officeart/2008/layout/LinedList"/>
    <dgm:cxn modelId="{DFF2B05D-5BB7-AA4B-A59D-B5E35F97EE07}" type="presParOf" srcId="{9AA309E3-8D21-8E40-AC17-4E65FF893888}" destId="{0EE01F59-8C2A-6641-BAB0-696753650F96}" srcOrd="5" destOrd="0" presId="urn:microsoft.com/office/officeart/2008/layout/LinedList"/>
    <dgm:cxn modelId="{9100FCA8-2197-794C-AF99-B57E1079B69C}" type="presParOf" srcId="{0EE01F59-8C2A-6641-BAB0-696753650F96}" destId="{B5B95E9C-3A95-9A4F-8EFD-33DF56A42BA8}" srcOrd="0" destOrd="0" presId="urn:microsoft.com/office/officeart/2008/layout/LinedList"/>
    <dgm:cxn modelId="{79F48B48-15CE-F949-9DD3-992B422CB8BD}" type="presParOf" srcId="{0EE01F59-8C2A-6641-BAB0-696753650F96}" destId="{E0710E55-215F-654D-83BA-428CAB7F07AF}" srcOrd="1" destOrd="0" presId="urn:microsoft.com/office/officeart/2008/layout/LinedList"/>
    <dgm:cxn modelId="{8179ECC5-AB01-BF4D-A45A-A9C9A55E2636}" type="presParOf" srcId="{9AA309E3-8D21-8E40-AC17-4E65FF893888}" destId="{D22FE39C-0962-5043-ACD2-5C2FD7ABFBBE}" srcOrd="6" destOrd="0" presId="urn:microsoft.com/office/officeart/2008/layout/LinedList"/>
    <dgm:cxn modelId="{3DEAC3A0-8809-CA4C-B36D-00C5FC7BD844}" type="presParOf" srcId="{9AA309E3-8D21-8E40-AC17-4E65FF893888}" destId="{DC9D90E1-9A2E-2346-B5A0-36B9BC3B4B85}" srcOrd="7" destOrd="0" presId="urn:microsoft.com/office/officeart/2008/layout/LinedList"/>
    <dgm:cxn modelId="{00656DE3-048F-964D-9A5C-18EC0096BFE9}" type="presParOf" srcId="{DC9D90E1-9A2E-2346-B5A0-36B9BC3B4B85}" destId="{5507D0C0-680D-F441-BFE0-97515989C097}" srcOrd="0" destOrd="0" presId="urn:microsoft.com/office/officeart/2008/layout/LinedList"/>
    <dgm:cxn modelId="{3177BA36-5BD2-EA43-A5C0-FB6E965B45FD}" type="presParOf" srcId="{DC9D90E1-9A2E-2346-B5A0-36B9BC3B4B85}" destId="{63F26F71-9477-8F45-842C-197EC398D827}" srcOrd="1" destOrd="0" presId="urn:microsoft.com/office/officeart/2008/layout/LinedList"/>
    <dgm:cxn modelId="{0DCE043A-134A-A248-B451-360E1B51550F}" type="presParOf" srcId="{9AA309E3-8D21-8E40-AC17-4E65FF893888}" destId="{3DA33A4D-B37F-B94F-8B57-0B43D6839689}" srcOrd="8" destOrd="0" presId="urn:microsoft.com/office/officeart/2008/layout/LinedList"/>
    <dgm:cxn modelId="{20A6C209-5EBB-694C-816B-6AFFD5016F2E}" type="presParOf" srcId="{9AA309E3-8D21-8E40-AC17-4E65FF893888}" destId="{AC5FF272-8FCD-FE40-8708-E3683B5C353C}" srcOrd="9" destOrd="0" presId="urn:microsoft.com/office/officeart/2008/layout/LinedList"/>
    <dgm:cxn modelId="{5C6E2FCB-115D-A44F-9201-436DBBD1B8AE}" type="presParOf" srcId="{AC5FF272-8FCD-FE40-8708-E3683B5C353C}" destId="{2D2A5B71-F654-6B46-8BFC-3DBA65E37123}" srcOrd="0" destOrd="0" presId="urn:microsoft.com/office/officeart/2008/layout/LinedList"/>
    <dgm:cxn modelId="{E9E6F137-60E7-3141-B598-91921BD9648B}" type="presParOf" srcId="{AC5FF272-8FCD-FE40-8708-E3683B5C353C}" destId="{681644AC-2C60-0343-864A-36E27F9D71F3}" srcOrd="1" destOrd="0" presId="urn:microsoft.com/office/officeart/2008/layout/LinedList"/>
    <dgm:cxn modelId="{8ED8E0F4-275D-F247-8E96-1648A0DE26D0}" type="presParOf" srcId="{9AA309E3-8D21-8E40-AC17-4E65FF893888}" destId="{0F5395A6-3A1D-C64F-9E93-AA21A82335B5}" srcOrd="10" destOrd="0" presId="urn:microsoft.com/office/officeart/2008/layout/LinedList"/>
    <dgm:cxn modelId="{A6DDC9EE-D6B6-464A-AF3B-000E8F7C28C8}" type="presParOf" srcId="{9AA309E3-8D21-8E40-AC17-4E65FF893888}" destId="{39E7FE1A-B3D1-3A49-AA0E-F884D62A54E0}" srcOrd="11" destOrd="0" presId="urn:microsoft.com/office/officeart/2008/layout/LinedList"/>
    <dgm:cxn modelId="{0A4F1164-589D-0445-85F4-272E1C30B348}" type="presParOf" srcId="{39E7FE1A-B3D1-3A49-AA0E-F884D62A54E0}" destId="{0558D7C9-45C5-254C-9524-5D3153E33B8B}" srcOrd="0" destOrd="0" presId="urn:microsoft.com/office/officeart/2008/layout/LinedList"/>
    <dgm:cxn modelId="{7A24A7AD-51C6-C143-BBD2-CC82D032CB86}" type="presParOf" srcId="{39E7FE1A-B3D1-3A49-AA0E-F884D62A54E0}" destId="{FB21BDDD-955B-944F-89DE-D72836DDE193}" srcOrd="1" destOrd="0" presId="urn:microsoft.com/office/officeart/2008/layout/LinedList"/>
    <dgm:cxn modelId="{49921EEB-A616-CD47-A781-7F931C300E6C}" type="presParOf" srcId="{9AA309E3-8D21-8E40-AC17-4E65FF893888}" destId="{D70822F3-1A8B-8743-AFDF-DCFBCCBC7D89}" srcOrd="12" destOrd="0" presId="urn:microsoft.com/office/officeart/2008/layout/LinedList"/>
    <dgm:cxn modelId="{7F3A6DB6-38B5-9D4F-A8C2-81D37D850883}" type="presParOf" srcId="{9AA309E3-8D21-8E40-AC17-4E65FF893888}" destId="{DA62C347-9412-C741-ABEC-423CD55E8B0E}" srcOrd="13" destOrd="0" presId="urn:microsoft.com/office/officeart/2008/layout/LinedList"/>
    <dgm:cxn modelId="{448BD5F2-D4D2-7444-9B88-2D83BCFD3142}" type="presParOf" srcId="{DA62C347-9412-C741-ABEC-423CD55E8B0E}" destId="{1F138BBA-0C59-6249-AD46-580F8309D711}" srcOrd="0" destOrd="0" presId="urn:microsoft.com/office/officeart/2008/layout/LinedList"/>
    <dgm:cxn modelId="{EBAD51B2-AD26-7C42-A3D6-E27423B5FA0C}" type="presParOf" srcId="{DA62C347-9412-C741-ABEC-423CD55E8B0E}" destId="{DD4F5A5E-0951-8446-983D-13494357F7B1}" srcOrd="1" destOrd="0" presId="urn:microsoft.com/office/officeart/2008/layout/LinedList"/>
    <dgm:cxn modelId="{10A52662-762C-494B-A774-5826B62EDB58}" type="presParOf" srcId="{9AA309E3-8D21-8E40-AC17-4E65FF893888}" destId="{1831D69D-7EB9-B74C-B7E6-9FC68289D05F}" srcOrd="14" destOrd="0" presId="urn:microsoft.com/office/officeart/2008/layout/LinedList"/>
    <dgm:cxn modelId="{57D19591-CB85-C84F-A62F-0066255DF914}" type="presParOf" srcId="{9AA309E3-8D21-8E40-AC17-4E65FF893888}" destId="{8262F8AD-C7F4-5C46-AE39-2FC944134964}" srcOrd="15" destOrd="0" presId="urn:microsoft.com/office/officeart/2008/layout/LinedList"/>
    <dgm:cxn modelId="{4172DDAD-5429-EE40-8A1D-E2204FD1AFC3}" type="presParOf" srcId="{8262F8AD-C7F4-5C46-AE39-2FC944134964}" destId="{C991C21B-D7C8-EE40-940A-3C3B92CD9FA2}" srcOrd="0" destOrd="0" presId="urn:microsoft.com/office/officeart/2008/layout/LinedList"/>
    <dgm:cxn modelId="{EE8FF16B-6B1D-E24C-B048-C00BE25667A8}" type="presParOf" srcId="{8262F8AD-C7F4-5C46-AE39-2FC944134964}" destId="{B58CC950-12B2-2E44-A610-2DD1BA7DC0E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8994A-34F1-E641-8F8A-D2703ED18E74}">
      <dsp:nvSpPr>
        <dsp:cNvPr id="0" name=""/>
        <dsp:cNvSpPr/>
      </dsp:nvSpPr>
      <dsp:spPr>
        <a:xfrm>
          <a:off x="0" y="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6B8AA0-4577-E84F-B00B-F116B088FF99}">
      <dsp:nvSpPr>
        <dsp:cNvPr id="0" name=""/>
        <dsp:cNvSpPr/>
      </dsp:nvSpPr>
      <dsp:spPr>
        <a:xfrm>
          <a:off x="0" y="0"/>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About me &amp; my place in GitHub</a:t>
          </a:r>
          <a:endParaRPr lang="en-US" sz="2200" kern="1200"/>
        </a:p>
      </dsp:txBody>
      <dsp:txXfrm>
        <a:off x="0" y="0"/>
        <a:ext cx="6391275" cy="655835"/>
      </dsp:txXfrm>
    </dsp:sp>
    <dsp:sp modelId="{900084AC-6A75-334F-80E3-3B2BBAE3C322}">
      <dsp:nvSpPr>
        <dsp:cNvPr id="0" name=""/>
        <dsp:cNvSpPr/>
      </dsp:nvSpPr>
      <dsp:spPr>
        <a:xfrm>
          <a:off x="0" y="655835"/>
          <a:ext cx="6391275" cy="0"/>
        </a:xfrm>
        <a:prstGeom prst="line">
          <a:avLst/>
        </a:prstGeom>
        <a:solidFill>
          <a:schemeClr val="accent2">
            <a:hueOff val="-190105"/>
            <a:satOff val="1174"/>
            <a:lumOff val="-168"/>
            <a:alphaOff val="0"/>
          </a:schemeClr>
        </a:solidFill>
        <a:ln w="19050" cap="rnd" cmpd="sng" algn="ctr">
          <a:solidFill>
            <a:schemeClr val="accent2">
              <a:hueOff val="-190105"/>
              <a:satOff val="1174"/>
              <a:lumOff val="-1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155751-3AB6-6B48-905E-E8D202835CA2}">
      <dsp:nvSpPr>
        <dsp:cNvPr id="0" name=""/>
        <dsp:cNvSpPr/>
      </dsp:nvSpPr>
      <dsp:spPr>
        <a:xfrm>
          <a:off x="0" y="655835"/>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Some things about Neurodiversity in general</a:t>
          </a:r>
          <a:endParaRPr lang="en-US" sz="2200" kern="1200"/>
        </a:p>
      </dsp:txBody>
      <dsp:txXfrm>
        <a:off x="0" y="655835"/>
        <a:ext cx="6391275" cy="655835"/>
      </dsp:txXfrm>
    </dsp:sp>
    <dsp:sp modelId="{2D925F0A-4D4E-744F-9A95-37DBF9E14C27}">
      <dsp:nvSpPr>
        <dsp:cNvPr id="0" name=""/>
        <dsp:cNvSpPr/>
      </dsp:nvSpPr>
      <dsp:spPr>
        <a:xfrm>
          <a:off x="0" y="1311671"/>
          <a:ext cx="6391275" cy="0"/>
        </a:xfrm>
        <a:prstGeom prst="line">
          <a:avLst/>
        </a:prstGeom>
        <a:solidFill>
          <a:schemeClr val="accent2">
            <a:hueOff val="-380210"/>
            <a:satOff val="2347"/>
            <a:lumOff val="-336"/>
            <a:alphaOff val="0"/>
          </a:schemeClr>
        </a:solidFill>
        <a:ln w="19050" cap="rnd" cmpd="sng" algn="ctr">
          <a:solidFill>
            <a:schemeClr val="accent2">
              <a:hueOff val="-380210"/>
              <a:satOff val="2347"/>
              <a:lumOff val="-3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B95E9C-3A95-9A4F-8EFD-33DF56A42BA8}">
      <dsp:nvSpPr>
        <dsp:cNvPr id="0" name=""/>
        <dsp:cNvSpPr/>
      </dsp:nvSpPr>
      <dsp:spPr>
        <a:xfrm>
          <a:off x="0" y="1311671"/>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Content Guidance</a:t>
          </a:r>
        </a:p>
      </dsp:txBody>
      <dsp:txXfrm>
        <a:off x="0" y="1311671"/>
        <a:ext cx="6391275" cy="655835"/>
      </dsp:txXfrm>
    </dsp:sp>
    <dsp:sp modelId="{D22FE39C-0962-5043-ACD2-5C2FD7ABFBBE}">
      <dsp:nvSpPr>
        <dsp:cNvPr id="0" name=""/>
        <dsp:cNvSpPr/>
      </dsp:nvSpPr>
      <dsp:spPr>
        <a:xfrm>
          <a:off x="0" y="1967507"/>
          <a:ext cx="6391275" cy="0"/>
        </a:xfrm>
        <a:prstGeom prst="line">
          <a:avLst/>
        </a:prstGeom>
        <a:solidFill>
          <a:schemeClr val="accent2">
            <a:hueOff val="-570315"/>
            <a:satOff val="3521"/>
            <a:lumOff val="-504"/>
            <a:alphaOff val="0"/>
          </a:schemeClr>
        </a:solidFill>
        <a:ln w="19050" cap="rnd" cmpd="sng" algn="ctr">
          <a:solidFill>
            <a:schemeClr val="accent2">
              <a:hueOff val="-570315"/>
              <a:satOff val="3521"/>
              <a:lumOff val="-50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07D0C0-680D-F441-BFE0-97515989C097}">
      <dsp:nvSpPr>
        <dsp:cNvPr id="0" name=""/>
        <dsp:cNvSpPr/>
      </dsp:nvSpPr>
      <dsp:spPr>
        <a:xfrm>
          <a:off x="0" y="1967507"/>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kern="1200" dirty="0"/>
            <a:t>Style Guidance</a:t>
          </a:r>
        </a:p>
      </dsp:txBody>
      <dsp:txXfrm>
        <a:off x="0" y="1967507"/>
        <a:ext cx="6391275" cy="655835"/>
      </dsp:txXfrm>
    </dsp:sp>
    <dsp:sp modelId="{3DA33A4D-B37F-B94F-8B57-0B43D6839689}">
      <dsp:nvSpPr>
        <dsp:cNvPr id="0" name=""/>
        <dsp:cNvSpPr/>
      </dsp:nvSpPr>
      <dsp:spPr>
        <a:xfrm>
          <a:off x="0" y="2623343"/>
          <a:ext cx="6391275" cy="0"/>
        </a:xfrm>
        <a:prstGeom prst="line">
          <a:avLst/>
        </a:prstGeom>
        <a:solidFill>
          <a:schemeClr val="accent2">
            <a:hueOff val="-760420"/>
            <a:satOff val="4695"/>
            <a:lumOff val="-672"/>
            <a:alphaOff val="0"/>
          </a:schemeClr>
        </a:solidFill>
        <a:ln w="19050" cap="rnd" cmpd="sng" algn="ctr">
          <a:solidFill>
            <a:schemeClr val="accent2">
              <a:hueOff val="-760420"/>
              <a:satOff val="4695"/>
              <a:lumOff val="-6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2A5B71-F654-6B46-8BFC-3DBA65E37123}">
      <dsp:nvSpPr>
        <dsp:cNvPr id="0" name=""/>
        <dsp:cNvSpPr/>
      </dsp:nvSpPr>
      <dsp:spPr>
        <a:xfrm>
          <a:off x="0" y="2623343"/>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kern="1200" dirty="0"/>
            <a:t>Functional Guidance</a:t>
          </a:r>
        </a:p>
      </dsp:txBody>
      <dsp:txXfrm>
        <a:off x="0" y="2623343"/>
        <a:ext cx="6391275" cy="655835"/>
      </dsp:txXfrm>
    </dsp:sp>
    <dsp:sp modelId="{0F5395A6-3A1D-C64F-9E93-AA21A82335B5}">
      <dsp:nvSpPr>
        <dsp:cNvPr id="0" name=""/>
        <dsp:cNvSpPr/>
      </dsp:nvSpPr>
      <dsp:spPr>
        <a:xfrm>
          <a:off x="0" y="3279179"/>
          <a:ext cx="6391275" cy="0"/>
        </a:xfrm>
        <a:prstGeom prst="line">
          <a:avLst/>
        </a:prstGeom>
        <a:solidFill>
          <a:schemeClr val="accent2">
            <a:hueOff val="-950525"/>
            <a:satOff val="5869"/>
            <a:lumOff val="-840"/>
            <a:alphaOff val="0"/>
          </a:schemeClr>
        </a:solidFill>
        <a:ln w="19050" cap="rnd" cmpd="sng" algn="ctr">
          <a:solidFill>
            <a:schemeClr val="accent2">
              <a:hueOff val="-950525"/>
              <a:satOff val="5869"/>
              <a:lumOff val="-84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58D7C9-45C5-254C-9524-5D3153E33B8B}">
      <dsp:nvSpPr>
        <dsp:cNvPr id="0" name=""/>
        <dsp:cNvSpPr/>
      </dsp:nvSpPr>
      <dsp:spPr>
        <a:xfrm>
          <a:off x="0" y="3279179"/>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General Accessibility guidelines</a:t>
          </a:r>
          <a:endParaRPr lang="en-US" sz="2200" kern="1200"/>
        </a:p>
      </dsp:txBody>
      <dsp:txXfrm>
        <a:off x="0" y="3279179"/>
        <a:ext cx="6391275" cy="655835"/>
      </dsp:txXfrm>
    </dsp:sp>
    <dsp:sp modelId="{D70822F3-1A8B-8743-AFDF-DCFBCCBC7D89}">
      <dsp:nvSpPr>
        <dsp:cNvPr id="0" name=""/>
        <dsp:cNvSpPr/>
      </dsp:nvSpPr>
      <dsp:spPr>
        <a:xfrm>
          <a:off x="0" y="3935015"/>
          <a:ext cx="6391275" cy="0"/>
        </a:xfrm>
        <a:prstGeom prst="line">
          <a:avLst/>
        </a:prstGeom>
        <a:solidFill>
          <a:schemeClr val="accent2">
            <a:hueOff val="-1140630"/>
            <a:satOff val="7042"/>
            <a:lumOff val="-1008"/>
            <a:alphaOff val="0"/>
          </a:schemeClr>
        </a:solidFill>
        <a:ln w="19050" cap="rnd" cmpd="sng" algn="ctr">
          <a:solidFill>
            <a:schemeClr val="accent2">
              <a:hueOff val="-1140630"/>
              <a:satOff val="7042"/>
              <a:lumOff val="-10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138BBA-0C59-6249-AD46-580F8309D711}">
      <dsp:nvSpPr>
        <dsp:cNvPr id="0" name=""/>
        <dsp:cNvSpPr/>
      </dsp:nvSpPr>
      <dsp:spPr>
        <a:xfrm>
          <a:off x="0" y="3935015"/>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Conclusions</a:t>
          </a:r>
          <a:endParaRPr lang="en-US" sz="2200" kern="1200"/>
        </a:p>
      </dsp:txBody>
      <dsp:txXfrm>
        <a:off x="0" y="3935015"/>
        <a:ext cx="6391275" cy="655835"/>
      </dsp:txXfrm>
    </dsp:sp>
    <dsp:sp modelId="{1831D69D-7EB9-B74C-B7E6-9FC68289D05F}">
      <dsp:nvSpPr>
        <dsp:cNvPr id="0" name=""/>
        <dsp:cNvSpPr/>
      </dsp:nvSpPr>
      <dsp:spPr>
        <a:xfrm>
          <a:off x="0" y="4590851"/>
          <a:ext cx="6391275" cy="0"/>
        </a:xfrm>
        <a:prstGeom prst="line">
          <a:avLst/>
        </a:prstGeom>
        <a:solidFill>
          <a:schemeClr val="accent2">
            <a:hueOff val="-1330735"/>
            <a:satOff val="8216"/>
            <a:lumOff val="-1176"/>
            <a:alphaOff val="0"/>
          </a:schemeClr>
        </a:solidFill>
        <a:ln w="19050" cap="rnd" cmpd="sng" algn="ctr">
          <a:solidFill>
            <a:schemeClr val="accent2">
              <a:hueOff val="-1330735"/>
              <a:satOff val="8216"/>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91C21B-D7C8-EE40-940A-3C3B92CD9FA2}">
      <dsp:nvSpPr>
        <dsp:cNvPr id="0" name=""/>
        <dsp:cNvSpPr/>
      </dsp:nvSpPr>
      <dsp:spPr>
        <a:xfrm>
          <a:off x="0" y="4590851"/>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Q&amp;A</a:t>
          </a:r>
          <a:endParaRPr lang="en-US" sz="2200" kern="1200" dirty="0"/>
        </a:p>
      </dsp:txBody>
      <dsp:txXfrm>
        <a:off x="0" y="4590851"/>
        <a:ext cx="6391275" cy="6558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53860-61A9-8940-BC41-D401B74F6B32}" type="datetimeFigureOut">
              <a:rPr lang="en-US" smtClean="0"/>
              <a:t>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9B1B21-43ED-C746-9DA9-96C437D0A347}" type="slidenum">
              <a:rPr lang="en-US" smtClean="0"/>
              <a:t>‹#›</a:t>
            </a:fld>
            <a:endParaRPr lang="en-US"/>
          </a:p>
        </p:txBody>
      </p:sp>
    </p:spTree>
    <p:extLst>
      <p:ext uri="{BB962C8B-B14F-4D97-AF65-F5344CB8AC3E}">
        <p14:creationId xmlns:p14="http://schemas.microsoft.com/office/powerpoint/2010/main" val="58166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9B1B21-43ED-C746-9DA9-96C437D0A347}" type="slidenum">
              <a:rPr lang="en-US" smtClean="0"/>
              <a:t>1</a:t>
            </a:fld>
            <a:endParaRPr lang="en-US"/>
          </a:p>
        </p:txBody>
      </p:sp>
    </p:spTree>
    <p:extLst>
      <p:ext uri="{BB962C8B-B14F-4D97-AF65-F5344CB8AC3E}">
        <p14:creationId xmlns:p14="http://schemas.microsoft.com/office/powerpoint/2010/main" val="3569136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Twitter / X top tip!</a:t>
            </a:r>
          </a:p>
        </p:txBody>
      </p:sp>
      <p:sp>
        <p:nvSpPr>
          <p:cNvPr id="4" name="Slide Number Placeholder 3"/>
          <p:cNvSpPr>
            <a:spLocks noGrp="1"/>
          </p:cNvSpPr>
          <p:nvPr>
            <p:ph type="sldNum" sz="quarter" idx="5"/>
          </p:nvPr>
        </p:nvSpPr>
        <p:spPr/>
        <p:txBody>
          <a:bodyPr/>
          <a:lstStyle/>
          <a:p>
            <a:fld id="{F69B1B21-43ED-C746-9DA9-96C437D0A347}" type="slidenum">
              <a:rPr lang="en-US" smtClean="0"/>
              <a:t>31</a:t>
            </a:fld>
            <a:endParaRPr lang="en-US"/>
          </a:p>
        </p:txBody>
      </p:sp>
    </p:spTree>
    <p:extLst>
      <p:ext uri="{BB962C8B-B14F-4D97-AF65-F5344CB8AC3E}">
        <p14:creationId xmlns:p14="http://schemas.microsoft.com/office/powerpoint/2010/main" val="3549996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82172-2401-BEDE-D58F-46D89A747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B25DA1-5F15-9C02-B392-4B583BE35F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CCD5C8-E617-CACF-5180-D01C5B2CE119}"/>
              </a:ext>
            </a:extLst>
          </p:cNvPr>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a:extLst>
              <a:ext uri="{FF2B5EF4-FFF2-40B4-BE49-F238E27FC236}">
                <a16:creationId xmlns:a16="http://schemas.microsoft.com/office/drawing/2014/main" id="{700E20CB-4548-BFB2-0CED-DFC6306D77AE}"/>
              </a:ext>
            </a:extLst>
          </p:cNvPr>
          <p:cNvSpPr>
            <a:spLocks noGrp="1"/>
          </p:cNvSpPr>
          <p:nvPr>
            <p:ph type="sldNum" sz="quarter" idx="5"/>
          </p:nvPr>
        </p:nvSpPr>
        <p:spPr/>
        <p:txBody>
          <a:bodyPr/>
          <a:lstStyle/>
          <a:p>
            <a:fld id="{F69B1B21-43ED-C746-9DA9-96C437D0A347}" type="slidenum">
              <a:rPr lang="en-US" smtClean="0"/>
              <a:t>32</a:t>
            </a:fld>
            <a:endParaRPr lang="en-US"/>
          </a:p>
        </p:txBody>
      </p:sp>
    </p:spTree>
    <p:extLst>
      <p:ext uri="{BB962C8B-B14F-4D97-AF65-F5344CB8AC3E}">
        <p14:creationId xmlns:p14="http://schemas.microsoft.com/office/powerpoint/2010/main" val="3545456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 my, the  posters the UK gov design team created are glorious &amp; incredibly useful.</a:t>
            </a:r>
          </a:p>
        </p:txBody>
      </p:sp>
      <p:sp>
        <p:nvSpPr>
          <p:cNvPr id="4" name="Slide Number Placeholder 3"/>
          <p:cNvSpPr>
            <a:spLocks noGrp="1"/>
          </p:cNvSpPr>
          <p:nvPr>
            <p:ph type="sldNum" sz="quarter" idx="5"/>
          </p:nvPr>
        </p:nvSpPr>
        <p:spPr/>
        <p:txBody>
          <a:bodyPr/>
          <a:lstStyle/>
          <a:p>
            <a:fld id="{F69B1B21-43ED-C746-9DA9-96C437D0A347}" type="slidenum">
              <a:rPr lang="en-US" smtClean="0"/>
              <a:t>35</a:t>
            </a:fld>
            <a:endParaRPr lang="en-US"/>
          </a:p>
        </p:txBody>
      </p:sp>
    </p:spTree>
    <p:extLst>
      <p:ext uri="{BB962C8B-B14F-4D97-AF65-F5344CB8AC3E}">
        <p14:creationId xmlns:p14="http://schemas.microsoft.com/office/powerpoint/2010/main" val="388265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9B1B21-43ED-C746-9DA9-96C437D0A347}" type="slidenum">
              <a:rPr lang="en-US" smtClean="0"/>
              <a:t>2</a:t>
            </a:fld>
            <a:endParaRPr lang="en-US"/>
          </a:p>
        </p:txBody>
      </p:sp>
    </p:spTree>
    <p:extLst>
      <p:ext uri="{BB962C8B-B14F-4D97-AF65-F5344CB8AC3E}">
        <p14:creationId xmlns:p14="http://schemas.microsoft.com/office/powerpoint/2010/main" val="58569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p:cNvSpPr>
            <a:spLocks noGrp="1"/>
          </p:cNvSpPr>
          <p:nvPr>
            <p:ph type="sldNum" sz="quarter" idx="5"/>
          </p:nvPr>
        </p:nvSpPr>
        <p:spPr/>
        <p:txBody>
          <a:bodyPr/>
          <a:lstStyle/>
          <a:p>
            <a:fld id="{F69B1B21-43ED-C746-9DA9-96C437D0A347}" type="slidenum">
              <a:rPr lang="en-US" smtClean="0"/>
              <a:t>7</a:t>
            </a:fld>
            <a:endParaRPr lang="en-US"/>
          </a:p>
        </p:txBody>
      </p:sp>
    </p:spTree>
    <p:extLst>
      <p:ext uri="{BB962C8B-B14F-4D97-AF65-F5344CB8AC3E}">
        <p14:creationId xmlns:p14="http://schemas.microsoft.com/office/powerpoint/2010/main" val="148886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1B209-35CA-E742-D4B6-34B681B4F8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DCBCA6-5FD6-A267-EC2E-A65B6832ED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E3099A-3342-DBEC-1D7F-7EC64B49EE7F}"/>
              </a:ext>
            </a:extLst>
          </p:cNvPr>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a:extLst>
              <a:ext uri="{FF2B5EF4-FFF2-40B4-BE49-F238E27FC236}">
                <a16:creationId xmlns:a16="http://schemas.microsoft.com/office/drawing/2014/main" id="{5AF0269A-2F1F-39AD-93FD-D2FC4BE799B2}"/>
              </a:ext>
            </a:extLst>
          </p:cNvPr>
          <p:cNvSpPr>
            <a:spLocks noGrp="1"/>
          </p:cNvSpPr>
          <p:nvPr>
            <p:ph type="sldNum" sz="quarter" idx="5"/>
          </p:nvPr>
        </p:nvSpPr>
        <p:spPr/>
        <p:txBody>
          <a:bodyPr/>
          <a:lstStyle/>
          <a:p>
            <a:fld id="{F69B1B21-43ED-C746-9DA9-96C437D0A347}" type="slidenum">
              <a:rPr lang="en-US" smtClean="0"/>
              <a:t>8</a:t>
            </a:fld>
            <a:endParaRPr lang="en-US"/>
          </a:p>
        </p:txBody>
      </p:sp>
    </p:spTree>
    <p:extLst>
      <p:ext uri="{BB962C8B-B14F-4D97-AF65-F5344CB8AC3E}">
        <p14:creationId xmlns:p14="http://schemas.microsoft.com/office/powerpoint/2010/main" val="2219912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active voice vs passive voice: Owen gave a talk. A talk was given by Owen.</a:t>
            </a:r>
          </a:p>
        </p:txBody>
      </p:sp>
      <p:sp>
        <p:nvSpPr>
          <p:cNvPr id="4" name="Slide Number Placeholder 3"/>
          <p:cNvSpPr>
            <a:spLocks noGrp="1"/>
          </p:cNvSpPr>
          <p:nvPr>
            <p:ph type="sldNum" sz="quarter" idx="5"/>
          </p:nvPr>
        </p:nvSpPr>
        <p:spPr/>
        <p:txBody>
          <a:bodyPr/>
          <a:lstStyle/>
          <a:p>
            <a:fld id="{F69B1B21-43ED-C746-9DA9-96C437D0A347}" type="slidenum">
              <a:rPr lang="en-US" smtClean="0"/>
              <a:t>12</a:t>
            </a:fld>
            <a:endParaRPr lang="en-US"/>
          </a:p>
        </p:txBody>
      </p:sp>
    </p:spTree>
    <p:extLst>
      <p:ext uri="{BB962C8B-B14F-4D97-AF65-F5344CB8AC3E}">
        <p14:creationId xmlns:p14="http://schemas.microsoft.com/office/powerpoint/2010/main" val="1878970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DE757-95AE-AA50-77DE-928FC5F4D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8EAEA1-56B3-35F0-B230-EA3FA30BE9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04B2CC-6AB1-44B6-4157-9D3D92A4CE1A}"/>
              </a:ext>
            </a:extLst>
          </p:cNvPr>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a:extLst>
              <a:ext uri="{FF2B5EF4-FFF2-40B4-BE49-F238E27FC236}">
                <a16:creationId xmlns:a16="http://schemas.microsoft.com/office/drawing/2014/main" id="{EC52D9A6-4BAA-87F2-F50F-2093498ED795}"/>
              </a:ext>
            </a:extLst>
          </p:cNvPr>
          <p:cNvSpPr>
            <a:spLocks noGrp="1"/>
          </p:cNvSpPr>
          <p:nvPr>
            <p:ph type="sldNum" sz="quarter" idx="5"/>
          </p:nvPr>
        </p:nvSpPr>
        <p:spPr/>
        <p:txBody>
          <a:bodyPr/>
          <a:lstStyle/>
          <a:p>
            <a:fld id="{F69B1B21-43ED-C746-9DA9-96C437D0A347}" type="slidenum">
              <a:rPr lang="en-US" smtClean="0"/>
              <a:t>16</a:t>
            </a:fld>
            <a:endParaRPr lang="en-US"/>
          </a:p>
        </p:txBody>
      </p:sp>
    </p:spTree>
    <p:extLst>
      <p:ext uri="{BB962C8B-B14F-4D97-AF65-F5344CB8AC3E}">
        <p14:creationId xmlns:p14="http://schemas.microsoft.com/office/powerpoint/2010/main" val="3915859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sans-serif, make text large enough, pay attention to contrast and backgrounds</a:t>
            </a:r>
          </a:p>
        </p:txBody>
      </p:sp>
      <p:sp>
        <p:nvSpPr>
          <p:cNvPr id="4" name="Slide Number Placeholder 3"/>
          <p:cNvSpPr>
            <a:spLocks noGrp="1"/>
          </p:cNvSpPr>
          <p:nvPr>
            <p:ph type="sldNum" sz="quarter" idx="5"/>
          </p:nvPr>
        </p:nvSpPr>
        <p:spPr/>
        <p:txBody>
          <a:bodyPr/>
          <a:lstStyle/>
          <a:p>
            <a:fld id="{F69B1B21-43ED-C746-9DA9-96C437D0A347}" type="slidenum">
              <a:rPr lang="en-US" smtClean="0"/>
              <a:t>17</a:t>
            </a:fld>
            <a:endParaRPr lang="en-US"/>
          </a:p>
        </p:txBody>
      </p:sp>
    </p:spTree>
    <p:extLst>
      <p:ext uri="{BB962C8B-B14F-4D97-AF65-F5344CB8AC3E}">
        <p14:creationId xmlns:p14="http://schemas.microsoft.com/office/powerpoint/2010/main" val="1226423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half way Owen. Keep going!</a:t>
            </a:r>
          </a:p>
        </p:txBody>
      </p:sp>
      <p:sp>
        <p:nvSpPr>
          <p:cNvPr id="4" name="Slide Number Placeholder 3"/>
          <p:cNvSpPr>
            <a:spLocks noGrp="1"/>
          </p:cNvSpPr>
          <p:nvPr>
            <p:ph type="sldNum" sz="quarter" idx="5"/>
          </p:nvPr>
        </p:nvSpPr>
        <p:spPr/>
        <p:txBody>
          <a:bodyPr/>
          <a:lstStyle/>
          <a:p>
            <a:fld id="{F69B1B21-43ED-C746-9DA9-96C437D0A347}" type="slidenum">
              <a:rPr lang="en-US" smtClean="0"/>
              <a:t>19</a:t>
            </a:fld>
            <a:endParaRPr lang="en-US"/>
          </a:p>
        </p:txBody>
      </p:sp>
    </p:spTree>
    <p:extLst>
      <p:ext uri="{BB962C8B-B14F-4D97-AF65-F5344CB8AC3E}">
        <p14:creationId xmlns:p14="http://schemas.microsoft.com/office/powerpoint/2010/main" val="165089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E2C11-24CE-0090-ED35-E07D1C1E4F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4E8476-441B-87A6-5FDB-033809F55E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77C603-CE0F-5AD7-5F8D-A811F802C651}"/>
              </a:ext>
            </a:extLst>
          </p:cNvPr>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a:extLst>
              <a:ext uri="{FF2B5EF4-FFF2-40B4-BE49-F238E27FC236}">
                <a16:creationId xmlns:a16="http://schemas.microsoft.com/office/drawing/2014/main" id="{62AD6CEE-263C-B137-B7B4-179431591AB8}"/>
              </a:ext>
            </a:extLst>
          </p:cNvPr>
          <p:cNvSpPr>
            <a:spLocks noGrp="1"/>
          </p:cNvSpPr>
          <p:nvPr>
            <p:ph type="sldNum" sz="quarter" idx="5"/>
          </p:nvPr>
        </p:nvSpPr>
        <p:spPr/>
        <p:txBody>
          <a:bodyPr/>
          <a:lstStyle/>
          <a:p>
            <a:fld id="{F69B1B21-43ED-C746-9DA9-96C437D0A347}" type="slidenum">
              <a:rPr lang="en-US" smtClean="0"/>
              <a:t>22</a:t>
            </a:fld>
            <a:endParaRPr lang="en-US"/>
          </a:p>
        </p:txBody>
      </p:sp>
    </p:spTree>
    <p:extLst>
      <p:ext uri="{BB962C8B-B14F-4D97-AF65-F5344CB8AC3E}">
        <p14:creationId xmlns:p14="http://schemas.microsoft.com/office/powerpoint/2010/main" val="669730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A8A1E09-F7EB-9B46-859B-7334AAB62DC2}" type="datetimeFigureOut">
              <a:rPr lang="en-US" smtClean="0"/>
              <a:t>2/5/25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16759B1-7559-F341-95AE-2D92DD22C13C}" type="slidenum">
              <a:rPr lang="en-US" smtClean="0"/>
              <a:t>‹#›</a:t>
            </a:fld>
            <a:endParaRPr lang="en-US"/>
          </a:p>
        </p:txBody>
      </p:sp>
    </p:spTree>
    <p:extLst>
      <p:ext uri="{BB962C8B-B14F-4D97-AF65-F5344CB8AC3E}">
        <p14:creationId xmlns:p14="http://schemas.microsoft.com/office/powerpoint/2010/main" val="90009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A8A1E09-F7EB-9B46-859B-7334AAB62DC2}" type="datetimeFigureOut">
              <a:rPr lang="en-US" smtClean="0"/>
              <a:t>2/5/25</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46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A8A1E09-F7EB-9B46-859B-7334AAB62DC2}"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2531166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A8A1E09-F7EB-9B46-859B-7334AAB62DC2}"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036741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A8A1E09-F7EB-9B46-859B-7334AAB62DC2}"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1391286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8A1E09-F7EB-9B46-859B-7334AAB62DC2}" type="datetimeFigureOut">
              <a:rPr lang="en-US" smtClean="0"/>
              <a:t>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2728632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8A1E09-F7EB-9B46-859B-7334AAB62DC2}" type="datetimeFigureOut">
              <a:rPr lang="en-US" smtClean="0"/>
              <a:t>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730666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A8A1E09-F7EB-9B46-859B-7334AAB62DC2}"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485299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A8A1E09-F7EB-9B46-859B-7334AAB62DC2}"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87339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A8A1E09-F7EB-9B46-859B-7334AAB62DC2}"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767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A8A1E09-F7EB-9B46-859B-7334AAB62DC2}" type="datetimeFigureOut">
              <a:rPr lang="en-US" smtClean="0"/>
              <a:t>2/5/25</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64339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A8A1E09-F7EB-9B46-859B-7334AAB62DC2}" type="datetimeFigureOut">
              <a:rPr lang="en-US" smtClean="0"/>
              <a:t>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142531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A8A1E09-F7EB-9B46-859B-7334AAB62DC2}" type="datetimeFigureOut">
              <a:rPr lang="en-US" smtClean="0"/>
              <a:t>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91963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A8A1E09-F7EB-9B46-859B-7334AAB62DC2}" type="datetimeFigureOut">
              <a:rPr lang="en-US" smtClean="0"/>
              <a:t>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18588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A1E09-F7EB-9B46-859B-7334AAB62DC2}" type="datetimeFigureOut">
              <a:rPr lang="en-US" smtClean="0"/>
              <a:t>2/5/25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285243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A8A1E09-F7EB-9B46-859B-7334AAB62DC2}" type="datetimeFigureOut">
              <a:rPr lang="en-US" smtClean="0"/>
              <a:t>2/5/25</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230505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A8A1E09-F7EB-9B46-859B-7334AAB62DC2}" type="datetimeFigureOut">
              <a:rPr lang="en-US" smtClean="0"/>
              <a:t>2/5/25</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144958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A8A1E09-F7EB-9B46-859B-7334AAB62DC2}" type="datetimeFigureOut">
              <a:rPr lang="en-US" smtClean="0"/>
              <a:t>2/5/25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16759B1-7559-F341-95AE-2D92DD22C13C}" type="slidenum">
              <a:rPr lang="en-US" smtClean="0"/>
              <a:t>‹#›</a:t>
            </a:fld>
            <a:endParaRPr lang="en-US"/>
          </a:p>
        </p:txBody>
      </p:sp>
    </p:spTree>
    <p:extLst>
      <p:ext uri="{BB962C8B-B14F-4D97-AF65-F5344CB8AC3E}">
        <p14:creationId xmlns:p14="http://schemas.microsoft.com/office/powerpoint/2010/main" val="32941668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owenniblock/owenniblock/tree/main/talks" TargetMode="External"/><Relationship Id="rId4" Type="http://schemas.openxmlformats.org/officeDocument/2006/relationships/hyperlink" Target="mailto:owenniblock@github.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bdadyslexia.org.uk/advice/employers/creating-a-dyslexia-friendly-workplace/dyslexia-friendly-style-guid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org/TR/coga-usable/" TargetMode="External"/><Relationship Id="rId2" Type="http://schemas.openxmlformats.org/officeDocument/2006/relationships/hyperlink" Target="https://www.w3.org/TR/WCAG21/" TargetMode="Externa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hyperlink" Target="https://inclusive.microsoft.design/tools-and-activities/MentalHealthGuidebook.pdf" TargetMode="External"/><Relationship Id="rId2" Type="http://schemas.openxmlformats.org/officeDocument/2006/relationships/hyperlink" Target="https://inclusive.microsoft.design/tools-and-activities/InclusiveDesignForCognitionGuidebook.pdf" TargetMode="Externa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hyperlink" Target="https://accessibility.blog.gov.uk/2016/09/02/dos-and-donts-on-designing-for-accessibility/"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github.blog/engineering/engineering-principles/how-github-supports-neurodiverse-employees-and-how-your-company-can-too/"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CSS/@media/prefers-reduced-moti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69773"/>
            <a:ext cx="8825658" cy="2870161"/>
          </a:xfrm>
        </p:spPr>
        <p:txBody>
          <a:bodyPr anchor="b">
            <a:normAutofit/>
          </a:bodyPr>
          <a:lstStyle/>
          <a:p>
            <a:pPr algn="ctr"/>
            <a:r>
              <a:rPr lang="en-GB" b="1">
                <a:solidFill>
                  <a:schemeClr val="tx1"/>
                </a:solidFill>
              </a:rPr>
              <a:t>Understanding the 'why' around neurodivergent inclusive web design</a:t>
            </a:r>
            <a:endParaRPr lang="en-US" b="1">
              <a:solidFill>
                <a:schemeClr val="tx1"/>
              </a:solidFill>
            </a:endParaRPr>
          </a:p>
        </p:txBody>
      </p:sp>
      <p:cxnSp>
        <p:nvCxnSpPr>
          <p:cNvPr id="11" name="Straight Connector 10">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E83A27D-4324-F36C-F66F-FA5A261DEC04}"/>
              </a:ext>
            </a:extLst>
          </p:cNvPr>
          <p:cNvSpPr txBox="1"/>
          <p:nvPr/>
        </p:nvSpPr>
        <p:spPr>
          <a:xfrm>
            <a:off x="5360276" y="4393323"/>
            <a:ext cx="1471448" cy="584775"/>
          </a:xfrm>
          <a:prstGeom prst="rect">
            <a:avLst/>
          </a:prstGeom>
          <a:noFill/>
        </p:spPr>
        <p:txBody>
          <a:bodyPr wrap="square" rtlCol="0">
            <a:spAutoFit/>
          </a:bodyPr>
          <a:lstStyle/>
          <a:p>
            <a:pPr algn="ctr"/>
            <a:r>
              <a:rPr lang="en-US" sz="3200" dirty="0"/>
              <a:t>IAAP</a:t>
            </a:r>
          </a:p>
        </p:txBody>
      </p:sp>
      <p:sp>
        <p:nvSpPr>
          <p:cNvPr id="4" name="TextBox 3">
            <a:extLst>
              <a:ext uri="{FF2B5EF4-FFF2-40B4-BE49-F238E27FC236}">
                <a16:creationId xmlns:a16="http://schemas.microsoft.com/office/drawing/2014/main" id="{ACA705EC-DAFD-2B56-EDF4-3B6BD85356BF}"/>
              </a:ext>
            </a:extLst>
          </p:cNvPr>
          <p:cNvSpPr txBox="1"/>
          <p:nvPr/>
        </p:nvSpPr>
        <p:spPr>
          <a:xfrm>
            <a:off x="2138026" y="5079635"/>
            <a:ext cx="7915950" cy="1200329"/>
          </a:xfrm>
          <a:prstGeom prst="rect">
            <a:avLst/>
          </a:prstGeom>
          <a:noFill/>
        </p:spPr>
        <p:txBody>
          <a:bodyPr wrap="none" rtlCol="0">
            <a:spAutoFit/>
          </a:bodyPr>
          <a:lstStyle/>
          <a:p>
            <a:pPr algn="ctr"/>
            <a:r>
              <a:rPr lang="en-US" dirty="0"/>
              <a:t>Owen Niblock</a:t>
            </a:r>
          </a:p>
          <a:p>
            <a:pPr algn="ctr"/>
            <a:r>
              <a:rPr lang="en-US" dirty="0">
                <a:solidFill>
                  <a:srgbClr val="FFFF00"/>
                </a:solidFill>
                <a:hlinkClick r:id="rId4">
                  <a:extLst>
                    <a:ext uri="{A12FA001-AC4F-418D-AE19-62706E023703}">
                      <ahyp:hlinkClr xmlns:ahyp="http://schemas.microsoft.com/office/drawing/2018/hyperlinkcolor" val="tx"/>
                    </a:ext>
                  </a:extLst>
                </a:hlinkClick>
              </a:rPr>
              <a:t>owenniblock@github.com</a:t>
            </a:r>
            <a:endParaRPr lang="en-US" dirty="0">
              <a:solidFill>
                <a:srgbClr val="FFFF00"/>
              </a:solidFill>
            </a:endParaRPr>
          </a:p>
          <a:p>
            <a:pPr algn="ctr"/>
            <a:endParaRPr lang="en-US" dirty="0"/>
          </a:p>
          <a:p>
            <a:pPr algn="ctr"/>
            <a:r>
              <a:rPr lang="en-US" dirty="0"/>
              <a:t>Slides: </a:t>
            </a:r>
            <a:r>
              <a:rPr lang="en-US" dirty="0">
                <a:solidFill>
                  <a:srgbClr val="FFFF00"/>
                </a:solidFill>
                <a:hlinkClick r:id="rId5">
                  <a:extLst>
                    <a:ext uri="{A12FA001-AC4F-418D-AE19-62706E023703}">
                      <ahyp:hlinkClr xmlns:ahyp="http://schemas.microsoft.com/office/drawing/2018/hyperlinkcolor" val="tx"/>
                    </a:ext>
                  </a:extLst>
                </a:hlinkClick>
              </a:rPr>
              <a:t>https://github.com/owenniblock/owenniblock/tree/main/talks</a:t>
            </a:r>
            <a:r>
              <a:rPr lang="en-US" dirty="0">
                <a:solidFill>
                  <a:srgbClr val="FFFF00"/>
                </a:solidFill>
              </a:rPr>
              <a:t> </a:t>
            </a:r>
          </a:p>
        </p:txBody>
      </p:sp>
    </p:spTree>
    <p:extLst>
      <p:ext uri="{BB962C8B-B14F-4D97-AF65-F5344CB8AC3E}">
        <p14:creationId xmlns:p14="http://schemas.microsoft.com/office/powerpoint/2010/main" val="32543264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a:bodyPr>
          <a:lstStyle/>
          <a:p>
            <a:r>
              <a:rPr lang="en-US" sz="9600" b="1" dirty="0"/>
              <a:t>Noise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rmAutofit/>
          </a:bodyPr>
          <a:lstStyle/>
          <a:p>
            <a:r>
              <a:rPr lang="en-US" sz="3600" b="1" cap="none" dirty="0"/>
              <a:t>No thank you!</a:t>
            </a:r>
          </a:p>
        </p:txBody>
      </p:sp>
    </p:spTree>
    <p:extLst>
      <p:ext uri="{BB962C8B-B14F-4D97-AF65-F5344CB8AC3E}">
        <p14:creationId xmlns:p14="http://schemas.microsoft.com/office/powerpoint/2010/main" val="227834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a:bodyPr>
          <a:lstStyle/>
          <a:p>
            <a:r>
              <a:rPr lang="en-US" sz="9600" b="1" dirty="0"/>
              <a:t>Video tutorials</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Autofit/>
          </a:bodyPr>
          <a:lstStyle/>
          <a:p>
            <a:r>
              <a:rPr lang="en-US" sz="2800" b="1" cap="none" dirty="0"/>
              <a:t>Inconsistent processing speed</a:t>
            </a:r>
          </a:p>
          <a:p>
            <a:r>
              <a:rPr lang="en-US" sz="2800" b="1" cap="none" dirty="0"/>
              <a:t>Provide alternative methods</a:t>
            </a:r>
          </a:p>
        </p:txBody>
      </p:sp>
    </p:spTree>
    <p:extLst>
      <p:ext uri="{BB962C8B-B14F-4D97-AF65-F5344CB8AC3E}">
        <p14:creationId xmlns:p14="http://schemas.microsoft.com/office/powerpoint/2010/main" val="277257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97541F74-7AB4-44F5-B299-DC46587E9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8" name="Rectangle 27">
              <a:extLst>
                <a:ext uri="{FF2B5EF4-FFF2-40B4-BE49-F238E27FC236}">
                  <a16:creationId xmlns:a16="http://schemas.microsoft.com/office/drawing/2014/main" id="{B7C5CDCA-4575-4FF4-A5EC-64DC449B2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0742D19B-10DE-4D94-98F8-1F12F9938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9BC4F9F2-5068-498F-A8BD-B7B10532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a:extLst>
                <a:ext uri="{FF2B5EF4-FFF2-40B4-BE49-F238E27FC236}">
                  <a16:creationId xmlns:a16="http://schemas.microsoft.com/office/drawing/2014/main" id="{53E1DABB-ED82-4D7D-8F9D-4F5168E3E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93468F7E-1797-41D7-AB73-3AD2C4C25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A20D4073-E031-435E-B8A6-63CEA7375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Freeform 5">
              <a:extLst>
                <a:ext uri="{FF2B5EF4-FFF2-40B4-BE49-F238E27FC236}">
                  <a16:creationId xmlns:a16="http://schemas.microsoft.com/office/drawing/2014/main" id="{8304B15C-CB59-49EF-BEFA-F4B5CFF1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5" name="Freeform 5">
              <a:extLst>
                <a:ext uri="{FF2B5EF4-FFF2-40B4-BE49-F238E27FC236}">
                  <a16:creationId xmlns:a16="http://schemas.microsoft.com/office/drawing/2014/main" id="{6739E239-4B56-4CD1-B3C9-F44730C4B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6" name="Freeform 5">
              <a:extLst>
                <a:ext uri="{FF2B5EF4-FFF2-40B4-BE49-F238E27FC236}">
                  <a16:creationId xmlns:a16="http://schemas.microsoft.com/office/drawing/2014/main" id="{B97F9A81-D694-4C86-AF0C-8D592AFE28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8" name="Rectangle 37">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43000"/>
            <a:ext cx="8825658" cy="3389217"/>
          </a:xfrm>
        </p:spPr>
        <p:txBody>
          <a:bodyPr anchor="ctr">
            <a:normAutofit/>
          </a:bodyPr>
          <a:lstStyle/>
          <a:p>
            <a:pPr algn="ctr"/>
            <a:r>
              <a:rPr lang="en-US" sz="6600" b="1">
                <a:solidFill>
                  <a:srgbClr val="FFFFFF"/>
                </a:solidFill>
              </a:rPr>
              <a:t>Make it clear and as simple as possible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683171" y="4830955"/>
            <a:ext cx="8825658" cy="1238828"/>
          </a:xfrm>
        </p:spPr>
        <p:txBody>
          <a:bodyPr>
            <a:normAutofit/>
          </a:bodyPr>
          <a:lstStyle/>
          <a:p>
            <a:pPr algn="ctr">
              <a:lnSpc>
                <a:spcPct val="90000"/>
              </a:lnSpc>
            </a:pPr>
            <a:r>
              <a:rPr lang="en-US" sz="2000" b="1" cap="none" dirty="0">
                <a:solidFill>
                  <a:schemeClr val="tx2"/>
                </a:solidFill>
              </a:rPr>
              <a:t>Plain language</a:t>
            </a:r>
          </a:p>
          <a:p>
            <a:pPr algn="ctr">
              <a:lnSpc>
                <a:spcPct val="90000"/>
              </a:lnSpc>
            </a:pPr>
            <a:r>
              <a:rPr lang="en-US" sz="2000" b="1" cap="none" dirty="0">
                <a:solidFill>
                  <a:schemeClr val="tx2"/>
                </a:solidFill>
              </a:rPr>
              <a:t>Simple sentences</a:t>
            </a:r>
          </a:p>
          <a:p>
            <a:pPr algn="ctr">
              <a:lnSpc>
                <a:spcPct val="90000"/>
              </a:lnSpc>
            </a:pPr>
            <a:r>
              <a:rPr lang="en-US" sz="2000" b="1" cap="none" dirty="0">
                <a:solidFill>
                  <a:schemeClr val="tx2"/>
                </a:solidFill>
              </a:rPr>
              <a:t>Active voice</a:t>
            </a:r>
          </a:p>
        </p:txBody>
      </p:sp>
    </p:spTree>
    <p:extLst>
      <p:ext uri="{BB962C8B-B14F-4D97-AF65-F5344CB8AC3E}">
        <p14:creationId xmlns:p14="http://schemas.microsoft.com/office/powerpoint/2010/main" val="179362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96FA8D-7B59-3B1E-9CF3-5135C650B5B6}"/>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7541F74-7AB4-44F5-B299-DC46587E9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B7C5CDCA-4575-4FF4-A5EC-64DC449B2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0742D19B-10DE-4D94-98F8-1F12F9938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9BC4F9F2-5068-498F-A8BD-B7B10532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53E1DABB-ED82-4D7D-8F9D-4F5168E3E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93468F7E-1797-41D7-AB73-3AD2C4C25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A20D4073-E031-435E-B8A6-63CEA7375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8304B15C-CB59-49EF-BEFA-F4B5CFF1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6739E239-4B56-4CD1-B3C9-F44730C4B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B97F9A81-D694-4C86-AF0C-8D592AFE28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1" name="Rectangle 20">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2387F54-4249-FB6F-B285-4A99C549D0C8}"/>
              </a:ext>
            </a:extLst>
          </p:cNvPr>
          <p:cNvSpPr>
            <a:spLocks noGrp="1"/>
          </p:cNvSpPr>
          <p:nvPr>
            <p:ph type="ctrTitle"/>
          </p:nvPr>
        </p:nvSpPr>
        <p:spPr>
          <a:xfrm>
            <a:off x="1683171" y="1143000"/>
            <a:ext cx="8825658" cy="3389217"/>
          </a:xfrm>
        </p:spPr>
        <p:txBody>
          <a:bodyPr anchor="ctr">
            <a:normAutofit/>
          </a:bodyPr>
          <a:lstStyle/>
          <a:p>
            <a:pPr algn="ctr"/>
            <a:r>
              <a:rPr lang="en-US" sz="6600" b="1">
                <a:solidFill>
                  <a:srgbClr val="FFFFFF"/>
                </a:solidFill>
              </a:rPr>
              <a:t>Implied &amp; ambiguous content</a:t>
            </a:r>
          </a:p>
        </p:txBody>
      </p:sp>
      <p:sp>
        <p:nvSpPr>
          <p:cNvPr id="3" name="Subtitle 2">
            <a:extLst>
              <a:ext uri="{FF2B5EF4-FFF2-40B4-BE49-F238E27FC236}">
                <a16:creationId xmlns:a16="http://schemas.microsoft.com/office/drawing/2014/main" id="{74086535-87CB-0E45-FA3C-ED26AF145FF8}"/>
              </a:ext>
            </a:extLst>
          </p:cNvPr>
          <p:cNvSpPr>
            <a:spLocks noGrp="1"/>
          </p:cNvSpPr>
          <p:nvPr>
            <p:ph type="subTitle" idx="1"/>
          </p:nvPr>
        </p:nvSpPr>
        <p:spPr>
          <a:xfrm>
            <a:off x="1683171" y="5240851"/>
            <a:ext cx="8825658" cy="828932"/>
          </a:xfrm>
        </p:spPr>
        <p:txBody>
          <a:bodyPr>
            <a:normAutofit/>
          </a:bodyPr>
          <a:lstStyle/>
          <a:p>
            <a:pPr algn="ctr"/>
            <a:r>
              <a:rPr lang="en-US" sz="2400" b="1" cap="none" dirty="0">
                <a:solidFill>
                  <a:schemeClr val="tx2"/>
                </a:solidFill>
              </a:rPr>
              <a:t>I will misunderstand or miss information</a:t>
            </a:r>
          </a:p>
        </p:txBody>
      </p:sp>
    </p:spTree>
    <p:extLst>
      <p:ext uri="{BB962C8B-B14F-4D97-AF65-F5344CB8AC3E}">
        <p14:creationId xmlns:p14="http://schemas.microsoft.com/office/powerpoint/2010/main" val="36256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a:bodyPr>
          <a:lstStyle/>
          <a:p>
            <a:r>
              <a:rPr lang="en-US" sz="9600" b="1" dirty="0"/>
              <a:t>Captions</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rmAutofit/>
          </a:bodyPr>
          <a:lstStyle/>
          <a:p>
            <a:r>
              <a:rPr lang="en-US" sz="3600" cap="none" dirty="0"/>
              <a:t>Another processing thing</a:t>
            </a:r>
          </a:p>
        </p:txBody>
      </p:sp>
    </p:spTree>
    <p:extLst>
      <p:ext uri="{BB962C8B-B14F-4D97-AF65-F5344CB8AC3E}">
        <p14:creationId xmlns:p14="http://schemas.microsoft.com/office/powerpoint/2010/main" val="4055446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54955" y="1087361"/>
            <a:ext cx="8825658" cy="2677648"/>
          </a:xfrm>
        </p:spPr>
        <p:txBody>
          <a:bodyPr>
            <a:normAutofit fontScale="90000"/>
          </a:bodyPr>
          <a:lstStyle/>
          <a:p>
            <a:r>
              <a:rPr lang="en-US" sz="9600" b="1" dirty="0"/>
              <a:t>Show me the price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154954" y="4034430"/>
            <a:ext cx="9711709" cy="861420"/>
          </a:xfrm>
        </p:spPr>
        <p:txBody>
          <a:bodyPr>
            <a:noAutofit/>
          </a:bodyPr>
          <a:lstStyle/>
          <a:p>
            <a:r>
              <a:rPr lang="en-US" sz="3600" b="1" cap="none" dirty="0"/>
              <a:t>If it takes me ages to find out how much something costs, I won’t want it</a:t>
            </a:r>
          </a:p>
        </p:txBody>
      </p:sp>
    </p:spTree>
    <p:extLst>
      <p:ext uri="{BB962C8B-B14F-4D97-AF65-F5344CB8AC3E}">
        <p14:creationId xmlns:p14="http://schemas.microsoft.com/office/powerpoint/2010/main" val="2736230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74A687AC-B898-9B49-92FD-B21A7ED6165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9A3AA8A2-ED14-53C5-5C4E-882A7C0B3B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BEEBC777-A6DC-26ED-1522-6C00E9E0C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36FADF99-F8D0-5937-7455-008C31A57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77070B40-FDD5-EB20-7793-CDD035007389}"/>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Style Guidance</a:t>
            </a:r>
          </a:p>
        </p:txBody>
      </p:sp>
      <p:cxnSp>
        <p:nvCxnSpPr>
          <p:cNvPr id="11" name="Straight Connector 10">
            <a:extLst>
              <a:ext uri="{FF2B5EF4-FFF2-40B4-BE49-F238E27FC236}">
                <a16:creationId xmlns:a16="http://schemas.microsoft.com/office/drawing/2014/main" id="{5D3BCB24-043A-39FC-5F39-B1E24569C3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59429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831956-2AB8-FC30-08F1-3128747CCFD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E8BD2A-4014-4DC6-A228-4ECE6A0A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D0F43A4-A469-42F0-8A8C-C83267E7B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7282985F-8570-4C20-9EE5-F40FA5953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F45763AB-EB50-4C8D-89DA-DDCBF5042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F5AE31F6-6D42-4BC8-BB56-F5C2436C7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6B7A9BE8-8E6D-46BB-8445-8F9459065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D6789800-7501-41DE-A983-5C0583C5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4F71D34F-471B-4AE5-AB46-8D5E7A616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E0C34BAD-A65E-40CE-8FF6-5B9777927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BF0943C6-9E07-4892-9EC5-2210B9D30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0B626621-A51A-4BFF-9026-FAAE5E76D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D69C07EE-60A8-4276-873F-355F75D4BD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05168918-FBB4-84ED-D6F2-2FFC4BCDB332}"/>
              </a:ext>
            </a:extLst>
          </p:cNvPr>
          <p:cNvSpPr>
            <a:spLocks noGrp="1"/>
          </p:cNvSpPr>
          <p:nvPr>
            <p:ph type="ctrTitle"/>
          </p:nvPr>
        </p:nvSpPr>
        <p:spPr>
          <a:xfrm>
            <a:off x="5232771" y="437513"/>
            <a:ext cx="6232398" cy="5954325"/>
          </a:xfrm>
        </p:spPr>
        <p:txBody>
          <a:bodyPr anchor="ctr">
            <a:normAutofit/>
          </a:bodyPr>
          <a:lstStyle/>
          <a:p>
            <a:r>
              <a:rPr lang="en-US" sz="6600" b="1">
                <a:solidFill>
                  <a:schemeClr val="tx2"/>
                </a:solidFill>
              </a:rPr>
              <a:t>Font choice matters</a:t>
            </a:r>
          </a:p>
        </p:txBody>
      </p:sp>
      <p:sp>
        <p:nvSpPr>
          <p:cNvPr id="3" name="Subtitle 2">
            <a:extLst>
              <a:ext uri="{FF2B5EF4-FFF2-40B4-BE49-F238E27FC236}">
                <a16:creationId xmlns:a16="http://schemas.microsoft.com/office/drawing/2014/main" id="{EFB3C77C-1463-D7AE-21ED-CE831FC2088D}"/>
              </a:ext>
            </a:extLst>
          </p:cNvPr>
          <p:cNvSpPr>
            <a:spLocks noGrp="1"/>
          </p:cNvSpPr>
          <p:nvPr>
            <p:ph type="subTitle" idx="1"/>
          </p:nvPr>
        </p:nvSpPr>
        <p:spPr>
          <a:xfrm>
            <a:off x="971257" y="1172776"/>
            <a:ext cx="3290257" cy="4512448"/>
          </a:xfrm>
        </p:spPr>
        <p:txBody>
          <a:bodyPr anchor="ctr">
            <a:normAutofit/>
          </a:bodyPr>
          <a:lstStyle/>
          <a:p>
            <a:r>
              <a:rPr lang="en-GB" sz="2400" b="1" cap="none" dirty="0">
                <a:solidFill>
                  <a:schemeClr val="accent1">
                    <a:lumMod val="60000"/>
                    <a:lumOff val="40000"/>
                  </a:schemeClr>
                </a:solidFill>
              </a:rPr>
              <a:t>Follow B</a:t>
            </a:r>
            <a:r>
              <a:rPr lang="en-GB" sz="2400" b="1" cap="none"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ritish Dyslexia’s style guide</a:t>
            </a:r>
            <a:endParaRPr lang="en-US" sz="2400" b="1" cap="none" dirty="0">
              <a:solidFill>
                <a:schemeClr val="accent1">
                  <a:lumMod val="60000"/>
                  <a:lumOff val="40000"/>
                </a:schemeClr>
              </a:solidFill>
            </a:endParaRPr>
          </a:p>
        </p:txBody>
      </p:sp>
    </p:spTree>
    <p:extLst>
      <p:ext uri="{BB962C8B-B14F-4D97-AF65-F5344CB8AC3E}">
        <p14:creationId xmlns:p14="http://schemas.microsoft.com/office/powerpoint/2010/main" val="3566232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232F5-8527-4D1F-7A8B-420821721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B03CDE-6473-6FE6-2F2D-3CD48F894458}"/>
              </a:ext>
            </a:extLst>
          </p:cNvPr>
          <p:cNvSpPr>
            <a:spLocks noGrp="1"/>
          </p:cNvSpPr>
          <p:nvPr>
            <p:ph type="ctrTitle"/>
          </p:nvPr>
        </p:nvSpPr>
        <p:spPr>
          <a:xfrm>
            <a:off x="1524000" y="1122363"/>
            <a:ext cx="9144000" cy="3615008"/>
          </a:xfrm>
        </p:spPr>
        <p:txBody>
          <a:bodyPr>
            <a:normAutofit/>
          </a:bodyPr>
          <a:lstStyle/>
          <a:p>
            <a:r>
              <a:rPr lang="en-US" sz="9600" b="1" dirty="0"/>
              <a:t>Don’t reinvent the web…</a:t>
            </a:r>
          </a:p>
        </p:txBody>
      </p:sp>
    </p:spTree>
    <p:extLst>
      <p:ext uri="{BB962C8B-B14F-4D97-AF65-F5344CB8AC3E}">
        <p14:creationId xmlns:p14="http://schemas.microsoft.com/office/powerpoint/2010/main" val="351015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524000" y="1122363"/>
            <a:ext cx="9144000" cy="3615008"/>
          </a:xfrm>
        </p:spPr>
        <p:txBody>
          <a:bodyPr>
            <a:normAutofit fontScale="90000"/>
          </a:bodyPr>
          <a:lstStyle/>
          <a:p>
            <a:r>
              <a:rPr lang="en-US" sz="9600" b="1" dirty="0"/>
              <a:t>I do not expect the unexpected</a:t>
            </a:r>
          </a:p>
        </p:txBody>
      </p:sp>
    </p:spTree>
    <p:extLst>
      <p:ext uri="{BB962C8B-B14F-4D97-AF65-F5344CB8AC3E}">
        <p14:creationId xmlns:p14="http://schemas.microsoft.com/office/powerpoint/2010/main" val="231699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212D2F1-3944-4942-A23E-17C20535F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31" name="Rectangle 30">
              <a:extLst>
                <a:ext uri="{FF2B5EF4-FFF2-40B4-BE49-F238E27FC236}">
                  <a16:creationId xmlns:a16="http://schemas.microsoft.com/office/drawing/2014/main" id="{C2BD51DF-3A5A-455D-A32B-B9EB43BB6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1384515A-3472-4B9A-94E5-0C10F2E94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Oval 34">
              <a:extLst>
                <a:ext uri="{FF2B5EF4-FFF2-40B4-BE49-F238E27FC236}">
                  <a16:creationId xmlns:a16="http://schemas.microsoft.com/office/drawing/2014/main" id="{B126D553-ECE7-4AA9-884B-0DD8B582B8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Oval 36">
              <a:extLst>
                <a:ext uri="{FF2B5EF4-FFF2-40B4-BE49-F238E27FC236}">
                  <a16:creationId xmlns:a16="http://schemas.microsoft.com/office/drawing/2014/main" id="{2D213F7E-17AD-4118-939D-4918F688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Oval 37">
              <a:extLst>
                <a:ext uri="{FF2B5EF4-FFF2-40B4-BE49-F238E27FC236}">
                  <a16:creationId xmlns:a16="http://schemas.microsoft.com/office/drawing/2014/main" id="{F344C32A-36E8-45AB-8FB2-25D57CCE2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Oval 38">
              <a:extLst>
                <a:ext uri="{FF2B5EF4-FFF2-40B4-BE49-F238E27FC236}">
                  <a16:creationId xmlns:a16="http://schemas.microsoft.com/office/drawing/2014/main" id="{87226FBE-D2E1-4443-8DDC-B722AA606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5">
              <a:extLst>
                <a:ext uri="{FF2B5EF4-FFF2-40B4-BE49-F238E27FC236}">
                  <a16:creationId xmlns:a16="http://schemas.microsoft.com/office/drawing/2014/main" id="{F62E82E9-3C15-44FB-9474-66002AD62D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1" name="Freeform 5">
              <a:extLst>
                <a:ext uri="{FF2B5EF4-FFF2-40B4-BE49-F238E27FC236}">
                  <a16:creationId xmlns:a16="http://schemas.microsoft.com/office/drawing/2014/main" id="{26F9C1B5-D9B1-4257-93F2-70496F754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42" name="Freeform 5">
              <a:extLst>
                <a:ext uri="{FF2B5EF4-FFF2-40B4-BE49-F238E27FC236}">
                  <a16:creationId xmlns:a16="http://schemas.microsoft.com/office/drawing/2014/main" id="{3F015A23-3992-42F6-B909-29DCE7628B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43" name="Rectangle 42">
            <a:extLst>
              <a:ext uri="{FF2B5EF4-FFF2-40B4-BE49-F238E27FC236}">
                <a16:creationId xmlns:a16="http://schemas.microsoft.com/office/drawing/2014/main" id="{197C998A-4074-4935-9519-646722084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Oval 44">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Oval 45">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0" name="Rectangle 29">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4"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54955" y="973667"/>
            <a:ext cx="2942210" cy="4833745"/>
          </a:xfrm>
        </p:spPr>
        <p:txBody>
          <a:bodyPr vert="horz" lIns="91440" tIns="45720" rIns="91440" bIns="45720" rtlCol="0" anchor="ctr">
            <a:normAutofit/>
          </a:bodyPr>
          <a:lstStyle/>
          <a:p>
            <a:r>
              <a:rPr lang="en-US" sz="3600">
                <a:solidFill>
                  <a:srgbClr val="EBEBEB"/>
                </a:solidFill>
              </a:rPr>
              <a:t>Agenda</a:t>
            </a:r>
          </a:p>
        </p:txBody>
      </p:sp>
      <p:sp>
        <p:nvSpPr>
          <p:cNvPr id="36" name="Rectangle 35">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7" name="TextBox 2">
            <a:extLst>
              <a:ext uri="{FF2B5EF4-FFF2-40B4-BE49-F238E27FC236}">
                <a16:creationId xmlns:a16="http://schemas.microsoft.com/office/drawing/2014/main" id="{10AFBCB9-BEA3-446E-57E8-9F28C8D47BA0}"/>
              </a:ext>
            </a:extLst>
          </p:cNvPr>
          <p:cNvGraphicFramePr/>
          <p:nvPr>
            <p:extLst>
              <p:ext uri="{D42A27DB-BD31-4B8C-83A1-F6EECF244321}">
                <p14:modId xmlns:p14="http://schemas.microsoft.com/office/powerpoint/2010/main" val="3209300383"/>
              </p:ext>
            </p:extLst>
          </p:nvPr>
        </p:nvGraphicFramePr>
        <p:xfrm>
          <a:off x="5181644" y="1262384"/>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18978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6BCA4-FEFA-AB92-D9CA-9A6214F9A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A7D97-0B9F-2F72-0D16-45681A197FF2}"/>
              </a:ext>
            </a:extLst>
          </p:cNvPr>
          <p:cNvSpPr>
            <a:spLocks noGrp="1"/>
          </p:cNvSpPr>
          <p:nvPr>
            <p:ph type="ctrTitle"/>
          </p:nvPr>
        </p:nvSpPr>
        <p:spPr>
          <a:xfrm>
            <a:off x="1524000" y="1122363"/>
            <a:ext cx="9144000" cy="3615008"/>
          </a:xfrm>
        </p:spPr>
        <p:txBody>
          <a:bodyPr>
            <a:normAutofit/>
          </a:bodyPr>
          <a:lstStyle/>
          <a:p>
            <a:r>
              <a:rPr lang="en-US" sz="9600" b="1" dirty="0"/>
              <a:t>Consistency is key</a:t>
            </a:r>
          </a:p>
        </p:txBody>
      </p:sp>
    </p:spTree>
    <p:extLst>
      <p:ext uri="{BB962C8B-B14F-4D97-AF65-F5344CB8AC3E}">
        <p14:creationId xmlns:p14="http://schemas.microsoft.com/office/powerpoint/2010/main" val="2715302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5AC05-3663-5966-1BD4-86A9A34810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A51A2-0675-3ABE-8402-EDE2CBE38F6B}"/>
              </a:ext>
            </a:extLst>
          </p:cNvPr>
          <p:cNvSpPr>
            <a:spLocks noGrp="1"/>
          </p:cNvSpPr>
          <p:nvPr>
            <p:ph type="ctrTitle"/>
          </p:nvPr>
        </p:nvSpPr>
        <p:spPr>
          <a:xfrm>
            <a:off x="1154955" y="1283304"/>
            <a:ext cx="8825658" cy="2677648"/>
          </a:xfrm>
        </p:spPr>
        <p:txBody>
          <a:bodyPr>
            <a:normAutofit fontScale="90000"/>
          </a:bodyPr>
          <a:lstStyle/>
          <a:p>
            <a:r>
              <a:rPr lang="en-US" sz="9600" b="1" dirty="0" err="1"/>
              <a:t>Colours</a:t>
            </a:r>
            <a:r>
              <a:rPr lang="en-US" sz="9600" b="1" dirty="0"/>
              <a:t> &amp; Contrast</a:t>
            </a:r>
          </a:p>
        </p:txBody>
      </p:sp>
      <p:sp>
        <p:nvSpPr>
          <p:cNvPr id="3" name="Subtitle 2">
            <a:extLst>
              <a:ext uri="{FF2B5EF4-FFF2-40B4-BE49-F238E27FC236}">
                <a16:creationId xmlns:a16="http://schemas.microsoft.com/office/drawing/2014/main" id="{675F7B67-C633-08EA-4267-60BDD2AD4EA2}"/>
              </a:ext>
            </a:extLst>
          </p:cNvPr>
          <p:cNvSpPr>
            <a:spLocks noGrp="1"/>
          </p:cNvSpPr>
          <p:nvPr>
            <p:ph type="subTitle" idx="1"/>
          </p:nvPr>
        </p:nvSpPr>
        <p:spPr>
          <a:xfrm>
            <a:off x="1154955" y="4116073"/>
            <a:ext cx="8825658" cy="861420"/>
          </a:xfrm>
        </p:spPr>
        <p:txBody>
          <a:bodyPr>
            <a:noAutofit/>
          </a:bodyPr>
          <a:lstStyle/>
          <a:p>
            <a:r>
              <a:rPr lang="en-US" sz="3600" b="1" cap="none" dirty="0"/>
              <a:t>Avoid bright </a:t>
            </a:r>
            <a:r>
              <a:rPr lang="en-US" sz="3600" b="1" cap="none" dirty="0" err="1"/>
              <a:t>colours</a:t>
            </a:r>
            <a:r>
              <a:rPr lang="en-US" sz="3600" b="1" cap="none" dirty="0"/>
              <a:t>?</a:t>
            </a:r>
          </a:p>
          <a:p>
            <a:r>
              <a:rPr lang="en-US" sz="3600" b="1" cap="none" dirty="0"/>
              <a:t>High contrast?</a:t>
            </a:r>
          </a:p>
          <a:p>
            <a:r>
              <a:rPr lang="en-US" sz="3600" b="1" cap="none" dirty="0"/>
              <a:t>Options!</a:t>
            </a:r>
          </a:p>
        </p:txBody>
      </p:sp>
    </p:spTree>
    <p:extLst>
      <p:ext uri="{BB962C8B-B14F-4D97-AF65-F5344CB8AC3E}">
        <p14:creationId xmlns:p14="http://schemas.microsoft.com/office/powerpoint/2010/main" val="3451318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6913DF15-D3B8-5CE6-4148-A1FEB95E9D12}"/>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0EC6B5AD-2182-B437-DDC8-09C0311AB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E278675A-D5E6-79F3-5F39-F427A86F0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F59F7E93-B71B-07E2-EC14-F92B83A85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1C7E0996-29DE-197C-6CB2-24179EBEBB02}"/>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Functional Guidance</a:t>
            </a:r>
          </a:p>
        </p:txBody>
      </p:sp>
      <p:cxnSp>
        <p:nvCxnSpPr>
          <p:cNvPr id="11" name="Straight Connector 10">
            <a:extLst>
              <a:ext uri="{FF2B5EF4-FFF2-40B4-BE49-F238E27FC236}">
                <a16:creationId xmlns:a16="http://schemas.microsoft.com/office/drawing/2014/main" id="{31A424F6-6FC1-9708-EBB6-7933D0B6E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21294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081476" y="751352"/>
            <a:ext cx="8825658" cy="2677648"/>
          </a:xfrm>
        </p:spPr>
        <p:txBody>
          <a:bodyPr>
            <a:normAutofit/>
          </a:bodyPr>
          <a:lstStyle/>
          <a:p>
            <a:r>
              <a:rPr lang="en-US" sz="9600" b="1" dirty="0"/>
              <a:t>Give me time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081476" y="3618366"/>
            <a:ext cx="9144000" cy="1828703"/>
          </a:xfrm>
        </p:spPr>
        <p:txBody>
          <a:bodyPr>
            <a:normAutofit fontScale="92500" lnSpcReduction="20000"/>
          </a:bodyPr>
          <a:lstStyle/>
          <a:p>
            <a:pPr>
              <a:lnSpc>
                <a:spcPct val="120000"/>
              </a:lnSpc>
            </a:pPr>
            <a:r>
              <a:rPr lang="en-US" sz="3600" cap="none" dirty="0"/>
              <a:t>You have failed the task</a:t>
            </a:r>
          </a:p>
          <a:p>
            <a:pPr>
              <a:lnSpc>
                <a:spcPct val="120000"/>
              </a:lnSpc>
            </a:pPr>
            <a:r>
              <a:rPr lang="en-US" sz="3600" cap="none" dirty="0"/>
              <a:t>Log back in, lose your work</a:t>
            </a:r>
            <a:br>
              <a:rPr lang="en-US" sz="3600" cap="none" dirty="0"/>
            </a:br>
            <a:r>
              <a:rPr lang="en-US" sz="3600" cap="none" dirty="0"/>
              <a:t>spoon theory</a:t>
            </a:r>
          </a:p>
        </p:txBody>
      </p:sp>
    </p:spTree>
    <p:extLst>
      <p:ext uri="{BB962C8B-B14F-4D97-AF65-F5344CB8AC3E}">
        <p14:creationId xmlns:p14="http://schemas.microsoft.com/office/powerpoint/2010/main" val="2210643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379F7-8222-AFDA-9089-318AB531D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8A8C5-BCF7-AE66-1F11-4FA33CE8D8C3}"/>
              </a:ext>
            </a:extLst>
          </p:cNvPr>
          <p:cNvSpPr>
            <a:spLocks noGrp="1"/>
          </p:cNvSpPr>
          <p:nvPr>
            <p:ph type="ctrTitle"/>
          </p:nvPr>
        </p:nvSpPr>
        <p:spPr>
          <a:xfrm>
            <a:off x="1081476" y="751352"/>
            <a:ext cx="8825658" cy="2677648"/>
          </a:xfrm>
        </p:spPr>
        <p:txBody>
          <a:bodyPr>
            <a:normAutofit/>
          </a:bodyPr>
          <a:lstStyle/>
          <a:p>
            <a:r>
              <a:rPr lang="en-US" sz="9600" b="1" dirty="0"/>
              <a:t>Let me fail</a:t>
            </a:r>
          </a:p>
        </p:txBody>
      </p:sp>
      <p:sp>
        <p:nvSpPr>
          <p:cNvPr id="3" name="Subtitle 2">
            <a:extLst>
              <a:ext uri="{FF2B5EF4-FFF2-40B4-BE49-F238E27FC236}">
                <a16:creationId xmlns:a16="http://schemas.microsoft.com/office/drawing/2014/main" id="{9838986C-9112-E370-4344-DDCC2CAF8704}"/>
              </a:ext>
            </a:extLst>
          </p:cNvPr>
          <p:cNvSpPr>
            <a:spLocks noGrp="1"/>
          </p:cNvSpPr>
          <p:nvPr>
            <p:ph type="subTitle" idx="1"/>
          </p:nvPr>
        </p:nvSpPr>
        <p:spPr>
          <a:xfrm>
            <a:off x="1081476" y="3618366"/>
            <a:ext cx="9144000" cy="1828703"/>
          </a:xfrm>
        </p:spPr>
        <p:txBody>
          <a:bodyPr>
            <a:normAutofit/>
          </a:bodyPr>
          <a:lstStyle/>
          <a:p>
            <a:pPr>
              <a:lnSpc>
                <a:spcPct val="120000"/>
              </a:lnSpc>
            </a:pPr>
            <a:r>
              <a:rPr lang="en-US" sz="3600" dirty="0"/>
              <a:t>… </a:t>
            </a:r>
            <a:r>
              <a:rPr lang="en-US" sz="3600" cap="none" dirty="0"/>
              <a:t>But help me succeed</a:t>
            </a:r>
            <a:endParaRPr lang="en-US" sz="3600" dirty="0"/>
          </a:p>
        </p:txBody>
      </p:sp>
    </p:spTree>
    <p:extLst>
      <p:ext uri="{BB962C8B-B14F-4D97-AF65-F5344CB8AC3E}">
        <p14:creationId xmlns:p14="http://schemas.microsoft.com/office/powerpoint/2010/main" val="2694798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57BA7-B694-0AF1-1B1B-9D7E1BC0BC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B89BB-29A7-C116-2961-6DA52B92F7DD}"/>
              </a:ext>
            </a:extLst>
          </p:cNvPr>
          <p:cNvSpPr>
            <a:spLocks noGrp="1"/>
          </p:cNvSpPr>
          <p:nvPr>
            <p:ph type="ctrTitle"/>
          </p:nvPr>
        </p:nvSpPr>
        <p:spPr>
          <a:xfrm>
            <a:off x="1154955" y="1283304"/>
            <a:ext cx="8825658" cy="2677648"/>
          </a:xfrm>
        </p:spPr>
        <p:txBody>
          <a:bodyPr>
            <a:normAutofit fontScale="90000"/>
          </a:bodyPr>
          <a:lstStyle/>
          <a:p>
            <a:r>
              <a:rPr lang="en-US" sz="9600" b="1" dirty="0"/>
              <a:t>Help me make decisions</a:t>
            </a:r>
          </a:p>
        </p:txBody>
      </p:sp>
      <p:sp>
        <p:nvSpPr>
          <p:cNvPr id="3" name="Subtitle 2">
            <a:extLst>
              <a:ext uri="{FF2B5EF4-FFF2-40B4-BE49-F238E27FC236}">
                <a16:creationId xmlns:a16="http://schemas.microsoft.com/office/drawing/2014/main" id="{EFD5F7C2-B6E0-86C8-07D2-C8CF96CE2517}"/>
              </a:ext>
            </a:extLst>
          </p:cNvPr>
          <p:cNvSpPr>
            <a:spLocks noGrp="1"/>
          </p:cNvSpPr>
          <p:nvPr>
            <p:ph type="subTitle" idx="1"/>
          </p:nvPr>
        </p:nvSpPr>
        <p:spPr>
          <a:xfrm>
            <a:off x="1154955" y="4116073"/>
            <a:ext cx="8825658" cy="861420"/>
          </a:xfrm>
        </p:spPr>
        <p:txBody>
          <a:bodyPr>
            <a:noAutofit/>
          </a:bodyPr>
          <a:lstStyle/>
          <a:p>
            <a:r>
              <a:rPr lang="en-US" sz="3600" b="1" cap="none" dirty="0"/>
              <a:t>Explain the consequences</a:t>
            </a:r>
          </a:p>
          <a:p>
            <a:r>
              <a:rPr lang="en-US" sz="3600" b="1" cap="none" dirty="0"/>
              <a:t>Let me change my mind</a:t>
            </a:r>
          </a:p>
        </p:txBody>
      </p:sp>
    </p:spTree>
    <p:extLst>
      <p:ext uri="{BB962C8B-B14F-4D97-AF65-F5344CB8AC3E}">
        <p14:creationId xmlns:p14="http://schemas.microsoft.com/office/powerpoint/2010/main" val="60410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36" name="Rectangle 3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69773"/>
            <a:ext cx="8825658" cy="2870161"/>
          </a:xfrm>
        </p:spPr>
        <p:txBody>
          <a:bodyPr anchor="b">
            <a:normAutofit/>
          </a:bodyPr>
          <a:lstStyle/>
          <a:p>
            <a:pPr algn="ctr"/>
            <a:r>
              <a:rPr lang="en-US" b="1">
                <a:solidFill>
                  <a:schemeClr val="tx1"/>
                </a:solidFill>
              </a:rPr>
              <a:t>Sometimes I’ll take the long way round</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683171" y="4293441"/>
            <a:ext cx="8825658" cy="1234148"/>
          </a:xfrm>
        </p:spPr>
        <p:txBody>
          <a:bodyPr>
            <a:normAutofit/>
          </a:bodyPr>
          <a:lstStyle/>
          <a:p>
            <a:pPr algn="ctr">
              <a:lnSpc>
                <a:spcPct val="90000"/>
              </a:lnSpc>
            </a:pPr>
            <a:r>
              <a:rPr lang="en-US" sz="2000" b="1" cap="none" dirty="0"/>
              <a:t>The scenic route can give me comfort,</a:t>
            </a:r>
          </a:p>
          <a:p>
            <a:pPr algn="ctr">
              <a:lnSpc>
                <a:spcPct val="90000"/>
              </a:lnSpc>
            </a:pPr>
            <a:r>
              <a:rPr lang="en-US" sz="2000" b="1" cap="none" dirty="0"/>
              <a:t>Require less cognitive overhead,</a:t>
            </a:r>
          </a:p>
          <a:p>
            <a:pPr algn="ctr">
              <a:lnSpc>
                <a:spcPct val="90000"/>
              </a:lnSpc>
            </a:pPr>
            <a:r>
              <a:rPr lang="en-US" sz="2000" b="1" cap="none" dirty="0"/>
              <a:t>And be easier for me to navigate.</a:t>
            </a:r>
          </a:p>
        </p:txBody>
      </p:sp>
      <p:cxnSp>
        <p:nvCxnSpPr>
          <p:cNvPr id="39" name="Straight Connector 3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212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54955" y="1283304"/>
            <a:ext cx="8825658" cy="2677648"/>
          </a:xfrm>
        </p:spPr>
        <p:txBody>
          <a:bodyPr>
            <a:normAutofit fontScale="90000"/>
          </a:bodyPr>
          <a:lstStyle/>
          <a:p>
            <a:r>
              <a:rPr lang="en-US" sz="9600" b="1" dirty="0"/>
              <a:t>Help me find stuff</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154955" y="4116073"/>
            <a:ext cx="8825658" cy="861420"/>
          </a:xfrm>
        </p:spPr>
        <p:txBody>
          <a:bodyPr>
            <a:noAutofit/>
          </a:bodyPr>
          <a:lstStyle/>
          <a:p>
            <a:r>
              <a:rPr lang="en-US" sz="3600" b="1" cap="none" dirty="0"/>
              <a:t>Sometimes I find it hard to remember where stuff is</a:t>
            </a:r>
          </a:p>
        </p:txBody>
      </p:sp>
    </p:spTree>
    <p:extLst>
      <p:ext uri="{BB962C8B-B14F-4D97-AF65-F5344CB8AC3E}">
        <p14:creationId xmlns:p14="http://schemas.microsoft.com/office/powerpoint/2010/main" val="4176629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7" name="Rectangle 16">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997907" y="2217107"/>
            <a:ext cx="10196186" cy="3459270"/>
          </a:xfrm>
        </p:spPr>
        <p:txBody>
          <a:bodyPr anchor="t">
            <a:noAutofit/>
          </a:bodyPr>
          <a:lstStyle/>
          <a:p>
            <a:pPr algn="ctr"/>
            <a:r>
              <a:rPr lang="en-US" sz="7200" b="1" dirty="0">
                <a:solidFill>
                  <a:schemeClr val="tx1"/>
                </a:solidFill>
              </a:rPr>
              <a:t>I do not like change (to start with)</a:t>
            </a:r>
          </a:p>
        </p:txBody>
      </p:sp>
      <p:sp>
        <p:nvSpPr>
          <p:cNvPr id="20" name="Rectangle 19">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63676752"/>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E1340-2CCE-35E5-9692-81D1EEA68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AFF71-535A-F844-662E-B066AC3A9A0C}"/>
              </a:ext>
            </a:extLst>
          </p:cNvPr>
          <p:cNvSpPr>
            <a:spLocks noGrp="1"/>
          </p:cNvSpPr>
          <p:nvPr>
            <p:ph type="ctrTitle"/>
          </p:nvPr>
        </p:nvSpPr>
        <p:spPr>
          <a:xfrm>
            <a:off x="1154955" y="1283304"/>
            <a:ext cx="8825658" cy="2677648"/>
          </a:xfrm>
        </p:spPr>
        <p:txBody>
          <a:bodyPr>
            <a:normAutofit fontScale="90000"/>
          </a:bodyPr>
          <a:lstStyle/>
          <a:p>
            <a:r>
              <a:rPr lang="en-US" sz="9600" b="1" dirty="0"/>
              <a:t>Where did it go?</a:t>
            </a:r>
          </a:p>
        </p:txBody>
      </p:sp>
      <p:sp>
        <p:nvSpPr>
          <p:cNvPr id="3" name="Subtitle 2">
            <a:extLst>
              <a:ext uri="{FF2B5EF4-FFF2-40B4-BE49-F238E27FC236}">
                <a16:creationId xmlns:a16="http://schemas.microsoft.com/office/drawing/2014/main" id="{AE284BC8-5819-965B-4561-D83DA3F34E7A}"/>
              </a:ext>
            </a:extLst>
          </p:cNvPr>
          <p:cNvSpPr>
            <a:spLocks noGrp="1"/>
          </p:cNvSpPr>
          <p:nvPr>
            <p:ph type="subTitle" idx="1"/>
          </p:nvPr>
        </p:nvSpPr>
        <p:spPr>
          <a:xfrm>
            <a:off x="1154955" y="4116073"/>
            <a:ext cx="8825658" cy="861420"/>
          </a:xfrm>
        </p:spPr>
        <p:txBody>
          <a:bodyPr>
            <a:noAutofit/>
          </a:bodyPr>
          <a:lstStyle/>
          <a:p>
            <a:r>
              <a:rPr lang="en-US" sz="3600" b="1" cap="none" dirty="0"/>
              <a:t>Toasts and warnings that disappear don’t help me</a:t>
            </a:r>
          </a:p>
        </p:txBody>
      </p:sp>
    </p:spTree>
    <p:extLst>
      <p:ext uri="{BB962C8B-B14F-4D97-AF65-F5344CB8AC3E}">
        <p14:creationId xmlns:p14="http://schemas.microsoft.com/office/powerpoint/2010/main" val="217817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DF7489C8-1FBB-5548-DAAC-3224A0766E8E}"/>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929265AD-48C7-DDC6-3DA1-F20B54D4878D}"/>
              </a:ext>
            </a:extLst>
          </p:cNvPr>
          <p:cNvSpPr>
            <a:spLocks noGrp="1"/>
          </p:cNvSpPr>
          <p:nvPr>
            <p:ph type="ctrTitle"/>
          </p:nvPr>
        </p:nvSpPr>
        <p:spPr>
          <a:xfrm>
            <a:off x="1683171" y="1169773"/>
            <a:ext cx="8825658" cy="2870161"/>
          </a:xfrm>
        </p:spPr>
        <p:txBody>
          <a:bodyPr anchor="b">
            <a:normAutofit/>
          </a:bodyPr>
          <a:lstStyle/>
          <a:p>
            <a:pPr algn="ctr"/>
            <a:r>
              <a:rPr lang="en-US" b="1">
                <a:solidFill>
                  <a:schemeClr val="tx1"/>
                </a:solidFill>
              </a:rPr>
              <a:t>Who am I?</a:t>
            </a:r>
          </a:p>
        </p:txBody>
      </p:sp>
      <p:sp>
        <p:nvSpPr>
          <p:cNvPr id="5" name="Subtitle 4">
            <a:extLst>
              <a:ext uri="{FF2B5EF4-FFF2-40B4-BE49-F238E27FC236}">
                <a16:creationId xmlns:a16="http://schemas.microsoft.com/office/drawing/2014/main" id="{02640A4D-9DF9-9965-D196-938ACD8A00FD}"/>
              </a:ext>
            </a:extLst>
          </p:cNvPr>
          <p:cNvSpPr>
            <a:spLocks noGrp="1"/>
          </p:cNvSpPr>
          <p:nvPr>
            <p:ph type="subTitle" idx="1"/>
          </p:nvPr>
        </p:nvSpPr>
        <p:spPr>
          <a:xfrm>
            <a:off x="1683171" y="4293441"/>
            <a:ext cx="8825658" cy="1234148"/>
          </a:xfrm>
        </p:spPr>
        <p:txBody>
          <a:bodyPr>
            <a:normAutofit/>
          </a:bodyPr>
          <a:lstStyle/>
          <a:p>
            <a:pPr algn="ctr"/>
            <a:r>
              <a:rPr lang="en-US" sz="2000" dirty="0"/>
              <a:t>@</a:t>
            </a:r>
            <a:r>
              <a:rPr lang="en-US" sz="2000" dirty="0" err="1"/>
              <a:t>owenniblock</a:t>
            </a:r>
            <a:r>
              <a:rPr lang="en-US" sz="2000" dirty="0"/>
              <a:t>: </a:t>
            </a:r>
            <a:r>
              <a:rPr lang="en-US" sz="2000" i="1" dirty="0"/>
              <a:t>Undiagnosed Autistic, SOFTWARE Engineer, GitHub Employee, Owner of Cats, Lover of Star Trek, Part-Time comedian, full-time weirdo.</a:t>
            </a:r>
            <a:endParaRPr lang="en-US" sz="2000" dirty="0"/>
          </a:p>
        </p:txBody>
      </p:sp>
      <p:cxnSp>
        <p:nvCxnSpPr>
          <p:cNvPr id="14" name="Straight Connector 13">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man with a beard, glasses and a microphone">
            <a:extLst>
              <a:ext uri="{FF2B5EF4-FFF2-40B4-BE49-F238E27FC236}">
                <a16:creationId xmlns:a16="http://schemas.microsoft.com/office/drawing/2014/main" id="{7B3614C0-836D-DE9A-835D-F1E2030E31C9}"/>
              </a:ext>
            </a:extLst>
          </p:cNvPr>
          <p:cNvPicPr>
            <a:picLocks noChangeAspect="1"/>
          </p:cNvPicPr>
          <p:nvPr/>
        </p:nvPicPr>
        <p:blipFill>
          <a:blip r:embed="rId3"/>
          <a:stretch>
            <a:fillRect/>
          </a:stretch>
        </p:blipFill>
        <p:spPr>
          <a:xfrm>
            <a:off x="5060950" y="916266"/>
            <a:ext cx="2070100" cy="1952772"/>
          </a:xfrm>
          <a:prstGeom prst="rect">
            <a:avLst/>
          </a:prstGeom>
        </p:spPr>
      </p:pic>
      <p:pic>
        <p:nvPicPr>
          <p:cNvPr id="7" name="Picture 6" descr="A black cat looking at a handle&#10;">
            <a:extLst>
              <a:ext uri="{FF2B5EF4-FFF2-40B4-BE49-F238E27FC236}">
                <a16:creationId xmlns:a16="http://schemas.microsoft.com/office/drawing/2014/main" id="{9B39433F-28D0-FEF5-CE31-523CFB139680}"/>
              </a:ext>
            </a:extLst>
          </p:cNvPr>
          <p:cNvPicPr>
            <a:picLocks noChangeAspect="1"/>
          </p:cNvPicPr>
          <p:nvPr/>
        </p:nvPicPr>
        <p:blipFill>
          <a:blip r:embed="rId4"/>
          <a:stretch>
            <a:fillRect/>
          </a:stretch>
        </p:blipFill>
        <p:spPr>
          <a:xfrm>
            <a:off x="1402362" y="861089"/>
            <a:ext cx="2256226" cy="2820283"/>
          </a:xfrm>
          <a:prstGeom prst="rect">
            <a:avLst/>
          </a:prstGeom>
        </p:spPr>
      </p:pic>
      <p:pic>
        <p:nvPicPr>
          <p:cNvPr id="9" name="Picture 8" descr="A black cat sitting in a bed">
            <a:extLst>
              <a:ext uri="{FF2B5EF4-FFF2-40B4-BE49-F238E27FC236}">
                <a16:creationId xmlns:a16="http://schemas.microsoft.com/office/drawing/2014/main" id="{396925B1-AE60-AE15-1F71-742235BC899C}"/>
              </a:ext>
            </a:extLst>
          </p:cNvPr>
          <p:cNvPicPr>
            <a:picLocks noChangeAspect="1"/>
          </p:cNvPicPr>
          <p:nvPr/>
        </p:nvPicPr>
        <p:blipFill>
          <a:blip r:embed="rId5"/>
          <a:stretch>
            <a:fillRect/>
          </a:stretch>
        </p:blipFill>
        <p:spPr>
          <a:xfrm>
            <a:off x="8533412" y="873054"/>
            <a:ext cx="2256226" cy="2820283"/>
          </a:xfrm>
          <a:prstGeom prst="rect">
            <a:avLst/>
          </a:prstGeom>
        </p:spPr>
      </p:pic>
    </p:spTree>
    <p:extLst>
      <p:ext uri="{BB962C8B-B14F-4D97-AF65-F5344CB8AC3E}">
        <p14:creationId xmlns:p14="http://schemas.microsoft.com/office/powerpoint/2010/main" val="385207308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BAD2C7FF-E8E0-E7CB-9D05-DDBD00C05E03}"/>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595061F1-D4D9-26DD-D777-1A04D2BCB3E6}"/>
              </a:ext>
            </a:extLst>
          </p:cNvPr>
          <p:cNvSpPr>
            <a:spLocks noGrp="1"/>
          </p:cNvSpPr>
          <p:nvPr>
            <p:ph type="ctrTitle"/>
          </p:nvPr>
        </p:nvSpPr>
        <p:spPr>
          <a:xfrm>
            <a:off x="3750393" y="1449324"/>
            <a:ext cx="5171185" cy="4189475"/>
          </a:xfrm>
        </p:spPr>
        <p:txBody>
          <a:bodyPr anchor="t">
            <a:normAutofit/>
          </a:bodyPr>
          <a:lstStyle/>
          <a:p>
            <a:r>
              <a:rPr lang="en-US" b="1">
                <a:solidFill>
                  <a:schemeClr val="tx1"/>
                </a:solidFill>
              </a:rPr>
              <a:t>Notification fatigue is a thing</a:t>
            </a:r>
          </a:p>
        </p:txBody>
      </p:sp>
      <p:sp>
        <p:nvSpPr>
          <p:cNvPr id="11" name="Rectangle 10">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85285398"/>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54955" y="741796"/>
            <a:ext cx="8825658" cy="2677648"/>
          </a:xfrm>
        </p:spPr>
        <p:txBody>
          <a:bodyPr>
            <a:normAutofit/>
          </a:bodyPr>
          <a:lstStyle/>
          <a:p>
            <a:r>
              <a:rPr lang="en-US" sz="9600" b="1" dirty="0"/>
              <a:t>Just help me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154955" y="3675202"/>
            <a:ext cx="8825658" cy="861420"/>
          </a:xfrm>
        </p:spPr>
        <p:txBody>
          <a:bodyPr>
            <a:noAutofit/>
          </a:bodyPr>
          <a:lstStyle/>
          <a:p>
            <a:r>
              <a:rPr lang="en-US" sz="3600" b="1" cap="none" dirty="0"/>
              <a:t>Human contact in various forms never seems to happen any more </a:t>
            </a:r>
            <a:r>
              <a:rPr lang="en-US" sz="3600" b="1" dirty="0">
                <a:sym typeface="Wingdings" pitchFamily="2" charset="2"/>
              </a:rPr>
              <a:t></a:t>
            </a:r>
            <a:endParaRPr lang="en-US" sz="3600" b="1" dirty="0"/>
          </a:p>
        </p:txBody>
      </p:sp>
    </p:spTree>
    <p:extLst>
      <p:ext uri="{BB962C8B-B14F-4D97-AF65-F5344CB8AC3E}">
        <p14:creationId xmlns:p14="http://schemas.microsoft.com/office/powerpoint/2010/main" val="4097976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4183E156-F7A9-9AD9-9A26-75F634A2EF77}"/>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1DEBE7FF-ADAF-AAF2-0940-B65D7C626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43F025BF-4B0D-E214-4940-6DE4F2D60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C3B61D44-6C69-B6B5-7851-5510AE525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52CB64F1-FFEA-7D4C-BB47-4E9DE3863A63}"/>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General Accessibility Guidance &amp; Resources</a:t>
            </a:r>
          </a:p>
        </p:txBody>
      </p:sp>
      <p:cxnSp>
        <p:nvCxnSpPr>
          <p:cNvPr id="11" name="Straight Connector 10">
            <a:extLst>
              <a:ext uri="{FF2B5EF4-FFF2-40B4-BE49-F238E27FC236}">
                <a16:creationId xmlns:a16="http://schemas.microsoft.com/office/drawing/2014/main" id="{31137AE6-EA0C-1E1C-CA93-3398154ACB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65590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6100" b="1"/>
              <a:t>Web Accessibility Guidelines</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258529" y="5656301"/>
            <a:ext cx="9684774" cy="535304"/>
          </a:xfrm>
        </p:spPr>
        <p:txBody>
          <a:bodyPr>
            <a:normAutofit/>
          </a:bodyPr>
          <a:lstStyle/>
          <a:p>
            <a:pPr algn="ctr">
              <a:lnSpc>
                <a:spcPct val="90000"/>
              </a:lnSpc>
            </a:pPr>
            <a:r>
              <a:rPr lang="en-US" sz="1100" cap="none" dirty="0"/>
              <a:t>WCAG: </a:t>
            </a:r>
            <a:r>
              <a:rPr lang="en-GB" sz="1100" cap="none" dirty="0">
                <a:solidFill>
                  <a:srgbClr val="FFFF00"/>
                </a:solidFill>
                <a:hlinkClick r:id="rId2">
                  <a:extLst>
                    <a:ext uri="{A12FA001-AC4F-418D-AE19-62706E023703}">
                      <ahyp:hlinkClr xmlns:ahyp="http://schemas.microsoft.com/office/drawing/2018/hyperlinkcolor" val="tx"/>
                    </a:ext>
                  </a:extLst>
                </a:hlinkClick>
              </a:rPr>
              <a:t>web content accessibility guidelines (WCAG) 2.1 (w3.Org)</a:t>
            </a:r>
            <a:endParaRPr lang="en-US" sz="1100" cap="none" dirty="0">
              <a:solidFill>
                <a:srgbClr val="FFFF00"/>
              </a:solidFill>
            </a:endParaRPr>
          </a:p>
          <a:p>
            <a:pPr algn="ctr">
              <a:lnSpc>
                <a:spcPct val="90000"/>
              </a:lnSpc>
            </a:pPr>
            <a:r>
              <a:rPr lang="en-US" sz="1100" cap="none" dirty="0"/>
              <a:t>COGA: </a:t>
            </a:r>
            <a:r>
              <a:rPr lang="en-GB" sz="1100" cap="none" dirty="0">
                <a:solidFill>
                  <a:srgbClr val="FFFF00"/>
                </a:solidFill>
                <a:hlinkClick r:id="rId3">
                  <a:extLst>
                    <a:ext uri="{A12FA001-AC4F-418D-AE19-62706E023703}">
                      <ahyp:hlinkClr xmlns:ahyp="http://schemas.microsoft.com/office/drawing/2018/hyperlinkcolor" val="tx"/>
                    </a:ext>
                  </a:extLst>
                </a:hlinkClick>
              </a:rPr>
              <a:t>making content usable for people with cognitive and learning disabilities (w3.Org)</a:t>
            </a:r>
            <a:endParaRPr lang="en-US" sz="1100" cap="none" dirty="0">
              <a:solidFill>
                <a:srgbClr val="FFFF00"/>
              </a:solidFill>
            </a:endParaRPr>
          </a:p>
        </p:txBody>
      </p:sp>
      <p:pic>
        <p:nvPicPr>
          <p:cNvPr id="7" name="Graphic 6" descr="Laptop">
            <a:extLst>
              <a:ext uri="{FF2B5EF4-FFF2-40B4-BE49-F238E27FC236}">
                <a16:creationId xmlns:a16="http://schemas.microsoft.com/office/drawing/2014/main" id="{8C606423-DA63-A0C6-BA86-A40DB70C57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2555" y="934065"/>
            <a:ext cx="2517058" cy="25170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00769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72F61-CE5E-9A42-A1E9-D03281C257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780DF8-4705-00B2-DD92-4A4A075523CD}"/>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6600" b="1" dirty="0">
                <a:solidFill>
                  <a:srgbClr val="EBEBEB"/>
                </a:solidFill>
              </a:rPr>
              <a:t>Some Microsoft Design Guidelines &amp; Tools</a:t>
            </a:r>
          </a:p>
        </p:txBody>
      </p:sp>
      <p:sp>
        <p:nvSpPr>
          <p:cNvPr id="3" name="Subtitle 2">
            <a:extLst>
              <a:ext uri="{FF2B5EF4-FFF2-40B4-BE49-F238E27FC236}">
                <a16:creationId xmlns:a16="http://schemas.microsoft.com/office/drawing/2014/main" id="{42D8CA89-7376-8122-6671-E7A0411416F0}"/>
              </a:ext>
            </a:extLst>
          </p:cNvPr>
          <p:cNvSpPr>
            <a:spLocks noGrp="1"/>
          </p:cNvSpPr>
          <p:nvPr>
            <p:ph type="subTitle" idx="1"/>
          </p:nvPr>
        </p:nvSpPr>
        <p:spPr>
          <a:xfrm>
            <a:off x="1258529" y="5656301"/>
            <a:ext cx="9684774" cy="535304"/>
          </a:xfrm>
        </p:spPr>
        <p:txBody>
          <a:bodyPr>
            <a:normAutofit/>
          </a:bodyPr>
          <a:lstStyle/>
          <a:p>
            <a:pPr algn="ctr">
              <a:lnSpc>
                <a:spcPct val="90000"/>
              </a:lnSpc>
            </a:pPr>
            <a:r>
              <a:rPr lang="en-US" sz="1100" cap="none" dirty="0">
                <a:solidFill>
                  <a:srgbClr val="FFFF00"/>
                </a:solidFill>
                <a:hlinkClick r:id="rId2">
                  <a:extLst>
                    <a:ext uri="{A12FA001-AC4F-418D-AE19-62706E023703}">
                      <ahyp:hlinkClr xmlns:ahyp="http://schemas.microsoft.com/office/drawing/2018/hyperlinkcolor" val="tx"/>
                    </a:ext>
                  </a:extLst>
                </a:hlinkClick>
              </a:rPr>
              <a:t>Inclusive design for cognition guidebook (PDF)</a:t>
            </a:r>
            <a:endParaRPr lang="en-US" sz="1100" cap="none" dirty="0">
              <a:solidFill>
                <a:srgbClr val="FFFF00"/>
              </a:solidFill>
            </a:endParaRPr>
          </a:p>
          <a:p>
            <a:pPr algn="ctr">
              <a:lnSpc>
                <a:spcPct val="90000"/>
              </a:lnSpc>
            </a:pPr>
            <a:r>
              <a:rPr lang="en-US" sz="1100" cap="none" dirty="0">
                <a:solidFill>
                  <a:srgbClr val="FFFF00"/>
                </a:solidFill>
                <a:hlinkClick r:id="rId3">
                  <a:extLst>
                    <a:ext uri="{A12FA001-AC4F-418D-AE19-62706E023703}">
                      <ahyp:hlinkClr xmlns:ahyp="http://schemas.microsoft.com/office/drawing/2018/hyperlinkcolor" val="tx"/>
                    </a:ext>
                  </a:extLst>
                </a:hlinkClick>
              </a:rPr>
              <a:t>Mental health guidebook (pdf)</a:t>
            </a:r>
            <a:endParaRPr lang="en-US" sz="1100" cap="none" dirty="0">
              <a:solidFill>
                <a:srgbClr val="FFFF00"/>
              </a:solidFill>
            </a:endParaRPr>
          </a:p>
        </p:txBody>
      </p:sp>
      <p:pic>
        <p:nvPicPr>
          <p:cNvPr id="7" name="Graphic 6" descr="Laptop">
            <a:extLst>
              <a:ext uri="{FF2B5EF4-FFF2-40B4-BE49-F238E27FC236}">
                <a16:creationId xmlns:a16="http://schemas.microsoft.com/office/drawing/2014/main" id="{5E06D773-65F9-4DFE-7564-62B312DAF2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2555" y="934065"/>
            <a:ext cx="2517058" cy="25170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99056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0E08F-B7BF-1F2A-35A4-17450886A3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D17C1-6F57-9B29-A1EF-D66CCD644834}"/>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6600" b="1" dirty="0">
                <a:solidFill>
                  <a:srgbClr val="EBEBEB"/>
                </a:solidFill>
              </a:rPr>
              <a:t>Other Useful Resources</a:t>
            </a:r>
          </a:p>
        </p:txBody>
      </p:sp>
      <p:sp>
        <p:nvSpPr>
          <p:cNvPr id="3" name="Subtitle 2">
            <a:extLst>
              <a:ext uri="{FF2B5EF4-FFF2-40B4-BE49-F238E27FC236}">
                <a16:creationId xmlns:a16="http://schemas.microsoft.com/office/drawing/2014/main" id="{87465416-F03E-E6D7-5A02-26F4658FB193}"/>
              </a:ext>
            </a:extLst>
          </p:cNvPr>
          <p:cNvSpPr>
            <a:spLocks noGrp="1"/>
          </p:cNvSpPr>
          <p:nvPr>
            <p:ph type="subTitle" idx="1"/>
          </p:nvPr>
        </p:nvSpPr>
        <p:spPr>
          <a:xfrm>
            <a:off x="1258529" y="5656301"/>
            <a:ext cx="9684774" cy="535304"/>
          </a:xfrm>
        </p:spPr>
        <p:txBody>
          <a:bodyPr>
            <a:normAutofit/>
          </a:bodyPr>
          <a:lstStyle/>
          <a:p>
            <a:pPr algn="ctr">
              <a:lnSpc>
                <a:spcPct val="90000"/>
              </a:lnSpc>
            </a:pPr>
            <a:r>
              <a:rPr lang="en-US" sz="1100" cap="none" dirty="0"/>
              <a:t>UK gov: </a:t>
            </a:r>
            <a:r>
              <a:rPr lang="en-US" sz="1100" cap="none" dirty="0">
                <a:solidFill>
                  <a:srgbClr val="FFFF00"/>
                </a:solidFill>
                <a:hlinkClick r:id="rId3">
                  <a:extLst>
                    <a:ext uri="{A12FA001-AC4F-418D-AE19-62706E023703}">
                      <ahyp:hlinkClr xmlns:ahyp="http://schemas.microsoft.com/office/drawing/2018/hyperlinkcolor" val="tx"/>
                    </a:ext>
                  </a:extLst>
                </a:hlinkClick>
              </a:rPr>
              <a:t>dos and don’ts on designing for accessibility</a:t>
            </a:r>
            <a:endParaRPr lang="en-US" sz="1100" cap="none" dirty="0">
              <a:solidFill>
                <a:srgbClr val="FFFF00"/>
              </a:solidFill>
            </a:endParaRPr>
          </a:p>
          <a:p>
            <a:pPr algn="ctr">
              <a:lnSpc>
                <a:spcPct val="90000"/>
              </a:lnSpc>
            </a:pPr>
            <a:r>
              <a:rPr lang="en-US" sz="1100" cap="none" dirty="0" err="1"/>
              <a:t>Github</a:t>
            </a:r>
            <a:r>
              <a:rPr lang="en-US" sz="1100" cap="none" dirty="0"/>
              <a:t> blog: </a:t>
            </a:r>
            <a:r>
              <a:rPr lang="en-GB" sz="1100" cap="none" dirty="0">
                <a:solidFill>
                  <a:srgbClr val="FFFF00"/>
                </a:solidFill>
                <a:hlinkClick r:id="rId4">
                  <a:extLst>
                    <a:ext uri="{A12FA001-AC4F-418D-AE19-62706E023703}">
                      <ahyp:hlinkClr xmlns:ahyp="http://schemas.microsoft.com/office/drawing/2018/hyperlinkcolor" val="tx"/>
                    </a:ext>
                  </a:extLst>
                </a:hlinkClick>
              </a:rPr>
              <a:t>how github supports neurodiverse employees (and how your company can, too)</a:t>
            </a:r>
            <a:endParaRPr lang="en-US" sz="1100" cap="none" dirty="0">
              <a:solidFill>
                <a:srgbClr val="FFFF00"/>
              </a:solidFill>
            </a:endParaRPr>
          </a:p>
        </p:txBody>
      </p:sp>
      <p:pic>
        <p:nvPicPr>
          <p:cNvPr id="7" name="Graphic 6" descr="Laptop">
            <a:extLst>
              <a:ext uri="{FF2B5EF4-FFF2-40B4-BE49-F238E27FC236}">
                <a16:creationId xmlns:a16="http://schemas.microsoft.com/office/drawing/2014/main" id="{F222F703-BF70-D020-2665-80E52202FF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32555" y="934065"/>
            <a:ext cx="2517058" cy="25170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164257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99405" y="2099733"/>
            <a:ext cx="8825658" cy="2677648"/>
          </a:xfrm>
        </p:spPr>
        <p:txBody>
          <a:bodyPr>
            <a:normAutofit/>
          </a:bodyPr>
          <a:lstStyle/>
          <a:p>
            <a:r>
              <a:rPr lang="en-US" b="1" dirty="0">
                <a:solidFill>
                  <a:schemeClr val="tx2">
                    <a:lumMod val="75000"/>
                  </a:schemeClr>
                </a:solidFill>
              </a:rPr>
              <a:t>Want To Be Inclusive?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154955" y="4777380"/>
            <a:ext cx="8825658" cy="861420"/>
          </a:xfrm>
        </p:spPr>
        <p:txBody>
          <a:bodyPr>
            <a:normAutofit/>
          </a:bodyPr>
          <a:lstStyle/>
          <a:p>
            <a:r>
              <a:rPr lang="en-US" cap="none" dirty="0">
                <a:solidFill>
                  <a:schemeClr val="tx2"/>
                </a:solidFill>
              </a:rPr>
              <a:t>Engage with the community!</a:t>
            </a:r>
          </a:p>
          <a:p>
            <a:r>
              <a:rPr lang="en-US" cap="none" dirty="0">
                <a:solidFill>
                  <a:schemeClr val="tx2"/>
                </a:solidFill>
              </a:rPr>
              <a:t>Create space for a community</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07152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2E8BD2A-4014-4DC6-A228-4ECE6A0A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D0F43A4-A469-42F0-8A8C-C83267E7B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7282985F-8570-4C20-9EE5-F40FA5953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F45763AB-EB50-4C8D-89DA-DDCBF5042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F5AE31F6-6D42-4BC8-BB56-F5C2436C7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6B7A9BE8-8E6D-46BB-8445-8F9459065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D6789800-7501-41DE-A983-5C0583C5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4F71D34F-471B-4AE5-AB46-8D5E7A616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E0C34BAD-A65E-40CE-8FF6-5B9777927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BF0943C6-9E07-4892-9EC5-2210B9D30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0B626621-A51A-4BFF-9026-FAAE5E76D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D69C07EE-60A8-4276-873F-355F75D4BD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5232771" y="437513"/>
            <a:ext cx="6232398" cy="5954325"/>
          </a:xfrm>
        </p:spPr>
        <p:txBody>
          <a:bodyPr anchor="ctr">
            <a:normAutofit/>
          </a:bodyPr>
          <a:lstStyle/>
          <a:p>
            <a:r>
              <a:rPr lang="en-US" sz="6600" b="1">
                <a:solidFill>
                  <a:schemeClr val="tx2"/>
                </a:solidFill>
              </a:rPr>
              <a:t>Conclusions</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971257" y="1172776"/>
            <a:ext cx="3290257" cy="4512448"/>
          </a:xfrm>
        </p:spPr>
        <p:txBody>
          <a:bodyPr anchor="ctr">
            <a:normAutofit/>
          </a:bodyPr>
          <a:lstStyle/>
          <a:p>
            <a:r>
              <a:rPr lang="en-US" sz="2400" b="1" cap="none" dirty="0">
                <a:solidFill>
                  <a:schemeClr val="accent1">
                    <a:lumMod val="60000"/>
                    <a:lumOff val="40000"/>
                  </a:schemeClr>
                </a:solidFill>
              </a:rPr>
              <a:t>Be kind</a:t>
            </a:r>
          </a:p>
          <a:p>
            <a:r>
              <a:rPr lang="en-US" sz="2400" b="1" cap="none" dirty="0">
                <a:solidFill>
                  <a:schemeClr val="accent1">
                    <a:lumMod val="60000"/>
                    <a:lumOff val="40000"/>
                  </a:schemeClr>
                </a:solidFill>
              </a:rPr>
              <a:t>Ask questions</a:t>
            </a:r>
          </a:p>
          <a:p>
            <a:r>
              <a:rPr lang="en-US" sz="2400" b="1" cap="none" dirty="0">
                <a:solidFill>
                  <a:schemeClr val="accent1">
                    <a:lumMod val="60000"/>
                    <a:lumOff val="40000"/>
                  </a:schemeClr>
                </a:solidFill>
              </a:rPr>
              <a:t>Keep learning</a:t>
            </a:r>
          </a:p>
        </p:txBody>
      </p:sp>
    </p:spTree>
    <p:extLst>
      <p:ext uri="{BB962C8B-B14F-4D97-AF65-F5344CB8AC3E}">
        <p14:creationId xmlns:p14="http://schemas.microsoft.com/office/powerpoint/2010/main" val="2347330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fontScale="90000"/>
          </a:bodyPr>
          <a:lstStyle/>
          <a:p>
            <a:r>
              <a:rPr lang="en-US" sz="9600" b="1" dirty="0"/>
              <a:t>The End | Chat </a:t>
            </a:r>
            <a:r>
              <a:rPr lang="en-US" sz="9600" b="1" dirty="0">
                <a:sym typeface="Wingdings" pitchFamily="2" charset="2"/>
              </a:rPr>
              <a:t></a:t>
            </a:r>
            <a:endParaRPr lang="en-US" sz="9600" b="1" dirty="0"/>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rmAutofit fontScale="40000" lnSpcReduction="20000"/>
          </a:bodyPr>
          <a:lstStyle/>
          <a:p>
            <a:r>
              <a:rPr lang="en-US" sz="3600" cap="none" dirty="0">
                <a:solidFill>
                  <a:schemeClr val="bg1"/>
                </a:solidFill>
              </a:rPr>
              <a:t>Safe space vibes</a:t>
            </a:r>
          </a:p>
          <a:p>
            <a:r>
              <a:rPr lang="en-US" sz="3600" cap="none" dirty="0">
                <a:solidFill>
                  <a:schemeClr val="bg1"/>
                </a:solidFill>
              </a:rPr>
              <a:t>Meeting is recorded </a:t>
            </a:r>
          </a:p>
          <a:p>
            <a:r>
              <a:rPr lang="en-US" sz="3600" cap="none" dirty="0">
                <a:solidFill>
                  <a:schemeClr val="bg1"/>
                </a:solidFill>
              </a:rPr>
              <a:t>Oversharing is a thing</a:t>
            </a:r>
          </a:p>
        </p:txBody>
      </p:sp>
    </p:spTree>
    <p:extLst>
      <p:ext uri="{BB962C8B-B14F-4D97-AF65-F5344CB8AC3E}">
        <p14:creationId xmlns:p14="http://schemas.microsoft.com/office/powerpoint/2010/main" val="301375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541F74-7AB4-44F5-B299-DC46587E9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B7C5CDCA-4575-4FF4-A5EC-64DC449B2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0742D19B-10DE-4D94-98F8-1F12F9938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9BC4F9F2-5068-498F-A8BD-B7B10532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53E1DABB-ED82-4D7D-8F9D-4F5168E3E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93468F7E-1797-41D7-AB73-3AD2C4C25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A20D4073-E031-435E-B8A6-63CEA7375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8304B15C-CB59-49EF-BEFA-F4B5CFF1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6739E239-4B56-4CD1-B3C9-F44730C4B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B97F9A81-D694-4C86-AF0C-8D592AFE28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1" name="Rectangle 20">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43000"/>
            <a:ext cx="8825658" cy="3389217"/>
          </a:xfrm>
        </p:spPr>
        <p:txBody>
          <a:bodyPr anchor="ctr">
            <a:normAutofit/>
          </a:bodyPr>
          <a:lstStyle/>
          <a:p>
            <a:pPr algn="ctr"/>
            <a:r>
              <a:rPr lang="en-US" sz="6600" b="1" dirty="0">
                <a:solidFill>
                  <a:srgbClr val="FFFFFF"/>
                </a:solidFill>
              </a:rPr>
              <a:t>Neurodivergence @ GitHub</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683171" y="5240851"/>
            <a:ext cx="8825658" cy="828932"/>
          </a:xfrm>
        </p:spPr>
        <p:txBody>
          <a:bodyPr>
            <a:normAutofit/>
          </a:bodyPr>
          <a:lstStyle/>
          <a:p>
            <a:pPr algn="ctr"/>
            <a:r>
              <a:rPr lang="en-US" sz="2400" dirty="0">
                <a:solidFill>
                  <a:schemeClr val="tx2"/>
                </a:solidFill>
              </a:rPr>
              <a:t>Hooray for the </a:t>
            </a:r>
            <a:r>
              <a:rPr lang="en-US" sz="2400" dirty="0" err="1">
                <a:solidFill>
                  <a:schemeClr val="tx2"/>
                </a:solidFill>
              </a:rPr>
              <a:t>Neurocats</a:t>
            </a:r>
            <a:endParaRPr lang="en-US" sz="2400" dirty="0">
              <a:solidFill>
                <a:schemeClr val="tx2"/>
              </a:solidFill>
            </a:endParaRPr>
          </a:p>
        </p:txBody>
      </p:sp>
    </p:spTree>
    <p:extLst>
      <p:ext uri="{BB962C8B-B14F-4D97-AF65-F5344CB8AC3E}">
        <p14:creationId xmlns:p14="http://schemas.microsoft.com/office/powerpoint/2010/main" val="201613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E928FE32-E169-7839-9A8F-29CE88E75876}"/>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FB43438A-14C9-46A8-7586-25FBCE7E8803}"/>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Neurodiversity vs. Neurodivergence</a:t>
            </a:r>
          </a:p>
        </p:txBody>
      </p:sp>
      <p:sp>
        <p:nvSpPr>
          <p:cNvPr id="3" name="Subtitle 2">
            <a:extLst>
              <a:ext uri="{FF2B5EF4-FFF2-40B4-BE49-F238E27FC236}">
                <a16:creationId xmlns:a16="http://schemas.microsoft.com/office/drawing/2014/main" id="{551608EE-AD36-090C-0EA1-15B187C72904}"/>
              </a:ext>
            </a:extLst>
          </p:cNvPr>
          <p:cNvSpPr>
            <a:spLocks noGrp="1"/>
          </p:cNvSpPr>
          <p:nvPr>
            <p:ph type="subTitle" idx="1"/>
          </p:nvPr>
        </p:nvSpPr>
        <p:spPr>
          <a:xfrm>
            <a:off x="1683171" y="4293441"/>
            <a:ext cx="8825658" cy="1234148"/>
          </a:xfrm>
        </p:spPr>
        <p:txBody>
          <a:bodyPr>
            <a:normAutofit lnSpcReduction="10000"/>
          </a:bodyPr>
          <a:lstStyle/>
          <a:p>
            <a:pPr algn="ctr">
              <a:lnSpc>
                <a:spcPct val="90000"/>
              </a:lnSpc>
            </a:pPr>
            <a:r>
              <a:rPr lang="en-US" sz="2000" dirty="0"/>
              <a:t>Neurodiversity: The array of all different ways of our brains working. Includes what’s considered typical.</a:t>
            </a:r>
          </a:p>
          <a:p>
            <a:pPr algn="ctr">
              <a:lnSpc>
                <a:spcPct val="90000"/>
              </a:lnSpc>
            </a:pPr>
            <a:r>
              <a:rPr lang="en-US" sz="2000" dirty="0"/>
              <a:t>Neurodivergence: People with cognitive functioning that differs from what’s considered typical.</a:t>
            </a:r>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49776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16F1C-AE77-AB67-0E34-99AEADB6A0DB}"/>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5779281-7937-47A5-9678-B6FDAD972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9" name="Rectangle 8">
              <a:extLst>
                <a:ext uri="{FF2B5EF4-FFF2-40B4-BE49-F238E27FC236}">
                  <a16:creationId xmlns:a16="http://schemas.microsoft.com/office/drawing/2014/main" id="{3C6A5F94-EA1E-47C7-A6EE-BBF381891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Oval 9">
              <a:extLst>
                <a:ext uri="{FF2B5EF4-FFF2-40B4-BE49-F238E27FC236}">
                  <a16:creationId xmlns:a16="http://schemas.microsoft.com/office/drawing/2014/main" id="{A45E2F18-3105-4F3B-99FD-83B4793DA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1381AF66-114C-4563-B095-288F42CCB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747F9408-6CFC-4676-AD20-F02C796EB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A7ADB05A-D37F-413A-B91E-5BB1FF62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8654F3E1-5DC0-4E84-B666-997F05FA0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6705C03F-F9C3-432E-8D6A-7396A5D23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6" name="Freeform 5">
              <a:extLst>
                <a:ext uri="{FF2B5EF4-FFF2-40B4-BE49-F238E27FC236}">
                  <a16:creationId xmlns:a16="http://schemas.microsoft.com/office/drawing/2014/main" id="{A9832115-0F55-42D3-9A09-385BD837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7" name="Freeform 5">
              <a:extLst>
                <a:ext uri="{FF2B5EF4-FFF2-40B4-BE49-F238E27FC236}">
                  <a16:creationId xmlns:a16="http://schemas.microsoft.com/office/drawing/2014/main" id="{E7DA4E2E-EF02-4DA8-B2D4-458977719B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9" name="Rectangle 18">
            <a:extLst>
              <a:ext uri="{FF2B5EF4-FFF2-40B4-BE49-F238E27FC236}">
                <a16:creationId xmlns:a16="http://schemas.microsoft.com/office/drawing/2014/main" id="{4E7CA534-C00D-4395-B324-C66C955E5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1B1A260-8A72-4E08-82CC-DB3DB0A49F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4" name="Rectangle 23">
              <a:extLst>
                <a:ext uri="{FF2B5EF4-FFF2-40B4-BE49-F238E27FC236}">
                  <a16:creationId xmlns:a16="http://schemas.microsoft.com/office/drawing/2014/main" id="{F5EE446B-EFB2-4F6A-AC6E-936E92DB5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Oval 24">
              <a:extLst>
                <a:ext uri="{FF2B5EF4-FFF2-40B4-BE49-F238E27FC236}">
                  <a16:creationId xmlns:a16="http://schemas.microsoft.com/office/drawing/2014/main" id="{3483BA79-FCF5-4852-AF0E-CA634727E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Oval 25">
              <a:extLst>
                <a:ext uri="{FF2B5EF4-FFF2-40B4-BE49-F238E27FC236}">
                  <a16:creationId xmlns:a16="http://schemas.microsoft.com/office/drawing/2014/main" id="{A2630BA5-8A74-4D0A-BB80-42BB6E2D0C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Oval 26">
              <a:extLst>
                <a:ext uri="{FF2B5EF4-FFF2-40B4-BE49-F238E27FC236}">
                  <a16:creationId xmlns:a16="http://schemas.microsoft.com/office/drawing/2014/main" id="{BD6109B2-DB31-43CB-950B-AB02BC17CF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4F4C0381-B807-4F22-9362-4CF1EA4ED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32DC58E5-A2AB-4AF3-BFDC-51F45B85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5A82E722-60BE-4C4A-93FB-ED5C9D25F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Freeform 5">
              <a:extLst>
                <a:ext uri="{FF2B5EF4-FFF2-40B4-BE49-F238E27FC236}">
                  <a16:creationId xmlns:a16="http://schemas.microsoft.com/office/drawing/2014/main" id="{BD917B57-2D0B-49F7-99D0-3E0D11138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2" name="Freeform 5">
              <a:extLst>
                <a:ext uri="{FF2B5EF4-FFF2-40B4-BE49-F238E27FC236}">
                  <a16:creationId xmlns:a16="http://schemas.microsoft.com/office/drawing/2014/main" id="{ED29444E-A895-4493-BEBA-CBD61CF47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3" name="Freeform 5">
              <a:extLst>
                <a:ext uri="{FF2B5EF4-FFF2-40B4-BE49-F238E27FC236}">
                  <a16:creationId xmlns:a16="http://schemas.microsoft.com/office/drawing/2014/main" id="{9237B3E9-B2D7-4C20-930D-6FD74FFB5C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9F7F8A74-919A-0660-2141-C88B710400E4}"/>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2700">
                <a:solidFill>
                  <a:srgbClr val="EBEBEB"/>
                </a:solidFill>
              </a:rPr>
              <a:t>Neurodivergence</a:t>
            </a:r>
          </a:p>
        </p:txBody>
      </p:sp>
      <p:sp>
        <p:nvSpPr>
          <p:cNvPr id="3" name="Subtitle 2">
            <a:extLst>
              <a:ext uri="{FF2B5EF4-FFF2-40B4-BE49-F238E27FC236}">
                <a16:creationId xmlns:a16="http://schemas.microsoft.com/office/drawing/2014/main" id="{2491FB99-B6E2-8BC9-0FB5-4A534185742E}"/>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r>
              <a:rPr lang="en-US" sz="2000" dirty="0">
                <a:solidFill>
                  <a:schemeClr val="tx1">
                    <a:lumMod val="75000"/>
                    <a:lumOff val="25000"/>
                  </a:schemeClr>
                </a:solidFill>
              </a:rPr>
              <a:t>Neurodivergence Includes:</a:t>
            </a:r>
          </a:p>
          <a:p>
            <a:pPr marL="285750" indent="-285750">
              <a:buFont typeface="Wingdings 3" charset="2"/>
              <a:buChar char=""/>
            </a:pPr>
            <a:r>
              <a:rPr lang="en-US" sz="2000" dirty="0">
                <a:solidFill>
                  <a:schemeClr val="tx1">
                    <a:lumMod val="75000"/>
                    <a:lumOff val="25000"/>
                  </a:schemeClr>
                </a:solidFill>
              </a:rPr>
              <a:t>Autism</a:t>
            </a:r>
          </a:p>
          <a:p>
            <a:pPr marL="285750" indent="-285750">
              <a:buFont typeface="Wingdings 3" charset="2"/>
              <a:buChar char=""/>
            </a:pPr>
            <a:r>
              <a:rPr lang="en-US" sz="2000" dirty="0">
                <a:solidFill>
                  <a:schemeClr val="tx1">
                    <a:lumMod val="75000"/>
                    <a:lumOff val="25000"/>
                  </a:schemeClr>
                </a:solidFill>
              </a:rPr>
              <a:t>ADHD</a:t>
            </a:r>
          </a:p>
          <a:p>
            <a:pPr marL="285750" indent="-285750">
              <a:buFont typeface="Wingdings 3" charset="2"/>
              <a:buChar char=""/>
            </a:pPr>
            <a:r>
              <a:rPr lang="en-US" sz="2000" dirty="0">
                <a:solidFill>
                  <a:schemeClr val="tx1">
                    <a:lumMod val="75000"/>
                    <a:lumOff val="25000"/>
                  </a:schemeClr>
                </a:solidFill>
              </a:rPr>
              <a:t>Dyslexia</a:t>
            </a:r>
          </a:p>
          <a:p>
            <a:pPr marL="285750" indent="-285750">
              <a:buFont typeface="Wingdings 3" charset="2"/>
              <a:buChar char=""/>
            </a:pPr>
            <a:r>
              <a:rPr lang="en-US" sz="2000" dirty="0">
                <a:solidFill>
                  <a:schemeClr val="tx1">
                    <a:lumMod val="75000"/>
                    <a:lumOff val="25000"/>
                  </a:schemeClr>
                </a:solidFill>
              </a:rPr>
              <a:t>Aphantasia</a:t>
            </a:r>
          </a:p>
          <a:p>
            <a:pPr marL="285750" indent="-285750">
              <a:buFont typeface="Wingdings 3" charset="2"/>
              <a:buChar char=""/>
            </a:pPr>
            <a:r>
              <a:rPr lang="en-US" sz="2000" dirty="0">
                <a:solidFill>
                  <a:schemeClr val="tx1">
                    <a:lumMod val="75000"/>
                    <a:lumOff val="25000"/>
                  </a:schemeClr>
                </a:solidFill>
              </a:rPr>
              <a:t>Mental health conditions</a:t>
            </a:r>
          </a:p>
          <a:p>
            <a:pPr marL="285750" indent="-285750">
              <a:buFont typeface="Wingdings 3" charset="2"/>
              <a:buChar char=""/>
            </a:pPr>
            <a:r>
              <a:rPr lang="en-US" sz="2000" dirty="0">
                <a:solidFill>
                  <a:schemeClr val="tx1">
                    <a:lumMod val="75000"/>
                    <a:lumOff val="25000"/>
                  </a:schemeClr>
                </a:solidFill>
              </a:rPr>
              <a:t>Many, many more</a:t>
            </a:r>
          </a:p>
        </p:txBody>
      </p:sp>
    </p:spTree>
    <p:extLst>
      <p:ext uri="{BB962C8B-B14F-4D97-AF65-F5344CB8AC3E}">
        <p14:creationId xmlns:p14="http://schemas.microsoft.com/office/powerpoint/2010/main" val="204769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7541F74-7AB4-44F5-B299-DC46587E9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9" name="Rectangle 18">
              <a:extLst>
                <a:ext uri="{FF2B5EF4-FFF2-40B4-BE49-F238E27FC236}">
                  <a16:creationId xmlns:a16="http://schemas.microsoft.com/office/drawing/2014/main" id="{B7C5CDCA-4575-4FF4-A5EC-64DC449B2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0742D19B-10DE-4D94-98F8-1F12F9938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Oval 20">
              <a:extLst>
                <a:ext uri="{FF2B5EF4-FFF2-40B4-BE49-F238E27FC236}">
                  <a16:creationId xmlns:a16="http://schemas.microsoft.com/office/drawing/2014/main" id="{9BC4F9F2-5068-498F-A8BD-B7B10532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53E1DABB-ED82-4D7D-8F9D-4F5168E3E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93468F7E-1797-41D7-AB73-3AD2C4C25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Oval 23">
              <a:extLst>
                <a:ext uri="{FF2B5EF4-FFF2-40B4-BE49-F238E27FC236}">
                  <a16:creationId xmlns:a16="http://schemas.microsoft.com/office/drawing/2014/main" id="{A20D4073-E031-435E-B8A6-63CEA7375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8304B15C-CB59-49EF-BEFA-F4B5CFF1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6" name="Freeform 5">
              <a:extLst>
                <a:ext uri="{FF2B5EF4-FFF2-40B4-BE49-F238E27FC236}">
                  <a16:creationId xmlns:a16="http://schemas.microsoft.com/office/drawing/2014/main" id="{6739E239-4B56-4CD1-B3C9-F44730C4B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7" name="Freeform 5">
              <a:extLst>
                <a:ext uri="{FF2B5EF4-FFF2-40B4-BE49-F238E27FC236}">
                  <a16:creationId xmlns:a16="http://schemas.microsoft.com/office/drawing/2014/main" id="{B97F9A81-D694-4C86-AF0C-8D592AFE28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9" name="Rectangle 28">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43000"/>
            <a:ext cx="8825658" cy="3389217"/>
          </a:xfrm>
        </p:spPr>
        <p:txBody>
          <a:bodyPr anchor="ctr">
            <a:normAutofit/>
          </a:bodyPr>
          <a:lstStyle/>
          <a:p>
            <a:pPr algn="ctr"/>
            <a:r>
              <a:rPr lang="en-US" sz="6600" b="1">
                <a:solidFill>
                  <a:srgbClr val="FFFFFF"/>
                </a:solidFill>
              </a:rPr>
              <a:t>This is not exhaustive</a:t>
            </a:r>
          </a:p>
        </p:txBody>
      </p:sp>
    </p:spTree>
    <p:extLst>
      <p:ext uri="{BB962C8B-B14F-4D97-AF65-F5344CB8AC3E}">
        <p14:creationId xmlns:p14="http://schemas.microsoft.com/office/powerpoint/2010/main" val="197286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CB4D2B43-C3A4-7D12-C46A-DED7BFEE8A7B}"/>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3A426C0C-3B94-40A6-0BFA-C0AFE92B85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7142E435-9104-F721-12FD-77C77D810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2FC06E14-89CA-DCE1-D085-3FD30CEA94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6EF60DBE-1CB9-84B5-3E78-21710601A599}"/>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Content Guidance</a:t>
            </a:r>
          </a:p>
        </p:txBody>
      </p:sp>
      <p:cxnSp>
        <p:nvCxnSpPr>
          <p:cNvPr id="11" name="Straight Connector 10">
            <a:extLst>
              <a:ext uri="{FF2B5EF4-FFF2-40B4-BE49-F238E27FC236}">
                <a16:creationId xmlns:a16="http://schemas.microsoft.com/office/drawing/2014/main" id="{B83D9B07-AEB8-3BAC-7974-06CA46089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38289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fontScale="90000"/>
          </a:bodyPr>
          <a:lstStyle/>
          <a:p>
            <a:r>
              <a:rPr lang="en-US" sz="9600" b="1" dirty="0"/>
              <a:t>Animations &amp; things that move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rmAutofit fontScale="47500" lnSpcReduction="20000"/>
          </a:bodyPr>
          <a:lstStyle/>
          <a:p>
            <a:r>
              <a:rPr lang="en-GB" sz="2800" cap="none" dirty="0">
                <a:solidFill>
                  <a:srgbClr val="FFFF00"/>
                </a:solidFill>
                <a:hlinkClick r:id="rId2">
                  <a:extLst>
                    <a:ext uri="{A12FA001-AC4F-418D-AE19-62706E023703}">
                      <ahyp:hlinkClr xmlns:ahyp="http://schemas.microsoft.com/office/drawing/2018/hyperlinkcolor" val="tx"/>
                    </a:ext>
                  </a:extLst>
                </a:hlinkClick>
              </a:rPr>
              <a:t>Prefers-reduced-motion - CSS: cascading style sheets | MDN (mozilla.Org)</a:t>
            </a:r>
            <a:endParaRPr lang="en-GB" sz="2800" cap="none" dirty="0">
              <a:solidFill>
                <a:srgbClr val="FFFF00"/>
              </a:solidFill>
            </a:endParaRPr>
          </a:p>
          <a:p>
            <a:r>
              <a:rPr lang="en-GB" sz="2800" b="1" cap="none" dirty="0">
                <a:solidFill>
                  <a:schemeClr val="bg1"/>
                </a:solidFill>
              </a:rPr>
              <a:t>Ability to pause</a:t>
            </a:r>
          </a:p>
          <a:p>
            <a:r>
              <a:rPr lang="en-GB" sz="2800" b="1" cap="none" dirty="0">
                <a:solidFill>
                  <a:schemeClr val="bg1"/>
                </a:solidFill>
              </a:rPr>
              <a:t>Unexpected movement is even worse</a:t>
            </a:r>
            <a:endParaRPr lang="en-US" sz="3600" b="1" cap="none" dirty="0">
              <a:solidFill>
                <a:schemeClr val="bg1"/>
              </a:solidFill>
            </a:endParaRPr>
          </a:p>
        </p:txBody>
      </p:sp>
    </p:spTree>
    <p:extLst>
      <p:ext uri="{BB962C8B-B14F-4D97-AF65-F5344CB8AC3E}">
        <p14:creationId xmlns:p14="http://schemas.microsoft.com/office/powerpoint/2010/main" val="2307251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18667</TotalTime>
  <Words>799</Words>
  <Application>Microsoft Macintosh PowerPoint</Application>
  <PresentationFormat>Widescreen</PresentationFormat>
  <Paragraphs>125</Paragraphs>
  <Slides>38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Aptos</vt:lpstr>
      <vt:lpstr>Century Gothic</vt:lpstr>
      <vt:lpstr>Wingdings</vt:lpstr>
      <vt:lpstr>Wingdings 3</vt:lpstr>
      <vt:lpstr>Ion Boardroom</vt:lpstr>
      <vt:lpstr>Understanding the 'why' around neurodivergent inclusive web design</vt:lpstr>
      <vt:lpstr>Agenda</vt:lpstr>
      <vt:lpstr>Who am I?</vt:lpstr>
      <vt:lpstr>Neurodivergence @ GitHub</vt:lpstr>
      <vt:lpstr>Neurodiversity vs. Neurodivergence</vt:lpstr>
      <vt:lpstr>Neurodivergence</vt:lpstr>
      <vt:lpstr>This is not exhaustive</vt:lpstr>
      <vt:lpstr>Content Guidance</vt:lpstr>
      <vt:lpstr>Animations &amp; things that move</vt:lpstr>
      <vt:lpstr>Noise</vt:lpstr>
      <vt:lpstr>Video tutorials</vt:lpstr>
      <vt:lpstr>Make it clear and as simple as possible</vt:lpstr>
      <vt:lpstr>Implied &amp; ambiguous content</vt:lpstr>
      <vt:lpstr>Captions</vt:lpstr>
      <vt:lpstr>Show me the price</vt:lpstr>
      <vt:lpstr>Style Guidance</vt:lpstr>
      <vt:lpstr>Font choice matters</vt:lpstr>
      <vt:lpstr>Don’t reinvent the web…</vt:lpstr>
      <vt:lpstr>I do not expect the unexpected</vt:lpstr>
      <vt:lpstr>Consistency is key</vt:lpstr>
      <vt:lpstr>Colours &amp; Contrast</vt:lpstr>
      <vt:lpstr>Functional Guidance</vt:lpstr>
      <vt:lpstr>Give me time</vt:lpstr>
      <vt:lpstr>Let me fail</vt:lpstr>
      <vt:lpstr>Help me make decisions</vt:lpstr>
      <vt:lpstr>Sometimes I’ll take the long way round</vt:lpstr>
      <vt:lpstr>Help me find stuff</vt:lpstr>
      <vt:lpstr>I do not like change (to start with)</vt:lpstr>
      <vt:lpstr>Where did it go?</vt:lpstr>
      <vt:lpstr>Notification fatigue is a thing</vt:lpstr>
      <vt:lpstr>Just help me</vt:lpstr>
      <vt:lpstr>General Accessibility Guidance &amp; Resources</vt:lpstr>
      <vt:lpstr>Web Accessibility Guidelines</vt:lpstr>
      <vt:lpstr>Some Microsoft Design Guidelines &amp; Tools</vt:lpstr>
      <vt:lpstr>Other Useful Resources</vt:lpstr>
      <vt:lpstr>Want To Be Inclusive?</vt:lpstr>
      <vt:lpstr>Conclusions</vt:lpstr>
      <vt:lpstr>The End | Chat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Neurodivergent Inclusive Web Design</dc:title>
  <dc:creator>Owen Niblock</dc:creator>
  <cp:lastModifiedBy>Jem Jenkins-Jones</cp:lastModifiedBy>
  <cp:revision>33</cp:revision>
  <dcterms:created xsi:type="dcterms:W3CDTF">2023-05-15T08:22:16Z</dcterms:created>
  <dcterms:modified xsi:type="dcterms:W3CDTF">2025-02-05T11:53:45Z</dcterms:modified>
</cp:coreProperties>
</file>