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9" r:id="rId1"/>
  </p:sldMasterIdLst>
  <p:notesMasterIdLst>
    <p:notesMasterId r:id="rId40"/>
  </p:notesMasterIdLst>
  <p:sldIdLst>
    <p:sldId id="257" r:id="rId2"/>
    <p:sldId id="258" r:id="rId3"/>
    <p:sldId id="277" r:id="rId4"/>
    <p:sldId id="259" r:id="rId5"/>
    <p:sldId id="279" r:id="rId6"/>
    <p:sldId id="280" r:id="rId7"/>
    <p:sldId id="260" r:id="rId8"/>
    <p:sldId id="291" r:id="rId9"/>
    <p:sldId id="262" r:id="rId10"/>
    <p:sldId id="263" r:id="rId11"/>
    <p:sldId id="264" r:id="rId12"/>
    <p:sldId id="284" r:id="rId13"/>
    <p:sldId id="265" r:id="rId14"/>
    <p:sldId id="261" r:id="rId15"/>
    <p:sldId id="276" r:id="rId16"/>
    <p:sldId id="292" r:id="rId17"/>
    <p:sldId id="283" r:id="rId18"/>
    <p:sldId id="285" r:id="rId19"/>
    <p:sldId id="273" r:id="rId20"/>
    <p:sldId id="287" r:id="rId21"/>
    <p:sldId id="286" r:id="rId22"/>
    <p:sldId id="293" r:id="rId23"/>
    <p:sldId id="266" r:id="rId24"/>
    <p:sldId id="289" r:id="rId25"/>
    <p:sldId id="290" r:id="rId26"/>
    <p:sldId id="275" r:id="rId27"/>
    <p:sldId id="274" r:id="rId28"/>
    <p:sldId id="267" r:id="rId29"/>
    <p:sldId id="281" r:id="rId30"/>
    <p:sldId id="282" r:id="rId31"/>
    <p:sldId id="272" r:id="rId32"/>
    <p:sldId id="294" r:id="rId33"/>
    <p:sldId id="268" r:id="rId34"/>
    <p:sldId id="278" r:id="rId35"/>
    <p:sldId id="288" r:id="rId36"/>
    <p:sldId id="269" r:id="rId37"/>
    <p:sldId id="271" r:id="rId38"/>
    <p:sldId id="27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58"/>
    <p:restoredTop sz="96301"/>
  </p:normalViewPr>
  <p:slideViewPr>
    <p:cSldViewPr snapToGrid="0">
      <p:cViewPr varScale="1">
        <p:scale>
          <a:sx n="102" d="100"/>
          <a:sy n="102" d="100"/>
        </p:scale>
        <p:origin x="192" y="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3E98E5-B2B2-4B86-95C1-8DA123755C6D}"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3802ACA6-1FFC-4195-BEB3-80C662C9E318}">
      <dgm:prSet/>
      <dgm:spPr/>
      <dgm:t>
        <a:bodyPr/>
        <a:lstStyle/>
        <a:p>
          <a:r>
            <a:rPr lang="en-US" b="1"/>
            <a:t>About me &amp; my place in GitHub</a:t>
          </a:r>
          <a:endParaRPr lang="en-US"/>
        </a:p>
      </dgm:t>
    </dgm:pt>
    <dgm:pt modelId="{62AF3E05-5D87-44F8-8FFE-5D4A8B4E4DD0}" type="parTrans" cxnId="{A0B0E466-9655-4876-8DD0-239DD42A83C1}">
      <dgm:prSet/>
      <dgm:spPr/>
      <dgm:t>
        <a:bodyPr/>
        <a:lstStyle/>
        <a:p>
          <a:endParaRPr lang="en-US"/>
        </a:p>
      </dgm:t>
    </dgm:pt>
    <dgm:pt modelId="{6A356378-008C-472B-BF9C-D21B90F0419A}" type="sibTrans" cxnId="{A0B0E466-9655-4876-8DD0-239DD42A83C1}">
      <dgm:prSet/>
      <dgm:spPr/>
      <dgm:t>
        <a:bodyPr/>
        <a:lstStyle/>
        <a:p>
          <a:endParaRPr lang="en-US"/>
        </a:p>
      </dgm:t>
    </dgm:pt>
    <dgm:pt modelId="{28D12BC9-1BC2-4794-A60B-B05958837C69}">
      <dgm:prSet/>
      <dgm:spPr/>
      <dgm:t>
        <a:bodyPr/>
        <a:lstStyle/>
        <a:p>
          <a:r>
            <a:rPr lang="en-US" b="1"/>
            <a:t>Some things about Neurodiversity in general</a:t>
          </a:r>
          <a:endParaRPr lang="en-US"/>
        </a:p>
      </dgm:t>
    </dgm:pt>
    <dgm:pt modelId="{F6091F05-76F1-4417-AFF7-CC92A478E8EC}" type="parTrans" cxnId="{67936590-30E5-49F0-9C99-16DF6F52269A}">
      <dgm:prSet/>
      <dgm:spPr/>
      <dgm:t>
        <a:bodyPr/>
        <a:lstStyle/>
        <a:p>
          <a:endParaRPr lang="en-US"/>
        </a:p>
      </dgm:t>
    </dgm:pt>
    <dgm:pt modelId="{693EB826-8FC1-47A9-B113-9D14FAE87435}" type="sibTrans" cxnId="{67936590-30E5-49F0-9C99-16DF6F52269A}">
      <dgm:prSet/>
      <dgm:spPr/>
      <dgm:t>
        <a:bodyPr/>
        <a:lstStyle/>
        <a:p>
          <a:endParaRPr lang="en-US"/>
        </a:p>
      </dgm:t>
    </dgm:pt>
    <dgm:pt modelId="{C13E4D78-0C56-4312-A118-E892F2D8E1EC}">
      <dgm:prSet/>
      <dgm:spPr/>
      <dgm:t>
        <a:bodyPr/>
        <a:lstStyle/>
        <a:p>
          <a:r>
            <a:rPr lang="en-US" b="1" dirty="0"/>
            <a:t>Content Guidance</a:t>
          </a:r>
        </a:p>
      </dgm:t>
    </dgm:pt>
    <dgm:pt modelId="{9641DEAC-2B17-46D2-9744-CDA086F22AC6}" type="parTrans" cxnId="{E8A26421-7789-4397-A7F8-9A1BB906399D}">
      <dgm:prSet/>
      <dgm:spPr/>
      <dgm:t>
        <a:bodyPr/>
        <a:lstStyle/>
        <a:p>
          <a:endParaRPr lang="en-US"/>
        </a:p>
      </dgm:t>
    </dgm:pt>
    <dgm:pt modelId="{6F70CFF5-8C3C-4AA9-92DC-C087D12963BC}" type="sibTrans" cxnId="{E8A26421-7789-4397-A7F8-9A1BB906399D}">
      <dgm:prSet/>
      <dgm:spPr/>
      <dgm:t>
        <a:bodyPr/>
        <a:lstStyle/>
        <a:p>
          <a:endParaRPr lang="en-US"/>
        </a:p>
      </dgm:t>
    </dgm:pt>
    <dgm:pt modelId="{8B2C022E-08FA-45A7-8611-A2D9F72DD009}">
      <dgm:prSet/>
      <dgm:spPr/>
      <dgm:t>
        <a:bodyPr/>
        <a:lstStyle/>
        <a:p>
          <a:r>
            <a:rPr lang="en-US" b="1"/>
            <a:t>General Accessibility guidelines</a:t>
          </a:r>
          <a:endParaRPr lang="en-US"/>
        </a:p>
      </dgm:t>
    </dgm:pt>
    <dgm:pt modelId="{7819F299-ADC8-42C3-8317-09CC8141A0D4}" type="parTrans" cxnId="{52FAD412-DF3C-4A1C-9650-85C2355C85D0}">
      <dgm:prSet/>
      <dgm:spPr/>
      <dgm:t>
        <a:bodyPr/>
        <a:lstStyle/>
        <a:p>
          <a:endParaRPr lang="en-US"/>
        </a:p>
      </dgm:t>
    </dgm:pt>
    <dgm:pt modelId="{AF547C13-E63B-4231-A70B-BDFC709839B4}" type="sibTrans" cxnId="{52FAD412-DF3C-4A1C-9650-85C2355C85D0}">
      <dgm:prSet/>
      <dgm:spPr/>
      <dgm:t>
        <a:bodyPr/>
        <a:lstStyle/>
        <a:p>
          <a:endParaRPr lang="en-US"/>
        </a:p>
      </dgm:t>
    </dgm:pt>
    <dgm:pt modelId="{733F188C-C45C-40F1-BA0B-BB1E278A544C}">
      <dgm:prSet/>
      <dgm:spPr/>
      <dgm:t>
        <a:bodyPr/>
        <a:lstStyle/>
        <a:p>
          <a:r>
            <a:rPr lang="en-US" b="1"/>
            <a:t>Conclusions</a:t>
          </a:r>
          <a:endParaRPr lang="en-US"/>
        </a:p>
      </dgm:t>
    </dgm:pt>
    <dgm:pt modelId="{5391A82B-6274-4A72-9B8F-9CBB34375017}" type="parTrans" cxnId="{A87851B4-F0D9-47C1-B0BB-B0D413D00BA0}">
      <dgm:prSet/>
      <dgm:spPr/>
      <dgm:t>
        <a:bodyPr/>
        <a:lstStyle/>
        <a:p>
          <a:endParaRPr lang="en-US"/>
        </a:p>
      </dgm:t>
    </dgm:pt>
    <dgm:pt modelId="{1B8F6E1B-AAD7-40FC-A0FE-B314E0626362}" type="sibTrans" cxnId="{A87851B4-F0D9-47C1-B0BB-B0D413D00BA0}">
      <dgm:prSet/>
      <dgm:spPr/>
      <dgm:t>
        <a:bodyPr/>
        <a:lstStyle/>
        <a:p>
          <a:endParaRPr lang="en-US"/>
        </a:p>
      </dgm:t>
    </dgm:pt>
    <dgm:pt modelId="{4F825A06-6575-4296-870E-3498077145A1}">
      <dgm:prSet/>
      <dgm:spPr/>
      <dgm:t>
        <a:bodyPr/>
        <a:lstStyle/>
        <a:p>
          <a:r>
            <a:rPr lang="en-US" b="1" dirty="0"/>
            <a:t>Q&amp;A</a:t>
          </a:r>
          <a:endParaRPr lang="en-US" dirty="0"/>
        </a:p>
      </dgm:t>
    </dgm:pt>
    <dgm:pt modelId="{BC6958F0-79C2-4C9C-81E1-F54FF7567DEA}" type="parTrans" cxnId="{D4E181C8-2107-46B2-8C0D-909376B67A71}">
      <dgm:prSet/>
      <dgm:spPr/>
      <dgm:t>
        <a:bodyPr/>
        <a:lstStyle/>
        <a:p>
          <a:endParaRPr lang="en-US"/>
        </a:p>
      </dgm:t>
    </dgm:pt>
    <dgm:pt modelId="{3988702A-0CFC-4142-8DB5-0EBE70AC8694}" type="sibTrans" cxnId="{D4E181C8-2107-46B2-8C0D-909376B67A71}">
      <dgm:prSet/>
      <dgm:spPr/>
      <dgm:t>
        <a:bodyPr/>
        <a:lstStyle/>
        <a:p>
          <a:endParaRPr lang="en-US"/>
        </a:p>
      </dgm:t>
    </dgm:pt>
    <dgm:pt modelId="{A536F32C-EDDC-6740-BAED-A07C501E68E5}">
      <dgm:prSet/>
      <dgm:spPr/>
      <dgm:t>
        <a:bodyPr/>
        <a:lstStyle/>
        <a:p>
          <a:r>
            <a:rPr lang="en-GB" b="1" dirty="0"/>
            <a:t>Style Guidance</a:t>
          </a:r>
        </a:p>
      </dgm:t>
    </dgm:pt>
    <dgm:pt modelId="{6089A0AC-B478-5342-91DF-910A5448F79A}" type="parTrans" cxnId="{7262C8FF-2D00-FB4C-BCCE-F428F9B4A654}">
      <dgm:prSet/>
      <dgm:spPr/>
      <dgm:t>
        <a:bodyPr/>
        <a:lstStyle/>
        <a:p>
          <a:endParaRPr lang="en-GB"/>
        </a:p>
      </dgm:t>
    </dgm:pt>
    <dgm:pt modelId="{F3DC8408-BB05-FD4C-A689-6CC7D1F71E2D}" type="sibTrans" cxnId="{7262C8FF-2D00-FB4C-BCCE-F428F9B4A654}">
      <dgm:prSet/>
      <dgm:spPr/>
      <dgm:t>
        <a:bodyPr/>
        <a:lstStyle/>
        <a:p>
          <a:endParaRPr lang="en-GB"/>
        </a:p>
      </dgm:t>
    </dgm:pt>
    <dgm:pt modelId="{5A728ED1-A0EC-0944-B269-B96EA2B0FA89}">
      <dgm:prSet/>
      <dgm:spPr/>
      <dgm:t>
        <a:bodyPr/>
        <a:lstStyle/>
        <a:p>
          <a:r>
            <a:rPr lang="en-GB" b="1" dirty="0"/>
            <a:t>Functional Guidance</a:t>
          </a:r>
        </a:p>
      </dgm:t>
    </dgm:pt>
    <dgm:pt modelId="{0094D737-9961-9440-8A4F-BE123E1B5650}" type="parTrans" cxnId="{0F18834B-651F-9643-A78F-B2FEBA299208}">
      <dgm:prSet/>
      <dgm:spPr/>
      <dgm:t>
        <a:bodyPr/>
        <a:lstStyle/>
        <a:p>
          <a:endParaRPr lang="en-GB"/>
        </a:p>
      </dgm:t>
    </dgm:pt>
    <dgm:pt modelId="{CD6C73F2-E34F-9842-9D75-5FD5C018C371}" type="sibTrans" cxnId="{0F18834B-651F-9643-A78F-B2FEBA299208}">
      <dgm:prSet/>
      <dgm:spPr/>
      <dgm:t>
        <a:bodyPr/>
        <a:lstStyle/>
        <a:p>
          <a:endParaRPr lang="en-GB"/>
        </a:p>
      </dgm:t>
    </dgm:pt>
    <dgm:pt modelId="{9AA309E3-8D21-8E40-AC17-4E65FF893888}" type="pres">
      <dgm:prSet presAssocID="{C73E98E5-B2B2-4B86-95C1-8DA123755C6D}" presName="vert0" presStyleCnt="0">
        <dgm:presLayoutVars>
          <dgm:dir/>
          <dgm:animOne val="branch"/>
          <dgm:animLvl val="lvl"/>
        </dgm:presLayoutVars>
      </dgm:prSet>
      <dgm:spPr/>
    </dgm:pt>
    <dgm:pt modelId="{3138994A-34F1-E641-8F8A-D2703ED18E74}" type="pres">
      <dgm:prSet presAssocID="{3802ACA6-1FFC-4195-BEB3-80C662C9E318}" presName="thickLine" presStyleLbl="alignNode1" presStyleIdx="0" presStyleCnt="8"/>
      <dgm:spPr/>
    </dgm:pt>
    <dgm:pt modelId="{0C8417EC-F9DF-B548-AC5A-3C305A9CC969}" type="pres">
      <dgm:prSet presAssocID="{3802ACA6-1FFC-4195-BEB3-80C662C9E318}" presName="horz1" presStyleCnt="0"/>
      <dgm:spPr/>
    </dgm:pt>
    <dgm:pt modelId="{2C6B8AA0-4577-E84F-B00B-F116B088FF99}" type="pres">
      <dgm:prSet presAssocID="{3802ACA6-1FFC-4195-BEB3-80C662C9E318}" presName="tx1" presStyleLbl="revTx" presStyleIdx="0" presStyleCnt="8"/>
      <dgm:spPr/>
    </dgm:pt>
    <dgm:pt modelId="{460A92E4-7F45-C044-B09C-CFCC404292AC}" type="pres">
      <dgm:prSet presAssocID="{3802ACA6-1FFC-4195-BEB3-80C662C9E318}" presName="vert1" presStyleCnt="0"/>
      <dgm:spPr/>
    </dgm:pt>
    <dgm:pt modelId="{900084AC-6A75-334F-80E3-3B2BBAE3C322}" type="pres">
      <dgm:prSet presAssocID="{28D12BC9-1BC2-4794-A60B-B05958837C69}" presName="thickLine" presStyleLbl="alignNode1" presStyleIdx="1" presStyleCnt="8"/>
      <dgm:spPr/>
    </dgm:pt>
    <dgm:pt modelId="{A074EEF3-130D-F945-A8A6-3CC45D61D0FF}" type="pres">
      <dgm:prSet presAssocID="{28D12BC9-1BC2-4794-A60B-B05958837C69}" presName="horz1" presStyleCnt="0"/>
      <dgm:spPr/>
    </dgm:pt>
    <dgm:pt modelId="{18155751-3AB6-6B48-905E-E8D202835CA2}" type="pres">
      <dgm:prSet presAssocID="{28D12BC9-1BC2-4794-A60B-B05958837C69}" presName="tx1" presStyleLbl="revTx" presStyleIdx="1" presStyleCnt="8"/>
      <dgm:spPr/>
    </dgm:pt>
    <dgm:pt modelId="{8B05056A-40D0-FF4C-86B4-F4EC7AEDD457}" type="pres">
      <dgm:prSet presAssocID="{28D12BC9-1BC2-4794-A60B-B05958837C69}" presName="vert1" presStyleCnt="0"/>
      <dgm:spPr/>
    </dgm:pt>
    <dgm:pt modelId="{2D925F0A-4D4E-744F-9A95-37DBF9E14C27}" type="pres">
      <dgm:prSet presAssocID="{C13E4D78-0C56-4312-A118-E892F2D8E1EC}" presName="thickLine" presStyleLbl="alignNode1" presStyleIdx="2" presStyleCnt="8"/>
      <dgm:spPr/>
    </dgm:pt>
    <dgm:pt modelId="{0EE01F59-8C2A-6641-BAB0-696753650F96}" type="pres">
      <dgm:prSet presAssocID="{C13E4D78-0C56-4312-A118-E892F2D8E1EC}" presName="horz1" presStyleCnt="0"/>
      <dgm:spPr/>
    </dgm:pt>
    <dgm:pt modelId="{B5B95E9C-3A95-9A4F-8EFD-33DF56A42BA8}" type="pres">
      <dgm:prSet presAssocID="{C13E4D78-0C56-4312-A118-E892F2D8E1EC}" presName="tx1" presStyleLbl="revTx" presStyleIdx="2" presStyleCnt="8"/>
      <dgm:spPr/>
    </dgm:pt>
    <dgm:pt modelId="{E0710E55-215F-654D-83BA-428CAB7F07AF}" type="pres">
      <dgm:prSet presAssocID="{C13E4D78-0C56-4312-A118-E892F2D8E1EC}" presName="vert1" presStyleCnt="0"/>
      <dgm:spPr/>
    </dgm:pt>
    <dgm:pt modelId="{D22FE39C-0962-5043-ACD2-5C2FD7ABFBBE}" type="pres">
      <dgm:prSet presAssocID="{A536F32C-EDDC-6740-BAED-A07C501E68E5}" presName="thickLine" presStyleLbl="alignNode1" presStyleIdx="3" presStyleCnt="8"/>
      <dgm:spPr/>
    </dgm:pt>
    <dgm:pt modelId="{DC9D90E1-9A2E-2346-B5A0-36B9BC3B4B85}" type="pres">
      <dgm:prSet presAssocID="{A536F32C-EDDC-6740-BAED-A07C501E68E5}" presName="horz1" presStyleCnt="0"/>
      <dgm:spPr/>
    </dgm:pt>
    <dgm:pt modelId="{5507D0C0-680D-F441-BFE0-97515989C097}" type="pres">
      <dgm:prSet presAssocID="{A536F32C-EDDC-6740-BAED-A07C501E68E5}" presName="tx1" presStyleLbl="revTx" presStyleIdx="3" presStyleCnt="8"/>
      <dgm:spPr/>
    </dgm:pt>
    <dgm:pt modelId="{63F26F71-9477-8F45-842C-197EC398D827}" type="pres">
      <dgm:prSet presAssocID="{A536F32C-EDDC-6740-BAED-A07C501E68E5}" presName="vert1" presStyleCnt="0"/>
      <dgm:spPr/>
    </dgm:pt>
    <dgm:pt modelId="{3DA33A4D-B37F-B94F-8B57-0B43D6839689}" type="pres">
      <dgm:prSet presAssocID="{5A728ED1-A0EC-0944-B269-B96EA2B0FA89}" presName="thickLine" presStyleLbl="alignNode1" presStyleIdx="4" presStyleCnt="8"/>
      <dgm:spPr/>
    </dgm:pt>
    <dgm:pt modelId="{AC5FF272-8FCD-FE40-8708-E3683B5C353C}" type="pres">
      <dgm:prSet presAssocID="{5A728ED1-A0EC-0944-B269-B96EA2B0FA89}" presName="horz1" presStyleCnt="0"/>
      <dgm:spPr/>
    </dgm:pt>
    <dgm:pt modelId="{2D2A5B71-F654-6B46-8BFC-3DBA65E37123}" type="pres">
      <dgm:prSet presAssocID="{5A728ED1-A0EC-0944-B269-B96EA2B0FA89}" presName="tx1" presStyleLbl="revTx" presStyleIdx="4" presStyleCnt="8"/>
      <dgm:spPr/>
    </dgm:pt>
    <dgm:pt modelId="{681644AC-2C60-0343-864A-36E27F9D71F3}" type="pres">
      <dgm:prSet presAssocID="{5A728ED1-A0EC-0944-B269-B96EA2B0FA89}" presName="vert1" presStyleCnt="0"/>
      <dgm:spPr/>
    </dgm:pt>
    <dgm:pt modelId="{0F5395A6-3A1D-C64F-9E93-AA21A82335B5}" type="pres">
      <dgm:prSet presAssocID="{8B2C022E-08FA-45A7-8611-A2D9F72DD009}" presName="thickLine" presStyleLbl="alignNode1" presStyleIdx="5" presStyleCnt="8"/>
      <dgm:spPr/>
    </dgm:pt>
    <dgm:pt modelId="{39E7FE1A-B3D1-3A49-AA0E-F884D62A54E0}" type="pres">
      <dgm:prSet presAssocID="{8B2C022E-08FA-45A7-8611-A2D9F72DD009}" presName="horz1" presStyleCnt="0"/>
      <dgm:spPr/>
    </dgm:pt>
    <dgm:pt modelId="{0558D7C9-45C5-254C-9524-5D3153E33B8B}" type="pres">
      <dgm:prSet presAssocID="{8B2C022E-08FA-45A7-8611-A2D9F72DD009}" presName="tx1" presStyleLbl="revTx" presStyleIdx="5" presStyleCnt="8"/>
      <dgm:spPr/>
    </dgm:pt>
    <dgm:pt modelId="{FB21BDDD-955B-944F-89DE-D72836DDE193}" type="pres">
      <dgm:prSet presAssocID="{8B2C022E-08FA-45A7-8611-A2D9F72DD009}" presName="vert1" presStyleCnt="0"/>
      <dgm:spPr/>
    </dgm:pt>
    <dgm:pt modelId="{D70822F3-1A8B-8743-AFDF-DCFBCCBC7D89}" type="pres">
      <dgm:prSet presAssocID="{733F188C-C45C-40F1-BA0B-BB1E278A544C}" presName="thickLine" presStyleLbl="alignNode1" presStyleIdx="6" presStyleCnt="8"/>
      <dgm:spPr/>
    </dgm:pt>
    <dgm:pt modelId="{DA62C347-9412-C741-ABEC-423CD55E8B0E}" type="pres">
      <dgm:prSet presAssocID="{733F188C-C45C-40F1-BA0B-BB1E278A544C}" presName="horz1" presStyleCnt="0"/>
      <dgm:spPr/>
    </dgm:pt>
    <dgm:pt modelId="{1F138BBA-0C59-6249-AD46-580F8309D711}" type="pres">
      <dgm:prSet presAssocID="{733F188C-C45C-40F1-BA0B-BB1E278A544C}" presName="tx1" presStyleLbl="revTx" presStyleIdx="6" presStyleCnt="8"/>
      <dgm:spPr/>
    </dgm:pt>
    <dgm:pt modelId="{DD4F5A5E-0951-8446-983D-13494357F7B1}" type="pres">
      <dgm:prSet presAssocID="{733F188C-C45C-40F1-BA0B-BB1E278A544C}" presName="vert1" presStyleCnt="0"/>
      <dgm:spPr/>
    </dgm:pt>
    <dgm:pt modelId="{1831D69D-7EB9-B74C-B7E6-9FC68289D05F}" type="pres">
      <dgm:prSet presAssocID="{4F825A06-6575-4296-870E-3498077145A1}" presName="thickLine" presStyleLbl="alignNode1" presStyleIdx="7" presStyleCnt="8"/>
      <dgm:spPr/>
    </dgm:pt>
    <dgm:pt modelId="{8262F8AD-C7F4-5C46-AE39-2FC944134964}" type="pres">
      <dgm:prSet presAssocID="{4F825A06-6575-4296-870E-3498077145A1}" presName="horz1" presStyleCnt="0"/>
      <dgm:spPr/>
    </dgm:pt>
    <dgm:pt modelId="{C991C21B-D7C8-EE40-940A-3C3B92CD9FA2}" type="pres">
      <dgm:prSet presAssocID="{4F825A06-6575-4296-870E-3498077145A1}" presName="tx1" presStyleLbl="revTx" presStyleIdx="7" presStyleCnt="8"/>
      <dgm:spPr/>
    </dgm:pt>
    <dgm:pt modelId="{B58CC950-12B2-2E44-A610-2DD1BA7DC0E9}" type="pres">
      <dgm:prSet presAssocID="{4F825A06-6575-4296-870E-3498077145A1}" presName="vert1" presStyleCnt="0"/>
      <dgm:spPr/>
    </dgm:pt>
  </dgm:ptLst>
  <dgm:cxnLst>
    <dgm:cxn modelId="{2E1E7801-0755-004C-A5CF-952BBE202A2B}" type="presOf" srcId="{8B2C022E-08FA-45A7-8611-A2D9F72DD009}" destId="{0558D7C9-45C5-254C-9524-5D3153E33B8B}" srcOrd="0" destOrd="0" presId="urn:microsoft.com/office/officeart/2008/layout/LinedList"/>
    <dgm:cxn modelId="{52FAD412-DF3C-4A1C-9650-85C2355C85D0}" srcId="{C73E98E5-B2B2-4B86-95C1-8DA123755C6D}" destId="{8B2C022E-08FA-45A7-8611-A2D9F72DD009}" srcOrd="5" destOrd="0" parTransId="{7819F299-ADC8-42C3-8317-09CC8141A0D4}" sibTransId="{AF547C13-E63B-4231-A70B-BDFC709839B4}"/>
    <dgm:cxn modelId="{E8A26421-7789-4397-A7F8-9A1BB906399D}" srcId="{C73E98E5-B2B2-4B86-95C1-8DA123755C6D}" destId="{C13E4D78-0C56-4312-A118-E892F2D8E1EC}" srcOrd="2" destOrd="0" parTransId="{9641DEAC-2B17-46D2-9744-CDA086F22AC6}" sibTransId="{6F70CFF5-8C3C-4AA9-92DC-C087D12963BC}"/>
    <dgm:cxn modelId="{9AC9B034-62F0-3F41-A35D-B21FDEAB7209}" type="presOf" srcId="{28D12BC9-1BC2-4794-A60B-B05958837C69}" destId="{18155751-3AB6-6B48-905E-E8D202835CA2}" srcOrd="0" destOrd="0" presId="urn:microsoft.com/office/officeart/2008/layout/LinedList"/>
    <dgm:cxn modelId="{0F18834B-651F-9643-A78F-B2FEBA299208}" srcId="{C73E98E5-B2B2-4B86-95C1-8DA123755C6D}" destId="{5A728ED1-A0EC-0944-B269-B96EA2B0FA89}" srcOrd="4" destOrd="0" parTransId="{0094D737-9961-9440-8A4F-BE123E1B5650}" sibTransId="{CD6C73F2-E34F-9842-9D75-5FD5C018C371}"/>
    <dgm:cxn modelId="{3E98B24D-7576-4044-9713-80C172DC57F1}" type="presOf" srcId="{4F825A06-6575-4296-870E-3498077145A1}" destId="{C991C21B-D7C8-EE40-940A-3C3B92CD9FA2}" srcOrd="0" destOrd="0" presId="urn:microsoft.com/office/officeart/2008/layout/LinedList"/>
    <dgm:cxn modelId="{A0B0E466-9655-4876-8DD0-239DD42A83C1}" srcId="{C73E98E5-B2B2-4B86-95C1-8DA123755C6D}" destId="{3802ACA6-1FFC-4195-BEB3-80C662C9E318}" srcOrd="0" destOrd="0" parTransId="{62AF3E05-5D87-44F8-8FFE-5D4A8B4E4DD0}" sibTransId="{6A356378-008C-472B-BF9C-D21B90F0419A}"/>
    <dgm:cxn modelId="{536DC668-C749-F24E-A52F-789E81624A7B}" type="presOf" srcId="{C73E98E5-B2B2-4B86-95C1-8DA123755C6D}" destId="{9AA309E3-8D21-8E40-AC17-4E65FF893888}" srcOrd="0" destOrd="0" presId="urn:microsoft.com/office/officeart/2008/layout/LinedList"/>
    <dgm:cxn modelId="{DD938A76-5877-724C-8B50-ED212A620EA6}" type="presOf" srcId="{3802ACA6-1FFC-4195-BEB3-80C662C9E318}" destId="{2C6B8AA0-4577-E84F-B00B-F116B088FF99}" srcOrd="0" destOrd="0" presId="urn:microsoft.com/office/officeart/2008/layout/LinedList"/>
    <dgm:cxn modelId="{4435C389-6E3B-E545-8BD6-423134E2EF51}" type="presOf" srcId="{C13E4D78-0C56-4312-A118-E892F2D8E1EC}" destId="{B5B95E9C-3A95-9A4F-8EFD-33DF56A42BA8}" srcOrd="0" destOrd="0" presId="urn:microsoft.com/office/officeart/2008/layout/LinedList"/>
    <dgm:cxn modelId="{7E0CC78E-4D0C-0F40-95CB-790D19CA8946}" type="presOf" srcId="{5A728ED1-A0EC-0944-B269-B96EA2B0FA89}" destId="{2D2A5B71-F654-6B46-8BFC-3DBA65E37123}" srcOrd="0" destOrd="0" presId="urn:microsoft.com/office/officeart/2008/layout/LinedList"/>
    <dgm:cxn modelId="{67936590-30E5-49F0-9C99-16DF6F52269A}" srcId="{C73E98E5-B2B2-4B86-95C1-8DA123755C6D}" destId="{28D12BC9-1BC2-4794-A60B-B05958837C69}" srcOrd="1" destOrd="0" parTransId="{F6091F05-76F1-4417-AFF7-CC92A478E8EC}" sibTransId="{693EB826-8FC1-47A9-B113-9D14FAE87435}"/>
    <dgm:cxn modelId="{0169839B-EE3F-0645-BD39-7732B50F36BA}" type="presOf" srcId="{733F188C-C45C-40F1-BA0B-BB1E278A544C}" destId="{1F138BBA-0C59-6249-AD46-580F8309D711}" srcOrd="0" destOrd="0" presId="urn:microsoft.com/office/officeart/2008/layout/LinedList"/>
    <dgm:cxn modelId="{A87851B4-F0D9-47C1-B0BB-B0D413D00BA0}" srcId="{C73E98E5-B2B2-4B86-95C1-8DA123755C6D}" destId="{733F188C-C45C-40F1-BA0B-BB1E278A544C}" srcOrd="6" destOrd="0" parTransId="{5391A82B-6274-4A72-9B8F-9CBB34375017}" sibTransId="{1B8F6E1B-AAD7-40FC-A0FE-B314E0626362}"/>
    <dgm:cxn modelId="{D4E181C8-2107-46B2-8C0D-909376B67A71}" srcId="{C73E98E5-B2B2-4B86-95C1-8DA123755C6D}" destId="{4F825A06-6575-4296-870E-3498077145A1}" srcOrd="7" destOrd="0" parTransId="{BC6958F0-79C2-4C9C-81E1-F54FF7567DEA}" sibTransId="{3988702A-0CFC-4142-8DB5-0EBE70AC8694}"/>
    <dgm:cxn modelId="{0DC9E8E7-304E-FB41-AD46-C0C36EC86FE1}" type="presOf" srcId="{A536F32C-EDDC-6740-BAED-A07C501E68E5}" destId="{5507D0C0-680D-F441-BFE0-97515989C097}" srcOrd="0" destOrd="0" presId="urn:microsoft.com/office/officeart/2008/layout/LinedList"/>
    <dgm:cxn modelId="{7262C8FF-2D00-FB4C-BCCE-F428F9B4A654}" srcId="{C73E98E5-B2B2-4B86-95C1-8DA123755C6D}" destId="{A536F32C-EDDC-6740-BAED-A07C501E68E5}" srcOrd="3" destOrd="0" parTransId="{6089A0AC-B478-5342-91DF-910A5448F79A}" sibTransId="{F3DC8408-BB05-FD4C-A689-6CC7D1F71E2D}"/>
    <dgm:cxn modelId="{EBEDC0E8-B454-FA4D-8A1B-827888B03DBE}" type="presParOf" srcId="{9AA309E3-8D21-8E40-AC17-4E65FF893888}" destId="{3138994A-34F1-E641-8F8A-D2703ED18E74}" srcOrd="0" destOrd="0" presId="urn:microsoft.com/office/officeart/2008/layout/LinedList"/>
    <dgm:cxn modelId="{1C05393A-70D8-0246-BBBA-58AC899D71A2}" type="presParOf" srcId="{9AA309E3-8D21-8E40-AC17-4E65FF893888}" destId="{0C8417EC-F9DF-B548-AC5A-3C305A9CC969}" srcOrd="1" destOrd="0" presId="urn:microsoft.com/office/officeart/2008/layout/LinedList"/>
    <dgm:cxn modelId="{1F1C3D87-D10E-3343-BC1D-21923D3CD71C}" type="presParOf" srcId="{0C8417EC-F9DF-B548-AC5A-3C305A9CC969}" destId="{2C6B8AA0-4577-E84F-B00B-F116B088FF99}" srcOrd="0" destOrd="0" presId="urn:microsoft.com/office/officeart/2008/layout/LinedList"/>
    <dgm:cxn modelId="{8C9378D2-9E52-4744-89B3-E0EA7139DFC1}" type="presParOf" srcId="{0C8417EC-F9DF-B548-AC5A-3C305A9CC969}" destId="{460A92E4-7F45-C044-B09C-CFCC404292AC}" srcOrd="1" destOrd="0" presId="urn:microsoft.com/office/officeart/2008/layout/LinedList"/>
    <dgm:cxn modelId="{D60CFA65-FF42-4D45-83E0-60180E985DFA}" type="presParOf" srcId="{9AA309E3-8D21-8E40-AC17-4E65FF893888}" destId="{900084AC-6A75-334F-80E3-3B2BBAE3C322}" srcOrd="2" destOrd="0" presId="urn:microsoft.com/office/officeart/2008/layout/LinedList"/>
    <dgm:cxn modelId="{417B640B-9D3C-874A-BF4E-98E9AC0A227B}" type="presParOf" srcId="{9AA309E3-8D21-8E40-AC17-4E65FF893888}" destId="{A074EEF3-130D-F945-A8A6-3CC45D61D0FF}" srcOrd="3" destOrd="0" presId="urn:microsoft.com/office/officeart/2008/layout/LinedList"/>
    <dgm:cxn modelId="{51ABBE13-281E-0942-A2E6-EBDA1E45F242}" type="presParOf" srcId="{A074EEF3-130D-F945-A8A6-3CC45D61D0FF}" destId="{18155751-3AB6-6B48-905E-E8D202835CA2}" srcOrd="0" destOrd="0" presId="urn:microsoft.com/office/officeart/2008/layout/LinedList"/>
    <dgm:cxn modelId="{C9E774D9-ECF6-F343-8773-C1B5E48264A1}" type="presParOf" srcId="{A074EEF3-130D-F945-A8A6-3CC45D61D0FF}" destId="{8B05056A-40D0-FF4C-86B4-F4EC7AEDD457}" srcOrd="1" destOrd="0" presId="urn:microsoft.com/office/officeart/2008/layout/LinedList"/>
    <dgm:cxn modelId="{4051E897-56E8-C544-8283-F5751BD5998B}" type="presParOf" srcId="{9AA309E3-8D21-8E40-AC17-4E65FF893888}" destId="{2D925F0A-4D4E-744F-9A95-37DBF9E14C27}" srcOrd="4" destOrd="0" presId="urn:microsoft.com/office/officeart/2008/layout/LinedList"/>
    <dgm:cxn modelId="{DFF2B05D-5BB7-AA4B-A59D-B5E35F97EE07}" type="presParOf" srcId="{9AA309E3-8D21-8E40-AC17-4E65FF893888}" destId="{0EE01F59-8C2A-6641-BAB0-696753650F96}" srcOrd="5" destOrd="0" presId="urn:microsoft.com/office/officeart/2008/layout/LinedList"/>
    <dgm:cxn modelId="{9100FCA8-2197-794C-AF99-B57E1079B69C}" type="presParOf" srcId="{0EE01F59-8C2A-6641-BAB0-696753650F96}" destId="{B5B95E9C-3A95-9A4F-8EFD-33DF56A42BA8}" srcOrd="0" destOrd="0" presId="urn:microsoft.com/office/officeart/2008/layout/LinedList"/>
    <dgm:cxn modelId="{79F48B48-15CE-F949-9DD3-992B422CB8BD}" type="presParOf" srcId="{0EE01F59-8C2A-6641-BAB0-696753650F96}" destId="{E0710E55-215F-654D-83BA-428CAB7F07AF}" srcOrd="1" destOrd="0" presId="urn:microsoft.com/office/officeart/2008/layout/LinedList"/>
    <dgm:cxn modelId="{8179ECC5-AB01-BF4D-A45A-A9C9A55E2636}" type="presParOf" srcId="{9AA309E3-8D21-8E40-AC17-4E65FF893888}" destId="{D22FE39C-0962-5043-ACD2-5C2FD7ABFBBE}" srcOrd="6" destOrd="0" presId="urn:microsoft.com/office/officeart/2008/layout/LinedList"/>
    <dgm:cxn modelId="{3DEAC3A0-8809-CA4C-B36D-00C5FC7BD844}" type="presParOf" srcId="{9AA309E3-8D21-8E40-AC17-4E65FF893888}" destId="{DC9D90E1-9A2E-2346-B5A0-36B9BC3B4B85}" srcOrd="7" destOrd="0" presId="urn:microsoft.com/office/officeart/2008/layout/LinedList"/>
    <dgm:cxn modelId="{00656DE3-048F-964D-9A5C-18EC0096BFE9}" type="presParOf" srcId="{DC9D90E1-9A2E-2346-B5A0-36B9BC3B4B85}" destId="{5507D0C0-680D-F441-BFE0-97515989C097}" srcOrd="0" destOrd="0" presId="urn:microsoft.com/office/officeart/2008/layout/LinedList"/>
    <dgm:cxn modelId="{3177BA36-5BD2-EA43-A5C0-FB6E965B45FD}" type="presParOf" srcId="{DC9D90E1-9A2E-2346-B5A0-36B9BC3B4B85}" destId="{63F26F71-9477-8F45-842C-197EC398D827}" srcOrd="1" destOrd="0" presId="urn:microsoft.com/office/officeart/2008/layout/LinedList"/>
    <dgm:cxn modelId="{0DCE043A-134A-A248-B451-360E1B51550F}" type="presParOf" srcId="{9AA309E3-8D21-8E40-AC17-4E65FF893888}" destId="{3DA33A4D-B37F-B94F-8B57-0B43D6839689}" srcOrd="8" destOrd="0" presId="urn:microsoft.com/office/officeart/2008/layout/LinedList"/>
    <dgm:cxn modelId="{20A6C209-5EBB-694C-816B-6AFFD5016F2E}" type="presParOf" srcId="{9AA309E3-8D21-8E40-AC17-4E65FF893888}" destId="{AC5FF272-8FCD-FE40-8708-E3683B5C353C}" srcOrd="9" destOrd="0" presId="urn:microsoft.com/office/officeart/2008/layout/LinedList"/>
    <dgm:cxn modelId="{5C6E2FCB-115D-A44F-9201-436DBBD1B8AE}" type="presParOf" srcId="{AC5FF272-8FCD-FE40-8708-E3683B5C353C}" destId="{2D2A5B71-F654-6B46-8BFC-3DBA65E37123}" srcOrd="0" destOrd="0" presId="urn:microsoft.com/office/officeart/2008/layout/LinedList"/>
    <dgm:cxn modelId="{E9E6F137-60E7-3141-B598-91921BD9648B}" type="presParOf" srcId="{AC5FF272-8FCD-FE40-8708-E3683B5C353C}" destId="{681644AC-2C60-0343-864A-36E27F9D71F3}" srcOrd="1" destOrd="0" presId="urn:microsoft.com/office/officeart/2008/layout/LinedList"/>
    <dgm:cxn modelId="{8ED8E0F4-275D-F247-8E96-1648A0DE26D0}" type="presParOf" srcId="{9AA309E3-8D21-8E40-AC17-4E65FF893888}" destId="{0F5395A6-3A1D-C64F-9E93-AA21A82335B5}" srcOrd="10" destOrd="0" presId="urn:microsoft.com/office/officeart/2008/layout/LinedList"/>
    <dgm:cxn modelId="{A6DDC9EE-D6B6-464A-AF3B-000E8F7C28C8}" type="presParOf" srcId="{9AA309E3-8D21-8E40-AC17-4E65FF893888}" destId="{39E7FE1A-B3D1-3A49-AA0E-F884D62A54E0}" srcOrd="11" destOrd="0" presId="urn:microsoft.com/office/officeart/2008/layout/LinedList"/>
    <dgm:cxn modelId="{0A4F1164-589D-0445-85F4-272E1C30B348}" type="presParOf" srcId="{39E7FE1A-B3D1-3A49-AA0E-F884D62A54E0}" destId="{0558D7C9-45C5-254C-9524-5D3153E33B8B}" srcOrd="0" destOrd="0" presId="urn:microsoft.com/office/officeart/2008/layout/LinedList"/>
    <dgm:cxn modelId="{7A24A7AD-51C6-C143-BBD2-CC82D032CB86}" type="presParOf" srcId="{39E7FE1A-B3D1-3A49-AA0E-F884D62A54E0}" destId="{FB21BDDD-955B-944F-89DE-D72836DDE193}" srcOrd="1" destOrd="0" presId="urn:microsoft.com/office/officeart/2008/layout/LinedList"/>
    <dgm:cxn modelId="{49921EEB-A616-CD47-A781-7F931C300E6C}" type="presParOf" srcId="{9AA309E3-8D21-8E40-AC17-4E65FF893888}" destId="{D70822F3-1A8B-8743-AFDF-DCFBCCBC7D89}" srcOrd="12" destOrd="0" presId="urn:microsoft.com/office/officeart/2008/layout/LinedList"/>
    <dgm:cxn modelId="{7F3A6DB6-38B5-9D4F-A8C2-81D37D850883}" type="presParOf" srcId="{9AA309E3-8D21-8E40-AC17-4E65FF893888}" destId="{DA62C347-9412-C741-ABEC-423CD55E8B0E}" srcOrd="13" destOrd="0" presId="urn:microsoft.com/office/officeart/2008/layout/LinedList"/>
    <dgm:cxn modelId="{448BD5F2-D4D2-7444-9B88-2D83BCFD3142}" type="presParOf" srcId="{DA62C347-9412-C741-ABEC-423CD55E8B0E}" destId="{1F138BBA-0C59-6249-AD46-580F8309D711}" srcOrd="0" destOrd="0" presId="urn:microsoft.com/office/officeart/2008/layout/LinedList"/>
    <dgm:cxn modelId="{EBAD51B2-AD26-7C42-A3D6-E27423B5FA0C}" type="presParOf" srcId="{DA62C347-9412-C741-ABEC-423CD55E8B0E}" destId="{DD4F5A5E-0951-8446-983D-13494357F7B1}" srcOrd="1" destOrd="0" presId="urn:microsoft.com/office/officeart/2008/layout/LinedList"/>
    <dgm:cxn modelId="{10A52662-762C-494B-A774-5826B62EDB58}" type="presParOf" srcId="{9AA309E3-8D21-8E40-AC17-4E65FF893888}" destId="{1831D69D-7EB9-B74C-B7E6-9FC68289D05F}" srcOrd="14" destOrd="0" presId="urn:microsoft.com/office/officeart/2008/layout/LinedList"/>
    <dgm:cxn modelId="{57D19591-CB85-C84F-A62F-0066255DF914}" type="presParOf" srcId="{9AA309E3-8D21-8E40-AC17-4E65FF893888}" destId="{8262F8AD-C7F4-5C46-AE39-2FC944134964}" srcOrd="15" destOrd="0" presId="urn:microsoft.com/office/officeart/2008/layout/LinedList"/>
    <dgm:cxn modelId="{4172DDAD-5429-EE40-8A1D-E2204FD1AFC3}" type="presParOf" srcId="{8262F8AD-C7F4-5C46-AE39-2FC944134964}" destId="{C991C21B-D7C8-EE40-940A-3C3B92CD9FA2}" srcOrd="0" destOrd="0" presId="urn:microsoft.com/office/officeart/2008/layout/LinedList"/>
    <dgm:cxn modelId="{EE8FF16B-6B1D-E24C-B048-C00BE25667A8}" type="presParOf" srcId="{8262F8AD-C7F4-5C46-AE39-2FC944134964}" destId="{B58CC950-12B2-2E44-A610-2DD1BA7DC0E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38994A-34F1-E641-8F8A-D2703ED18E74}">
      <dsp:nvSpPr>
        <dsp:cNvPr id="0" name=""/>
        <dsp:cNvSpPr/>
      </dsp:nvSpPr>
      <dsp:spPr>
        <a:xfrm>
          <a:off x="0" y="0"/>
          <a:ext cx="6391275"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6B8AA0-4577-E84F-B00B-F116B088FF99}">
      <dsp:nvSpPr>
        <dsp:cNvPr id="0" name=""/>
        <dsp:cNvSpPr/>
      </dsp:nvSpPr>
      <dsp:spPr>
        <a:xfrm>
          <a:off x="0" y="0"/>
          <a:ext cx="6391275" cy="65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About me &amp; my place in GitHub</a:t>
          </a:r>
          <a:endParaRPr lang="en-US" sz="2200" kern="1200"/>
        </a:p>
      </dsp:txBody>
      <dsp:txXfrm>
        <a:off x="0" y="0"/>
        <a:ext cx="6391275" cy="655835"/>
      </dsp:txXfrm>
    </dsp:sp>
    <dsp:sp modelId="{900084AC-6A75-334F-80E3-3B2BBAE3C322}">
      <dsp:nvSpPr>
        <dsp:cNvPr id="0" name=""/>
        <dsp:cNvSpPr/>
      </dsp:nvSpPr>
      <dsp:spPr>
        <a:xfrm>
          <a:off x="0" y="655835"/>
          <a:ext cx="6391275" cy="0"/>
        </a:xfrm>
        <a:prstGeom prst="line">
          <a:avLst/>
        </a:prstGeom>
        <a:solidFill>
          <a:schemeClr val="accent2">
            <a:hueOff val="-190105"/>
            <a:satOff val="1174"/>
            <a:lumOff val="-168"/>
            <a:alphaOff val="0"/>
          </a:schemeClr>
        </a:solidFill>
        <a:ln w="19050" cap="rnd" cmpd="sng" algn="ctr">
          <a:solidFill>
            <a:schemeClr val="accent2">
              <a:hueOff val="-190105"/>
              <a:satOff val="1174"/>
              <a:lumOff val="-16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155751-3AB6-6B48-905E-E8D202835CA2}">
      <dsp:nvSpPr>
        <dsp:cNvPr id="0" name=""/>
        <dsp:cNvSpPr/>
      </dsp:nvSpPr>
      <dsp:spPr>
        <a:xfrm>
          <a:off x="0" y="655835"/>
          <a:ext cx="6391275" cy="65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Some things about Neurodiversity in general</a:t>
          </a:r>
          <a:endParaRPr lang="en-US" sz="2200" kern="1200"/>
        </a:p>
      </dsp:txBody>
      <dsp:txXfrm>
        <a:off x="0" y="655835"/>
        <a:ext cx="6391275" cy="655835"/>
      </dsp:txXfrm>
    </dsp:sp>
    <dsp:sp modelId="{2D925F0A-4D4E-744F-9A95-37DBF9E14C27}">
      <dsp:nvSpPr>
        <dsp:cNvPr id="0" name=""/>
        <dsp:cNvSpPr/>
      </dsp:nvSpPr>
      <dsp:spPr>
        <a:xfrm>
          <a:off x="0" y="1311671"/>
          <a:ext cx="6391275" cy="0"/>
        </a:xfrm>
        <a:prstGeom prst="line">
          <a:avLst/>
        </a:prstGeom>
        <a:solidFill>
          <a:schemeClr val="accent2">
            <a:hueOff val="-380210"/>
            <a:satOff val="2347"/>
            <a:lumOff val="-336"/>
            <a:alphaOff val="0"/>
          </a:schemeClr>
        </a:solidFill>
        <a:ln w="19050" cap="rnd" cmpd="sng" algn="ctr">
          <a:solidFill>
            <a:schemeClr val="accent2">
              <a:hueOff val="-380210"/>
              <a:satOff val="2347"/>
              <a:lumOff val="-33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B95E9C-3A95-9A4F-8EFD-33DF56A42BA8}">
      <dsp:nvSpPr>
        <dsp:cNvPr id="0" name=""/>
        <dsp:cNvSpPr/>
      </dsp:nvSpPr>
      <dsp:spPr>
        <a:xfrm>
          <a:off x="0" y="1311671"/>
          <a:ext cx="6391275" cy="65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dirty="0"/>
            <a:t>Content Guidance</a:t>
          </a:r>
        </a:p>
      </dsp:txBody>
      <dsp:txXfrm>
        <a:off x="0" y="1311671"/>
        <a:ext cx="6391275" cy="655835"/>
      </dsp:txXfrm>
    </dsp:sp>
    <dsp:sp modelId="{D22FE39C-0962-5043-ACD2-5C2FD7ABFBBE}">
      <dsp:nvSpPr>
        <dsp:cNvPr id="0" name=""/>
        <dsp:cNvSpPr/>
      </dsp:nvSpPr>
      <dsp:spPr>
        <a:xfrm>
          <a:off x="0" y="1967507"/>
          <a:ext cx="6391275" cy="0"/>
        </a:xfrm>
        <a:prstGeom prst="line">
          <a:avLst/>
        </a:prstGeom>
        <a:solidFill>
          <a:schemeClr val="accent2">
            <a:hueOff val="-570315"/>
            <a:satOff val="3521"/>
            <a:lumOff val="-504"/>
            <a:alphaOff val="0"/>
          </a:schemeClr>
        </a:solidFill>
        <a:ln w="19050" cap="rnd" cmpd="sng" algn="ctr">
          <a:solidFill>
            <a:schemeClr val="accent2">
              <a:hueOff val="-570315"/>
              <a:satOff val="3521"/>
              <a:lumOff val="-50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07D0C0-680D-F441-BFE0-97515989C097}">
      <dsp:nvSpPr>
        <dsp:cNvPr id="0" name=""/>
        <dsp:cNvSpPr/>
      </dsp:nvSpPr>
      <dsp:spPr>
        <a:xfrm>
          <a:off x="0" y="1967507"/>
          <a:ext cx="6391275" cy="65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b="1" kern="1200" dirty="0"/>
            <a:t>Style Guidance</a:t>
          </a:r>
        </a:p>
      </dsp:txBody>
      <dsp:txXfrm>
        <a:off x="0" y="1967507"/>
        <a:ext cx="6391275" cy="655835"/>
      </dsp:txXfrm>
    </dsp:sp>
    <dsp:sp modelId="{3DA33A4D-B37F-B94F-8B57-0B43D6839689}">
      <dsp:nvSpPr>
        <dsp:cNvPr id="0" name=""/>
        <dsp:cNvSpPr/>
      </dsp:nvSpPr>
      <dsp:spPr>
        <a:xfrm>
          <a:off x="0" y="2623343"/>
          <a:ext cx="6391275" cy="0"/>
        </a:xfrm>
        <a:prstGeom prst="line">
          <a:avLst/>
        </a:prstGeom>
        <a:solidFill>
          <a:schemeClr val="accent2">
            <a:hueOff val="-760420"/>
            <a:satOff val="4695"/>
            <a:lumOff val="-672"/>
            <a:alphaOff val="0"/>
          </a:schemeClr>
        </a:solidFill>
        <a:ln w="19050" cap="rnd" cmpd="sng" algn="ctr">
          <a:solidFill>
            <a:schemeClr val="accent2">
              <a:hueOff val="-760420"/>
              <a:satOff val="4695"/>
              <a:lumOff val="-6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2A5B71-F654-6B46-8BFC-3DBA65E37123}">
      <dsp:nvSpPr>
        <dsp:cNvPr id="0" name=""/>
        <dsp:cNvSpPr/>
      </dsp:nvSpPr>
      <dsp:spPr>
        <a:xfrm>
          <a:off x="0" y="2623343"/>
          <a:ext cx="6391275" cy="65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b="1" kern="1200" dirty="0"/>
            <a:t>Functional Guidance</a:t>
          </a:r>
        </a:p>
      </dsp:txBody>
      <dsp:txXfrm>
        <a:off x="0" y="2623343"/>
        <a:ext cx="6391275" cy="655835"/>
      </dsp:txXfrm>
    </dsp:sp>
    <dsp:sp modelId="{0F5395A6-3A1D-C64F-9E93-AA21A82335B5}">
      <dsp:nvSpPr>
        <dsp:cNvPr id="0" name=""/>
        <dsp:cNvSpPr/>
      </dsp:nvSpPr>
      <dsp:spPr>
        <a:xfrm>
          <a:off x="0" y="3279179"/>
          <a:ext cx="6391275" cy="0"/>
        </a:xfrm>
        <a:prstGeom prst="line">
          <a:avLst/>
        </a:prstGeom>
        <a:solidFill>
          <a:schemeClr val="accent2">
            <a:hueOff val="-950525"/>
            <a:satOff val="5869"/>
            <a:lumOff val="-840"/>
            <a:alphaOff val="0"/>
          </a:schemeClr>
        </a:solidFill>
        <a:ln w="19050" cap="rnd" cmpd="sng" algn="ctr">
          <a:solidFill>
            <a:schemeClr val="accent2">
              <a:hueOff val="-950525"/>
              <a:satOff val="5869"/>
              <a:lumOff val="-84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58D7C9-45C5-254C-9524-5D3153E33B8B}">
      <dsp:nvSpPr>
        <dsp:cNvPr id="0" name=""/>
        <dsp:cNvSpPr/>
      </dsp:nvSpPr>
      <dsp:spPr>
        <a:xfrm>
          <a:off x="0" y="3279179"/>
          <a:ext cx="6391275" cy="65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General Accessibility guidelines</a:t>
          </a:r>
          <a:endParaRPr lang="en-US" sz="2200" kern="1200"/>
        </a:p>
      </dsp:txBody>
      <dsp:txXfrm>
        <a:off x="0" y="3279179"/>
        <a:ext cx="6391275" cy="655835"/>
      </dsp:txXfrm>
    </dsp:sp>
    <dsp:sp modelId="{D70822F3-1A8B-8743-AFDF-DCFBCCBC7D89}">
      <dsp:nvSpPr>
        <dsp:cNvPr id="0" name=""/>
        <dsp:cNvSpPr/>
      </dsp:nvSpPr>
      <dsp:spPr>
        <a:xfrm>
          <a:off x="0" y="3935015"/>
          <a:ext cx="6391275" cy="0"/>
        </a:xfrm>
        <a:prstGeom prst="line">
          <a:avLst/>
        </a:prstGeom>
        <a:solidFill>
          <a:schemeClr val="accent2">
            <a:hueOff val="-1140630"/>
            <a:satOff val="7042"/>
            <a:lumOff val="-1008"/>
            <a:alphaOff val="0"/>
          </a:schemeClr>
        </a:solidFill>
        <a:ln w="19050" cap="rnd" cmpd="sng" algn="ctr">
          <a:solidFill>
            <a:schemeClr val="accent2">
              <a:hueOff val="-1140630"/>
              <a:satOff val="7042"/>
              <a:lumOff val="-100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138BBA-0C59-6249-AD46-580F8309D711}">
      <dsp:nvSpPr>
        <dsp:cNvPr id="0" name=""/>
        <dsp:cNvSpPr/>
      </dsp:nvSpPr>
      <dsp:spPr>
        <a:xfrm>
          <a:off x="0" y="3935015"/>
          <a:ext cx="6391275" cy="65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Conclusions</a:t>
          </a:r>
          <a:endParaRPr lang="en-US" sz="2200" kern="1200"/>
        </a:p>
      </dsp:txBody>
      <dsp:txXfrm>
        <a:off x="0" y="3935015"/>
        <a:ext cx="6391275" cy="655835"/>
      </dsp:txXfrm>
    </dsp:sp>
    <dsp:sp modelId="{1831D69D-7EB9-B74C-B7E6-9FC68289D05F}">
      <dsp:nvSpPr>
        <dsp:cNvPr id="0" name=""/>
        <dsp:cNvSpPr/>
      </dsp:nvSpPr>
      <dsp:spPr>
        <a:xfrm>
          <a:off x="0" y="4590851"/>
          <a:ext cx="6391275" cy="0"/>
        </a:xfrm>
        <a:prstGeom prst="line">
          <a:avLst/>
        </a:prstGeom>
        <a:solidFill>
          <a:schemeClr val="accent2">
            <a:hueOff val="-1330735"/>
            <a:satOff val="8216"/>
            <a:lumOff val="-1176"/>
            <a:alphaOff val="0"/>
          </a:schemeClr>
        </a:solidFill>
        <a:ln w="19050" cap="rnd" cmpd="sng" algn="ctr">
          <a:solidFill>
            <a:schemeClr val="accent2">
              <a:hueOff val="-1330735"/>
              <a:satOff val="8216"/>
              <a:lumOff val="-11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91C21B-D7C8-EE40-940A-3C3B92CD9FA2}">
      <dsp:nvSpPr>
        <dsp:cNvPr id="0" name=""/>
        <dsp:cNvSpPr/>
      </dsp:nvSpPr>
      <dsp:spPr>
        <a:xfrm>
          <a:off x="0" y="4590851"/>
          <a:ext cx="6391275" cy="6558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dirty="0"/>
            <a:t>Q&amp;A</a:t>
          </a:r>
          <a:endParaRPr lang="en-US" sz="2200" kern="1200" dirty="0"/>
        </a:p>
      </dsp:txBody>
      <dsp:txXfrm>
        <a:off x="0" y="4590851"/>
        <a:ext cx="6391275" cy="6558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753860-61A9-8940-BC41-D401B74F6B32}" type="datetimeFigureOut">
              <a:rPr lang="en-US" smtClean="0"/>
              <a:t>9/10/24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9B1B21-43ED-C746-9DA9-96C437D0A347}" type="slidenum">
              <a:rPr lang="en-US" smtClean="0"/>
              <a:t>‹#›</a:t>
            </a:fld>
            <a:endParaRPr lang="en-US"/>
          </a:p>
        </p:txBody>
      </p:sp>
    </p:spTree>
    <p:extLst>
      <p:ext uri="{BB962C8B-B14F-4D97-AF65-F5344CB8AC3E}">
        <p14:creationId xmlns:p14="http://schemas.microsoft.com/office/powerpoint/2010/main" val="58166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the list of facets of neurodivergence and the list of potential problems ND folk have with websites. The intention of this talk is to foster empathy and thoughtfulness and to suggest ways to continue learning.</a:t>
            </a:r>
          </a:p>
        </p:txBody>
      </p:sp>
      <p:sp>
        <p:nvSpPr>
          <p:cNvPr id="4" name="Slide Number Placeholder 3"/>
          <p:cNvSpPr>
            <a:spLocks noGrp="1"/>
          </p:cNvSpPr>
          <p:nvPr>
            <p:ph type="sldNum" sz="quarter" idx="5"/>
          </p:nvPr>
        </p:nvSpPr>
        <p:spPr/>
        <p:txBody>
          <a:bodyPr/>
          <a:lstStyle/>
          <a:p>
            <a:fld id="{F69B1B21-43ED-C746-9DA9-96C437D0A347}" type="slidenum">
              <a:rPr lang="en-US" smtClean="0"/>
              <a:t>7</a:t>
            </a:fld>
            <a:endParaRPr lang="en-US"/>
          </a:p>
        </p:txBody>
      </p:sp>
    </p:spTree>
    <p:extLst>
      <p:ext uri="{BB962C8B-B14F-4D97-AF65-F5344CB8AC3E}">
        <p14:creationId xmlns:p14="http://schemas.microsoft.com/office/powerpoint/2010/main" val="1488864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Oh my, the  posters the UK gov design team created are glorious &amp; incredibly useful.</a:t>
            </a:r>
          </a:p>
        </p:txBody>
      </p:sp>
      <p:sp>
        <p:nvSpPr>
          <p:cNvPr id="4" name="Slide Number Placeholder 3"/>
          <p:cNvSpPr>
            <a:spLocks noGrp="1"/>
          </p:cNvSpPr>
          <p:nvPr>
            <p:ph type="sldNum" sz="quarter" idx="5"/>
          </p:nvPr>
        </p:nvSpPr>
        <p:spPr/>
        <p:txBody>
          <a:bodyPr/>
          <a:lstStyle/>
          <a:p>
            <a:fld id="{F69B1B21-43ED-C746-9DA9-96C437D0A347}" type="slidenum">
              <a:rPr lang="en-US" smtClean="0"/>
              <a:t>35</a:t>
            </a:fld>
            <a:endParaRPr lang="en-US"/>
          </a:p>
        </p:txBody>
      </p:sp>
    </p:spTree>
    <p:extLst>
      <p:ext uri="{BB962C8B-B14F-4D97-AF65-F5344CB8AC3E}">
        <p14:creationId xmlns:p14="http://schemas.microsoft.com/office/powerpoint/2010/main" val="3882652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81B209-35CA-E742-D4B6-34B681B4F8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DCBCA6-5FD6-A267-EC2E-A65B6832ED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E3099A-3342-DBEC-1D7F-7EC64B49EE7F}"/>
              </a:ext>
            </a:extLst>
          </p:cNvPr>
          <p:cNvSpPr>
            <a:spLocks noGrp="1"/>
          </p:cNvSpPr>
          <p:nvPr>
            <p:ph type="body" idx="1"/>
          </p:nvPr>
        </p:nvSpPr>
        <p:spPr/>
        <p:txBody>
          <a:bodyPr/>
          <a:lstStyle/>
          <a:p>
            <a:r>
              <a:rPr lang="en-US" dirty="0"/>
              <a:t>Both the list of facets of neurodivergence and the list of potential problems ND folk have with websites. The intention of this talk is to foster empathy and thoughtfulness and to suggest ways to continue learning.</a:t>
            </a:r>
          </a:p>
        </p:txBody>
      </p:sp>
      <p:sp>
        <p:nvSpPr>
          <p:cNvPr id="4" name="Slide Number Placeholder 3">
            <a:extLst>
              <a:ext uri="{FF2B5EF4-FFF2-40B4-BE49-F238E27FC236}">
                <a16:creationId xmlns:a16="http://schemas.microsoft.com/office/drawing/2014/main" id="{5AF0269A-2F1F-39AD-93FD-D2FC4BE799B2}"/>
              </a:ext>
            </a:extLst>
          </p:cNvPr>
          <p:cNvSpPr>
            <a:spLocks noGrp="1"/>
          </p:cNvSpPr>
          <p:nvPr>
            <p:ph type="sldNum" sz="quarter" idx="5"/>
          </p:nvPr>
        </p:nvSpPr>
        <p:spPr/>
        <p:txBody>
          <a:bodyPr/>
          <a:lstStyle/>
          <a:p>
            <a:fld id="{F69B1B21-43ED-C746-9DA9-96C437D0A347}" type="slidenum">
              <a:rPr lang="en-US" smtClean="0"/>
              <a:t>8</a:t>
            </a:fld>
            <a:endParaRPr lang="en-US"/>
          </a:p>
        </p:txBody>
      </p:sp>
    </p:spTree>
    <p:extLst>
      <p:ext uri="{BB962C8B-B14F-4D97-AF65-F5344CB8AC3E}">
        <p14:creationId xmlns:p14="http://schemas.microsoft.com/office/powerpoint/2010/main" val="2219912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active voice vs passive voice: Owen gave a talk. A talk was given by Owen.</a:t>
            </a:r>
          </a:p>
        </p:txBody>
      </p:sp>
      <p:sp>
        <p:nvSpPr>
          <p:cNvPr id="4" name="Slide Number Placeholder 3"/>
          <p:cNvSpPr>
            <a:spLocks noGrp="1"/>
          </p:cNvSpPr>
          <p:nvPr>
            <p:ph type="sldNum" sz="quarter" idx="5"/>
          </p:nvPr>
        </p:nvSpPr>
        <p:spPr/>
        <p:txBody>
          <a:bodyPr/>
          <a:lstStyle/>
          <a:p>
            <a:fld id="{F69B1B21-43ED-C746-9DA9-96C437D0A347}" type="slidenum">
              <a:rPr lang="en-US" smtClean="0"/>
              <a:t>11</a:t>
            </a:fld>
            <a:endParaRPr lang="en-US"/>
          </a:p>
        </p:txBody>
      </p:sp>
    </p:spTree>
    <p:extLst>
      <p:ext uri="{BB962C8B-B14F-4D97-AF65-F5344CB8AC3E}">
        <p14:creationId xmlns:p14="http://schemas.microsoft.com/office/powerpoint/2010/main" val="1878970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CDE757-95AE-AA50-77DE-928FC5F4D7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8EAEA1-56B3-35F0-B230-EA3FA30BE9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04B2CC-6AB1-44B6-4157-9D3D92A4CE1A}"/>
              </a:ext>
            </a:extLst>
          </p:cNvPr>
          <p:cNvSpPr>
            <a:spLocks noGrp="1"/>
          </p:cNvSpPr>
          <p:nvPr>
            <p:ph type="body" idx="1"/>
          </p:nvPr>
        </p:nvSpPr>
        <p:spPr/>
        <p:txBody>
          <a:bodyPr/>
          <a:lstStyle/>
          <a:p>
            <a:r>
              <a:rPr lang="en-US" dirty="0"/>
              <a:t>Both the list of facets of neurodivergence and the list of potential problems ND folk have with websites. The intention of this talk is to foster empathy and thoughtfulness and to suggest ways to continue learning.</a:t>
            </a:r>
          </a:p>
        </p:txBody>
      </p:sp>
      <p:sp>
        <p:nvSpPr>
          <p:cNvPr id="4" name="Slide Number Placeholder 3">
            <a:extLst>
              <a:ext uri="{FF2B5EF4-FFF2-40B4-BE49-F238E27FC236}">
                <a16:creationId xmlns:a16="http://schemas.microsoft.com/office/drawing/2014/main" id="{EC52D9A6-4BAA-87F2-F50F-2093498ED795}"/>
              </a:ext>
            </a:extLst>
          </p:cNvPr>
          <p:cNvSpPr>
            <a:spLocks noGrp="1"/>
          </p:cNvSpPr>
          <p:nvPr>
            <p:ph type="sldNum" sz="quarter" idx="5"/>
          </p:nvPr>
        </p:nvSpPr>
        <p:spPr/>
        <p:txBody>
          <a:bodyPr/>
          <a:lstStyle/>
          <a:p>
            <a:fld id="{F69B1B21-43ED-C746-9DA9-96C437D0A347}" type="slidenum">
              <a:rPr lang="en-US" smtClean="0"/>
              <a:t>16</a:t>
            </a:fld>
            <a:endParaRPr lang="en-US"/>
          </a:p>
        </p:txBody>
      </p:sp>
    </p:spTree>
    <p:extLst>
      <p:ext uri="{BB962C8B-B14F-4D97-AF65-F5344CB8AC3E}">
        <p14:creationId xmlns:p14="http://schemas.microsoft.com/office/powerpoint/2010/main" val="3915859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sans-serif, make text large enough, pay attention to contrast and backgrounds</a:t>
            </a:r>
          </a:p>
        </p:txBody>
      </p:sp>
      <p:sp>
        <p:nvSpPr>
          <p:cNvPr id="4" name="Slide Number Placeholder 3"/>
          <p:cNvSpPr>
            <a:spLocks noGrp="1"/>
          </p:cNvSpPr>
          <p:nvPr>
            <p:ph type="sldNum" sz="quarter" idx="5"/>
          </p:nvPr>
        </p:nvSpPr>
        <p:spPr/>
        <p:txBody>
          <a:bodyPr/>
          <a:lstStyle/>
          <a:p>
            <a:fld id="{F69B1B21-43ED-C746-9DA9-96C437D0A347}" type="slidenum">
              <a:rPr lang="en-US" smtClean="0"/>
              <a:t>17</a:t>
            </a:fld>
            <a:endParaRPr lang="en-US"/>
          </a:p>
        </p:txBody>
      </p:sp>
    </p:spTree>
    <p:extLst>
      <p:ext uri="{BB962C8B-B14F-4D97-AF65-F5344CB8AC3E}">
        <p14:creationId xmlns:p14="http://schemas.microsoft.com/office/powerpoint/2010/main" val="1226423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You’re half way Owen. </a:t>
            </a:r>
            <a:r>
              <a:rPr lang="en-US"/>
              <a:t>Keep going!</a:t>
            </a:r>
          </a:p>
        </p:txBody>
      </p:sp>
      <p:sp>
        <p:nvSpPr>
          <p:cNvPr id="4" name="Slide Number Placeholder 3"/>
          <p:cNvSpPr>
            <a:spLocks noGrp="1"/>
          </p:cNvSpPr>
          <p:nvPr>
            <p:ph type="sldNum" sz="quarter" idx="5"/>
          </p:nvPr>
        </p:nvSpPr>
        <p:spPr/>
        <p:txBody>
          <a:bodyPr/>
          <a:lstStyle/>
          <a:p>
            <a:fld id="{F69B1B21-43ED-C746-9DA9-96C437D0A347}" type="slidenum">
              <a:rPr lang="en-US" smtClean="0"/>
              <a:t>19</a:t>
            </a:fld>
            <a:endParaRPr lang="en-US"/>
          </a:p>
        </p:txBody>
      </p:sp>
    </p:spTree>
    <p:extLst>
      <p:ext uri="{BB962C8B-B14F-4D97-AF65-F5344CB8AC3E}">
        <p14:creationId xmlns:p14="http://schemas.microsoft.com/office/powerpoint/2010/main" val="1650890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E2C11-24CE-0090-ED35-E07D1C1E4F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4E8476-441B-87A6-5FDB-033809F55E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77C603-CE0F-5AD7-5F8D-A811F802C651}"/>
              </a:ext>
            </a:extLst>
          </p:cNvPr>
          <p:cNvSpPr>
            <a:spLocks noGrp="1"/>
          </p:cNvSpPr>
          <p:nvPr>
            <p:ph type="body" idx="1"/>
          </p:nvPr>
        </p:nvSpPr>
        <p:spPr/>
        <p:txBody>
          <a:bodyPr/>
          <a:lstStyle/>
          <a:p>
            <a:r>
              <a:rPr lang="en-US" dirty="0"/>
              <a:t>Both the list of facets of neurodivergence and the list of potential problems ND folk have with websites. The intention of this talk is to foster empathy and thoughtfulness and to suggest ways to continue learning.</a:t>
            </a:r>
          </a:p>
        </p:txBody>
      </p:sp>
      <p:sp>
        <p:nvSpPr>
          <p:cNvPr id="4" name="Slide Number Placeholder 3">
            <a:extLst>
              <a:ext uri="{FF2B5EF4-FFF2-40B4-BE49-F238E27FC236}">
                <a16:creationId xmlns:a16="http://schemas.microsoft.com/office/drawing/2014/main" id="{62AD6CEE-263C-B137-B7B4-179431591AB8}"/>
              </a:ext>
            </a:extLst>
          </p:cNvPr>
          <p:cNvSpPr>
            <a:spLocks noGrp="1"/>
          </p:cNvSpPr>
          <p:nvPr>
            <p:ph type="sldNum" sz="quarter" idx="5"/>
          </p:nvPr>
        </p:nvSpPr>
        <p:spPr/>
        <p:txBody>
          <a:bodyPr/>
          <a:lstStyle/>
          <a:p>
            <a:fld id="{F69B1B21-43ED-C746-9DA9-96C437D0A347}" type="slidenum">
              <a:rPr lang="en-US" smtClean="0"/>
              <a:t>22</a:t>
            </a:fld>
            <a:endParaRPr lang="en-US"/>
          </a:p>
        </p:txBody>
      </p:sp>
    </p:spTree>
    <p:extLst>
      <p:ext uri="{BB962C8B-B14F-4D97-AF65-F5344CB8AC3E}">
        <p14:creationId xmlns:p14="http://schemas.microsoft.com/office/powerpoint/2010/main" val="669730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Twitter / X top tip!</a:t>
            </a:r>
          </a:p>
        </p:txBody>
      </p:sp>
      <p:sp>
        <p:nvSpPr>
          <p:cNvPr id="4" name="Slide Number Placeholder 3"/>
          <p:cNvSpPr>
            <a:spLocks noGrp="1"/>
          </p:cNvSpPr>
          <p:nvPr>
            <p:ph type="sldNum" sz="quarter" idx="5"/>
          </p:nvPr>
        </p:nvSpPr>
        <p:spPr/>
        <p:txBody>
          <a:bodyPr/>
          <a:lstStyle/>
          <a:p>
            <a:fld id="{F69B1B21-43ED-C746-9DA9-96C437D0A347}" type="slidenum">
              <a:rPr lang="en-US" smtClean="0"/>
              <a:t>31</a:t>
            </a:fld>
            <a:endParaRPr lang="en-US"/>
          </a:p>
        </p:txBody>
      </p:sp>
    </p:spTree>
    <p:extLst>
      <p:ext uri="{BB962C8B-B14F-4D97-AF65-F5344CB8AC3E}">
        <p14:creationId xmlns:p14="http://schemas.microsoft.com/office/powerpoint/2010/main" val="3549996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82172-2401-BEDE-D58F-46D89A7478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B25DA1-5F15-9C02-B392-4B583BE35F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CCD5C8-E617-CACF-5180-D01C5B2CE119}"/>
              </a:ext>
            </a:extLst>
          </p:cNvPr>
          <p:cNvSpPr>
            <a:spLocks noGrp="1"/>
          </p:cNvSpPr>
          <p:nvPr>
            <p:ph type="body" idx="1"/>
          </p:nvPr>
        </p:nvSpPr>
        <p:spPr/>
        <p:txBody>
          <a:bodyPr/>
          <a:lstStyle/>
          <a:p>
            <a:r>
              <a:rPr lang="en-US" dirty="0"/>
              <a:t>Both the list of facets of neurodivergence and the list of potential problems ND folk have with websites. The intention of this talk is to foster empathy and thoughtfulness and to suggest ways to continue learning.</a:t>
            </a:r>
          </a:p>
        </p:txBody>
      </p:sp>
      <p:sp>
        <p:nvSpPr>
          <p:cNvPr id="4" name="Slide Number Placeholder 3">
            <a:extLst>
              <a:ext uri="{FF2B5EF4-FFF2-40B4-BE49-F238E27FC236}">
                <a16:creationId xmlns:a16="http://schemas.microsoft.com/office/drawing/2014/main" id="{700E20CB-4548-BFB2-0CED-DFC6306D77AE}"/>
              </a:ext>
            </a:extLst>
          </p:cNvPr>
          <p:cNvSpPr>
            <a:spLocks noGrp="1"/>
          </p:cNvSpPr>
          <p:nvPr>
            <p:ph type="sldNum" sz="quarter" idx="5"/>
          </p:nvPr>
        </p:nvSpPr>
        <p:spPr/>
        <p:txBody>
          <a:bodyPr/>
          <a:lstStyle/>
          <a:p>
            <a:fld id="{F69B1B21-43ED-C746-9DA9-96C437D0A347}" type="slidenum">
              <a:rPr lang="en-US" smtClean="0"/>
              <a:t>32</a:t>
            </a:fld>
            <a:endParaRPr lang="en-US"/>
          </a:p>
        </p:txBody>
      </p:sp>
    </p:spTree>
    <p:extLst>
      <p:ext uri="{BB962C8B-B14F-4D97-AF65-F5344CB8AC3E}">
        <p14:creationId xmlns:p14="http://schemas.microsoft.com/office/powerpoint/2010/main" val="35454561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4A8A1E09-F7EB-9B46-859B-7334AAB62DC2}" type="datetimeFigureOut">
              <a:rPr lang="en-US" smtClean="0"/>
              <a:t>9/10/24</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916759B1-7559-F341-95AE-2D92DD22C13C}" type="slidenum">
              <a:rPr lang="en-US" smtClean="0"/>
              <a:t>‹#›</a:t>
            </a:fld>
            <a:endParaRPr lang="en-US"/>
          </a:p>
        </p:txBody>
      </p:sp>
    </p:spTree>
    <p:extLst>
      <p:ext uri="{BB962C8B-B14F-4D97-AF65-F5344CB8AC3E}">
        <p14:creationId xmlns:p14="http://schemas.microsoft.com/office/powerpoint/2010/main" val="900099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A8A1E09-F7EB-9B46-859B-7334AAB62DC2}" type="datetimeFigureOut">
              <a:rPr lang="en-US" smtClean="0"/>
              <a:t>9/10/24</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3467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A8A1E09-F7EB-9B46-859B-7334AAB62DC2}" type="datetimeFigureOut">
              <a:rPr lang="en-US" smtClean="0"/>
              <a:t>9/10/24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2531166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A8A1E09-F7EB-9B46-859B-7334AAB62DC2}" type="datetimeFigureOut">
              <a:rPr lang="en-US" smtClean="0"/>
              <a:t>9/10/24</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3036741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A8A1E09-F7EB-9B46-859B-7334AAB62DC2}" type="datetimeFigureOut">
              <a:rPr lang="en-US" smtClean="0"/>
              <a:t>9/10/24</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1391286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A8A1E09-F7EB-9B46-859B-7334AAB62DC2}" type="datetimeFigureOut">
              <a:rPr lang="en-US" smtClean="0"/>
              <a:t>9/10/24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27286326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A8A1E09-F7EB-9B46-859B-7334AAB62DC2}" type="datetimeFigureOut">
              <a:rPr lang="en-US" smtClean="0"/>
              <a:t>9/10/24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3730666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A8A1E09-F7EB-9B46-859B-7334AAB62DC2}" type="datetimeFigureOut">
              <a:rPr lang="en-US" smtClean="0"/>
              <a:t>9/10/24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4852991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A8A1E09-F7EB-9B46-859B-7334AAB62DC2}" type="datetimeFigureOut">
              <a:rPr lang="en-US" smtClean="0"/>
              <a:t>9/10/24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873396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A8A1E09-F7EB-9B46-859B-7334AAB62DC2}" type="datetimeFigureOut">
              <a:rPr lang="en-US" smtClean="0"/>
              <a:t>9/10/24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7676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A8A1E09-F7EB-9B46-859B-7334AAB62DC2}" type="datetimeFigureOut">
              <a:rPr lang="en-US" smtClean="0"/>
              <a:t>9/10/24</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3643391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A8A1E09-F7EB-9B46-859B-7334AAB62DC2}" type="datetimeFigureOut">
              <a:rPr lang="en-US" smtClean="0"/>
              <a:t>9/10/24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1425313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A8A1E09-F7EB-9B46-859B-7334AAB62DC2}" type="datetimeFigureOut">
              <a:rPr lang="en-US" smtClean="0"/>
              <a:t>9/10/24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3919632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A8A1E09-F7EB-9B46-859B-7334AAB62DC2}" type="datetimeFigureOut">
              <a:rPr lang="en-US" smtClean="0"/>
              <a:t>9/10/24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3185884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8A1E09-F7EB-9B46-859B-7334AAB62DC2}" type="datetimeFigureOut">
              <a:rPr lang="en-US" smtClean="0"/>
              <a:t>9/10/24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2852439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A8A1E09-F7EB-9B46-859B-7334AAB62DC2}" type="datetimeFigureOut">
              <a:rPr lang="en-US" smtClean="0"/>
              <a:t>9/10/24</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2305059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A8A1E09-F7EB-9B46-859B-7334AAB62DC2}" type="datetimeFigureOut">
              <a:rPr lang="en-US" smtClean="0"/>
              <a:t>9/10/24</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16759B1-7559-F341-95AE-2D92DD22C13C}" type="slidenum">
              <a:rPr lang="en-US" smtClean="0"/>
              <a:t>‹#›</a:t>
            </a:fld>
            <a:endParaRPr lang="en-US"/>
          </a:p>
        </p:txBody>
      </p:sp>
    </p:spTree>
    <p:extLst>
      <p:ext uri="{BB962C8B-B14F-4D97-AF65-F5344CB8AC3E}">
        <p14:creationId xmlns:p14="http://schemas.microsoft.com/office/powerpoint/2010/main" val="1449585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4A8A1E09-F7EB-9B46-859B-7334AAB62DC2}" type="datetimeFigureOut">
              <a:rPr lang="en-US" smtClean="0"/>
              <a:t>9/10/24</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16759B1-7559-F341-95AE-2D92DD22C13C}" type="slidenum">
              <a:rPr lang="en-US" smtClean="0"/>
              <a:t>‹#›</a:t>
            </a:fld>
            <a:endParaRPr lang="en-US"/>
          </a:p>
        </p:txBody>
      </p:sp>
    </p:spTree>
    <p:extLst>
      <p:ext uri="{BB962C8B-B14F-4D97-AF65-F5344CB8AC3E}">
        <p14:creationId xmlns:p14="http://schemas.microsoft.com/office/powerpoint/2010/main" val="329416685"/>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developer.mozilla.org/en-US/docs/Web/CSS/@media/prefers-reduced-motion"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www.bdadyslexia.org.uk/advice/employers/creating-a-dyslexia-friendly-workplace/dyslexia-friendly-style-guid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www.w3.org/TR/coga-usable/" TargetMode="External"/><Relationship Id="rId2" Type="http://schemas.openxmlformats.org/officeDocument/2006/relationships/hyperlink" Target="https://www.w3.org/TR/WCAG21/" TargetMode="External"/><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hyperlink" Target="https://inclusive.microsoft.design/tools-and-activities/MentalHealthGuidebook.pdf" TargetMode="External"/><Relationship Id="rId2" Type="http://schemas.openxmlformats.org/officeDocument/2006/relationships/hyperlink" Target="https://inclusive.microsoft.design/tools-and-activities/InclusiveDesignForCognitionGuidebook.pdf" TargetMode="External"/><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hyperlink" Target="https://accessibility.blog.gov.uk/2016/09/02/dos-and-donts-on-designing-for-accessibility/"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hyperlink" Target="https://github.blog/engineering/engineering-principles/how-github-supports-neurodiverse-employees-and-how-your-company-can-too/"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8" name="Rectangle 7">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1683171" y="1169773"/>
            <a:ext cx="8825658" cy="2870161"/>
          </a:xfrm>
        </p:spPr>
        <p:txBody>
          <a:bodyPr anchor="b">
            <a:normAutofit/>
          </a:bodyPr>
          <a:lstStyle/>
          <a:p>
            <a:pPr algn="ctr"/>
            <a:r>
              <a:rPr lang="en-GB" b="1">
                <a:solidFill>
                  <a:schemeClr val="tx1"/>
                </a:solidFill>
              </a:rPr>
              <a:t>Understanding the 'why' around neurodivergent inclusive web design</a:t>
            </a:r>
            <a:endParaRPr lang="en-US" b="1">
              <a:solidFill>
                <a:schemeClr val="tx1"/>
              </a:solidFill>
            </a:endParaRPr>
          </a:p>
        </p:txBody>
      </p:sp>
      <p:cxnSp>
        <p:nvCxnSpPr>
          <p:cNvPr id="11" name="Straight Connector 10">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E83A27D-4324-F36C-F66F-FA5A261DEC04}"/>
              </a:ext>
            </a:extLst>
          </p:cNvPr>
          <p:cNvSpPr txBox="1"/>
          <p:nvPr/>
        </p:nvSpPr>
        <p:spPr>
          <a:xfrm>
            <a:off x="5360276" y="4393323"/>
            <a:ext cx="1471448" cy="584775"/>
          </a:xfrm>
          <a:prstGeom prst="rect">
            <a:avLst/>
          </a:prstGeom>
          <a:noFill/>
        </p:spPr>
        <p:txBody>
          <a:bodyPr wrap="square" rtlCol="0">
            <a:spAutoFit/>
          </a:bodyPr>
          <a:lstStyle/>
          <a:p>
            <a:r>
              <a:rPr lang="en-US" sz="3200" dirty="0"/>
              <a:t>#id24</a:t>
            </a:r>
          </a:p>
        </p:txBody>
      </p:sp>
      <p:sp>
        <p:nvSpPr>
          <p:cNvPr id="4" name="TextBox 3">
            <a:extLst>
              <a:ext uri="{FF2B5EF4-FFF2-40B4-BE49-F238E27FC236}">
                <a16:creationId xmlns:a16="http://schemas.microsoft.com/office/drawing/2014/main" id="{ACA705EC-DAFD-2B56-EDF4-3B6BD85356BF}"/>
              </a:ext>
            </a:extLst>
          </p:cNvPr>
          <p:cNvSpPr txBox="1"/>
          <p:nvPr/>
        </p:nvSpPr>
        <p:spPr>
          <a:xfrm>
            <a:off x="4532913" y="5079635"/>
            <a:ext cx="3126177" cy="646331"/>
          </a:xfrm>
          <a:prstGeom prst="rect">
            <a:avLst/>
          </a:prstGeom>
          <a:noFill/>
        </p:spPr>
        <p:txBody>
          <a:bodyPr wrap="none" rtlCol="0">
            <a:spAutoFit/>
          </a:bodyPr>
          <a:lstStyle/>
          <a:p>
            <a:pPr algn="ctr"/>
            <a:r>
              <a:rPr lang="en-US" dirty="0"/>
              <a:t>Owen Niblock</a:t>
            </a:r>
          </a:p>
          <a:p>
            <a:pPr algn="ctr"/>
            <a:r>
              <a:rPr lang="en-US" dirty="0" err="1"/>
              <a:t>owenniblock@github.com</a:t>
            </a:r>
            <a:endParaRPr lang="en-US" dirty="0"/>
          </a:p>
        </p:txBody>
      </p:sp>
    </p:spTree>
    <p:extLst>
      <p:ext uri="{BB962C8B-B14F-4D97-AF65-F5344CB8AC3E}">
        <p14:creationId xmlns:p14="http://schemas.microsoft.com/office/powerpoint/2010/main" val="325432649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p:txBody>
          <a:bodyPr>
            <a:normAutofit/>
          </a:bodyPr>
          <a:lstStyle/>
          <a:p>
            <a:r>
              <a:rPr lang="en-US" sz="9600" b="1" dirty="0"/>
              <a:t>Video tutorials</a:t>
            </a:r>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p:txBody>
          <a:bodyPr>
            <a:noAutofit/>
          </a:bodyPr>
          <a:lstStyle/>
          <a:p>
            <a:r>
              <a:rPr lang="en-US" sz="2800" b="1" dirty="0"/>
              <a:t>Inconsistent processing speed</a:t>
            </a:r>
          </a:p>
          <a:p>
            <a:r>
              <a:rPr lang="en-US" sz="2800" b="1" dirty="0"/>
              <a:t>Provide alternative methods</a:t>
            </a:r>
          </a:p>
        </p:txBody>
      </p:sp>
    </p:spTree>
    <p:extLst>
      <p:ext uri="{BB962C8B-B14F-4D97-AF65-F5344CB8AC3E}">
        <p14:creationId xmlns:p14="http://schemas.microsoft.com/office/powerpoint/2010/main" val="2772579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3474BD5-5CDD-4624-B265-461D5D2FA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6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97541F74-7AB4-44F5-B299-DC46587E9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28" name="Rectangle 27">
              <a:extLst>
                <a:ext uri="{FF2B5EF4-FFF2-40B4-BE49-F238E27FC236}">
                  <a16:creationId xmlns:a16="http://schemas.microsoft.com/office/drawing/2014/main" id="{B7C5CDCA-4575-4FF4-A5EC-64DC449B20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9" name="Oval 28">
              <a:extLst>
                <a:ext uri="{FF2B5EF4-FFF2-40B4-BE49-F238E27FC236}">
                  <a16:creationId xmlns:a16="http://schemas.microsoft.com/office/drawing/2014/main" id="{0742D19B-10DE-4D94-98F8-1F12F9938F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Oval 29">
              <a:extLst>
                <a:ext uri="{FF2B5EF4-FFF2-40B4-BE49-F238E27FC236}">
                  <a16:creationId xmlns:a16="http://schemas.microsoft.com/office/drawing/2014/main" id="{9BC4F9F2-5068-498F-A8BD-B7B1053288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Oval 30">
              <a:extLst>
                <a:ext uri="{FF2B5EF4-FFF2-40B4-BE49-F238E27FC236}">
                  <a16:creationId xmlns:a16="http://schemas.microsoft.com/office/drawing/2014/main" id="{53E1DABB-ED82-4D7D-8F9D-4F5168E3E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Oval 31">
              <a:extLst>
                <a:ext uri="{FF2B5EF4-FFF2-40B4-BE49-F238E27FC236}">
                  <a16:creationId xmlns:a16="http://schemas.microsoft.com/office/drawing/2014/main" id="{93468F7E-1797-41D7-AB73-3AD2C4C253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Oval 32">
              <a:extLst>
                <a:ext uri="{FF2B5EF4-FFF2-40B4-BE49-F238E27FC236}">
                  <a16:creationId xmlns:a16="http://schemas.microsoft.com/office/drawing/2014/main" id="{A20D4073-E031-435E-B8A6-63CEA7375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Freeform 5">
              <a:extLst>
                <a:ext uri="{FF2B5EF4-FFF2-40B4-BE49-F238E27FC236}">
                  <a16:creationId xmlns:a16="http://schemas.microsoft.com/office/drawing/2014/main" id="{8304B15C-CB59-49EF-BEFA-F4B5CFF1F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35" name="Freeform 5">
              <a:extLst>
                <a:ext uri="{FF2B5EF4-FFF2-40B4-BE49-F238E27FC236}">
                  <a16:creationId xmlns:a16="http://schemas.microsoft.com/office/drawing/2014/main" id="{6739E239-4B56-4CD1-B3C9-F44730C4B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36" name="Freeform 5">
              <a:extLst>
                <a:ext uri="{FF2B5EF4-FFF2-40B4-BE49-F238E27FC236}">
                  <a16:creationId xmlns:a16="http://schemas.microsoft.com/office/drawing/2014/main" id="{B97F9A81-D694-4C86-AF0C-8D592AFE28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38" name="Rectangle 37">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1683171" y="1143000"/>
            <a:ext cx="8825658" cy="3389217"/>
          </a:xfrm>
        </p:spPr>
        <p:txBody>
          <a:bodyPr anchor="ctr">
            <a:normAutofit/>
          </a:bodyPr>
          <a:lstStyle/>
          <a:p>
            <a:pPr algn="ctr"/>
            <a:r>
              <a:rPr lang="en-US" sz="6600" b="1">
                <a:solidFill>
                  <a:srgbClr val="FFFFFF"/>
                </a:solidFill>
              </a:rPr>
              <a:t>Make it clear and as simple as possible</a:t>
            </a:r>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a:xfrm>
            <a:off x="1683171" y="4830955"/>
            <a:ext cx="8825658" cy="1238828"/>
          </a:xfrm>
        </p:spPr>
        <p:txBody>
          <a:bodyPr>
            <a:normAutofit/>
          </a:bodyPr>
          <a:lstStyle/>
          <a:p>
            <a:pPr algn="ctr">
              <a:lnSpc>
                <a:spcPct val="90000"/>
              </a:lnSpc>
            </a:pPr>
            <a:r>
              <a:rPr lang="en-US" sz="2000" b="1" dirty="0">
                <a:solidFill>
                  <a:schemeClr val="tx2"/>
                </a:solidFill>
              </a:rPr>
              <a:t>Plain language</a:t>
            </a:r>
          </a:p>
          <a:p>
            <a:pPr algn="ctr">
              <a:lnSpc>
                <a:spcPct val="90000"/>
              </a:lnSpc>
            </a:pPr>
            <a:r>
              <a:rPr lang="en-US" sz="2000" b="1" dirty="0">
                <a:solidFill>
                  <a:schemeClr val="tx2"/>
                </a:solidFill>
              </a:rPr>
              <a:t>Simple sentences</a:t>
            </a:r>
          </a:p>
          <a:p>
            <a:pPr algn="ctr">
              <a:lnSpc>
                <a:spcPct val="90000"/>
              </a:lnSpc>
            </a:pPr>
            <a:r>
              <a:rPr lang="en-US" sz="2000" b="1" dirty="0">
                <a:solidFill>
                  <a:schemeClr val="tx2"/>
                </a:solidFill>
              </a:rPr>
              <a:t>Active voice</a:t>
            </a:r>
          </a:p>
        </p:txBody>
      </p:sp>
    </p:spTree>
    <p:extLst>
      <p:ext uri="{BB962C8B-B14F-4D97-AF65-F5344CB8AC3E}">
        <p14:creationId xmlns:p14="http://schemas.microsoft.com/office/powerpoint/2010/main" val="1793622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96FA8D-7B59-3B1E-9CF3-5135C650B5B6}"/>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3474BD5-5CDD-4624-B265-461D5D2FA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6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97541F74-7AB4-44F5-B299-DC46587E9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1" name="Rectangle 10">
              <a:extLst>
                <a:ext uri="{FF2B5EF4-FFF2-40B4-BE49-F238E27FC236}">
                  <a16:creationId xmlns:a16="http://schemas.microsoft.com/office/drawing/2014/main" id="{B7C5CDCA-4575-4FF4-A5EC-64DC449B20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3" name="Oval 22">
              <a:extLst>
                <a:ext uri="{FF2B5EF4-FFF2-40B4-BE49-F238E27FC236}">
                  <a16:creationId xmlns:a16="http://schemas.microsoft.com/office/drawing/2014/main" id="{0742D19B-10DE-4D94-98F8-1F12F9938F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9BC4F9F2-5068-498F-A8BD-B7B1053288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53E1DABB-ED82-4D7D-8F9D-4F5168E3E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93468F7E-1797-41D7-AB73-3AD2C4C253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A20D4073-E031-435E-B8A6-63CEA7375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Freeform 5">
              <a:extLst>
                <a:ext uri="{FF2B5EF4-FFF2-40B4-BE49-F238E27FC236}">
                  <a16:creationId xmlns:a16="http://schemas.microsoft.com/office/drawing/2014/main" id="{8304B15C-CB59-49EF-BEFA-F4B5CFF1F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8" name="Freeform 5">
              <a:extLst>
                <a:ext uri="{FF2B5EF4-FFF2-40B4-BE49-F238E27FC236}">
                  <a16:creationId xmlns:a16="http://schemas.microsoft.com/office/drawing/2014/main" id="{6739E239-4B56-4CD1-B3C9-F44730C4B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9" name="Freeform 5">
              <a:extLst>
                <a:ext uri="{FF2B5EF4-FFF2-40B4-BE49-F238E27FC236}">
                  <a16:creationId xmlns:a16="http://schemas.microsoft.com/office/drawing/2014/main" id="{B97F9A81-D694-4C86-AF0C-8D592AFE28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1" name="Rectangle 20">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2387F54-4249-FB6F-B285-4A99C549D0C8}"/>
              </a:ext>
            </a:extLst>
          </p:cNvPr>
          <p:cNvSpPr>
            <a:spLocks noGrp="1"/>
          </p:cNvSpPr>
          <p:nvPr>
            <p:ph type="ctrTitle"/>
          </p:nvPr>
        </p:nvSpPr>
        <p:spPr>
          <a:xfrm>
            <a:off x="1683171" y="1143000"/>
            <a:ext cx="8825658" cy="3389217"/>
          </a:xfrm>
        </p:spPr>
        <p:txBody>
          <a:bodyPr anchor="ctr">
            <a:normAutofit/>
          </a:bodyPr>
          <a:lstStyle/>
          <a:p>
            <a:pPr algn="ctr"/>
            <a:r>
              <a:rPr lang="en-US" sz="6600" b="1">
                <a:solidFill>
                  <a:srgbClr val="FFFFFF"/>
                </a:solidFill>
              </a:rPr>
              <a:t>Implied &amp; ambiguous content</a:t>
            </a:r>
          </a:p>
        </p:txBody>
      </p:sp>
      <p:sp>
        <p:nvSpPr>
          <p:cNvPr id="3" name="Subtitle 2">
            <a:extLst>
              <a:ext uri="{FF2B5EF4-FFF2-40B4-BE49-F238E27FC236}">
                <a16:creationId xmlns:a16="http://schemas.microsoft.com/office/drawing/2014/main" id="{74086535-87CB-0E45-FA3C-ED26AF145FF8}"/>
              </a:ext>
            </a:extLst>
          </p:cNvPr>
          <p:cNvSpPr>
            <a:spLocks noGrp="1"/>
          </p:cNvSpPr>
          <p:nvPr>
            <p:ph type="subTitle" idx="1"/>
          </p:nvPr>
        </p:nvSpPr>
        <p:spPr>
          <a:xfrm>
            <a:off x="1683171" y="5240851"/>
            <a:ext cx="8825658" cy="828932"/>
          </a:xfrm>
        </p:spPr>
        <p:txBody>
          <a:bodyPr>
            <a:normAutofit/>
          </a:bodyPr>
          <a:lstStyle/>
          <a:p>
            <a:pPr algn="ctr"/>
            <a:r>
              <a:rPr lang="en-US" sz="2400" b="1">
                <a:solidFill>
                  <a:schemeClr val="tx2"/>
                </a:solidFill>
              </a:rPr>
              <a:t>I will misunderstand or miss information</a:t>
            </a:r>
          </a:p>
        </p:txBody>
      </p:sp>
    </p:spTree>
    <p:extLst>
      <p:ext uri="{BB962C8B-B14F-4D97-AF65-F5344CB8AC3E}">
        <p14:creationId xmlns:p14="http://schemas.microsoft.com/office/powerpoint/2010/main" val="362565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p:txBody>
          <a:bodyPr>
            <a:normAutofit/>
          </a:bodyPr>
          <a:lstStyle/>
          <a:p>
            <a:r>
              <a:rPr lang="en-US" sz="9600" b="1" dirty="0"/>
              <a:t>Captions</a:t>
            </a:r>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p:txBody>
          <a:bodyPr>
            <a:normAutofit/>
          </a:bodyPr>
          <a:lstStyle/>
          <a:p>
            <a:r>
              <a:rPr lang="en-US" sz="3600" dirty="0"/>
              <a:t>Another processing thing</a:t>
            </a:r>
          </a:p>
        </p:txBody>
      </p:sp>
    </p:spTree>
    <p:extLst>
      <p:ext uri="{BB962C8B-B14F-4D97-AF65-F5344CB8AC3E}">
        <p14:creationId xmlns:p14="http://schemas.microsoft.com/office/powerpoint/2010/main" val="4055446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p:txBody>
          <a:bodyPr>
            <a:normAutofit fontScale="90000"/>
          </a:bodyPr>
          <a:lstStyle/>
          <a:p>
            <a:r>
              <a:rPr lang="en-US" sz="9600" b="1" dirty="0"/>
              <a:t>Animations &amp; things that move</a:t>
            </a:r>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p:txBody>
          <a:bodyPr>
            <a:normAutofit fontScale="47500" lnSpcReduction="20000"/>
          </a:bodyPr>
          <a:lstStyle/>
          <a:p>
            <a:r>
              <a:rPr lang="en-GB" sz="2800" dirty="0">
                <a:solidFill>
                  <a:srgbClr val="FFFF00"/>
                </a:solidFill>
                <a:hlinkClick r:id="rId2">
                  <a:extLst>
                    <a:ext uri="{A12FA001-AC4F-418D-AE19-62706E023703}">
                      <ahyp:hlinkClr xmlns:ahyp="http://schemas.microsoft.com/office/drawing/2018/hyperlinkcolor" val="tx"/>
                    </a:ext>
                  </a:extLst>
                </a:hlinkClick>
              </a:rPr>
              <a:t>prefers-reduced-motion - CSS: Cascading Style Sheets | MDN (mozilla.org)</a:t>
            </a:r>
            <a:endParaRPr lang="en-GB" sz="2800" dirty="0">
              <a:solidFill>
                <a:srgbClr val="FFFF00"/>
              </a:solidFill>
            </a:endParaRPr>
          </a:p>
          <a:p>
            <a:r>
              <a:rPr lang="en-GB" sz="2800" b="1" dirty="0">
                <a:solidFill>
                  <a:schemeClr val="bg1"/>
                </a:solidFill>
              </a:rPr>
              <a:t>Ability to pause</a:t>
            </a:r>
          </a:p>
          <a:p>
            <a:r>
              <a:rPr lang="en-GB" sz="2800" b="1" dirty="0">
                <a:solidFill>
                  <a:schemeClr val="bg1"/>
                </a:solidFill>
              </a:rPr>
              <a:t>Unexpected movement is even worse</a:t>
            </a:r>
            <a:endParaRPr lang="en-US" sz="3600" b="1" dirty="0">
              <a:solidFill>
                <a:schemeClr val="bg1"/>
              </a:solidFill>
            </a:endParaRPr>
          </a:p>
        </p:txBody>
      </p:sp>
    </p:spTree>
    <p:extLst>
      <p:ext uri="{BB962C8B-B14F-4D97-AF65-F5344CB8AC3E}">
        <p14:creationId xmlns:p14="http://schemas.microsoft.com/office/powerpoint/2010/main" val="2307251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1154955" y="1087361"/>
            <a:ext cx="8825658" cy="2677648"/>
          </a:xfrm>
        </p:spPr>
        <p:txBody>
          <a:bodyPr>
            <a:normAutofit fontScale="90000"/>
          </a:bodyPr>
          <a:lstStyle/>
          <a:p>
            <a:r>
              <a:rPr lang="en-US" sz="9600" b="1" dirty="0"/>
              <a:t>Show me the price</a:t>
            </a:r>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a:xfrm>
            <a:off x="1154954" y="4034430"/>
            <a:ext cx="9711709" cy="861420"/>
          </a:xfrm>
        </p:spPr>
        <p:txBody>
          <a:bodyPr>
            <a:noAutofit/>
          </a:bodyPr>
          <a:lstStyle/>
          <a:p>
            <a:r>
              <a:rPr lang="en-US" sz="3600" b="1" dirty="0"/>
              <a:t>If it takes me ages to find out how much something costs, I won’t want it</a:t>
            </a:r>
          </a:p>
        </p:txBody>
      </p:sp>
    </p:spTree>
    <p:extLst>
      <p:ext uri="{BB962C8B-B14F-4D97-AF65-F5344CB8AC3E}">
        <p14:creationId xmlns:p14="http://schemas.microsoft.com/office/powerpoint/2010/main" val="2736230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a:extLst>
            <a:ext uri="{FF2B5EF4-FFF2-40B4-BE49-F238E27FC236}">
              <a16:creationId xmlns:a16="http://schemas.microsoft.com/office/drawing/2014/main" id="{74A687AC-B898-9B49-92FD-B21A7ED61659}"/>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9A3AA8A2-ED14-53C5-5C4E-882A7C0B3BF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8" name="Rectangle 7">
              <a:extLst>
                <a:ext uri="{FF2B5EF4-FFF2-40B4-BE49-F238E27FC236}">
                  <a16:creationId xmlns:a16="http://schemas.microsoft.com/office/drawing/2014/main" id="{BEEBC777-A6DC-26ED-1522-6C00E9E0C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Freeform 5">
              <a:extLst>
                <a:ext uri="{FF2B5EF4-FFF2-40B4-BE49-F238E27FC236}">
                  <a16:creationId xmlns:a16="http://schemas.microsoft.com/office/drawing/2014/main" id="{36FADF99-F8D0-5937-7455-008C31A57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77070B40-FDD5-EB20-7793-CDD035007389}"/>
              </a:ext>
            </a:extLst>
          </p:cNvPr>
          <p:cNvSpPr>
            <a:spLocks noGrp="1"/>
          </p:cNvSpPr>
          <p:nvPr>
            <p:ph type="ctrTitle"/>
          </p:nvPr>
        </p:nvSpPr>
        <p:spPr>
          <a:xfrm>
            <a:off x="1683171" y="1169773"/>
            <a:ext cx="8825658" cy="2870161"/>
          </a:xfrm>
        </p:spPr>
        <p:txBody>
          <a:bodyPr anchor="b">
            <a:normAutofit/>
          </a:bodyPr>
          <a:lstStyle/>
          <a:p>
            <a:pPr algn="ctr"/>
            <a:r>
              <a:rPr lang="en-US" b="1" dirty="0">
                <a:solidFill>
                  <a:schemeClr val="tx1"/>
                </a:solidFill>
              </a:rPr>
              <a:t>Style Guidance</a:t>
            </a:r>
          </a:p>
        </p:txBody>
      </p:sp>
      <p:cxnSp>
        <p:nvCxnSpPr>
          <p:cNvPr id="11" name="Straight Connector 10">
            <a:extLst>
              <a:ext uri="{FF2B5EF4-FFF2-40B4-BE49-F238E27FC236}">
                <a16:creationId xmlns:a16="http://schemas.microsoft.com/office/drawing/2014/main" id="{5D3BCB24-043A-39FC-5F39-B1E24569C3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659429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A831956-2AB8-FC30-08F1-3128747CCFD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2E8BD2A-4014-4DC6-A228-4ECE6A0AA6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D0F43A4-A469-42F0-8A8C-C83267E7B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1" name="Rectangle 10">
              <a:extLst>
                <a:ext uri="{FF2B5EF4-FFF2-40B4-BE49-F238E27FC236}">
                  <a16:creationId xmlns:a16="http://schemas.microsoft.com/office/drawing/2014/main" id="{7282985F-8570-4C20-9EE5-F40FA5953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Oval 11">
              <a:extLst>
                <a:ext uri="{FF2B5EF4-FFF2-40B4-BE49-F238E27FC236}">
                  <a16:creationId xmlns:a16="http://schemas.microsoft.com/office/drawing/2014/main" id="{F45763AB-EB50-4C8D-89DA-DDCBF5042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F5AE31F6-6D42-4BC8-BB56-F5C2436C7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6B7A9BE8-8E6D-46BB-8445-8F9459065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D6789800-7501-41DE-A983-5C0583C5A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4F71D34F-471B-4AE5-AB46-8D5E7A616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E0C34BAD-A65E-40CE-8FF6-5B97779279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Freeform 5">
              <a:extLst>
                <a:ext uri="{FF2B5EF4-FFF2-40B4-BE49-F238E27FC236}">
                  <a16:creationId xmlns:a16="http://schemas.microsoft.com/office/drawing/2014/main" id="{BF0943C6-9E07-4892-9EC5-2210B9D30C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9" name="Freeform 5">
              <a:extLst>
                <a:ext uri="{FF2B5EF4-FFF2-40B4-BE49-F238E27FC236}">
                  <a16:creationId xmlns:a16="http://schemas.microsoft.com/office/drawing/2014/main" id="{0B626621-A51A-4BFF-9026-FAAE5E76D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20" name="Freeform 5">
              <a:extLst>
                <a:ext uri="{FF2B5EF4-FFF2-40B4-BE49-F238E27FC236}">
                  <a16:creationId xmlns:a16="http://schemas.microsoft.com/office/drawing/2014/main" id="{D69C07EE-60A8-4276-873F-355F75D4BD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05168918-FBB4-84ED-D6F2-2FFC4BCDB332}"/>
              </a:ext>
            </a:extLst>
          </p:cNvPr>
          <p:cNvSpPr>
            <a:spLocks noGrp="1"/>
          </p:cNvSpPr>
          <p:nvPr>
            <p:ph type="ctrTitle"/>
          </p:nvPr>
        </p:nvSpPr>
        <p:spPr>
          <a:xfrm>
            <a:off x="5232771" y="437513"/>
            <a:ext cx="6232398" cy="5954325"/>
          </a:xfrm>
        </p:spPr>
        <p:txBody>
          <a:bodyPr anchor="ctr">
            <a:normAutofit/>
          </a:bodyPr>
          <a:lstStyle/>
          <a:p>
            <a:r>
              <a:rPr lang="en-US" sz="6600" b="1">
                <a:solidFill>
                  <a:schemeClr val="tx2"/>
                </a:solidFill>
              </a:rPr>
              <a:t>Font choice matters</a:t>
            </a:r>
          </a:p>
        </p:txBody>
      </p:sp>
      <p:sp>
        <p:nvSpPr>
          <p:cNvPr id="3" name="Subtitle 2">
            <a:extLst>
              <a:ext uri="{FF2B5EF4-FFF2-40B4-BE49-F238E27FC236}">
                <a16:creationId xmlns:a16="http://schemas.microsoft.com/office/drawing/2014/main" id="{EFB3C77C-1463-D7AE-21ED-CE831FC2088D}"/>
              </a:ext>
            </a:extLst>
          </p:cNvPr>
          <p:cNvSpPr>
            <a:spLocks noGrp="1"/>
          </p:cNvSpPr>
          <p:nvPr>
            <p:ph type="subTitle" idx="1"/>
          </p:nvPr>
        </p:nvSpPr>
        <p:spPr>
          <a:xfrm>
            <a:off x="971257" y="1172776"/>
            <a:ext cx="3290257" cy="4512448"/>
          </a:xfrm>
        </p:spPr>
        <p:txBody>
          <a:bodyPr anchor="ctr">
            <a:normAutofit/>
          </a:bodyPr>
          <a:lstStyle/>
          <a:p>
            <a:r>
              <a:rPr lang="en-GB" sz="2400" b="1">
                <a:solidFill>
                  <a:schemeClr val="accent1">
                    <a:lumMod val="60000"/>
                    <a:lumOff val="40000"/>
                  </a:schemeClr>
                </a:solidFill>
              </a:rPr>
              <a:t>Follow </a:t>
            </a:r>
            <a:r>
              <a:rPr lang="en-GB" sz="2400" b="1">
                <a:solidFill>
                  <a:schemeClr val="accent1">
                    <a:lumMod val="60000"/>
                    <a:lumOff val="40000"/>
                  </a:schemeClr>
                </a:solidFill>
                <a:hlinkClick r:id="rId4">
                  <a:extLst>
                    <a:ext uri="{A12FA001-AC4F-418D-AE19-62706E023703}">
                      <ahyp:hlinkClr xmlns:ahyp="http://schemas.microsoft.com/office/drawing/2018/hyperlinkcolor" val="tx"/>
                    </a:ext>
                  </a:extLst>
                </a:hlinkClick>
              </a:rPr>
              <a:t>British Dyslexia’s style guide</a:t>
            </a:r>
            <a:endParaRPr lang="en-US" sz="2400" b="1">
              <a:solidFill>
                <a:schemeClr val="accent1">
                  <a:lumMod val="60000"/>
                  <a:lumOff val="40000"/>
                </a:schemeClr>
              </a:solidFill>
            </a:endParaRPr>
          </a:p>
        </p:txBody>
      </p:sp>
    </p:spTree>
    <p:extLst>
      <p:ext uri="{BB962C8B-B14F-4D97-AF65-F5344CB8AC3E}">
        <p14:creationId xmlns:p14="http://schemas.microsoft.com/office/powerpoint/2010/main" val="3566232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C232F5-8527-4D1F-7A8B-4208217216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B03CDE-6473-6FE6-2F2D-3CD48F894458}"/>
              </a:ext>
            </a:extLst>
          </p:cNvPr>
          <p:cNvSpPr>
            <a:spLocks noGrp="1"/>
          </p:cNvSpPr>
          <p:nvPr>
            <p:ph type="ctrTitle"/>
          </p:nvPr>
        </p:nvSpPr>
        <p:spPr>
          <a:xfrm>
            <a:off x="1524000" y="1122363"/>
            <a:ext cx="9144000" cy="3615008"/>
          </a:xfrm>
        </p:spPr>
        <p:txBody>
          <a:bodyPr>
            <a:normAutofit/>
          </a:bodyPr>
          <a:lstStyle/>
          <a:p>
            <a:r>
              <a:rPr lang="en-US" sz="9600" b="1" dirty="0"/>
              <a:t>Don’t reinvent the web…</a:t>
            </a:r>
          </a:p>
        </p:txBody>
      </p:sp>
    </p:spTree>
    <p:extLst>
      <p:ext uri="{BB962C8B-B14F-4D97-AF65-F5344CB8AC3E}">
        <p14:creationId xmlns:p14="http://schemas.microsoft.com/office/powerpoint/2010/main" val="3510158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1524000" y="1122363"/>
            <a:ext cx="9144000" cy="3615008"/>
          </a:xfrm>
        </p:spPr>
        <p:txBody>
          <a:bodyPr>
            <a:normAutofit fontScale="90000"/>
          </a:bodyPr>
          <a:lstStyle/>
          <a:p>
            <a:r>
              <a:rPr lang="en-US" sz="9600" b="1" dirty="0"/>
              <a:t>I do not expect the unexpected</a:t>
            </a:r>
          </a:p>
        </p:txBody>
      </p:sp>
    </p:spTree>
    <p:extLst>
      <p:ext uri="{BB962C8B-B14F-4D97-AF65-F5344CB8AC3E}">
        <p14:creationId xmlns:p14="http://schemas.microsoft.com/office/powerpoint/2010/main" val="2316994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F212D2F1-3944-4942-A23E-17C20535F8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31" name="Rectangle 30">
              <a:extLst>
                <a:ext uri="{FF2B5EF4-FFF2-40B4-BE49-F238E27FC236}">
                  <a16:creationId xmlns:a16="http://schemas.microsoft.com/office/drawing/2014/main" id="{C2BD51DF-3A5A-455D-A32B-B9EB43BB62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3" name="Oval 32">
              <a:extLst>
                <a:ext uri="{FF2B5EF4-FFF2-40B4-BE49-F238E27FC236}">
                  <a16:creationId xmlns:a16="http://schemas.microsoft.com/office/drawing/2014/main" id="{1384515A-3472-4B9A-94E5-0C10F2E94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Oval 34">
              <a:extLst>
                <a:ext uri="{FF2B5EF4-FFF2-40B4-BE49-F238E27FC236}">
                  <a16:creationId xmlns:a16="http://schemas.microsoft.com/office/drawing/2014/main" id="{B126D553-ECE7-4AA9-884B-0DD8B582B8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Oval 36">
              <a:extLst>
                <a:ext uri="{FF2B5EF4-FFF2-40B4-BE49-F238E27FC236}">
                  <a16:creationId xmlns:a16="http://schemas.microsoft.com/office/drawing/2014/main" id="{2D213F7E-17AD-4118-939D-4918F688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Oval 37">
              <a:extLst>
                <a:ext uri="{FF2B5EF4-FFF2-40B4-BE49-F238E27FC236}">
                  <a16:creationId xmlns:a16="http://schemas.microsoft.com/office/drawing/2014/main" id="{F344C32A-36E8-45AB-8FB2-25D57CCE2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Oval 38">
              <a:extLst>
                <a:ext uri="{FF2B5EF4-FFF2-40B4-BE49-F238E27FC236}">
                  <a16:creationId xmlns:a16="http://schemas.microsoft.com/office/drawing/2014/main" id="{87226FBE-D2E1-4443-8DDC-B722AA606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Freeform 5">
              <a:extLst>
                <a:ext uri="{FF2B5EF4-FFF2-40B4-BE49-F238E27FC236}">
                  <a16:creationId xmlns:a16="http://schemas.microsoft.com/office/drawing/2014/main" id="{F62E82E9-3C15-44FB-9474-66002AD62D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41" name="Freeform 5">
              <a:extLst>
                <a:ext uri="{FF2B5EF4-FFF2-40B4-BE49-F238E27FC236}">
                  <a16:creationId xmlns:a16="http://schemas.microsoft.com/office/drawing/2014/main" id="{26F9C1B5-D9B1-4257-93F2-70496F7542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42" name="Freeform 5">
              <a:extLst>
                <a:ext uri="{FF2B5EF4-FFF2-40B4-BE49-F238E27FC236}">
                  <a16:creationId xmlns:a16="http://schemas.microsoft.com/office/drawing/2014/main" id="{3F015A23-3992-42F6-B909-29DCE7628B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43" name="Rectangle 42">
            <a:extLst>
              <a:ext uri="{FF2B5EF4-FFF2-40B4-BE49-F238E27FC236}">
                <a16:creationId xmlns:a16="http://schemas.microsoft.com/office/drawing/2014/main" id="{197C998A-4074-4935-9519-646722084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Rectangle 43">
            <a:extLst>
              <a:ext uri="{FF2B5EF4-FFF2-40B4-BE49-F238E27FC236}">
                <a16:creationId xmlns:a16="http://schemas.microsoft.com/office/drawing/2014/main" id="{ECAF1E58-D170-4EF3-8E1A-992DA3688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5" name="Oval 44">
            <a:extLst>
              <a:ext uri="{FF2B5EF4-FFF2-40B4-BE49-F238E27FC236}">
                <a16:creationId xmlns:a16="http://schemas.microsoft.com/office/drawing/2014/main" id="{3EACCB19-3F29-416E-BD93-24BDDE37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6" name="Oval 45">
            <a:extLst>
              <a:ext uri="{FF2B5EF4-FFF2-40B4-BE49-F238E27FC236}">
                <a16:creationId xmlns:a16="http://schemas.microsoft.com/office/drawing/2014/main" id="{39C41423-F9F7-4333-A541-61582D3D2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Freeform 5">
            <a:extLst>
              <a:ext uri="{FF2B5EF4-FFF2-40B4-BE49-F238E27FC236}">
                <a16:creationId xmlns:a16="http://schemas.microsoft.com/office/drawing/2014/main" id="{A66DA090-6BD9-45CC-B782-02767069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30" name="Rectangle 29">
            <a:extLst>
              <a:ext uri="{FF2B5EF4-FFF2-40B4-BE49-F238E27FC236}">
                <a16:creationId xmlns:a16="http://schemas.microsoft.com/office/drawing/2014/main" id="{BA9F93AF-9489-4B8A-AA6B-1B00D3CA68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Freeform 5">
            <a:extLst>
              <a:ext uri="{FF2B5EF4-FFF2-40B4-BE49-F238E27FC236}">
                <a16:creationId xmlns:a16="http://schemas.microsoft.com/office/drawing/2014/main" id="{2F459F0B-865B-481D-9AC3-15C76A336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34" name="Freeform 5">
            <a:extLst>
              <a:ext uri="{FF2B5EF4-FFF2-40B4-BE49-F238E27FC236}">
                <a16:creationId xmlns:a16="http://schemas.microsoft.com/office/drawing/2014/main" id="{61CDB3A6-B686-4E1D-AD52-3DC038A45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1154955" y="973667"/>
            <a:ext cx="2942210" cy="4833745"/>
          </a:xfrm>
        </p:spPr>
        <p:txBody>
          <a:bodyPr vert="horz" lIns="91440" tIns="45720" rIns="91440" bIns="45720" rtlCol="0" anchor="ctr">
            <a:normAutofit/>
          </a:bodyPr>
          <a:lstStyle/>
          <a:p>
            <a:r>
              <a:rPr lang="en-US" sz="3600">
                <a:solidFill>
                  <a:srgbClr val="EBEBEB"/>
                </a:solidFill>
              </a:rPr>
              <a:t>Agenda</a:t>
            </a:r>
          </a:p>
        </p:txBody>
      </p:sp>
      <p:sp>
        <p:nvSpPr>
          <p:cNvPr id="36" name="Rectangle 35">
            <a:extLst>
              <a:ext uri="{FF2B5EF4-FFF2-40B4-BE49-F238E27FC236}">
                <a16:creationId xmlns:a16="http://schemas.microsoft.com/office/drawing/2014/main" id="{3D38E400-4F30-481D-A5DC-5AA21A2CB8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47" name="TextBox 2">
            <a:extLst>
              <a:ext uri="{FF2B5EF4-FFF2-40B4-BE49-F238E27FC236}">
                <a16:creationId xmlns:a16="http://schemas.microsoft.com/office/drawing/2014/main" id="{10AFBCB9-BEA3-446E-57E8-9F28C8D47BA0}"/>
              </a:ext>
            </a:extLst>
          </p:cNvPr>
          <p:cNvGraphicFramePr/>
          <p:nvPr>
            <p:extLst>
              <p:ext uri="{D42A27DB-BD31-4B8C-83A1-F6EECF244321}">
                <p14:modId xmlns:p14="http://schemas.microsoft.com/office/powerpoint/2010/main" val="3209300383"/>
              </p:ext>
            </p:extLst>
          </p:nvPr>
        </p:nvGraphicFramePr>
        <p:xfrm>
          <a:off x="5181644" y="1262384"/>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8978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36BCA4-FEFA-AB92-D9CA-9A6214F9A7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3A7D97-0B9F-2F72-0D16-45681A197FF2}"/>
              </a:ext>
            </a:extLst>
          </p:cNvPr>
          <p:cNvSpPr>
            <a:spLocks noGrp="1"/>
          </p:cNvSpPr>
          <p:nvPr>
            <p:ph type="ctrTitle"/>
          </p:nvPr>
        </p:nvSpPr>
        <p:spPr>
          <a:xfrm>
            <a:off x="1524000" y="1122363"/>
            <a:ext cx="9144000" cy="3615008"/>
          </a:xfrm>
        </p:spPr>
        <p:txBody>
          <a:bodyPr>
            <a:normAutofit/>
          </a:bodyPr>
          <a:lstStyle/>
          <a:p>
            <a:r>
              <a:rPr lang="en-US" sz="9600" b="1" dirty="0"/>
              <a:t>Consistency is key</a:t>
            </a:r>
          </a:p>
        </p:txBody>
      </p:sp>
    </p:spTree>
    <p:extLst>
      <p:ext uri="{BB962C8B-B14F-4D97-AF65-F5344CB8AC3E}">
        <p14:creationId xmlns:p14="http://schemas.microsoft.com/office/powerpoint/2010/main" val="2715302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5AC05-3663-5966-1BD4-86A9A34810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1A51A2-0675-3ABE-8402-EDE2CBE38F6B}"/>
              </a:ext>
            </a:extLst>
          </p:cNvPr>
          <p:cNvSpPr>
            <a:spLocks noGrp="1"/>
          </p:cNvSpPr>
          <p:nvPr>
            <p:ph type="ctrTitle"/>
          </p:nvPr>
        </p:nvSpPr>
        <p:spPr>
          <a:xfrm>
            <a:off x="1154955" y="1283304"/>
            <a:ext cx="8825658" cy="2677648"/>
          </a:xfrm>
        </p:spPr>
        <p:txBody>
          <a:bodyPr>
            <a:normAutofit fontScale="90000"/>
          </a:bodyPr>
          <a:lstStyle/>
          <a:p>
            <a:r>
              <a:rPr lang="en-US" sz="9600" b="1" dirty="0" err="1"/>
              <a:t>Colours</a:t>
            </a:r>
            <a:r>
              <a:rPr lang="en-US" sz="9600" b="1" dirty="0"/>
              <a:t> &amp; Contrast</a:t>
            </a:r>
          </a:p>
        </p:txBody>
      </p:sp>
      <p:sp>
        <p:nvSpPr>
          <p:cNvPr id="3" name="Subtitle 2">
            <a:extLst>
              <a:ext uri="{FF2B5EF4-FFF2-40B4-BE49-F238E27FC236}">
                <a16:creationId xmlns:a16="http://schemas.microsoft.com/office/drawing/2014/main" id="{675F7B67-C633-08EA-4267-60BDD2AD4EA2}"/>
              </a:ext>
            </a:extLst>
          </p:cNvPr>
          <p:cNvSpPr>
            <a:spLocks noGrp="1"/>
          </p:cNvSpPr>
          <p:nvPr>
            <p:ph type="subTitle" idx="1"/>
          </p:nvPr>
        </p:nvSpPr>
        <p:spPr>
          <a:xfrm>
            <a:off x="1154955" y="4116073"/>
            <a:ext cx="8825658" cy="861420"/>
          </a:xfrm>
        </p:spPr>
        <p:txBody>
          <a:bodyPr>
            <a:noAutofit/>
          </a:bodyPr>
          <a:lstStyle/>
          <a:p>
            <a:r>
              <a:rPr lang="en-US" sz="3600" b="1" dirty="0"/>
              <a:t>Avoid bright </a:t>
            </a:r>
            <a:r>
              <a:rPr lang="en-US" sz="3600" b="1" dirty="0" err="1"/>
              <a:t>colours</a:t>
            </a:r>
            <a:r>
              <a:rPr lang="en-US" sz="3600" b="1" dirty="0"/>
              <a:t>?</a:t>
            </a:r>
          </a:p>
          <a:p>
            <a:r>
              <a:rPr lang="en-US" sz="3600" b="1" dirty="0"/>
              <a:t>High contrast?</a:t>
            </a:r>
          </a:p>
          <a:p>
            <a:r>
              <a:rPr lang="en-US" sz="3600" b="1" dirty="0"/>
              <a:t>Options!</a:t>
            </a:r>
          </a:p>
        </p:txBody>
      </p:sp>
    </p:spTree>
    <p:extLst>
      <p:ext uri="{BB962C8B-B14F-4D97-AF65-F5344CB8AC3E}">
        <p14:creationId xmlns:p14="http://schemas.microsoft.com/office/powerpoint/2010/main" val="3451318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a:extLst>
            <a:ext uri="{FF2B5EF4-FFF2-40B4-BE49-F238E27FC236}">
              <a16:creationId xmlns:a16="http://schemas.microsoft.com/office/drawing/2014/main" id="{6913DF15-D3B8-5CE6-4148-A1FEB95E9D12}"/>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0EC6B5AD-2182-B437-DDC8-09C0311AB0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8" name="Rectangle 7">
              <a:extLst>
                <a:ext uri="{FF2B5EF4-FFF2-40B4-BE49-F238E27FC236}">
                  <a16:creationId xmlns:a16="http://schemas.microsoft.com/office/drawing/2014/main" id="{E278675A-D5E6-79F3-5F39-F427A86F0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Freeform 5">
              <a:extLst>
                <a:ext uri="{FF2B5EF4-FFF2-40B4-BE49-F238E27FC236}">
                  <a16:creationId xmlns:a16="http://schemas.microsoft.com/office/drawing/2014/main" id="{F59F7E93-B71B-07E2-EC14-F92B83A855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1C7E0996-29DE-197C-6CB2-24179EBEBB02}"/>
              </a:ext>
            </a:extLst>
          </p:cNvPr>
          <p:cNvSpPr>
            <a:spLocks noGrp="1"/>
          </p:cNvSpPr>
          <p:nvPr>
            <p:ph type="ctrTitle"/>
          </p:nvPr>
        </p:nvSpPr>
        <p:spPr>
          <a:xfrm>
            <a:off x="1683171" y="1169773"/>
            <a:ext cx="8825658" cy="2870161"/>
          </a:xfrm>
        </p:spPr>
        <p:txBody>
          <a:bodyPr anchor="b">
            <a:normAutofit/>
          </a:bodyPr>
          <a:lstStyle/>
          <a:p>
            <a:pPr algn="ctr"/>
            <a:r>
              <a:rPr lang="en-US" b="1" dirty="0">
                <a:solidFill>
                  <a:schemeClr val="tx1"/>
                </a:solidFill>
              </a:rPr>
              <a:t>Functional Guidance</a:t>
            </a:r>
          </a:p>
        </p:txBody>
      </p:sp>
      <p:cxnSp>
        <p:nvCxnSpPr>
          <p:cNvPr id="11" name="Straight Connector 10">
            <a:extLst>
              <a:ext uri="{FF2B5EF4-FFF2-40B4-BE49-F238E27FC236}">
                <a16:creationId xmlns:a16="http://schemas.microsoft.com/office/drawing/2014/main" id="{31A424F6-6FC1-9708-EBB6-7933D0B6ED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212945"/>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1081476" y="751352"/>
            <a:ext cx="8825658" cy="2677648"/>
          </a:xfrm>
        </p:spPr>
        <p:txBody>
          <a:bodyPr>
            <a:normAutofit/>
          </a:bodyPr>
          <a:lstStyle/>
          <a:p>
            <a:r>
              <a:rPr lang="en-US" sz="9600" b="1" dirty="0"/>
              <a:t>Give me time</a:t>
            </a:r>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a:xfrm>
            <a:off x="1081476" y="3618366"/>
            <a:ext cx="9144000" cy="1828703"/>
          </a:xfrm>
        </p:spPr>
        <p:txBody>
          <a:bodyPr>
            <a:normAutofit fontScale="92500" lnSpcReduction="20000"/>
          </a:bodyPr>
          <a:lstStyle/>
          <a:p>
            <a:pPr>
              <a:lnSpc>
                <a:spcPct val="120000"/>
              </a:lnSpc>
            </a:pPr>
            <a:r>
              <a:rPr lang="en-US" sz="3600" dirty="0"/>
              <a:t>You have failed the task</a:t>
            </a:r>
          </a:p>
          <a:p>
            <a:pPr>
              <a:lnSpc>
                <a:spcPct val="120000"/>
              </a:lnSpc>
            </a:pPr>
            <a:r>
              <a:rPr lang="en-US" sz="3600" dirty="0"/>
              <a:t>Log back in, lose your work</a:t>
            </a:r>
            <a:br>
              <a:rPr lang="en-US" sz="3600" dirty="0"/>
            </a:br>
            <a:r>
              <a:rPr lang="en-US" sz="3600" dirty="0"/>
              <a:t>Spoon theory</a:t>
            </a:r>
          </a:p>
        </p:txBody>
      </p:sp>
    </p:spTree>
    <p:extLst>
      <p:ext uri="{BB962C8B-B14F-4D97-AF65-F5344CB8AC3E}">
        <p14:creationId xmlns:p14="http://schemas.microsoft.com/office/powerpoint/2010/main" val="2210643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379F7-8222-AFDA-9089-318AB531DF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18A8C5-BCF7-AE66-1F11-4FA33CE8D8C3}"/>
              </a:ext>
            </a:extLst>
          </p:cNvPr>
          <p:cNvSpPr>
            <a:spLocks noGrp="1"/>
          </p:cNvSpPr>
          <p:nvPr>
            <p:ph type="ctrTitle"/>
          </p:nvPr>
        </p:nvSpPr>
        <p:spPr>
          <a:xfrm>
            <a:off x="1081476" y="751352"/>
            <a:ext cx="8825658" cy="2677648"/>
          </a:xfrm>
        </p:spPr>
        <p:txBody>
          <a:bodyPr>
            <a:normAutofit/>
          </a:bodyPr>
          <a:lstStyle/>
          <a:p>
            <a:r>
              <a:rPr lang="en-US" sz="9600" b="1" dirty="0"/>
              <a:t>Let me fail</a:t>
            </a:r>
          </a:p>
        </p:txBody>
      </p:sp>
      <p:sp>
        <p:nvSpPr>
          <p:cNvPr id="3" name="Subtitle 2">
            <a:extLst>
              <a:ext uri="{FF2B5EF4-FFF2-40B4-BE49-F238E27FC236}">
                <a16:creationId xmlns:a16="http://schemas.microsoft.com/office/drawing/2014/main" id="{9838986C-9112-E370-4344-DDCC2CAF8704}"/>
              </a:ext>
            </a:extLst>
          </p:cNvPr>
          <p:cNvSpPr>
            <a:spLocks noGrp="1"/>
          </p:cNvSpPr>
          <p:nvPr>
            <p:ph type="subTitle" idx="1"/>
          </p:nvPr>
        </p:nvSpPr>
        <p:spPr>
          <a:xfrm>
            <a:off x="1081476" y="3618366"/>
            <a:ext cx="9144000" cy="1828703"/>
          </a:xfrm>
        </p:spPr>
        <p:txBody>
          <a:bodyPr>
            <a:normAutofit/>
          </a:bodyPr>
          <a:lstStyle/>
          <a:p>
            <a:pPr>
              <a:lnSpc>
                <a:spcPct val="120000"/>
              </a:lnSpc>
            </a:pPr>
            <a:r>
              <a:rPr lang="en-US" sz="3600" dirty="0"/>
              <a:t>… but help me succeed</a:t>
            </a:r>
          </a:p>
        </p:txBody>
      </p:sp>
    </p:spTree>
    <p:extLst>
      <p:ext uri="{BB962C8B-B14F-4D97-AF65-F5344CB8AC3E}">
        <p14:creationId xmlns:p14="http://schemas.microsoft.com/office/powerpoint/2010/main" val="2694798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57BA7-B694-0AF1-1B1B-9D7E1BC0BC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BB89BB-29A7-C116-2961-6DA52B92F7DD}"/>
              </a:ext>
            </a:extLst>
          </p:cNvPr>
          <p:cNvSpPr>
            <a:spLocks noGrp="1"/>
          </p:cNvSpPr>
          <p:nvPr>
            <p:ph type="ctrTitle"/>
          </p:nvPr>
        </p:nvSpPr>
        <p:spPr>
          <a:xfrm>
            <a:off x="1154955" y="1283304"/>
            <a:ext cx="8825658" cy="2677648"/>
          </a:xfrm>
        </p:spPr>
        <p:txBody>
          <a:bodyPr>
            <a:normAutofit fontScale="90000"/>
          </a:bodyPr>
          <a:lstStyle/>
          <a:p>
            <a:r>
              <a:rPr lang="en-US" sz="9600" b="1" dirty="0"/>
              <a:t>Help me make decisions</a:t>
            </a:r>
          </a:p>
        </p:txBody>
      </p:sp>
      <p:sp>
        <p:nvSpPr>
          <p:cNvPr id="3" name="Subtitle 2">
            <a:extLst>
              <a:ext uri="{FF2B5EF4-FFF2-40B4-BE49-F238E27FC236}">
                <a16:creationId xmlns:a16="http://schemas.microsoft.com/office/drawing/2014/main" id="{EFD5F7C2-B6E0-86C8-07D2-C8CF96CE2517}"/>
              </a:ext>
            </a:extLst>
          </p:cNvPr>
          <p:cNvSpPr>
            <a:spLocks noGrp="1"/>
          </p:cNvSpPr>
          <p:nvPr>
            <p:ph type="subTitle" idx="1"/>
          </p:nvPr>
        </p:nvSpPr>
        <p:spPr>
          <a:xfrm>
            <a:off x="1154955" y="4116073"/>
            <a:ext cx="8825658" cy="861420"/>
          </a:xfrm>
        </p:spPr>
        <p:txBody>
          <a:bodyPr>
            <a:noAutofit/>
          </a:bodyPr>
          <a:lstStyle/>
          <a:p>
            <a:r>
              <a:rPr lang="en-US" sz="3600" b="1" dirty="0"/>
              <a:t>Explain the consequences</a:t>
            </a:r>
          </a:p>
          <a:p>
            <a:r>
              <a:rPr lang="en-US" sz="3600" b="1" dirty="0"/>
              <a:t>Let me change my mind</a:t>
            </a:r>
          </a:p>
        </p:txBody>
      </p:sp>
    </p:spTree>
    <p:extLst>
      <p:ext uri="{BB962C8B-B14F-4D97-AF65-F5344CB8AC3E}">
        <p14:creationId xmlns:p14="http://schemas.microsoft.com/office/powerpoint/2010/main" val="604105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36" name="Rectangle 35">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7"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1683171" y="1169773"/>
            <a:ext cx="8825658" cy="2870161"/>
          </a:xfrm>
        </p:spPr>
        <p:txBody>
          <a:bodyPr anchor="b">
            <a:normAutofit/>
          </a:bodyPr>
          <a:lstStyle/>
          <a:p>
            <a:pPr algn="ctr"/>
            <a:r>
              <a:rPr lang="en-US" b="1">
                <a:solidFill>
                  <a:schemeClr val="tx1"/>
                </a:solidFill>
              </a:rPr>
              <a:t>Sometimes I’ll take the long way round</a:t>
            </a:r>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a:xfrm>
            <a:off x="1683171" y="4293441"/>
            <a:ext cx="8825658" cy="1234148"/>
          </a:xfrm>
        </p:spPr>
        <p:txBody>
          <a:bodyPr>
            <a:normAutofit/>
          </a:bodyPr>
          <a:lstStyle/>
          <a:p>
            <a:pPr algn="ctr">
              <a:lnSpc>
                <a:spcPct val="90000"/>
              </a:lnSpc>
            </a:pPr>
            <a:r>
              <a:rPr lang="en-US" sz="2000" b="1"/>
              <a:t>The scenic route can give me comfort,</a:t>
            </a:r>
          </a:p>
          <a:p>
            <a:pPr algn="ctr">
              <a:lnSpc>
                <a:spcPct val="90000"/>
              </a:lnSpc>
            </a:pPr>
            <a:r>
              <a:rPr lang="en-US" sz="2000" b="1"/>
              <a:t>require less cognitive overhead,</a:t>
            </a:r>
          </a:p>
          <a:p>
            <a:pPr algn="ctr">
              <a:lnSpc>
                <a:spcPct val="90000"/>
              </a:lnSpc>
            </a:pPr>
            <a:r>
              <a:rPr lang="en-US" sz="2000" b="1"/>
              <a:t>and be easier for me to navigate.</a:t>
            </a:r>
          </a:p>
        </p:txBody>
      </p:sp>
      <p:cxnSp>
        <p:nvCxnSpPr>
          <p:cNvPr id="39" name="Straight Connector 38">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2126"/>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5F72ECA3-2A46-4A5A-8330-12F7E22105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7" name="Rectangle 16">
              <a:extLst>
                <a:ext uri="{FF2B5EF4-FFF2-40B4-BE49-F238E27FC236}">
                  <a16:creationId xmlns:a16="http://schemas.microsoft.com/office/drawing/2014/main" id="{2A4A5C4D-76C1-47EA-A0B6-CF294A5F4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Freeform 5">
              <a:extLst>
                <a:ext uri="{FF2B5EF4-FFF2-40B4-BE49-F238E27FC236}">
                  <a16:creationId xmlns:a16="http://schemas.microsoft.com/office/drawing/2014/main" id="{29BC618C-AD3C-444D-B8CB-6FB6920D48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997907" y="2217107"/>
            <a:ext cx="10196186" cy="3459270"/>
          </a:xfrm>
        </p:spPr>
        <p:txBody>
          <a:bodyPr anchor="t">
            <a:noAutofit/>
          </a:bodyPr>
          <a:lstStyle/>
          <a:p>
            <a:pPr algn="ctr"/>
            <a:r>
              <a:rPr lang="en-US" sz="7200" b="1" dirty="0">
                <a:solidFill>
                  <a:schemeClr val="tx1"/>
                </a:solidFill>
              </a:rPr>
              <a:t>I do not like change (to start with)</a:t>
            </a:r>
          </a:p>
        </p:txBody>
      </p:sp>
      <p:sp>
        <p:nvSpPr>
          <p:cNvPr id="20" name="Rectangle 19">
            <a:extLst>
              <a:ext uri="{FF2B5EF4-FFF2-40B4-BE49-F238E27FC236}">
                <a16:creationId xmlns:a16="http://schemas.microsoft.com/office/drawing/2014/main" id="{029C0D00-401D-42B7-94D8-008C7DAA8E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763676752"/>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1154955" y="1283304"/>
            <a:ext cx="8825658" cy="2677648"/>
          </a:xfrm>
        </p:spPr>
        <p:txBody>
          <a:bodyPr>
            <a:normAutofit fontScale="90000"/>
          </a:bodyPr>
          <a:lstStyle/>
          <a:p>
            <a:r>
              <a:rPr lang="en-US" sz="9600" b="1" dirty="0"/>
              <a:t>Help me find stuff</a:t>
            </a:r>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a:xfrm>
            <a:off x="1154955" y="4116073"/>
            <a:ext cx="8825658" cy="861420"/>
          </a:xfrm>
        </p:spPr>
        <p:txBody>
          <a:bodyPr>
            <a:noAutofit/>
          </a:bodyPr>
          <a:lstStyle/>
          <a:p>
            <a:r>
              <a:rPr lang="en-US" sz="3600" b="1" dirty="0"/>
              <a:t>Sometimes I find it hard to remember where stuff is</a:t>
            </a:r>
          </a:p>
        </p:txBody>
      </p:sp>
    </p:spTree>
    <p:extLst>
      <p:ext uri="{BB962C8B-B14F-4D97-AF65-F5344CB8AC3E}">
        <p14:creationId xmlns:p14="http://schemas.microsoft.com/office/powerpoint/2010/main" val="4176629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DE1340-2CCE-35E5-9692-81D1EEA680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6AFF71-535A-F844-662E-B066AC3A9A0C}"/>
              </a:ext>
            </a:extLst>
          </p:cNvPr>
          <p:cNvSpPr>
            <a:spLocks noGrp="1"/>
          </p:cNvSpPr>
          <p:nvPr>
            <p:ph type="ctrTitle"/>
          </p:nvPr>
        </p:nvSpPr>
        <p:spPr>
          <a:xfrm>
            <a:off x="1154955" y="1283304"/>
            <a:ext cx="8825658" cy="2677648"/>
          </a:xfrm>
        </p:spPr>
        <p:txBody>
          <a:bodyPr>
            <a:normAutofit fontScale="90000"/>
          </a:bodyPr>
          <a:lstStyle/>
          <a:p>
            <a:r>
              <a:rPr lang="en-US" sz="9600" b="1" dirty="0"/>
              <a:t>Where did it go?</a:t>
            </a:r>
          </a:p>
        </p:txBody>
      </p:sp>
      <p:sp>
        <p:nvSpPr>
          <p:cNvPr id="3" name="Subtitle 2">
            <a:extLst>
              <a:ext uri="{FF2B5EF4-FFF2-40B4-BE49-F238E27FC236}">
                <a16:creationId xmlns:a16="http://schemas.microsoft.com/office/drawing/2014/main" id="{AE284BC8-5819-965B-4561-D83DA3F34E7A}"/>
              </a:ext>
            </a:extLst>
          </p:cNvPr>
          <p:cNvSpPr>
            <a:spLocks noGrp="1"/>
          </p:cNvSpPr>
          <p:nvPr>
            <p:ph type="subTitle" idx="1"/>
          </p:nvPr>
        </p:nvSpPr>
        <p:spPr>
          <a:xfrm>
            <a:off x="1154955" y="4116073"/>
            <a:ext cx="8825658" cy="861420"/>
          </a:xfrm>
        </p:spPr>
        <p:txBody>
          <a:bodyPr>
            <a:noAutofit/>
          </a:bodyPr>
          <a:lstStyle/>
          <a:p>
            <a:r>
              <a:rPr lang="en-US" sz="3600" b="1" dirty="0"/>
              <a:t>Toasts and warnings that disappear don’t help me</a:t>
            </a:r>
          </a:p>
        </p:txBody>
      </p:sp>
    </p:spTree>
    <p:extLst>
      <p:ext uri="{BB962C8B-B14F-4D97-AF65-F5344CB8AC3E}">
        <p14:creationId xmlns:p14="http://schemas.microsoft.com/office/powerpoint/2010/main" val="2178173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a:extLst>
            <a:ext uri="{FF2B5EF4-FFF2-40B4-BE49-F238E27FC236}">
              <a16:creationId xmlns:a16="http://schemas.microsoft.com/office/drawing/2014/main" id="{DF7489C8-1FBB-5548-DAAC-3224A0766E8E}"/>
            </a:ext>
          </a:extLst>
        </p:cNvPr>
        <p:cNvGrpSpPr/>
        <p:nvPr/>
      </p:nvGrpSpPr>
      <p:grpSpPr>
        <a:xfrm>
          <a:off x="0" y="0"/>
          <a:ext cx="0" cy="0"/>
          <a:chOff x="0" y="0"/>
          <a:chExt cx="0" cy="0"/>
        </a:xfrm>
      </p:grpSpPr>
      <p:grpSp>
        <p:nvGrpSpPr>
          <p:cNvPr id="10" name="Group 9">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1" name="Rectangle 10">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929265AD-48C7-DDC6-3DA1-F20B54D4878D}"/>
              </a:ext>
            </a:extLst>
          </p:cNvPr>
          <p:cNvSpPr>
            <a:spLocks noGrp="1"/>
          </p:cNvSpPr>
          <p:nvPr>
            <p:ph type="ctrTitle"/>
          </p:nvPr>
        </p:nvSpPr>
        <p:spPr>
          <a:xfrm>
            <a:off x="1683171" y="1169773"/>
            <a:ext cx="8825658" cy="2870161"/>
          </a:xfrm>
        </p:spPr>
        <p:txBody>
          <a:bodyPr anchor="b">
            <a:normAutofit/>
          </a:bodyPr>
          <a:lstStyle/>
          <a:p>
            <a:pPr algn="ctr"/>
            <a:r>
              <a:rPr lang="en-US" b="1">
                <a:solidFill>
                  <a:schemeClr val="tx1"/>
                </a:solidFill>
              </a:rPr>
              <a:t>Who am I?</a:t>
            </a:r>
          </a:p>
        </p:txBody>
      </p:sp>
      <p:sp>
        <p:nvSpPr>
          <p:cNvPr id="5" name="Subtitle 4">
            <a:extLst>
              <a:ext uri="{FF2B5EF4-FFF2-40B4-BE49-F238E27FC236}">
                <a16:creationId xmlns:a16="http://schemas.microsoft.com/office/drawing/2014/main" id="{02640A4D-9DF9-9965-D196-938ACD8A00FD}"/>
              </a:ext>
            </a:extLst>
          </p:cNvPr>
          <p:cNvSpPr>
            <a:spLocks noGrp="1"/>
          </p:cNvSpPr>
          <p:nvPr>
            <p:ph type="subTitle" idx="1"/>
          </p:nvPr>
        </p:nvSpPr>
        <p:spPr>
          <a:xfrm>
            <a:off x="1683171" y="4293441"/>
            <a:ext cx="8825658" cy="1234148"/>
          </a:xfrm>
        </p:spPr>
        <p:txBody>
          <a:bodyPr>
            <a:normAutofit/>
          </a:bodyPr>
          <a:lstStyle/>
          <a:p>
            <a:pPr algn="ctr"/>
            <a:r>
              <a:rPr lang="en-US" sz="2000"/>
              <a:t>@owenniblock: </a:t>
            </a:r>
            <a:r>
              <a:rPr lang="en-US" sz="2000" i="1"/>
              <a:t>Undiagnosed Autistic, Accessibility Engineer, MS/GitHub Employee, Owner of Cats, Lover of Star Trek, Part-Time comedian, full-time weirdo.</a:t>
            </a:r>
            <a:endParaRPr lang="en-US" sz="2000"/>
          </a:p>
        </p:txBody>
      </p:sp>
      <p:cxnSp>
        <p:nvCxnSpPr>
          <p:cNvPr id="14" name="Straight Connector 13">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man with a beard, glasses and a microphone">
            <a:extLst>
              <a:ext uri="{FF2B5EF4-FFF2-40B4-BE49-F238E27FC236}">
                <a16:creationId xmlns:a16="http://schemas.microsoft.com/office/drawing/2014/main" id="{7B3614C0-836D-DE9A-835D-F1E2030E31C9}"/>
              </a:ext>
            </a:extLst>
          </p:cNvPr>
          <p:cNvPicPr>
            <a:picLocks noChangeAspect="1"/>
          </p:cNvPicPr>
          <p:nvPr/>
        </p:nvPicPr>
        <p:blipFill>
          <a:blip r:embed="rId3"/>
          <a:stretch>
            <a:fillRect/>
          </a:stretch>
        </p:blipFill>
        <p:spPr>
          <a:xfrm>
            <a:off x="5060950" y="916266"/>
            <a:ext cx="2070100" cy="1952772"/>
          </a:xfrm>
          <a:prstGeom prst="rect">
            <a:avLst/>
          </a:prstGeom>
        </p:spPr>
      </p:pic>
      <p:pic>
        <p:nvPicPr>
          <p:cNvPr id="7" name="Picture 6" descr="A black cat looking at a handle&#10;">
            <a:extLst>
              <a:ext uri="{FF2B5EF4-FFF2-40B4-BE49-F238E27FC236}">
                <a16:creationId xmlns:a16="http://schemas.microsoft.com/office/drawing/2014/main" id="{9B39433F-28D0-FEF5-CE31-523CFB139680}"/>
              </a:ext>
            </a:extLst>
          </p:cNvPr>
          <p:cNvPicPr>
            <a:picLocks noChangeAspect="1"/>
          </p:cNvPicPr>
          <p:nvPr/>
        </p:nvPicPr>
        <p:blipFill>
          <a:blip r:embed="rId4"/>
          <a:stretch>
            <a:fillRect/>
          </a:stretch>
        </p:blipFill>
        <p:spPr>
          <a:xfrm>
            <a:off x="1402362" y="861089"/>
            <a:ext cx="2256226" cy="2820283"/>
          </a:xfrm>
          <a:prstGeom prst="rect">
            <a:avLst/>
          </a:prstGeom>
        </p:spPr>
      </p:pic>
      <p:pic>
        <p:nvPicPr>
          <p:cNvPr id="9" name="Picture 8" descr="A black cat sitting in a bed">
            <a:extLst>
              <a:ext uri="{FF2B5EF4-FFF2-40B4-BE49-F238E27FC236}">
                <a16:creationId xmlns:a16="http://schemas.microsoft.com/office/drawing/2014/main" id="{396925B1-AE60-AE15-1F71-742235BC899C}"/>
              </a:ext>
            </a:extLst>
          </p:cNvPr>
          <p:cNvPicPr>
            <a:picLocks noChangeAspect="1"/>
          </p:cNvPicPr>
          <p:nvPr/>
        </p:nvPicPr>
        <p:blipFill>
          <a:blip r:embed="rId5"/>
          <a:stretch>
            <a:fillRect/>
          </a:stretch>
        </p:blipFill>
        <p:spPr>
          <a:xfrm>
            <a:off x="8533412" y="873054"/>
            <a:ext cx="2256226" cy="2820283"/>
          </a:xfrm>
          <a:prstGeom prst="rect">
            <a:avLst/>
          </a:prstGeom>
        </p:spPr>
      </p:pic>
    </p:spTree>
    <p:extLst>
      <p:ext uri="{BB962C8B-B14F-4D97-AF65-F5344CB8AC3E}">
        <p14:creationId xmlns:p14="http://schemas.microsoft.com/office/powerpoint/2010/main" val="3852073084"/>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a:extLst>
            <a:ext uri="{FF2B5EF4-FFF2-40B4-BE49-F238E27FC236}">
              <a16:creationId xmlns:a16="http://schemas.microsoft.com/office/drawing/2014/main" id="{BAD2C7FF-E8E0-E7CB-9D05-DDBD00C05E03}"/>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5F72ECA3-2A46-4A5A-8330-12F7E22105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8" name="Rectangle 7">
              <a:extLst>
                <a:ext uri="{FF2B5EF4-FFF2-40B4-BE49-F238E27FC236}">
                  <a16:creationId xmlns:a16="http://schemas.microsoft.com/office/drawing/2014/main" id="{2A4A5C4D-76C1-47EA-A0B6-CF294A5F4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Freeform 5">
              <a:extLst>
                <a:ext uri="{FF2B5EF4-FFF2-40B4-BE49-F238E27FC236}">
                  <a16:creationId xmlns:a16="http://schemas.microsoft.com/office/drawing/2014/main" id="{29BC618C-AD3C-444D-B8CB-6FB6920D48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595061F1-D4D9-26DD-D777-1A04D2BCB3E6}"/>
              </a:ext>
            </a:extLst>
          </p:cNvPr>
          <p:cNvSpPr>
            <a:spLocks noGrp="1"/>
          </p:cNvSpPr>
          <p:nvPr>
            <p:ph type="ctrTitle"/>
          </p:nvPr>
        </p:nvSpPr>
        <p:spPr>
          <a:xfrm>
            <a:off x="3750393" y="1449324"/>
            <a:ext cx="5171185" cy="4189475"/>
          </a:xfrm>
        </p:spPr>
        <p:txBody>
          <a:bodyPr anchor="t">
            <a:normAutofit/>
          </a:bodyPr>
          <a:lstStyle/>
          <a:p>
            <a:r>
              <a:rPr lang="en-US" b="1">
                <a:solidFill>
                  <a:schemeClr val="tx1"/>
                </a:solidFill>
              </a:rPr>
              <a:t>Notification fatigue is a thing</a:t>
            </a:r>
          </a:p>
        </p:txBody>
      </p:sp>
      <p:sp>
        <p:nvSpPr>
          <p:cNvPr id="11" name="Rectangle 10">
            <a:extLst>
              <a:ext uri="{FF2B5EF4-FFF2-40B4-BE49-F238E27FC236}">
                <a16:creationId xmlns:a16="http://schemas.microsoft.com/office/drawing/2014/main" id="{029C0D00-401D-42B7-94D8-008C7DAA8E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585285398"/>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1154955" y="741796"/>
            <a:ext cx="8825658" cy="2677648"/>
          </a:xfrm>
        </p:spPr>
        <p:txBody>
          <a:bodyPr>
            <a:normAutofit/>
          </a:bodyPr>
          <a:lstStyle/>
          <a:p>
            <a:r>
              <a:rPr lang="en-US" sz="9600" b="1" dirty="0"/>
              <a:t>Just help me</a:t>
            </a:r>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a:xfrm>
            <a:off x="1154955" y="3675202"/>
            <a:ext cx="8825658" cy="861420"/>
          </a:xfrm>
        </p:spPr>
        <p:txBody>
          <a:bodyPr>
            <a:noAutofit/>
          </a:bodyPr>
          <a:lstStyle/>
          <a:p>
            <a:r>
              <a:rPr lang="en-US" sz="3600" b="1" dirty="0"/>
              <a:t>Human contact in various forms never seems to happen any more </a:t>
            </a:r>
            <a:r>
              <a:rPr lang="en-US" sz="3600" b="1" dirty="0">
                <a:sym typeface="Wingdings" pitchFamily="2" charset="2"/>
              </a:rPr>
              <a:t></a:t>
            </a:r>
            <a:endParaRPr lang="en-US" sz="3600" b="1" dirty="0"/>
          </a:p>
        </p:txBody>
      </p:sp>
    </p:spTree>
    <p:extLst>
      <p:ext uri="{BB962C8B-B14F-4D97-AF65-F5344CB8AC3E}">
        <p14:creationId xmlns:p14="http://schemas.microsoft.com/office/powerpoint/2010/main" val="4097976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a:extLst>
            <a:ext uri="{FF2B5EF4-FFF2-40B4-BE49-F238E27FC236}">
              <a16:creationId xmlns:a16="http://schemas.microsoft.com/office/drawing/2014/main" id="{4183E156-F7A9-9AD9-9A26-75F634A2EF77}"/>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1DEBE7FF-ADAF-AAF2-0940-B65D7C626D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8" name="Rectangle 7">
              <a:extLst>
                <a:ext uri="{FF2B5EF4-FFF2-40B4-BE49-F238E27FC236}">
                  <a16:creationId xmlns:a16="http://schemas.microsoft.com/office/drawing/2014/main" id="{43F025BF-4B0D-E214-4940-6DE4F2D60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Freeform 5">
              <a:extLst>
                <a:ext uri="{FF2B5EF4-FFF2-40B4-BE49-F238E27FC236}">
                  <a16:creationId xmlns:a16="http://schemas.microsoft.com/office/drawing/2014/main" id="{C3B61D44-6C69-B6B5-7851-5510AE525D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52CB64F1-FFEA-7D4C-BB47-4E9DE3863A63}"/>
              </a:ext>
            </a:extLst>
          </p:cNvPr>
          <p:cNvSpPr>
            <a:spLocks noGrp="1"/>
          </p:cNvSpPr>
          <p:nvPr>
            <p:ph type="ctrTitle"/>
          </p:nvPr>
        </p:nvSpPr>
        <p:spPr>
          <a:xfrm>
            <a:off x="1683171" y="1169773"/>
            <a:ext cx="8825658" cy="2870161"/>
          </a:xfrm>
        </p:spPr>
        <p:txBody>
          <a:bodyPr anchor="b">
            <a:normAutofit/>
          </a:bodyPr>
          <a:lstStyle/>
          <a:p>
            <a:pPr algn="ctr"/>
            <a:r>
              <a:rPr lang="en-US" b="1" dirty="0">
                <a:solidFill>
                  <a:schemeClr val="tx1"/>
                </a:solidFill>
              </a:rPr>
              <a:t>General Accessibility Guidance &amp; Resources</a:t>
            </a:r>
          </a:p>
        </p:txBody>
      </p:sp>
      <p:cxnSp>
        <p:nvCxnSpPr>
          <p:cNvPr id="11" name="Straight Connector 10">
            <a:extLst>
              <a:ext uri="{FF2B5EF4-FFF2-40B4-BE49-F238E27FC236}">
                <a16:creationId xmlns:a16="http://schemas.microsoft.com/office/drawing/2014/main" id="{31137AE6-EA0C-1E1C-CA93-3398154ACB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655905"/>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649976" y="3739568"/>
            <a:ext cx="10893094" cy="1915940"/>
          </a:xfrm>
        </p:spPr>
        <p:txBody>
          <a:bodyPr>
            <a:normAutofit/>
          </a:bodyPr>
          <a:lstStyle/>
          <a:p>
            <a:pPr algn="ctr">
              <a:lnSpc>
                <a:spcPct val="90000"/>
              </a:lnSpc>
            </a:pPr>
            <a:r>
              <a:rPr lang="en-US" sz="6100" b="1"/>
              <a:t>Web Accessibility Guidelines</a:t>
            </a:r>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a:xfrm>
            <a:off x="1258529" y="5656301"/>
            <a:ext cx="9684774" cy="535304"/>
          </a:xfrm>
        </p:spPr>
        <p:txBody>
          <a:bodyPr>
            <a:normAutofit/>
          </a:bodyPr>
          <a:lstStyle/>
          <a:p>
            <a:pPr algn="ctr">
              <a:lnSpc>
                <a:spcPct val="90000"/>
              </a:lnSpc>
            </a:pPr>
            <a:r>
              <a:rPr lang="en-US" sz="1100" dirty="0"/>
              <a:t>WCAG: </a:t>
            </a:r>
            <a:r>
              <a:rPr lang="en-GB" sz="1100" dirty="0">
                <a:solidFill>
                  <a:srgbClr val="FFFF00"/>
                </a:solidFill>
                <a:hlinkClick r:id="rId2">
                  <a:extLst>
                    <a:ext uri="{A12FA001-AC4F-418D-AE19-62706E023703}">
                      <ahyp:hlinkClr xmlns:ahyp="http://schemas.microsoft.com/office/drawing/2018/hyperlinkcolor" val="tx"/>
                    </a:ext>
                  </a:extLst>
                </a:hlinkClick>
              </a:rPr>
              <a:t>Web Content Accessibility Guidelines (WCAG) 2.1 (w3.org)</a:t>
            </a:r>
            <a:endParaRPr lang="en-US" sz="1100" dirty="0">
              <a:solidFill>
                <a:srgbClr val="FFFF00"/>
              </a:solidFill>
            </a:endParaRPr>
          </a:p>
          <a:p>
            <a:pPr algn="ctr">
              <a:lnSpc>
                <a:spcPct val="90000"/>
              </a:lnSpc>
            </a:pPr>
            <a:r>
              <a:rPr lang="en-US" sz="1100" dirty="0"/>
              <a:t>COGA: </a:t>
            </a:r>
            <a:r>
              <a:rPr lang="en-GB" sz="1100" dirty="0">
                <a:solidFill>
                  <a:srgbClr val="FFFF00"/>
                </a:solidFill>
                <a:hlinkClick r:id="rId3">
                  <a:extLst>
                    <a:ext uri="{A12FA001-AC4F-418D-AE19-62706E023703}">
                      <ahyp:hlinkClr xmlns:ahyp="http://schemas.microsoft.com/office/drawing/2018/hyperlinkcolor" val="tx"/>
                    </a:ext>
                  </a:extLst>
                </a:hlinkClick>
              </a:rPr>
              <a:t>Making Content Usable for People with Cognitive and Learning Disabilities (w3.org)</a:t>
            </a:r>
            <a:endParaRPr lang="en-US" sz="1100" dirty="0">
              <a:solidFill>
                <a:srgbClr val="FFFF00"/>
              </a:solidFill>
            </a:endParaRPr>
          </a:p>
        </p:txBody>
      </p:sp>
      <p:pic>
        <p:nvPicPr>
          <p:cNvPr id="7" name="Graphic 6" descr="Laptop">
            <a:extLst>
              <a:ext uri="{FF2B5EF4-FFF2-40B4-BE49-F238E27FC236}">
                <a16:creationId xmlns:a16="http://schemas.microsoft.com/office/drawing/2014/main" id="{8C606423-DA63-A0C6-BA86-A40DB70C57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32555" y="934065"/>
            <a:ext cx="2517058" cy="25170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7007693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372F61-CE5E-9A42-A1E9-D03281C257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780DF8-4705-00B2-DD92-4A4A075523CD}"/>
              </a:ext>
            </a:extLst>
          </p:cNvPr>
          <p:cNvSpPr>
            <a:spLocks noGrp="1"/>
          </p:cNvSpPr>
          <p:nvPr>
            <p:ph type="ctrTitle"/>
          </p:nvPr>
        </p:nvSpPr>
        <p:spPr>
          <a:xfrm>
            <a:off x="649976" y="3739568"/>
            <a:ext cx="10893094" cy="1915940"/>
          </a:xfrm>
        </p:spPr>
        <p:txBody>
          <a:bodyPr>
            <a:normAutofit/>
          </a:bodyPr>
          <a:lstStyle/>
          <a:p>
            <a:pPr algn="ctr">
              <a:lnSpc>
                <a:spcPct val="90000"/>
              </a:lnSpc>
            </a:pPr>
            <a:r>
              <a:rPr lang="en-US" sz="6600" b="1" dirty="0">
                <a:solidFill>
                  <a:srgbClr val="EBEBEB"/>
                </a:solidFill>
              </a:rPr>
              <a:t>Some Microsoft Design Guidelines &amp; Tools</a:t>
            </a:r>
          </a:p>
        </p:txBody>
      </p:sp>
      <p:sp>
        <p:nvSpPr>
          <p:cNvPr id="3" name="Subtitle 2">
            <a:extLst>
              <a:ext uri="{FF2B5EF4-FFF2-40B4-BE49-F238E27FC236}">
                <a16:creationId xmlns:a16="http://schemas.microsoft.com/office/drawing/2014/main" id="{42D8CA89-7376-8122-6671-E7A0411416F0}"/>
              </a:ext>
            </a:extLst>
          </p:cNvPr>
          <p:cNvSpPr>
            <a:spLocks noGrp="1"/>
          </p:cNvSpPr>
          <p:nvPr>
            <p:ph type="subTitle" idx="1"/>
          </p:nvPr>
        </p:nvSpPr>
        <p:spPr>
          <a:xfrm>
            <a:off x="1258529" y="5656301"/>
            <a:ext cx="9684774" cy="535304"/>
          </a:xfrm>
        </p:spPr>
        <p:txBody>
          <a:bodyPr>
            <a:normAutofit/>
          </a:bodyPr>
          <a:lstStyle/>
          <a:p>
            <a:pPr algn="ctr">
              <a:lnSpc>
                <a:spcPct val="90000"/>
              </a:lnSpc>
            </a:pPr>
            <a:r>
              <a:rPr lang="en-US" sz="1100" dirty="0">
                <a:solidFill>
                  <a:srgbClr val="FFFF00"/>
                </a:solidFill>
                <a:hlinkClick r:id="rId2">
                  <a:extLst>
                    <a:ext uri="{A12FA001-AC4F-418D-AE19-62706E023703}">
                      <ahyp:hlinkClr xmlns:ahyp="http://schemas.microsoft.com/office/drawing/2018/hyperlinkcolor" val="tx"/>
                    </a:ext>
                  </a:extLst>
                </a:hlinkClick>
              </a:rPr>
              <a:t>Inclusive design for cognition guidebook (PDF)</a:t>
            </a:r>
            <a:endParaRPr lang="en-US" sz="1100" dirty="0">
              <a:solidFill>
                <a:srgbClr val="FFFF00"/>
              </a:solidFill>
            </a:endParaRPr>
          </a:p>
          <a:p>
            <a:pPr algn="ctr">
              <a:lnSpc>
                <a:spcPct val="90000"/>
              </a:lnSpc>
            </a:pPr>
            <a:r>
              <a:rPr lang="en-US" sz="1100" dirty="0">
                <a:solidFill>
                  <a:srgbClr val="FFFF00"/>
                </a:solidFill>
                <a:hlinkClick r:id="rId3">
                  <a:extLst>
                    <a:ext uri="{A12FA001-AC4F-418D-AE19-62706E023703}">
                      <ahyp:hlinkClr xmlns:ahyp="http://schemas.microsoft.com/office/drawing/2018/hyperlinkcolor" val="tx"/>
                    </a:ext>
                  </a:extLst>
                </a:hlinkClick>
              </a:rPr>
              <a:t>Mental Health Guidebook (pdf)</a:t>
            </a:r>
            <a:endParaRPr lang="en-US" sz="1100" dirty="0">
              <a:solidFill>
                <a:srgbClr val="FFFF00"/>
              </a:solidFill>
            </a:endParaRPr>
          </a:p>
        </p:txBody>
      </p:sp>
      <p:pic>
        <p:nvPicPr>
          <p:cNvPr id="7" name="Graphic 6" descr="Laptop">
            <a:extLst>
              <a:ext uri="{FF2B5EF4-FFF2-40B4-BE49-F238E27FC236}">
                <a16:creationId xmlns:a16="http://schemas.microsoft.com/office/drawing/2014/main" id="{5E06D773-65F9-4DFE-7564-62B312DAF26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32555" y="934065"/>
            <a:ext cx="2517058" cy="25170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0990567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0E08F-B7BF-1F2A-35A4-17450886A3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BD17C1-6F57-9B29-A1EF-D66CCD644834}"/>
              </a:ext>
            </a:extLst>
          </p:cNvPr>
          <p:cNvSpPr>
            <a:spLocks noGrp="1"/>
          </p:cNvSpPr>
          <p:nvPr>
            <p:ph type="ctrTitle"/>
          </p:nvPr>
        </p:nvSpPr>
        <p:spPr>
          <a:xfrm>
            <a:off x="649976" y="3739568"/>
            <a:ext cx="10893094" cy="1915940"/>
          </a:xfrm>
        </p:spPr>
        <p:txBody>
          <a:bodyPr>
            <a:normAutofit/>
          </a:bodyPr>
          <a:lstStyle/>
          <a:p>
            <a:pPr algn="ctr">
              <a:lnSpc>
                <a:spcPct val="90000"/>
              </a:lnSpc>
            </a:pPr>
            <a:r>
              <a:rPr lang="en-US" sz="6600" b="1" dirty="0">
                <a:solidFill>
                  <a:srgbClr val="EBEBEB"/>
                </a:solidFill>
              </a:rPr>
              <a:t>Other Useful Resources</a:t>
            </a:r>
          </a:p>
        </p:txBody>
      </p:sp>
      <p:sp>
        <p:nvSpPr>
          <p:cNvPr id="3" name="Subtitle 2">
            <a:extLst>
              <a:ext uri="{FF2B5EF4-FFF2-40B4-BE49-F238E27FC236}">
                <a16:creationId xmlns:a16="http://schemas.microsoft.com/office/drawing/2014/main" id="{87465416-F03E-E6D7-5A02-26F4658FB193}"/>
              </a:ext>
            </a:extLst>
          </p:cNvPr>
          <p:cNvSpPr>
            <a:spLocks noGrp="1"/>
          </p:cNvSpPr>
          <p:nvPr>
            <p:ph type="subTitle" idx="1"/>
          </p:nvPr>
        </p:nvSpPr>
        <p:spPr>
          <a:xfrm>
            <a:off x="1258529" y="5656301"/>
            <a:ext cx="9684774" cy="535304"/>
          </a:xfrm>
        </p:spPr>
        <p:txBody>
          <a:bodyPr>
            <a:normAutofit/>
          </a:bodyPr>
          <a:lstStyle/>
          <a:p>
            <a:pPr algn="ctr">
              <a:lnSpc>
                <a:spcPct val="90000"/>
              </a:lnSpc>
            </a:pPr>
            <a:r>
              <a:rPr lang="en-US" sz="1100" dirty="0"/>
              <a:t>UK Gov: </a:t>
            </a:r>
            <a:r>
              <a:rPr lang="en-US" sz="1100" dirty="0">
                <a:solidFill>
                  <a:srgbClr val="FFFF00"/>
                </a:solidFill>
                <a:hlinkClick r:id="rId3">
                  <a:extLst>
                    <a:ext uri="{A12FA001-AC4F-418D-AE19-62706E023703}">
                      <ahyp:hlinkClr xmlns:ahyp="http://schemas.microsoft.com/office/drawing/2018/hyperlinkcolor" val="tx"/>
                    </a:ext>
                  </a:extLst>
                </a:hlinkClick>
              </a:rPr>
              <a:t>Dos and Don’ts on designing for accessibility</a:t>
            </a:r>
            <a:endParaRPr lang="en-US" sz="1100" dirty="0">
              <a:solidFill>
                <a:srgbClr val="FFFF00"/>
              </a:solidFill>
            </a:endParaRPr>
          </a:p>
          <a:p>
            <a:pPr algn="ctr">
              <a:lnSpc>
                <a:spcPct val="90000"/>
              </a:lnSpc>
            </a:pPr>
            <a:r>
              <a:rPr lang="en-US" sz="1100" dirty="0"/>
              <a:t>GitHub Blog: </a:t>
            </a:r>
            <a:r>
              <a:rPr lang="en-GB" sz="1100" dirty="0">
                <a:solidFill>
                  <a:srgbClr val="FFFF00"/>
                </a:solidFill>
                <a:hlinkClick r:id="rId4">
                  <a:extLst>
                    <a:ext uri="{A12FA001-AC4F-418D-AE19-62706E023703}">
                      <ahyp:hlinkClr xmlns:ahyp="http://schemas.microsoft.com/office/drawing/2018/hyperlinkcolor" val="tx"/>
                    </a:ext>
                  </a:extLst>
                </a:hlinkClick>
              </a:rPr>
              <a:t>How GitHub supports neurodiverse employees (and how your company can, too)</a:t>
            </a:r>
            <a:endParaRPr lang="en-US" sz="1100" dirty="0">
              <a:solidFill>
                <a:srgbClr val="FFFF00"/>
              </a:solidFill>
            </a:endParaRPr>
          </a:p>
        </p:txBody>
      </p:sp>
      <p:pic>
        <p:nvPicPr>
          <p:cNvPr id="7" name="Graphic 6" descr="Laptop">
            <a:extLst>
              <a:ext uri="{FF2B5EF4-FFF2-40B4-BE49-F238E27FC236}">
                <a16:creationId xmlns:a16="http://schemas.microsoft.com/office/drawing/2014/main" id="{F222F703-BF70-D020-2665-80E52202FF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32555" y="934065"/>
            <a:ext cx="2517058" cy="25170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1642573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1199405" y="2099733"/>
            <a:ext cx="8825658" cy="2677648"/>
          </a:xfrm>
        </p:spPr>
        <p:txBody>
          <a:bodyPr>
            <a:normAutofit/>
          </a:bodyPr>
          <a:lstStyle/>
          <a:p>
            <a:r>
              <a:rPr lang="en-US" b="1" dirty="0">
                <a:solidFill>
                  <a:schemeClr val="tx2">
                    <a:lumMod val="75000"/>
                  </a:schemeClr>
                </a:solidFill>
              </a:rPr>
              <a:t>Want To Be Inclusive?</a:t>
            </a:r>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a:xfrm>
            <a:off x="1154955" y="4777380"/>
            <a:ext cx="8825658" cy="861420"/>
          </a:xfrm>
        </p:spPr>
        <p:txBody>
          <a:bodyPr>
            <a:normAutofit/>
          </a:bodyPr>
          <a:lstStyle/>
          <a:p>
            <a:r>
              <a:rPr lang="en-US" dirty="0">
                <a:solidFill>
                  <a:schemeClr val="tx2"/>
                </a:solidFill>
              </a:rPr>
              <a:t>Engage with the community!</a:t>
            </a:r>
          </a:p>
          <a:p>
            <a:r>
              <a:rPr lang="en-US" dirty="0">
                <a:solidFill>
                  <a:schemeClr val="tx2"/>
                </a:solidFill>
              </a:rPr>
              <a:t>Create Space for a community</a:t>
            </a:r>
          </a:p>
        </p:txBody>
      </p:sp>
      <p:sp>
        <p:nvSpPr>
          <p:cNvPr id="12" name="Rectangle 11">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0071524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2E8BD2A-4014-4DC6-A228-4ECE6A0AA6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BD0F43A4-A469-42F0-8A8C-C83267E7B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1" name="Rectangle 10">
              <a:extLst>
                <a:ext uri="{FF2B5EF4-FFF2-40B4-BE49-F238E27FC236}">
                  <a16:creationId xmlns:a16="http://schemas.microsoft.com/office/drawing/2014/main" id="{7282985F-8570-4C20-9EE5-F40FA5953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3" name="Oval 22">
              <a:extLst>
                <a:ext uri="{FF2B5EF4-FFF2-40B4-BE49-F238E27FC236}">
                  <a16:creationId xmlns:a16="http://schemas.microsoft.com/office/drawing/2014/main" id="{F45763AB-EB50-4C8D-89DA-DDCBF5042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F5AE31F6-6D42-4BC8-BB56-F5C2436C71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6B7A9BE8-8E6D-46BB-8445-8F9459065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D6789800-7501-41DE-A983-5C0583C5A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4F71D34F-471B-4AE5-AB46-8D5E7A616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E0C34BAD-A65E-40CE-8FF6-5B97779279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Freeform 5">
              <a:extLst>
                <a:ext uri="{FF2B5EF4-FFF2-40B4-BE49-F238E27FC236}">
                  <a16:creationId xmlns:a16="http://schemas.microsoft.com/office/drawing/2014/main" id="{BF0943C6-9E07-4892-9EC5-2210B9D30C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9" name="Freeform 5">
              <a:extLst>
                <a:ext uri="{FF2B5EF4-FFF2-40B4-BE49-F238E27FC236}">
                  <a16:creationId xmlns:a16="http://schemas.microsoft.com/office/drawing/2014/main" id="{0B626621-A51A-4BFF-9026-FAAE5E76D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20" name="Freeform 5">
              <a:extLst>
                <a:ext uri="{FF2B5EF4-FFF2-40B4-BE49-F238E27FC236}">
                  <a16:creationId xmlns:a16="http://schemas.microsoft.com/office/drawing/2014/main" id="{D69C07EE-60A8-4276-873F-355F75D4BD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5232771" y="437513"/>
            <a:ext cx="6232398" cy="5954325"/>
          </a:xfrm>
        </p:spPr>
        <p:txBody>
          <a:bodyPr anchor="ctr">
            <a:normAutofit/>
          </a:bodyPr>
          <a:lstStyle/>
          <a:p>
            <a:r>
              <a:rPr lang="en-US" sz="6600" b="1">
                <a:solidFill>
                  <a:schemeClr val="tx2"/>
                </a:solidFill>
              </a:rPr>
              <a:t>Conclusions</a:t>
            </a:r>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a:xfrm>
            <a:off x="971257" y="1172776"/>
            <a:ext cx="3290257" cy="4512448"/>
          </a:xfrm>
        </p:spPr>
        <p:txBody>
          <a:bodyPr anchor="ctr">
            <a:normAutofit/>
          </a:bodyPr>
          <a:lstStyle/>
          <a:p>
            <a:r>
              <a:rPr lang="en-US" sz="2400" b="1">
                <a:solidFill>
                  <a:schemeClr val="accent1">
                    <a:lumMod val="60000"/>
                    <a:lumOff val="40000"/>
                  </a:schemeClr>
                </a:solidFill>
              </a:rPr>
              <a:t>Be kind</a:t>
            </a:r>
          </a:p>
          <a:p>
            <a:r>
              <a:rPr lang="en-US" sz="2400" b="1">
                <a:solidFill>
                  <a:schemeClr val="accent1">
                    <a:lumMod val="60000"/>
                    <a:lumOff val="40000"/>
                  </a:schemeClr>
                </a:solidFill>
              </a:rPr>
              <a:t>Ask questions</a:t>
            </a:r>
          </a:p>
          <a:p>
            <a:r>
              <a:rPr lang="en-US" sz="2400" b="1">
                <a:solidFill>
                  <a:schemeClr val="accent1">
                    <a:lumMod val="60000"/>
                    <a:lumOff val="40000"/>
                  </a:schemeClr>
                </a:solidFill>
              </a:rPr>
              <a:t>Keep learning</a:t>
            </a:r>
          </a:p>
        </p:txBody>
      </p:sp>
    </p:spTree>
    <p:extLst>
      <p:ext uri="{BB962C8B-B14F-4D97-AF65-F5344CB8AC3E}">
        <p14:creationId xmlns:p14="http://schemas.microsoft.com/office/powerpoint/2010/main" val="23473300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p:txBody>
          <a:bodyPr>
            <a:normAutofit fontScale="90000"/>
          </a:bodyPr>
          <a:lstStyle/>
          <a:p>
            <a:r>
              <a:rPr lang="en-US" sz="9600" b="1" dirty="0"/>
              <a:t>The End | Chat </a:t>
            </a:r>
            <a:r>
              <a:rPr lang="en-US" sz="9600" b="1" dirty="0">
                <a:sym typeface="Wingdings" pitchFamily="2" charset="2"/>
              </a:rPr>
              <a:t></a:t>
            </a:r>
            <a:endParaRPr lang="en-US" sz="9600" b="1" dirty="0"/>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p:txBody>
          <a:bodyPr>
            <a:normAutofit fontScale="40000" lnSpcReduction="20000"/>
          </a:bodyPr>
          <a:lstStyle/>
          <a:p>
            <a:r>
              <a:rPr lang="en-US" sz="3600" dirty="0">
                <a:solidFill>
                  <a:schemeClr val="bg1"/>
                </a:solidFill>
              </a:rPr>
              <a:t>Safe space vibes</a:t>
            </a:r>
          </a:p>
          <a:p>
            <a:r>
              <a:rPr lang="en-US" sz="3600" dirty="0">
                <a:solidFill>
                  <a:schemeClr val="bg1"/>
                </a:solidFill>
              </a:rPr>
              <a:t>Meeting is recorded </a:t>
            </a:r>
          </a:p>
          <a:p>
            <a:r>
              <a:rPr lang="en-US" sz="3600" dirty="0">
                <a:solidFill>
                  <a:schemeClr val="bg1"/>
                </a:solidFill>
              </a:rPr>
              <a:t>Oversharing is a thing</a:t>
            </a:r>
          </a:p>
        </p:txBody>
      </p:sp>
    </p:spTree>
    <p:extLst>
      <p:ext uri="{BB962C8B-B14F-4D97-AF65-F5344CB8AC3E}">
        <p14:creationId xmlns:p14="http://schemas.microsoft.com/office/powerpoint/2010/main" val="3013753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474BD5-5CDD-4624-B265-461D5D2FA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6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97541F74-7AB4-44F5-B299-DC46587E9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1" name="Rectangle 10">
              <a:extLst>
                <a:ext uri="{FF2B5EF4-FFF2-40B4-BE49-F238E27FC236}">
                  <a16:creationId xmlns:a16="http://schemas.microsoft.com/office/drawing/2014/main" id="{B7C5CDCA-4575-4FF4-A5EC-64DC449B20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Oval 11">
              <a:extLst>
                <a:ext uri="{FF2B5EF4-FFF2-40B4-BE49-F238E27FC236}">
                  <a16:creationId xmlns:a16="http://schemas.microsoft.com/office/drawing/2014/main" id="{0742D19B-10DE-4D94-98F8-1F12F9938F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9BC4F9F2-5068-498F-A8BD-B7B1053288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53E1DABB-ED82-4D7D-8F9D-4F5168E3E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93468F7E-1797-41D7-AB73-3AD2C4C253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A20D4073-E031-435E-B8A6-63CEA7375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Freeform 5">
              <a:extLst>
                <a:ext uri="{FF2B5EF4-FFF2-40B4-BE49-F238E27FC236}">
                  <a16:creationId xmlns:a16="http://schemas.microsoft.com/office/drawing/2014/main" id="{8304B15C-CB59-49EF-BEFA-F4B5CFF1F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8" name="Freeform 5">
              <a:extLst>
                <a:ext uri="{FF2B5EF4-FFF2-40B4-BE49-F238E27FC236}">
                  <a16:creationId xmlns:a16="http://schemas.microsoft.com/office/drawing/2014/main" id="{6739E239-4B56-4CD1-B3C9-F44730C4B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19" name="Freeform 5">
              <a:extLst>
                <a:ext uri="{FF2B5EF4-FFF2-40B4-BE49-F238E27FC236}">
                  <a16:creationId xmlns:a16="http://schemas.microsoft.com/office/drawing/2014/main" id="{B97F9A81-D694-4C86-AF0C-8D592AFE28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1" name="Rectangle 20">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1683171" y="1143000"/>
            <a:ext cx="8825658" cy="3389217"/>
          </a:xfrm>
        </p:spPr>
        <p:txBody>
          <a:bodyPr anchor="ctr">
            <a:normAutofit/>
          </a:bodyPr>
          <a:lstStyle/>
          <a:p>
            <a:pPr algn="ctr"/>
            <a:r>
              <a:rPr lang="en-US" sz="6600" b="1" dirty="0">
                <a:solidFill>
                  <a:srgbClr val="FFFFFF"/>
                </a:solidFill>
              </a:rPr>
              <a:t>Neurodivergence @ GitHub</a:t>
            </a:r>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a:xfrm>
            <a:off x="1683171" y="5240851"/>
            <a:ext cx="8825658" cy="828932"/>
          </a:xfrm>
        </p:spPr>
        <p:txBody>
          <a:bodyPr>
            <a:normAutofit/>
          </a:bodyPr>
          <a:lstStyle/>
          <a:p>
            <a:pPr algn="ctr"/>
            <a:r>
              <a:rPr lang="en-US" sz="2400" dirty="0">
                <a:solidFill>
                  <a:schemeClr val="tx2"/>
                </a:solidFill>
              </a:rPr>
              <a:t>Hooray for the </a:t>
            </a:r>
            <a:r>
              <a:rPr lang="en-US" sz="2400" dirty="0" err="1">
                <a:solidFill>
                  <a:schemeClr val="tx2"/>
                </a:solidFill>
              </a:rPr>
              <a:t>Neurocats</a:t>
            </a:r>
            <a:endParaRPr lang="en-US" sz="2400" dirty="0">
              <a:solidFill>
                <a:schemeClr val="tx2"/>
              </a:solidFill>
            </a:endParaRPr>
          </a:p>
        </p:txBody>
      </p:sp>
    </p:spTree>
    <p:extLst>
      <p:ext uri="{BB962C8B-B14F-4D97-AF65-F5344CB8AC3E}">
        <p14:creationId xmlns:p14="http://schemas.microsoft.com/office/powerpoint/2010/main" val="2016130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a:extLst>
            <a:ext uri="{FF2B5EF4-FFF2-40B4-BE49-F238E27FC236}">
              <a16:creationId xmlns:a16="http://schemas.microsoft.com/office/drawing/2014/main" id="{E928FE32-E169-7839-9A8F-29CE88E75876}"/>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9" name="Rectangle 8">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FB43438A-14C9-46A8-7586-25FBCE7E8803}"/>
              </a:ext>
            </a:extLst>
          </p:cNvPr>
          <p:cNvSpPr>
            <a:spLocks noGrp="1"/>
          </p:cNvSpPr>
          <p:nvPr>
            <p:ph type="ctrTitle"/>
          </p:nvPr>
        </p:nvSpPr>
        <p:spPr>
          <a:xfrm>
            <a:off x="1683171" y="1169773"/>
            <a:ext cx="8825658" cy="2870161"/>
          </a:xfrm>
        </p:spPr>
        <p:txBody>
          <a:bodyPr anchor="b">
            <a:normAutofit/>
          </a:bodyPr>
          <a:lstStyle/>
          <a:p>
            <a:pPr algn="ctr"/>
            <a:r>
              <a:rPr lang="en-US" b="1" dirty="0">
                <a:solidFill>
                  <a:schemeClr val="tx1"/>
                </a:solidFill>
              </a:rPr>
              <a:t>Neurodiversity vs. Neurodivergence</a:t>
            </a:r>
          </a:p>
        </p:txBody>
      </p:sp>
      <p:sp>
        <p:nvSpPr>
          <p:cNvPr id="3" name="Subtitle 2">
            <a:extLst>
              <a:ext uri="{FF2B5EF4-FFF2-40B4-BE49-F238E27FC236}">
                <a16:creationId xmlns:a16="http://schemas.microsoft.com/office/drawing/2014/main" id="{551608EE-AD36-090C-0EA1-15B187C72904}"/>
              </a:ext>
            </a:extLst>
          </p:cNvPr>
          <p:cNvSpPr>
            <a:spLocks noGrp="1"/>
          </p:cNvSpPr>
          <p:nvPr>
            <p:ph type="subTitle" idx="1"/>
          </p:nvPr>
        </p:nvSpPr>
        <p:spPr>
          <a:xfrm>
            <a:off x="1683171" y="4293441"/>
            <a:ext cx="8825658" cy="1234148"/>
          </a:xfrm>
        </p:spPr>
        <p:txBody>
          <a:bodyPr>
            <a:normAutofit lnSpcReduction="10000"/>
          </a:bodyPr>
          <a:lstStyle/>
          <a:p>
            <a:pPr algn="ctr">
              <a:lnSpc>
                <a:spcPct val="90000"/>
              </a:lnSpc>
            </a:pPr>
            <a:r>
              <a:rPr lang="en-US" sz="2000" dirty="0"/>
              <a:t>Neurodiversity: The array of all different ways of our brains working. Includes what’s considered typical.</a:t>
            </a:r>
          </a:p>
          <a:p>
            <a:pPr algn="ctr">
              <a:lnSpc>
                <a:spcPct val="90000"/>
              </a:lnSpc>
            </a:pPr>
            <a:r>
              <a:rPr lang="en-US" sz="2000" dirty="0"/>
              <a:t>Neurodivergence: People with cognitive functioning that differs from what’s considered typical.</a:t>
            </a:r>
          </a:p>
        </p:txBody>
      </p:sp>
      <p:cxnSp>
        <p:nvCxnSpPr>
          <p:cNvPr id="12" name="Straight Connector 11">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49776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9816F1C-AE77-AB67-0E34-99AEADB6A0DB}"/>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65779281-7937-47A5-9678-B6FDAD972A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9" name="Rectangle 8">
              <a:extLst>
                <a:ext uri="{FF2B5EF4-FFF2-40B4-BE49-F238E27FC236}">
                  <a16:creationId xmlns:a16="http://schemas.microsoft.com/office/drawing/2014/main" id="{3C6A5F94-EA1E-47C7-A6EE-BBF381891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Oval 9">
              <a:extLst>
                <a:ext uri="{FF2B5EF4-FFF2-40B4-BE49-F238E27FC236}">
                  <a16:creationId xmlns:a16="http://schemas.microsoft.com/office/drawing/2014/main" id="{A45E2F18-3105-4F3B-99FD-83B4793DA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Oval 10">
              <a:extLst>
                <a:ext uri="{FF2B5EF4-FFF2-40B4-BE49-F238E27FC236}">
                  <a16:creationId xmlns:a16="http://schemas.microsoft.com/office/drawing/2014/main" id="{1381AF66-114C-4563-B095-288F42CCB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Oval 11">
              <a:extLst>
                <a:ext uri="{FF2B5EF4-FFF2-40B4-BE49-F238E27FC236}">
                  <a16:creationId xmlns:a16="http://schemas.microsoft.com/office/drawing/2014/main" id="{747F9408-6CFC-4676-AD20-F02C796EB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A7ADB05A-D37F-413A-B91E-5BB1FF628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8654F3E1-5DC0-4E84-B666-997F05FA07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Freeform 5">
              <a:extLst>
                <a:ext uri="{FF2B5EF4-FFF2-40B4-BE49-F238E27FC236}">
                  <a16:creationId xmlns:a16="http://schemas.microsoft.com/office/drawing/2014/main" id="{6705C03F-F9C3-432E-8D6A-7396A5D232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6" name="Freeform 5">
              <a:extLst>
                <a:ext uri="{FF2B5EF4-FFF2-40B4-BE49-F238E27FC236}">
                  <a16:creationId xmlns:a16="http://schemas.microsoft.com/office/drawing/2014/main" id="{A9832115-0F55-42D3-9A09-385BD837D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17" name="Freeform 5">
              <a:extLst>
                <a:ext uri="{FF2B5EF4-FFF2-40B4-BE49-F238E27FC236}">
                  <a16:creationId xmlns:a16="http://schemas.microsoft.com/office/drawing/2014/main" id="{E7DA4E2E-EF02-4DA8-B2D4-458977719B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9" name="Rectangle 18">
            <a:extLst>
              <a:ext uri="{FF2B5EF4-FFF2-40B4-BE49-F238E27FC236}">
                <a16:creationId xmlns:a16="http://schemas.microsoft.com/office/drawing/2014/main" id="{4E7CA534-C00D-4395-B324-C66C955E53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1"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01B1A260-8A72-4E08-82CC-DB3DB0A49F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24" name="Rectangle 23">
              <a:extLst>
                <a:ext uri="{FF2B5EF4-FFF2-40B4-BE49-F238E27FC236}">
                  <a16:creationId xmlns:a16="http://schemas.microsoft.com/office/drawing/2014/main" id="{F5EE446B-EFB2-4F6A-AC6E-936E92DB5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Oval 24">
              <a:extLst>
                <a:ext uri="{FF2B5EF4-FFF2-40B4-BE49-F238E27FC236}">
                  <a16:creationId xmlns:a16="http://schemas.microsoft.com/office/drawing/2014/main" id="{3483BA79-FCF5-4852-AF0E-CA634727E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Oval 25">
              <a:extLst>
                <a:ext uri="{FF2B5EF4-FFF2-40B4-BE49-F238E27FC236}">
                  <a16:creationId xmlns:a16="http://schemas.microsoft.com/office/drawing/2014/main" id="{A2630BA5-8A74-4D0A-BB80-42BB6E2D0C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Oval 26">
              <a:extLst>
                <a:ext uri="{FF2B5EF4-FFF2-40B4-BE49-F238E27FC236}">
                  <a16:creationId xmlns:a16="http://schemas.microsoft.com/office/drawing/2014/main" id="{BD6109B2-DB31-43CB-950B-AB02BC17CF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Oval 27">
              <a:extLst>
                <a:ext uri="{FF2B5EF4-FFF2-40B4-BE49-F238E27FC236}">
                  <a16:creationId xmlns:a16="http://schemas.microsoft.com/office/drawing/2014/main" id="{4F4C0381-B807-4F22-9362-4CF1EA4ED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Oval 28">
              <a:extLst>
                <a:ext uri="{FF2B5EF4-FFF2-40B4-BE49-F238E27FC236}">
                  <a16:creationId xmlns:a16="http://schemas.microsoft.com/office/drawing/2014/main" id="{32DC58E5-A2AB-4AF3-BFDC-51F45B859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9">
              <a:extLst>
                <a:ext uri="{FF2B5EF4-FFF2-40B4-BE49-F238E27FC236}">
                  <a16:creationId xmlns:a16="http://schemas.microsoft.com/office/drawing/2014/main" id="{5A82E722-60BE-4C4A-93FB-ED5C9D25F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Freeform 5">
              <a:extLst>
                <a:ext uri="{FF2B5EF4-FFF2-40B4-BE49-F238E27FC236}">
                  <a16:creationId xmlns:a16="http://schemas.microsoft.com/office/drawing/2014/main" id="{BD917B57-2D0B-49F7-99D0-3E0D11138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32" name="Freeform 5">
              <a:extLst>
                <a:ext uri="{FF2B5EF4-FFF2-40B4-BE49-F238E27FC236}">
                  <a16:creationId xmlns:a16="http://schemas.microsoft.com/office/drawing/2014/main" id="{ED29444E-A895-4493-BEBA-CBD61CF47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33" name="Freeform 5">
              <a:extLst>
                <a:ext uri="{FF2B5EF4-FFF2-40B4-BE49-F238E27FC236}">
                  <a16:creationId xmlns:a16="http://schemas.microsoft.com/office/drawing/2014/main" id="{9237B3E9-B2D7-4C20-930D-6FD74FFB5C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9F7F8A74-919A-0660-2141-C88B710400E4}"/>
              </a:ext>
            </a:extLst>
          </p:cNvPr>
          <p:cNvSpPr>
            <a:spLocks noGrp="1"/>
          </p:cNvSpPr>
          <p:nvPr>
            <p:ph type="ctrTitle"/>
          </p:nvPr>
        </p:nvSpPr>
        <p:spPr>
          <a:xfrm>
            <a:off x="994087" y="1130603"/>
            <a:ext cx="3342442" cy="4596794"/>
          </a:xfrm>
        </p:spPr>
        <p:txBody>
          <a:bodyPr vert="horz" lIns="91440" tIns="45720" rIns="91440" bIns="45720" rtlCol="0" anchor="ctr">
            <a:normAutofit/>
          </a:bodyPr>
          <a:lstStyle/>
          <a:p>
            <a:r>
              <a:rPr lang="en-US" sz="2700">
                <a:solidFill>
                  <a:srgbClr val="EBEBEB"/>
                </a:solidFill>
              </a:rPr>
              <a:t>Neurodivergence</a:t>
            </a:r>
          </a:p>
        </p:txBody>
      </p:sp>
      <p:sp>
        <p:nvSpPr>
          <p:cNvPr id="3" name="Subtitle 2">
            <a:extLst>
              <a:ext uri="{FF2B5EF4-FFF2-40B4-BE49-F238E27FC236}">
                <a16:creationId xmlns:a16="http://schemas.microsoft.com/office/drawing/2014/main" id="{2491FB99-B6E2-8BC9-0FB5-4A534185742E}"/>
              </a:ext>
            </a:extLst>
          </p:cNvPr>
          <p:cNvSpPr>
            <a:spLocks noGrp="1"/>
          </p:cNvSpPr>
          <p:nvPr>
            <p:ph type="subTitle" idx="1"/>
          </p:nvPr>
        </p:nvSpPr>
        <p:spPr>
          <a:xfrm>
            <a:off x="5290077" y="437513"/>
            <a:ext cx="5502614" cy="5954325"/>
          </a:xfrm>
        </p:spPr>
        <p:txBody>
          <a:bodyPr vert="horz" lIns="91440" tIns="45720" rIns="91440" bIns="45720" rtlCol="0" anchor="ctr">
            <a:normAutofit/>
          </a:bodyPr>
          <a:lstStyle/>
          <a:p>
            <a:r>
              <a:rPr lang="en-US" sz="2000" dirty="0">
                <a:solidFill>
                  <a:schemeClr val="tx1">
                    <a:lumMod val="75000"/>
                    <a:lumOff val="25000"/>
                  </a:schemeClr>
                </a:solidFill>
              </a:rPr>
              <a:t>Neurodivergence Includes:</a:t>
            </a:r>
          </a:p>
          <a:p>
            <a:pPr marL="285750" indent="-285750">
              <a:buFont typeface="Wingdings 3" charset="2"/>
              <a:buChar char=""/>
            </a:pPr>
            <a:r>
              <a:rPr lang="en-US" sz="2000" dirty="0">
                <a:solidFill>
                  <a:schemeClr val="tx1">
                    <a:lumMod val="75000"/>
                    <a:lumOff val="25000"/>
                  </a:schemeClr>
                </a:solidFill>
              </a:rPr>
              <a:t>Autism</a:t>
            </a:r>
          </a:p>
          <a:p>
            <a:pPr marL="285750" indent="-285750">
              <a:buFont typeface="Wingdings 3" charset="2"/>
              <a:buChar char=""/>
            </a:pPr>
            <a:r>
              <a:rPr lang="en-US" sz="2000" dirty="0">
                <a:solidFill>
                  <a:schemeClr val="tx1">
                    <a:lumMod val="75000"/>
                    <a:lumOff val="25000"/>
                  </a:schemeClr>
                </a:solidFill>
              </a:rPr>
              <a:t>ADHD</a:t>
            </a:r>
          </a:p>
          <a:p>
            <a:pPr marL="285750" indent="-285750">
              <a:buFont typeface="Wingdings 3" charset="2"/>
              <a:buChar char=""/>
            </a:pPr>
            <a:r>
              <a:rPr lang="en-US" sz="2000" dirty="0">
                <a:solidFill>
                  <a:schemeClr val="tx1">
                    <a:lumMod val="75000"/>
                    <a:lumOff val="25000"/>
                  </a:schemeClr>
                </a:solidFill>
              </a:rPr>
              <a:t>Dyslexia</a:t>
            </a:r>
          </a:p>
          <a:p>
            <a:pPr marL="285750" indent="-285750">
              <a:buFont typeface="Wingdings 3" charset="2"/>
              <a:buChar char=""/>
            </a:pPr>
            <a:r>
              <a:rPr lang="en-US" sz="2000" dirty="0">
                <a:solidFill>
                  <a:schemeClr val="tx1">
                    <a:lumMod val="75000"/>
                    <a:lumOff val="25000"/>
                  </a:schemeClr>
                </a:solidFill>
              </a:rPr>
              <a:t>Aphantasia</a:t>
            </a:r>
          </a:p>
          <a:p>
            <a:pPr marL="285750" indent="-285750">
              <a:buFont typeface="Wingdings 3" charset="2"/>
              <a:buChar char=""/>
            </a:pPr>
            <a:r>
              <a:rPr lang="en-US" sz="2000" dirty="0">
                <a:solidFill>
                  <a:schemeClr val="tx1">
                    <a:lumMod val="75000"/>
                    <a:lumOff val="25000"/>
                  </a:schemeClr>
                </a:solidFill>
              </a:rPr>
              <a:t>Mental health conditions</a:t>
            </a:r>
          </a:p>
          <a:p>
            <a:pPr marL="285750" indent="-285750">
              <a:buFont typeface="Wingdings 3" charset="2"/>
              <a:buChar char=""/>
            </a:pPr>
            <a:r>
              <a:rPr lang="en-US" sz="2000" dirty="0">
                <a:solidFill>
                  <a:schemeClr val="tx1">
                    <a:lumMod val="75000"/>
                    <a:lumOff val="25000"/>
                  </a:schemeClr>
                </a:solidFill>
              </a:rPr>
              <a:t>Many, many more</a:t>
            </a:r>
          </a:p>
        </p:txBody>
      </p:sp>
    </p:spTree>
    <p:extLst>
      <p:ext uri="{BB962C8B-B14F-4D97-AF65-F5344CB8AC3E}">
        <p14:creationId xmlns:p14="http://schemas.microsoft.com/office/powerpoint/2010/main" val="2047695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3474BD5-5CDD-4624-B265-461D5D2FAB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6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97541F74-7AB4-44F5-B299-DC46587E9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9" name="Rectangle 18">
              <a:extLst>
                <a:ext uri="{FF2B5EF4-FFF2-40B4-BE49-F238E27FC236}">
                  <a16:creationId xmlns:a16="http://schemas.microsoft.com/office/drawing/2014/main" id="{B7C5CDCA-4575-4FF4-A5EC-64DC449B20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 name="Oval 19">
              <a:extLst>
                <a:ext uri="{FF2B5EF4-FFF2-40B4-BE49-F238E27FC236}">
                  <a16:creationId xmlns:a16="http://schemas.microsoft.com/office/drawing/2014/main" id="{0742D19B-10DE-4D94-98F8-1F12F9938F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Oval 20">
              <a:extLst>
                <a:ext uri="{FF2B5EF4-FFF2-40B4-BE49-F238E27FC236}">
                  <a16:creationId xmlns:a16="http://schemas.microsoft.com/office/drawing/2014/main" id="{9BC4F9F2-5068-498F-A8BD-B7B1053288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Oval 21">
              <a:extLst>
                <a:ext uri="{FF2B5EF4-FFF2-40B4-BE49-F238E27FC236}">
                  <a16:creationId xmlns:a16="http://schemas.microsoft.com/office/drawing/2014/main" id="{53E1DABB-ED82-4D7D-8F9D-4F5168E3E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Oval 22">
              <a:extLst>
                <a:ext uri="{FF2B5EF4-FFF2-40B4-BE49-F238E27FC236}">
                  <a16:creationId xmlns:a16="http://schemas.microsoft.com/office/drawing/2014/main" id="{93468F7E-1797-41D7-AB73-3AD2C4C253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Oval 23">
              <a:extLst>
                <a:ext uri="{FF2B5EF4-FFF2-40B4-BE49-F238E27FC236}">
                  <a16:creationId xmlns:a16="http://schemas.microsoft.com/office/drawing/2014/main" id="{A20D4073-E031-435E-B8A6-63CEA7375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Freeform 5">
              <a:extLst>
                <a:ext uri="{FF2B5EF4-FFF2-40B4-BE49-F238E27FC236}">
                  <a16:creationId xmlns:a16="http://schemas.microsoft.com/office/drawing/2014/main" id="{8304B15C-CB59-49EF-BEFA-F4B5CFF1F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26" name="Freeform 5">
              <a:extLst>
                <a:ext uri="{FF2B5EF4-FFF2-40B4-BE49-F238E27FC236}">
                  <a16:creationId xmlns:a16="http://schemas.microsoft.com/office/drawing/2014/main" id="{6739E239-4B56-4CD1-B3C9-F44730C4B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27" name="Freeform 5">
              <a:extLst>
                <a:ext uri="{FF2B5EF4-FFF2-40B4-BE49-F238E27FC236}">
                  <a16:creationId xmlns:a16="http://schemas.microsoft.com/office/drawing/2014/main" id="{B97F9A81-D694-4C86-AF0C-8D592AFE28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9" name="Rectangle 28">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a:xfrm>
            <a:off x="1683171" y="1143000"/>
            <a:ext cx="8825658" cy="3389217"/>
          </a:xfrm>
        </p:spPr>
        <p:txBody>
          <a:bodyPr anchor="ctr">
            <a:normAutofit/>
          </a:bodyPr>
          <a:lstStyle/>
          <a:p>
            <a:pPr algn="ctr"/>
            <a:r>
              <a:rPr lang="en-US" sz="6600" b="1">
                <a:solidFill>
                  <a:srgbClr val="FFFFFF"/>
                </a:solidFill>
              </a:rPr>
              <a:t>This is not exhaustive</a:t>
            </a:r>
          </a:p>
        </p:txBody>
      </p:sp>
    </p:spTree>
    <p:extLst>
      <p:ext uri="{BB962C8B-B14F-4D97-AF65-F5344CB8AC3E}">
        <p14:creationId xmlns:p14="http://schemas.microsoft.com/office/powerpoint/2010/main" val="1972864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a:extLst>
            <a:ext uri="{FF2B5EF4-FFF2-40B4-BE49-F238E27FC236}">
              <a16:creationId xmlns:a16="http://schemas.microsoft.com/office/drawing/2014/main" id="{CB4D2B43-C3A4-7D12-C46A-DED7BFEE8A7B}"/>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3A426C0C-3B94-40A6-0BFA-C0AFE92B85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8" name="Rectangle 7">
              <a:extLst>
                <a:ext uri="{FF2B5EF4-FFF2-40B4-BE49-F238E27FC236}">
                  <a16:creationId xmlns:a16="http://schemas.microsoft.com/office/drawing/2014/main" id="{7142E435-9104-F721-12FD-77C77D8100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Freeform 5">
              <a:extLst>
                <a:ext uri="{FF2B5EF4-FFF2-40B4-BE49-F238E27FC236}">
                  <a16:creationId xmlns:a16="http://schemas.microsoft.com/office/drawing/2014/main" id="{2FC06E14-89CA-DCE1-D085-3FD30CEA94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6EF60DBE-1CB9-84B5-3E78-21710601A599}"/>
              </a:ext>
            </a:extLst>
          </p:cNvPr>
          <p:cNvSpPr>
            <a:spLocks noGrp="1"/>
          </p:cNvSpPr>
          <p:nvPr>
            <p:ph type="ctrTitle"/>
          </p:nvPr>
        </p:nvSpPr>
        <p:spPr>
          <a:xfrm>
            <a:off x="1683171" y="1169773"/>
            <a:ext cx="8825658" cy="2870161"/>
          </a:xfrm>
        </p:spPr>
        <p:txBody>
          <a:bodyPr anchor="b">
            <a:normAutofit/>
          </a:bodyPr>
          <a:lstStyle/>
          <a:p>
            <a:pPr algn="ctr"/>
            <a:r>
              <a:rPr lang="en-US" b="1" dirty="0">
                <a:solidFill>
                  <a:schemeClr val="tx1"/>
                </a:solidFill>
              </a:rPr>
              <a:t>Content Guidance</a:t>
            </a:r>
          </a:p>
        </p:txBody>
      </p:sp>
      <p:cxnSp>
        <p:nvCxnSpPr>
          <p:cNvPr id="11" name="Straight Connector 10">
            <a:extLst>
              <a:ext uri="{FF2B5EF4-FFF2-40B4-BE49-F238E27FC236}">
                <a16:creationId xmlns:a16="http://schemas.microsoft.com/office/drawing/2014/main" id="{B83D9B07-AEB8-3BAC-7974-06CA460890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38289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689A-8CE2-30DF-EE2C-8C6CE9DA26C5}"/>
              </a:ext>
            </a:extLst>
          </p:cNvPr>
          <p:cNvSpPr>
            <a:spLocks noGrp="1"/>
          </p:cNvSpPr>
          <p:nvPr>
            <p:ph type="ctrTitle"/>
          </p:nvPr>
        </p:nvSpPr>
        <p:spPr/>
        <p:txBody>
          <a:bodyPr>
            <a:normAutofit/>
          </a:bodyPr>
          <a:lstStyle/>
          <a:p>
            <a:r>
              <a:rPr lang="en-US" sz="9600" b="1" dirty="0"/>
              <a:t>Noise</a:t>
            </a:r>
          </a:p>
        </p:txBody>
      </p:sp>
      <p:sp>
        <p:nvSpPr>
          <p:cNvPr id="3" name="Subtitle 2">
            <a:extLst>
              <a:ext uri="{FF2B5EF4-FFF2-40B4-BE49-F238E27FC236}">
                <a16:creationId xmlns:a16="http://schemas.microsoft.com/office/drawing/2014/main" id="{98D9D6C9-2FEB-DE54-E101-0287D693FCAF}"/>
              </a:ext>
            </a:extLst>
          </p:cNvPr>
          <p:cNvSpPr>
            <a:spLocks noGrp="1"/>
          </p:cNvSpPr>
          <p:nvPr>
            <p:ph type="subTitle" idx="1"/>
          </p:nvPr>
        </p:nvSpPr>
        <p:spPr/>
        <p:txBody>
          <a:bodyPr>
            <a:normAutofit/>
          </a:bodyPr>
          <a:lstStyle/>
          <a:p>
            <a:r>
              <a:rPr lang="en-US" sz="3600" b="1" dirty="0"/>
              <a:t>No thank you!</a:t>
            </a:r>
          </a:p>
        </p:txBody>
      </p:sp>
    </p:spTree>
    <p:extLst>
      <p:ext uri="{BB962C8B-B14F-4D97-AF65-F5344CB8AC3E}">
        <p14:creationId xmlns:p14="http://schemas.microsoft.com/office/powerpoint/2010/main" val="22783407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17129</TotalTime>
  <Words>783</Words>
  <Application>Microsoft Macintosh PowerPoint</Application>
  <PresentationFormat>Widescreen</PresentationFormat>
  <Paragraphs>121</Paragraphs>
  <Slides>38</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Aptos</vt:lpstr>
      <vt:lpstr>Century Gothic</vt:lpstr>
      <vt:lpstr>Wingdings</vt:lpstr>
      <vt:lpstr>Wingdings 3</vt:lpstr>
      <vt:lpstr>Ion Boardroom</vt:lpstr>
      <vt:lpstr>Understanding the 'why' around neurodivergent inclusive web design</vt:lpstr>
      <vt:lpstr>Agenda</vt:lpstr>
      <vt:lpstr>Who am I?</vt:lpstr>
      <vt:lpstr>Neurodivergence @ GitHub</vt:lpstr>
      <vt:lpstr>Neurodiversity vs. Neurodivergence</vt:lpstr>
      <vt:lpstr>Neurodivergence</vt:lpstr>
      <vt:lpstr>This is not exhaustive</vt:lpstr>
      <vt:lpstr>Content Guidance</vt:lpstr>
      <vt:lpstr>Noise</vt:lpstr>
      <vt:lpstr>Video tutorials</vt:lpstr>
      <vt:lpstr>Make it clear and as simple as possible</vt:lpstr>
      <vt:lpstr>Implied &amp; ambiguous content</vt:lpstr>
      <vt:lpstr>Captions</vt:lpstr>
      <vt:lpstr>Animations &amp; things that move</vt:lpstr>
      <vt:lpstr>Show me the price</vt:lpstr>
      <vt:lpstr>Style Guidance</vt:lpstr>
      <vt:lpstr>Font choice matters</vt:lpstr>
      <vt:lpstr>Don’t reinvent the web…</vt:lpstr>
      <vt:lpstr>I do not expect the unexpected</vt:lpstr>
      <vt:lpstr>Consistency is key</vt:lpstr>
      <vt:lpstr>Colours &amp; Contrast</vt:lpstr>
      <vt:lpstr>Functional Guidance</vt:lpstr>
      <vt:lpstr>Give me time</vt:lpstr>
      <vt:lpstr>Let me fail</vt:lpstr>
      <vt:lpstr>Help me make decisions</vt:lpstr>
      <vt:lpstr>Sometimes I’ll take the long way round</vt:lpstr>
      <vt:lpstr>I do not like change (to start with)</vt:lpstr>
      <vt:lpstr>Help me find stuff</vt:lpstr>
      <vt:lpstr>Where did it go?</vt:lpstr>
      <vt:lpstr>Notification fatigue is a thing</vt:lpstr>
      <vt:lpstr>Just help me</vt:lpstr>
      <vt:lpstr>General Accessibility Guidance &amp; Resources</vt:lpstr>
      <vt:lpstr>Web Accessibility Guidelines</vt:lpstr>
      <vt:lpstr>Some Microsoft Design Guidelines &amp; Tools</vt:lpstr>
      <vt:lpstr>Other Useful Resources</vt:lpstr>
      <vt:lpstr>Want To Be Inclusive?</vt:lpstr>
      <vt:lpstr>Conclusions</vt:lpstr>
      <vt:lpstr>The End | Chat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Neurodivergent Inclusive Web Design</dc:title>
  <dc:creator>Owen Niblock</dc:creator>
  <cp:lastModifiedBy>Owen Niblock</cp:lastModifiedBy>
  <cp:revision>29</cp:revision>
  <dcterms:created xsi:type="dcterms:W3CDTF">2023-05-15T08:22:16Z</dcterms:created>
  <dcterms:modified xsi:type="dcterms:W3CDTF">2024-09-12T09:04:18Z</dcterms:modified>
</cp:coreProperties>
</file>