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69" r:id="rId5"/>
    <p:sldId id="270" r:id="rId6"/>
    <p:sldId id="271" r:id="rId7"/>
    <p:sldId id="257" r:id="rId8"/>
    <p:sldId id="263" r:id="rId9"/>
    <p:sldId id="262" r:id="rId10"/>
    <p:sldId id="264" r:id="rId11"/>
    <p:sldId id="265" r:id="rId12"/>
    <p:sldId id="268" r:id="rId13"/>
    <p:sldId id="267" r:id="rId14"/>
    <p:sldId id="266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15"/>
    <p:restoredTop sz="95755"/>
  </p:normalViewPr>
  <p:slideViewPr>
    <p:cSldViewPr snapToGrid="0" snapToObjects="1">
      <p:cViewPr varScale="1">
        <p:scale>
          <a:sx n="142" d="100"/>
          <a:sy n="142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C1199-2E5A-A04E-8466-226D98BF61DE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F190F-A8E3-614E-B235-BA3F8F80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3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data analysis on the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F190F-A8E3-614E-B235-BA3F8F80C4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4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EB1D-3846-C64C-9050-0CF5E70E6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CECE9-2E60-2F46-AD5D-B342517EA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EFD53-9DDD-B44F-BB06-EFBE2789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F41B-C09A-A342-821A-A0E985604668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13597-9457-2544-A09B-338E5092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7EBEF-A843-B244-AC84-68F011F4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DA71-E3C8-4B4A-B2AE-4E3B5D4EC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9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020A-31ED-F94D-B218-529A5B70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8723A-FBD8-B74A-898C-1B16CDE8C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C34A1-E113-A84B-8219-092073F3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F41B-C09A-A342-821A-A0E985604668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71C98-1779-DA4A-881B-FF97ED95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36017-4D11-3D47-A20D-BFA46C32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DA71-E3C8-4B4A-B2AE-4E3B5D4EC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5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263710-FDE5-3A47-B36C-856A73F16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251AD-2EAE-C94B-B4BA-FC19AF1C6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8FE50-8157-7646-BAE6-041B69FC3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F41B-C09A-A342-821A-A0E985604668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27A80-CE5C-4745-BBF9-7BBAAC25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3BA09-5696-4C4D-AA28-C07F9B68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DA71-E3C8-4B4A-B2AE-4E3B5D4EC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4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ECCE-0168-3E49-A2C8-BCDB2A54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BAFE1-4D8A-5442-8D17-4923B811A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032E4-1F71-D848-B3B4-173F024E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F41B-C09A-A342-821A-A0E985604668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FFCA1-44E6-964F-BB7F-675DFE02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A1214-F91D-444F-B448-89DE99A6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DA71-E3C8-4B4A-B2AE-4E3B5D4EC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0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9163-9B67-A74D-88BA-671503D8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3AB32-DDDA-B64D-AFCD-136D6DB23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58F16-85F5-914F-9633-04076A03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F41B-C09A-A342-821A-A0E985604668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78837-B121-F640-8002-6AD3CE24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5901C-534A-1B45-98F5-44C143E8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DA71-E3C8-4B4A-B2AE-4E3B5D4EC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1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8323-ECCA-A64A-AA4F-63FCF34A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8826-8DF9-924C-B3E5-051444649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346E5-65C7-664D-B8A8-F1EFED469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6DA54-6E63-564C-B325-17C3D241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F41B-C09A-A342-821A-A0E985604668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1A5F4-B51F-6446-A245-5777F026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43EC8-1570-2844-96DA-9F5C7F61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DA71-E3C8-4B4A-B2AE-4E3B5D4EC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4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37CB-C2EA-A04D-A616-9C9D6FBAC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18330-07A1-A04A-B9D5-2C1AEC813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82434-668A-1546-96BC-CBA95A7E9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353C5-D21F-A740-BC70-E23627F69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D55D6-FD45-2D43-BD5F-FB02A277D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CE480-5E7A-C242-BD06-AF5A0AE4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F41B-C09A-A342-821A-A0E985604668}" type="datetimeFigureOut">
              <a:rPr lang="en-US" smtClean="0"/>
              <a:t>4/4/22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D0DC6-F811-AA46-94E7-CB54C478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EBD81-A152-0B43-8E3E-F1A0F4C3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DA71-E3C8-4B4A-B2AE-4E3B5D4EC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8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201A-ABE8-EC40-B188-5E5ACF5E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A1234-8A2D-6C4F-BF2C-6A5EDF3D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F41B-C09A-A342-821A-A0E985604668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E86AD-D045-6049-9AF0-3F182646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4A8B3-2001-944F-B2C4-D6D30F7F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DA71-E3C8-4B4A-B2AE-4E3B5D4EC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CAC5B-0203-9043-97AB-76DF5707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F41B-C09A-A342-821A-A0E985604668}" type="datetimeFigureOut">
              <a:rPr lang="en-US" smtClean="0"/>
              <a:t>4/4/22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5C809-7F5A-6F45-B0E4-F217A3D0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A4C5F-19CF-C345-AE91-DCF7A803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DA71-E3C8-4B4A-B2AE-4E3B5D4EC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9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63F7-1A47-5D45-B360-91D02082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C7E05-43B6-8E47-BCE9-28663CCA5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0287B-EB93-3542-883B-D1A9F7200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98BC8-A779-5A44-A851-D57149B2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F41B-C09A-A342-821A-A0E985604668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79469-8E4F-C741-8989-794586E0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D0611-54F2-844E-B745-A11721A1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DA71-E3C8-4B4A-B2AE-4E3B5D4EC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5E68-3BC6-FF47-BD42-A047D7E5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82FB73-F573-2347-A67B-5872B4C59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38287-37BD-2B42-9395-953CEE2A7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606E1-758E-8B4A-9AE6-9DFBA5CF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F41B-C09A-A342-821A-A0E985604668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31C01-7EEF-9949-AADE-76448BDA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0F793-73C2-C04A-9FEC-6DC444D5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DA71-E3C8-4B4A-B2AE-4E3B5D4EC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5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6790A-7EF1-7246-8641-4CAEE616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75463-2154-724C-B633-7F397876B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E1092-09A6-B643-8268-8B1A42A98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0F41B-C09A-A342-821A-A0E985604668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D8DB3-EA20-1641-BB72-CA150EF91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88E08-6DB9-174D-80EA-0ECAED425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ADA71-E3C8-4B4A-B2AE-4E3B5D4EC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5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BF56-C20B-8D45-A792-58F02773D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NSF</a:t>
            </a:r>
            <a:r>
              <a:rPr lang="en-US" altLang="zh-CN" dirty="0"/>
              <a:t>-SCC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13CE0-19B3-F34A-919D-852AFF372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Yifan</a:t>
            </a:r>
            <a:r>
              <a:rPr lang="en-US" dirty="0"/>
              <a:t> Ding</a:t>
            </a:r>
          </a:p>
        </p:txBody>
      </p:sp>
    </p:spTree>
    <p:extLst>
      <p:ext uri="{BB962C8B-B14F-4D97-AF65-F5344CB8AC3E}">
        <p14:creationId xmlns:p14="http://schemas.microsoft.com/office/powerpoint/2010/main" val="1102960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8399-0FDC-C24B-A93F-6F087908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Severe</a:t>
            </a:r>
            <a:r>
              <a:rPr lang="zh-CN" altLang="en-US" dirty="0"/>
              <a:t> </a:t>
            </a:r>
            <a:r>
              <a:rPr lang="en-US" altLang="zh-CN" dirty="0"/>
              <a:t>overfitting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6A728-0971-6C48-9060-ECE637BFF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test:0.6279, val:0.6170, train:0.9978, </a:t>
            </a:r>
          </a:p>
          <a:p>
            <a:r>
              <a:rPr lang="en-US" dirty="0"/>
              <a:t>test:0.6300, val:0.6224, train:0.9988, </a:t>
            </a:r>
          </a:p>
          <a:p>
            <a:r>
              <a:rPr lang="en-US" dirty="0"/>
              <a:t>test:0.6322, val:0.6218, train:0.9994, </a:t>
            </a:r>
          </a:p>
          <a:p>
            <a:r>
              <a:rPr lang="en-US" dirty="0"/>
              <a:t>test:0.6338, val:0.6245, train:0.9998, </a:t>
            </a:r>
          </a:p>
          <a:p>
            <a:r>
              <a:rPr lang="en-US" dirty="0"/>
              <a:t>test:0.6344, val:0.6245, train:0.9998,</a:t>
            </a:r>
          </a:p>
        </p:txBody>
      </p:sp>
    </p:spTree>
    <p:extLst>
      <p:ext uri="{BB962C8B-B14F-4D97-AF65-F5344CB8AC3E}">
        <p14:creationId xmlns:p14="http://schemas.microsoft.com/office/powerpoint/2010/main" val="307392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C25D-BF59-BE4F-9684-4FBAB7AA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07C5-FCDD-FD4E-A2EF-DC2A552F3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84ED0-FBD6-E447-A45B-60768E1E6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73" t="12157" r="22201" b="27647"/>
          <a:stretch/>
        </p:blipFill>
        <p:spPr>
          <a:xfrm>
            <a:off x="3205778" y="1853115"/>
            <a:ext cx="5780444" cy="44587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0B1D77-73B1-4E40-81BD-98D049E67B17}"/>
              </a:ext>
            </a:extLst>
          </p:cNvPr>
          <p:cNvSpPr/>
          <p:nvPr/>
        </p:nvSpPr>
        <p:spPr>
          <a:xfrm>
            <a:off x="838200" y="6211669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Zhuang J, Gong B, Yuan L, et al. Surrogate Gap Minimization Improves Sharpness-Aware Training[J].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preprint arXiv:2203.08065, 2022.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69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96D1-A79A-254B-989E-E762785E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Test, </a:t>
            </a:r>
            <a:r>
              <a:rPr lang="en-US" dirty="0" err="1"/>
              <a:t>val</a:t>
            </a:r>
            <a:r>
              <a:rPr lang="en-US" dirty="0"/>
              <a:t> and train accuracies after GSAM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0DFA-AD89-EB4E-9485-29EA0E21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test:0.8147, val:0.7973, train:0.8056, </a:t>
            </a:r>
          </a:p>
          <a:p>
            <a:r>
              <a:rPr lang="en-US" dirty="0"/>
              <a:t>test:0.8100, val:0.7959, train:0.8048, </a:t>
            </a:r>
          </a:p>
          <a:p>
            <a:r>
              <a:rPr lang="en-US" dirty="0"/>
              <a:t>test:0.8150, val:0.8020, train:0.8070,</a:t>
            </a:r>
          </a:p>
          <a:p>
            <a:r>
              <a:rPr lang="en-US" dirty="0"/>
              <a:t>test:0.8150, val:0.8007, train:0.8017,</a:t>
            </a:r>
          </a:p>
          <a:p>
            <a:r>
              <a:rPr lang="en-US" dirty="0"/>
              <a:t>test:0.8116, val:0.7980, train:0.8038, </a:t>
            </a:r>
          </a:p>
        </p:txBody>
      </p:sp>
    </p:spTree>
    <p:extLst>
      <p:ext uri="{BB962C8B-B14F-4D97-AF65-F5344CB8AC3E}">
        <p14:creationId xmlns:p14="http://schemas.microsoft.com/office/powerpoint/2010/main" val="461999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1036-F284-F54B-A36B-A2E8942B6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image for multiple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C16F6-3F80-4E4E-B95E-CD13415C3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77BEF-F569-F14A-B5C1-7EF771E41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395" y="2058194"/>
            <a:ext cx="65659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55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D336-B7D4-394F-9132-C2CC887F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Multi-task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00714F-FDFC-274A-87BF-2ED060E24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069" y="1825625"/>
            <a:ext cx="5965861" cy="43513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989953-E0EF-A242-9B36-B84E2D552A9C}"/>
              </a:ext>
            </a:extLst>
          </p:cNvPr>
          <p:cNvSpPr/>
          <p:nvPr/>
        </p:nvSpPr>
        <p:spPr>
          <a:xfrm>
            <a:off x="3389746" y="2004291"/>
            <a:ext cx="4414981" cy="6188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32417B-1EF1-C748-B5F1-45EB6220D74C}"/>
              </a:ext>
            </a:extLst>
          </p:cNvPr>
          <p:cNvSpPr txBox="1"/>
          <p:nvPr/>
        </p:nvSpPr>
        <p:spPr>
          <a:xfrm>
            <a:off x="3389746" y="2152196"/>
            <a:ext cx="143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Disaster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BE067-F8C3-7F40-B0F4-74F97E7D7C55}"/>
              </a:ext>
            </a:extLst>
          </p:cNvPr>
          <p:cNvSpPr txBox="1"/>
          <p:nvPr/>
        </p:nvSpPr>
        <p:spPr>
          <a:xfrm>
            <a:off x="4821382" y="2152629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Damage severity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C1E71A-441C-AA42-BFD6-0D0491EE859F}"/>
              </a:ext>
            </a:extLst>
          </p:cNvPr>
          <p:cNvSpPr/>
          <p:nvPr/>
        </p:nvSpPr>
        <p:spPr>
          <a:xfrm>
            <a:off x="6529695" y="2152196"/>
            <a:ext cx="144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humanitarian</a:t>
            </a:r>
          </a:p>
        </p:txBody>
      </p:sp>
    </p:spTree>
    <p:extLst>
      <p:ext uri="{BB962C8B-B14F-4D97-AF65-F5344CB8AC3E}">
        <p14:creationId xmlns:p14="http://schemas.microsoft.com/office/powerpoint/2010/main" val="1517222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B8FD-C8C6-B947-9EC3-40786485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with class weight balance, </a:t>
            </a:r>
            <a:r>
              <a:rPr lang="en-US" dirty="0" err="1"/>
              <a:t>lr</a:t>
            </a:r>
            <a:r>
              <a:rPr lang="en-US" dirty="0"/>
              <a:t> schedular and GSAM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E3B153-9F1A-E943-9C2E-1A460A40E2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98503"/>
              </p:ext>
            </p:extLst>
          </p:nvPr>
        </p:nvGraphicFramePr>
        <p:xfrm>
          <a:off x="2420510" y="1952846"/>
          <a:ext cx="6914325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8085">
                  <a:extLst>
                    <a:ext uri="{9D8B030D-6E8A-4147-A177-3AD203B41FA5}">
                      <a16:colId xmlns:a16="http://schemas.microsoft.com/office/drawing/2014/main" val="491629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423023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66930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06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disaster_types_baseline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17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disaster_types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04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damage_severity_baseline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6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damage_severity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74.72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9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humanitarian_baseline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1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humanitarian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76.18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96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informative_baseline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5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informative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86.07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628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43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84C1-6346-CB4F-B4B3-CE018A24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for Social Media Image Classification for Disaster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EB38-95D0-684D-8B21-313DF312F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5432"/>
            <a:ext cx="10515600" cy="4351338"/>
          </a:xfrm>
        </p:spPr>
        <p:txBody>
          <a:bodyPr/>
          <a:lstStyle/>
          <a:p>
            <a:r>
              <a:rPr lang="en-US" dirty="0"/>
              <a:t>Disaster type detection</a:t>
            </a:r>
          </a:p>
          <a:p>
            <a:r>
              <a:rPr lang="en-US" dirty="0"/>
              <a:t>Informativeness</a:t>
            </a:r>
          </a:p>
          <a:p>
            <a:r>
              <a:rPr lang="en-US" dirty="0"/>
              <a:t>Humanitarian</a:t>
            </a:r>
          </a:p>
          <a:p>
            <a:r>
              <a:rPr lang="en-US" dirty="0"/>
              <a:t>Damage severity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3BBD6-E07F-E64E-927B-5DE758A59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491" y="1650036"/>
            <a:ext cx="6967538" cy="41038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0588A4-8270-7E46-9488-6A9A0447D64B}"/>
              </a:ext>
            </a:extLst>
          </p:cNvPr>
          <p:cNvSpPr/>
          <p:nvPr/>
        </p:nvSpPr>
        <p:spPr>
          <a:xfrm>
            <a:off x="600075" y="6231265"/>
            <a:ext cx="10991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Alam</a:t>
            </a: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F, </a:t>
            </a:r>
            <a:r>
              <a:rPr lang="en-US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Ofli</a:t>
            </a: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F, Imran M, et al. Deep learning benchmarks and datasets for social media image classification for disaster response[C]//2020 IEEE/ACM International Conference on Advances in Social Networks Analysis and Mining (ASONAM). IEEE, 2020: 151-158.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B8531E-EEA1-C048-9C7D-5F08426093A4}"/>
              </a:ext>
            </a:extLst>
          </p:cNvPr>
          <p:cNvSpPr/>
          <p:nvPr/>
        </p:nvSpPr>
        <p:spPr>
          <a:xfrm>
            <a:off x="4741933" y="4717657"/>
            <a:ext cx="1173345" cy="6230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7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29B0-3042-264E-8132-7AA50724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each task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D337E3-732B-D449-8C8B-C51D0F2FB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18762" y="1690688"/>
            <a:ext cx="5008529" cy="45781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54DFDC-76EB-634D-B0EF-31C323241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321" y="1522278"/>
            <a:ext cx="4629761" cy="491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4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1357-BE88-6A47-BB25-40CAB38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annotations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52D7D-B6AA-B84B-9223-F1C15D66B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D0F39-53B6-FD4A-A68B-E4659AE40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4" y="2268265"/>
            <a:ext cx="11546541" cy="384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7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C6ED-AE87-594E-9D40-85996C39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 of disaster types labeled images from different disaster events and collections in AIDR-DT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72BC4-0B5D-BE46-911F-001260AFB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A9B14-0CAE-9849-A90D-5CF628766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705" y="1366329"/>
            <a:ext cx="7513629" cy="541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1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45FD-795D-2745-B08E-9FFA9574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 of labeled informative vs. not-informative images from different disaster events and collections in </a:t>
            </a:r>
            <a:r>
              <a:rPr lang="en-US" dirty="0" err="1"/>
              <a:t>AIDRinfo</a:t>
            </a:r>
            <a:r>
              <a:rPr lang="en-US" dirty="0"/>
              <a:t>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239EFE-7EEC-BA48-B527-7DBFB1876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564" y="1852518"/>
            <a:ext cx="7006871" cy="490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1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572C-2BB7-5B42-B364-8D998D01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41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Disaster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ResNet18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69F251-FE07-F64E-9C5B-5C31EC3942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502753"/>
              </p:ext>
            </p:extLst>
          </p:nvPr>
        </p:nvGraphicFramePr>
        <p:xfrm>
          <a:off x="838200" y="1825625"/>
          <a:ext cx="10446641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948005250"/>
                    </a:ext>
                  </a:extLst>
                </a:gridCol>
                <a:gridCol w="1414209">
                  <a:extLst>
                    <a:ext uri="{9D8B030D-6E8A-4147-A177-3AD203B41FA5}">
                      <a16:colId xmlns:a16="http://schemas.microsoft.com/office/drawing/2014/main" val="929092126"/>
                    </a:ext>
                  </a:extLst>
                </a:gridCol>
                <a:gridCol w="1319657">
                  <a:extLst>
                    <a:ext uri="{9D8B030D-6E8A-4147-A177-3AD203B41FA5}">
                      <a16:colId xmlns:a16="http://schemas.microsoft.com/office/drawing/2014/main" val="393722963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1614011666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174168706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476678254"/>
                    </a:ext>
                  </a:extLst>
                </a:gridCol>
                <a:gridCol w="1086168">
                  <a:extLst>
                    <a:ext uri="{9D8B030D-6E8A-4147-A177-3AD203B41FA5}">
                      <a16:colId xmlns:a16="http://schemas.microsoft.com/office/drawing/2014/main" val="3544589076"/>
                    </a:ext>
                  </a:extLst>
                </a:gridCol>
                <a:gridCol w="1609471">
                  <a:extLst>
                    <a:ext uri="{9D8B030D-6E8A-4147-A177-3AD203B41FA5}">
                      <a16:colId xmlns:a16="http://schemas.microsoft.com/office/drawing/2014/main" val="149235649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246061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disaster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earthquake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hurricane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landslide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 disaster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Over</a:t>
                      </a:r>
                      <a:r>
                        <a:rPr lang="en-US" altLang="zh-CN" b="1" dirty="0"/>
                        <a:t>all</a:t>
                      </a:r>
                      <a:r>
                        <a:rPr lang="zh-CN" altLang="en-US" b="1" dirty="0"/>
                        <a:t>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5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56.93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73.57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56.25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56.72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71.33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4280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23C252A-06BD-9546-AFFA-9CC145886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19" y="2702242"/>
            <a:ext cx="8054975" cy="39034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8D658A-5019-BD44-A6B2-D8507C1739E2}"/>
              </a:ext>
            </a:extLst>
          </p:cNvPr>
          <p:cNvSpPr txBox="1">
            <a:spLocks/>
          </p:cNvSpPr>
          <p:nvPr/>
        </p:nvSpPr>
        <p:spPr>
          <a:xfrm>
            <a:off x="8568394" y="3578859"/>
            <a:ext cx="33212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Problems: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Imbalanced</a:t>
            </a:r>
            <a:r>
              <a:rPr lang="zh-CN" altLang="en-US" dirty="0"/>
              <a:t> </a:t>
            </a:r>
            <a:r>
              <a:rPr lang="en-US" altLang="zh-CN" dirty="0"/>
              <a:t>categories</a:t>
            </a:r>
          </a:p>
          <a:p>
            <a:pPr lvl="1"/>
            <a:r>
              <a:rPr lang="en-US" altLang="zh-CN" dirty="0"/>
              <a:t>Severe</a:t>
            </a:r>
            <a:r>
              <a:rPr lang="zh-CN" altLang="en-US" dirty="0"/>
              <a:t> </a:t>
            </a:r>
            <a:r>
              <a:rPr lang="en-US" altLang="zh-CN" dirty="0"/>
              <a:t>overfitting</a:t>
            </a:r>
          </a:p>
          <a:p>
            <a:pPr lvl="1"/>
            <a:r>
              <a:rPr lang="en-US" dirty="0"/>
              <a:t>Separate networks for each tasks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5252D-3EC2-B243-8E56-F8E268A736EA}"/>
              </a:ext>
            </a:extLst>
          </p:cNvPr>
          <p:cNvSpPr/>
          <p:nvPr/>
        </p:nvSpPr>
        <p:spPr>
          <a:xfrm>
            <a:off x="590719" y="6294137"/>
            <a:ext cx="1173345" cy="6230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7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CA5B-0AC8-424C-BB3A-2F37F099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categories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79723E-17AF-D246-8DE1-002F374E5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38399"/>
            <a:ext cx="4629480" cy="2879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11F00B-0439-0E4C-A433-3B8CA41F9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716" y="2344830"/>
            <a:ext cx="3270250" cy="322156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08A5F8-22C0-DA44-BAB7-C530FD2FB73A}"/>
              </a:ext>
            </a:extLst>
          </p:cNvPr>
          <p:cNvCxnSpPr/>
          <p:nvPr/>
        </p:nvCxnSpPr>
        <p:spPr>
          <a:xfrm>
            <a:off x="5729080" y="3872201"/>
            <a:ext cx="1533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84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7FF8-E2A5-DB46-9ACE-522DAB26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EBDBE-F6C2-C647-8A9E-9365783D9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weight balance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465553-7801-2B47-AFAC-243997335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54" y="2738541"/>
            <a:ext cx="4629480" cy="2879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CE86BD-A40C-594D-93CD-491FA53B748C}"/>
              </a:ext>
            </a:extLst>
          </p:cNvPr>
          <p:cNvSpPr txBox="1"/>
          <p:nvPr/>
        </p:nvSpPr>
        <p:spPr>
          <a:xfrm>
            <a:off x="6446168" y="3325091"/>
            <a:ext cx="4454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New_loss_stroke</a:t>
            </a:r>
            <a:r>
              <a:rPr lang="en-US" dirty="0"/>
              <a:t> = 0.02* </a:t>
            </a:r>
            <a:r>
              <a:rPr lang="en-US" dirty="0" err="1"/>
              <a:t>loss_stroke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New_loss_not_stroke</a:t>
            </a:r>
            <a:r>
              <a:rPr lang="en-US" dirty="0"/>
              <a:t> = 0.98* </a:t>
            </a:r>
            <a:r>
              <a:rPr lang="en-US" dirty="0" err="1"/>
              <a:t>loss_not_stroke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788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20198</TotalTime>
  <Words>410</Words>
  <Application>Microsoft Macintosh PowerPoint</Application>
  <PresentationFormat>Widescreen</PresentationFormat>
  <Paragraphs>90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NSF-SCC</vt:lpstr>
      <vt:lpstr>Datasets for Social Media Image Classification for Disaster Response</vt:lpstr>
      <vt:lpstr>Overview of each task</vt:lpstr>
      <vt:lpstr>Data sources and annotations </vt:lpstr>
      <vt:lpstr>Number of disaster types labeled images from different disaster events and collections in AIDR-DT dataset</vt:lpstr>
      <vt:lpstr>Number of labeled informative vs. not-informative images from different disaster events and collections in AIDRinfo dataset</vt:lpstr>
      <vt:lpstr>Disaster type prediction – ResNet18</vt:lpstr>
      <vt:lpstr>Imbalanced categories</vt:lpstr>
      <vt:lpstr>Solutions  </vt:lpstr>
      <vt:lpstr>Severe overfitting</vt:lpstr>
      <vt:lpstr>GSAM</vt:lpstr>
      <vt:lpstr>Test, val and train accuracies after GSAM</vt:lpstr>
      <vt:lpstr>Same image for multiple tasks</vt:lpstr>
      <vt:lpstr>Multi-task learning</vt:lpstr>
      <vt:lpstr>Results with class weight balance, lr schedular and GSAM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Yifan Ding</dc:creator>
  <cp:lastModifiedBy>Yifan Ding</cp:lastModifiedBy>
  <cp:revision>47</cp:revision>
  <dcterms:created xsi:type="dcterms:W3CDTF">2022-02-07T14:18:20Z</dcterms:created>
  <dcterms:modified xsi:type="dcterms:W3CDTF">2022-04-04T20:45:43Z</dcterms:modified>
</cp:coreProperties>
</file>