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Alexander</a:t>
            </a:r>
            <a:endParaRPr/>
          </a:p>
        </p:txBody>
      </p:sp>
      <p:sp>
        <p:nvSpPr>
          <p:cNvPr id="20" name="Google Shape;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54a096e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1254a096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Alexander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54a096ea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254a096e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Ahmed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Ahmed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Merging two datasets hosting data from 2019 and 2020 (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</a:rPr>
              <a:t>state_oews_2019_df, state_oews_2020_df)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Removing unnecessary features such as 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</a:rPr>
              <a:t>area_type, naics_title, own_code, hourly, year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Filtering 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</a:rPr>
              <a:t>numerical columns into list</a:t>
            </a: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['tot_emp','emp_prse','jobs_1000', 'loc_quotient', 'h_mean', 'a_mean', 'mean_prse', 'h_pct10', 'h_pct25', 'h_median', 'h_pct75', 'h_pct90', 'a_pct10', 'a_pct25', 'a_median', 'a_pct75', 'a_pct90']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</a:rPr>
              <a:t>Filling missing values (*) with NaNs and # with max values (100.0 for hourly and 208000 for annual)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b3c67e35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Alexander/Ahmed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Merging two datasets hosting data from 2019 and 2020 (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</a:rPr>
              <a:t>state_oews_2019_df, state_oews_2020_df)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Removing unnecessary features such as 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</a:rPr>
              <a:t>area_type, naics_title, own_code, hourly, year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Filtering 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</a:rPr>
              <a:t>numerical columns into list</a:t>
            </a: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['tot_emp','emp_prse','jobs_1000', 'loc_quotient', 'h_mean', 'a_mean', 'mean_prse', 'h_pct10', 'h_pct25', 'h_median', 'h_pct75', 'h_pct90', 'a_pct10', 'a_pct25', 'a_median', 'a_pct75', 'a_pct90']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</a:rPr>
              <a:t>Filling missing values (*) with NaNs and # with max values (100.0 for hourly and 208000 for annual)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  <p:sp>
        <p:nvSpPr>
          <p:cNvPr id="51" name="Google Shape;51;g11b3c67e350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4c0df171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Ahmed</a:t>
            </a:r>
            <a:endParaRPr/>
          </a:p>
        </p:txBody>
      </p:sp>
      <p:sp>
        <p:nvSpPr>
          <p:cNvPr id="60" name="Google Shape;60;g124c0df171d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c0df17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Alexander</a:t>
            </a:r>
            <a:endParaRPr/>
          </a:p>
        </p:txBody>
      </p:sp>
      <p:sp>
        <p:nvSpPr>
          <p:cNvPr id="67" name="Google Shape;67;g124c0df171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c0df17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Ruijie</a:t>
            </a:r>
            <a:endParaRPr/>
          </a:p>
        </p:txBody>
      </p:sp>
      <p:sp>
        <p:nvSpPr>
          <p:cNvPr id="76" name="Google Shape;76;g124c0df171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4a096ea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4a096e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Ruijie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left hand side of the page, there is a large scatter graph that plots all the careers on their employment rate and annual salary.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right hand side of the page: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table showing brief information on salary and employment of the highlighted career.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rank on salary in </a:t>
            </a:r>
            <a:r>
              <a:rPr i="1" lang="en-US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rank on employment rate in </a:t>
            </a:r>
            <a:r>
              <a:rPr i="1" lang="en-US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rank on salary×employment in </a:t>
            </a:r>
            <a:r>
              <a:rPr i="1" lang="en-US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</a:t>
            </a:r>
            <a:endParaRPr i="1">
              <a:solidFill>
                <a:srgbClr val="F6B2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shows the name of career title.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Career Description.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Table of National Data: Employment Count, Employment Ratio and Education Required.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plot showing employment ratio in every states.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 plot showing change in national employment of this career across years.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shows the name of career title.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Career Description.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Table of National Data: Mean Annual Income and Mean Hourly Income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plot showing mean annual income in every states.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plot showing income distribution.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plot showing change in annual income of this career across years.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 rot="10800000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238127"/>
            <a:ext cx="748239" cy="748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64620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9" name="Google Shape;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6138309"/>
            <a:ext cx="1741688" cy="47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 flipH="1" rot="10800000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14" name="Google Shape;1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238127"/>
            <a:ext cx="748239" cy="748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64620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6138309"/>
            <a:ext cx="1741688" cy="47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3.57.225.54:505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7350" y="1996018"/>
            <a:ext cx="91293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Data Informed Career Path Dashboard</a:t>
            </a:r>
            <a:br>
              <a:rPr b="0" i="0" lang="en-US" sz="4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750">
                <a:solidFill>
                  <a:srgbClr val="990000"/>
                </a:solidFill>
              </a:rPr>
              <a:t>Visualizing U.S. Bureau of Labor Statistics Data for Occupational and Employment Decisions</a:t>
            </a:r>
            <a:endParaRPr sz="2750">
              <a:solidFill>
                <a:srgbClr val="990000"/>
              </a:solidFill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7350" y="5326475"/>
            <a:ext cx="9129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Arial"/>
              <a:buNone/>
            </a:pPr>
            <a:r>
              <a:rPr i="1" lang="en-US" sz="1800">
                <a:solidFill>
                  <a:srgbClr val="1D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for USC Viterbi DSCI-551 (Spring 2022)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159749" y="4121174"/>
            <a:ext cx="91293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1D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Ahmed Alsalim, Alexander Brown, Ruijie Rao</a:t>
            </a:r>
            <a:endParaRPr/>
          </a:p>
        </p:txBody>
      </p:sp>
      <p:grpSp>
        <p:nvGrpSpPr>
          <p:cNvPr id="25" name="Google Shape;25;p5"/>
          <p:cNvGrpSpPr/>
          <p:nvPr/>
        </p:nvGrpSpPr>
        <p:grpSpPr>
          <a:xfrm>
            <a:off x="615375" y="1224499"/>
            <a:ext cx="6246325" cy="685801"/>
            <a:chOff x="1601238" y="979224"/>
            <a:chExt cx="6246325" cy="685801"/>
          </a:xfrm>
        </p:grpSpPr>
        <p:pic>
          <p:nvPicPr>
            <p:cNvPr id="26" name="Google Shape;2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1238" y="979225"/>
              <a:ext cx="68580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99263" y="979224"/>
              <a:ext cx="5448300" cy="68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5"/>
          <p:cNvSpPr txBox="1"/>
          <p:nvPr/>
        </p:nvSpPr>
        <p:spPr>
          <a:xfrm>
            <a:off x="6144000" y="61089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Introduction</a:t>
            </a:r>
            <a:r>
              <a:rPr b="1" lang="en-US" sz="1100">
                <a:solidFill>
                  <a:schemeClr val="lt1"/>
                </a:solidFill>
              </a:rPr>
              <a:t> |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/>
        </p:nvSpPr>
        <p:spPr>
          <a:xfrm>
            <a:off x="978750" y="394600"/>
            <a:ext cx="71865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Problem We Are Addressing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People are experiencing career disruptions caused by the COVID-19 pandemic. </a:t>
            </a:r>
            <a:endParaRPr sz="1800">
              <a:solidFill>
                <a:srgbClr val="1D1B1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People are having a hard time making career decisions or making wrong decisions.</a:t>
            </a:r>
            <a:endParaRPr sz="1800">
              <a:solidFill>
                <a:srgbClr val="1D1B1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Lack of transparent information about current labor market in the US.</a:t>
            </a:r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978750" y="2818900"/>
            <a:ext cx="7186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Solution We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Collected and aggregated trustworthy data from </a:t>
            </a:r>
            <a:r>
              <a:rPr i="1" lang="en-US" sz="1800">
                <a:solidFill>
                  <a:srgbClr val="1D1B10"/>
                </a:solidFill>
              </a:rPr>
              <a:t>U.S. Government Bureau of Labor Statistics</a:t>
            </a:r>
            <a:r>
              <a:rPr lang="en-US" sz="1800">
                <a:solidFill>
                  <a:srgbClr val="1D1B10"/>
                </a:solidFill>
              </a:rPr>
              <a:t>.</a:t>
            </a:r>
            <a:endParaRPr sz="1800">
              <a:solidFill>
                <a:srgbClr val="1D1B1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Built a user-friendly Data Visualization Dashboard that displays:</a:t>
            </a:r>
            <a:endParaRPr sz="1800">
              <a:solidFill>
                <a:srgbClr val="1D1B1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○"/>
            </a:pPr>
            <a:r>
              <a:rPr lang="en-US" sz="1800">
                <a:solidFill>
                  <a:srgbClr val="1D1B10"/>
                </a:solidFill>
              </a:rPr>
              <a:t>Overview and detailed information including employment rate, salary status and educational requirements.</a:t>
            </a:r>
            <a:endParaRPr sz="1800">
              <a:solidFill>
                <a:srgbClr val="1D1B1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○"/>
            </a:pPr>
            <a:r>
              <a:rPr lang="en-US" sz="1800">
                <a:solidFill>
                  <a:srgbClr val="1D1B10"/>
                </a:solidFill>
              </a:rPr>
              <a:t>On almost every currently existing career.</a:t>
            </a:r>
            <a:endParaRPr sz="1800">
              <a:solidFill>
                <a:srgbClr val="1D1B1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We believe this application can help people to make Data Driven Decisions and help them make it through this pandemic. </a:t>
            </a:r>
            <a:endParaRPr sz="1800">
              <a:solidFill>
                <a:srgbClr val="1D1B10"/>
              </a:solidFill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6144000" y="61422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Introduction |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>
            <a:off x="978750" y="470800"/>
            <a:ext cx="71865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Data We Are Using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Data collected by </a:t>
            </a:r>
            <a:r>
              <a:rPr i="1" lang="en-US" sz="1800">
                <a:solidFill>
                  <a:srgbClr val="1D1B10"/>
                </a:solidFill>
              </a:rPr>
              <a:t>U.S. Government Bureau of Labor Statistics</a:t>
            </a:r>
            <a:r>
              <a:rPr lang="en-US" sz="1800">
                <a:solidFill>
                  <a:srgbClr val="1D1B10"/>
                </a:solidFill>
              </a:rPr>
              <a:t>. </a:t>
            </a:r>
            <a:r>
              <a:rPr i="1" lang="en-US" sz="1800">
                <a:solidFill>
                  <a:srgbClr val="1D1B10"/>
                </a:solidFill>
              </a:rPr>
              <a:t>(</a:t>
            </a:r>
            <a:r>
              <a:rPr i="1" lang="en-US" sz="1800">
                <a:solidFill>
                  <a:srgbClr val="FFD966"/>
                </a:solidFill>
              </a:rPr>
              <a:t>www.bls.gov/oes</a:t>
            </a:r>
            <a:r>
              <a:rPr i="1" lang="en-US" sz="1800">
                <a:solidFill>
                  <a:srgbClr val="1D1B10"/>
                </a:solidFill>
              </a:rPr>
              <a:t>)</a:t>
            </a:r>
            <a:endParaRPr sz="1800">
              <a:solidFill>
                <a:srgbClr val="1D1B1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Fields include: OCC Code, OCC Title, Total Employment, Annual &amp; Hourly Mean Salary, Job per 1k and etc.</a:t>
            </a:r>
            <a:endParaRPr sz="1800">
              <a:solidFill>
                <a:srgbClr val="1D1B1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Data ranges from 1988 to 2021.</a:t>
            </a:r>
            <a:endParaRPr sz="1800">
              <a:solidFill>
                <a:srgbClr val="1D1B10"/>
              </a:solidFill>
            </a:endParaRPr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0" y="2692625"/>
            <a:ext cx="8291502" cy="30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6144000" y="6125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Data |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7274981" y="6214529"/>
            <a:ext cx="1625599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Data </a:t>
            </a: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b="1" lang="en-US" sz="1100">
                <a:solidFill>
                  <a:schemeClr val="lt1"/>
                </a:solidFill>
              </a:rPr>
              <a:t>5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246225" y="377775"/>
            <a:ext cx="64458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Data Cleaning (Ahmed)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○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Joining time-series data for 2019-2020 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○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Cleaning </a:t>
            </a: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(Google Colab/Pandas/Excel)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■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Missing values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■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 duplicates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■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 feature data is in the right format(data type)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Saved raw data into CSVs, cleaned with pandas, uploaded to Firebase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■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 unnecessary features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D1B1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7274981" y="6214529"/>
            <a:ext cx="1625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817450" y="160275"/>
            <a:ext cx="67152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Data Cleaning Cont. (Ahmed/Alexander)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D1B10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800" y="883825"/>
            <a:ext cx="1287575" cy="33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/>
        </p:nvSpPr>
        <p:spPr>
          <a:xfrm>
            <a:off x="200050" y="634050"/>
            <a:ext cx="55230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Missing values weren’t encoded as NaN or Null as is typical, instead that had symbols depending on type of missing information (#, *, **)</a:t>
            </a:r>
            <a:endParaRPr sz="21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True missing values were filled with Numpy NaNs so they could be ignored in subsequent operation</a:t>
            </a:r>
            <a:endParaRPr sz="21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*, ** values outside of the the range of the typical values were imputed using max()/min()</a:t>
            </a:r>
            <a:endParaRPr sz="21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725" y="4323537"/>
            <a:ext cx="6457527" cy="13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/>
        </p:nvSpPr>
        <p:spPr>
          <a:xfrm>
            <a:off x="7274981" y="6214529"/>
            <a:ext cx="1625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Data</a:t>
            </a: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b="1" lang="en-US" sz="1100">
                <a:solidFill>
                  <a:schemeClr val="lt1"/>
                </a:solidFill>
              </a:rPr>
              <a:t>6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644775" y="610250"/>
            <a:ext cx="40545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Data Storage (Ahmed)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Database management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○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Load cleaned data into database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■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NoSQL database  Firebase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○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 entities with additional attribute from another dataset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○"/>
            </a:pPr>
            <a:r>
              <a:rPr lang="en-US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 queries scripts for retrieving data</a:t>
            </a:r>
            <a:endParaRPr sz="3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6225"/>
            <a:ext cx="43243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/>
        </p:nvSpPr>
        <p:spPr>
          <a:xfrm>
            <a:off x="7274981" y="6214529"/>
            <a:ext cx="1625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Backend</a:t>
            </a: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b="1" lang="en-US" sz="1100">
                <a:solidFill>
                  <a:schemeClr val="lt1"/>
                </a:solidFill>
              </a:rPr>
              <a:t>7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872112" y="227025"/>
            <a:ext cx="739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Data Visualization and Backend (Alexander)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800925" y="734200"/>
            <a:ext cx="6991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The backend visualization scripts were again written and tested in Google Colab using the Plotly </a:t>
            </a:r>
            <a:r>
              <a:rPr lang="en-US" sz="1800">
                <a:solidFill>
                  <a:srgbClr val="1D1B10"/>
                </a:solidFill>
              </a:rPr>
              <a:t>library</a:t>
            </a:r>
            <a:r>
              <a:rPr lang="en-US" sz="1800">
                <a:solidFill>
                  <a:srgbClr val="1D1B10"/>
                </a:solidFill>
              </a:rPr>
              <a:t> before being </a:t>
            </a:r>
            <a:r>
              <a:rPr lang="en-US" sz="1800">
                <a:solidFill>
                  <a:srgbClr val="1D1B10"/>
                </a:solidFill>
              </a:rPr>
              <a:t>embedded</a:t>
            </a:r>
            <a:r>
              <a:rPr lang="en-US" sz="1800">
                <a:solidFill>
                  <a:srgbClr val="1D1B10"/>
                </a:solidFill>
              </a:rPr>
              <a:t> into the Flask scripts</a:t>
            </a:r>
            <a:endParaRPr sz="1800">
              <a:solidFill>
                <a:srgbClr val="1D1B1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The script first runs a Firebase query for a given occupation and then reads the JSON into a dataframe, which is passed into the visualization functions</a:t>
            </a:r>
            <a:endParaRPr sz="1800">
              <a:solidFill>
                <a:srgbClr val="1D1B1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A JSON encoding of a Plotly graph object is the visualized using a script.</a:t>
            </a:r>
            <a:endParaRPr sz="1800">
              <a:solidFill>
                <a:srgbClr val="1D1B10"/>
              </a:solidFill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5" y="3135400"/>
            <a:ext cx="7320001" cy="9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75" y="4338450"/>
            <a:ext cx="6273849" cy="4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/>
        </p:nvSpPr>
        <p:spPr>
          <a:xfrm>
            <a:off x="7274981" y="6214529"/>
            <a:ext cx="1625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Framework</a:t>
            </a: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 </a:t>
            </a:r>
            <a:r>
              <a:rPr b="1" lang="en-US" sz="1100">
                <a:solidFill>
                  <a:schemeClr val="lt1"/>
                </a:solidFill>
              </a:rPr>
              <a:t>8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943687" y="494000"/>
            <a:ext cx="73998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Application Framework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1D1B10"/>
                </a:solidFill>
              </a:rPr>
              <a:t>We are using Python Flask as our backend framework due to its advantage on:</a:t>
            </a:r>
            <a:endParaRPr sz="1800">
              <a:solidFill>
                <a:srgbClr val="1D1B10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○"/>
            </a:pPr>
            <a:r>
              <a:rPr lang="en-US" sz="1800">
                <a:solidFill>
                  <a:srgbClr val="1D1B10"/>
                </a:solidFill>
              </a:rPr>
              <a:t>Small code base and fast development phase.</a:t>
            </a:r>
            <a:endParaRPr sz="1800">
              <a:solidFill>
                <a:srgbClr val="1D1B10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○"/>
            </a:pPr>
            <a:r>
              <a:rPr lang="en-US" sz="1800">
                <a:solidFill>
                  <a:srgbClr val="1D1B10"/>
                </a:solidFill>
              </a:rPr>
              <a:t>Easy payload interaction between back and front using Jinja.</a:t>
            </a:r>
            <a:endParaRPr sz="1800">
              <a:solidFill>
                <a:srgbClr val="1D1B10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○"/>
            </a:pPr>
            <a:r>
              <a:rPr lang="en-US" sz="1800">
                <a:solidFill>
                  <a:srgbClr val="1D1B10"/>
                </a:solidFill>
              </a:rPr>
              <a:t>Simple routing.</a:t>
            </a:r>
            <a:endParaRPr sz="1800">
              <a:solidFill>
                <a:srgbClr val="1D1B1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Deployment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1D1B10"/>
                </a:solidFill>
              </a:rPr>
              <a:t>Using Amazon AWS EC2 instance to deployment of our app.</a:t>
            </a:r>
            <a:endParaRPr sz="1800">
              <a:solidFill>
                <a:srgbClr val="1D1B10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00"/>
              <a:buChar char="●"/>
            </a:pPr>
            <a:r>
              <a:rPr lang="en-US" sz="1800">
                <a:solidFill>
                  <a:srgbClr val="1D1B10"/>
                </a:solidFill>
              </a:rPr>
              <a:t>Using Gunicorn and Nginx to host the application</a:t>
            </a:r>
            <a:endParaRPr sz="1800">
              <a:solidFill>
                <a:srgbClr val="1D1B1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Tableau Public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</a:rPr>
              <a:t>Using its embedded code for creating the dashboard on </a:t>
            </a:r>
            <a:r>
              <a:rPr b="1" lang="en-US" sz="1800">
                <a:solidFill>
                  <a:srgbClr val="323232"/>
                </a:solidFill>
              </a:rPr>
              <a:t>Career Overview</a:t>
            </a:r>
            <a:r>
              <a:rPr lang="en-US" sz="1800">
                <a:solidFill>
                  <a:srgbClr val="323232"/>
                </a:solidFill>
              </a:rPr>
              <a:t> page.</a:t>
            </a:r>
            <a:endParaRPr sz="1800">
              <a:solidFill>
                <a:srgbClr val="32323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Python Plotly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323232"/>
                </a:solidFill>
              </a:rPr>
              <a:t>Using its javascript plugin for creating </a:t>
            </a:r>
            <a:r>
              <a:rPr b="1" lang="en-US" sz="1800">
                <a:solidFill>
                  <a:srgbClr val="323232"/>
                </a:solidFill>
              </a:rPr>
              <a:t>Career Details</a:t>
            </a:r>
            <a:r>
              <a:rPr lang="en-US" sz="1800">
                <a:solidFill>
                  <a:srgbClr val="323232"/>
                </a:solidFill>
              </a:rPr>
              <a:t> page.</a:t>
            </a:r>
            <a:endParaRPr sz="180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50350" y="928700"/>
            <a:ext cx="444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Application Demonstration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857500" y="171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http://13.57.225.54:5050/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