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DM Sans Medium"/>
      <p:regular r:id="rId17"/>
    </p:embeddedFont>
    <p:embeddedFont>
      <p:font typeface="DM Sans Medium"/>
      <p:regular r:id="rId18"/>
    </p:embeddedFont>
    <p:embeddedFont>
      <p:font typeface="DM Sans Medium"/>
      <p:regular r:id="rId19"/>
    </p:embeddedFont>
    <p:embeddedFont>
      <p:font typeface="DM Sans Medium"/>
      <p:regular r:id="rId20"/>
    </p:embeddedFont>
    <p:embeddedFont>
      <p:font typeface="Inter"/>
      <p:regular r:id="rId21"/>
    </p:embeddedFont>
    <p:embeddedFont>
      <p:font typeface="Inter"/>
      <p:regular r:id="rId22"/>
    </p:embeddedFont>
    <p:embeddedFont>
      <p:font typeface="Inter"/>
      <p:regular r:id="rId23"/>
    </p:embeddedFont>
    <p:embeddedFont>
      <p:font typeface="Inter"/>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4.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image" Target="../media/image-6-9.png"/><Relationship Id="rId10" Type="http://schemas.openxmlformats.org/officeDocument/2006/relationships/slideLayout" Target="../slideLayouts/slideLayout7.xml"/><Relationship Id="rId11"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image" Target="../media/image-7-9.png"/><Relationship Id="rId10" Type="http://schemas.openxmlformats.org/officeDocument/2006/relationships/image" Target="../media/image-7-10.png"/><Relationship Id="rId11" Type="http://schemas.openxmlformats.org/officeDocument/2006/relationships/slideLayout" Target="../slideLayouts/slideLayout8.xml"/><Relationship Id="rId1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slideLayout" Target="../slideLayouts/slideLayout10.xml"/><Relationship Id="rId8"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93790" y="1784271"/>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E-Commerce Order Management System</a:t>
            </a:r>
            <a:endParaRPr lang="en-US" sz="4450" dirty="0"/>
          </a:p>
        </p:txBody>
      </p:sp>
      <p:sp>
        <p:nvSpPr>
          <p:cNvPr id="4" name="Text 1"/>
          <p:cNvSpPr/>
          <p:nvPr/>
        </p:nvSpPr>
        <p:spPr>
          <a:xfrm>
            <a:off x="793790" y="3541990"/>
            <a:ext cx="7556421" cy="2903220"/>
          </a:xfrm>
          <a:prstGeom prst="rect">
            <a:avLst/>
          </a:prstGeom>
          <a:noFill/>
          <a:ln/>
        </p:spPr>
        <p:txBody>
          <a:bodyPr wrap="square" lIns="0" tIns="0" rIns="0" bIns="0" rtlCol="0" anchor="t"/>
          <a:lstStyle/>
          <a:p>
            <a:pPr algn="l" indent="0" marL="0">
              <a:lnSpc>
                <a:spcPts val="2850"/>
              </a:lnSpc>
              <a:buNone/>
            </a:pPr>
            <a:r>
              <a:rPr lang="en-US" sz="1750" dirty="0">
                <a:solidFill>
                  <a:srgbClr val="161613"/>
                </a:solidFill>
                <a:latin typeface="Inter" pitchFamily="34" charset="0"/>
                <a:ea typeface="Inter" pitchFamily="34" charset="-122"/>
                <a:cs typeface="Inter" pitchFamily="34" charset="-120"/>
              </a:rPr>
              <a:t>This presentation outlines the development of a robust E-Commerce Order Management System, a capstone project for the INSY 8311 - Database Development with PL/SQL course. The system aims to streamline order processing, enhance data integrity, and provide comprehensive auditing capabilities for modern e-commerce platforms. We will delve into the problem statement, project objectives, system design, and the advanced PL/SQL features implemented to achieve these goals.</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81526" y="614005"/>
            <a:ext cx="8469868" cy="558165"/>
          </a:xfrm>
          <a:prstGeom prst="rect">
            <a:avLst/>
          </a:prstGeom>
          <a:noFill/>
          <a:ln/>
        </p:spPr>
        <p:txBody>
          <a:bodyPr wrap="none" lIns="0" tIns="0" rIns="0" bIns="0" rtlCol="0" anchor="t"/>
          <a:lstStyle/>
          <a:p>
            <a:pPr algn="l" indent="0" marL="0">
              <a:lnSpc>
                <a:spcPts val="4350"/>
              </a:lnSpc>
              <a:buNone/>
            </a:pPr>
            <a:r>
              <a:rPr lang="en-US" sz="3500" dirty="0">
                <a:solidFill>
                  <a:srgbClr val="161613"/>
                </a:solidFill>
                <a:latin typeface="DM Sans Medium" pitchFamily="34" charset="0"/>
                <a:ea typeface="DM Sans Medium" pitchFamily="34" charset="-122"/>
                <a:cs typeface="DM Sans Medium" pitchFamily="34" charset="-120"/>
              </a:rPr>
              <a:t>Project Conclusion and Future Roadmap</a:t>
            </a:r>
            <a:endParaRPr lang="en-US" sz="3500" dirty="0"/>
          </a:p>
        </p:txBody>
      </p:sp>
      <p:sp>
        <p:nvSpPr>
          <p:cNvPr id="3" name="Text 1"/>
          <p:cNvSpPr/>
          <p:nvPr/>
        </p:nvSpPr>
        <p:spPr>
          <a:xfrm>
            <a:off x="781526" y="1529358"/>
            <a:ext cx="13067348" cy="857250"/>
          </a:xfrm>
          <a:prstGeom prst="rect">
            <a:avLst/>
          </a:prstGeom>
          <a:noFill/>
          <a:ln/>
        </p:spPr>
        <p:txBody>
          <a:bodyPr wrap="square" lIns="0" tIns="0" rIns="0" bIns="0" rtlCol="0" anchor="t"/>
          <a:lstStyle/>
          <a:p>
            <a:pPr algn="l" indent="0" marL="0">
              <a:lnSpc>
                <a:spcPts val="2250"/>
              </a:lnSpc>
              <a:buNone/>
            </a:pPr>
            <a:r>
              <a:rPr lang="en-US" sz="1400" dirty="0">
                <a:solidFill>
                  <a:srgbClr val="161613"/>
                </a:solidFill>
                <a:latin typeface="Inter" pitchFamily="34" charset="0"/>
                <a:ea typeface="Inter" pitchFamily="34" charset="-122"/>
                <a:cs typeface="Inter" pitchFamily="34" charset="-120"/>
              </a:rPr>
              <a:t>The E-Commerce Order Management System successfully automates the order processing workflow and secures data integrity using robust PL/SQL features. Triggers and packages effectively enforce complex business logic, while the comprehensive auditing mechanism provides valuable insights for Management Information System (MIS) functions.</a:t>
            </a:r>
            <a:endParaRPr lang="en-US" sz="1400" dirty="0"/>
          </a:p>
        </p:txBody>
      </p:sp>
      <p:sp>
        <p:nvSpPr>
          <p:cNvPr id="4" name="Text 2"/>
          <p:cNvSpPr/>
          <p:nvPr/>
        </p:nvSpPr>
        <p:spPr>
          <a:xfrm>
            <a:off x="781526" y="2676882"/>
            <a:ext cx="6399728" cy="589478"/>
          </a:xfrm>
          <a:prstGeom prst="rect">
            <a:avLst/>
          </a:prstGeom>
          <a:noFill/>
          <a:ln/>
        </p:spPr>
        <p:txBody>
          <a:bodyPr wrap="none" lIns="0" tIns="0" rIns="0" bIns="0" rtlCol="0" anchor="t"/>
          <a:lstStyle/>
          <a:p>
            <a:pPr algn="ctr" indent="0" marL="0">
              <a:lnSpc>
                <a:spcPts val="4600"/>
              </a:lnSpc>
              <a:buNone/>
            </a:pPr>
            <a:r>
              <a:rPr lang="en-US" sz="4600" dirty="0">
                <a:solidFill>
                  <a:srgbClr val="161613"/>
                </a:solidFill>
                <a:latin typeface="DM Sans Medium" pitchFamily="34" charset="0"/>
                <a:ea typeface="DM Sans Medium" pitchFamily="34" charset="-122"/>
                <a:cs typeface="DM Sans Medium" pitchFamily="34" charset="-120"/>
              </a:rPr>
              <a:t>1</a:t>
            </a:r>
            <a:endParaRPr lang="en-US" sz="4600" dirty="0"/>
          </a:p>
        </p:txBody>
      </p:sp>
      <p:sp>
        <p:nvSpPr>
          <p:cNvPr id="5" name="Text 3"/>
          <p:cNvSpPr/>
          <p:nvPr/>
        </p:nvSpPr>
        <p:spPr>
          <a:xfrm>
            <a:off x="2864882" y="3489603"/>
            <a:ext cx="2233017" cy="279202"/>
          </a:xfrm>
          <a:prstGeom prst="rect">
            <a:avLst/>
          </a:prstGeom>
          <a:noFill/>
          <a:ln/>
        </p:spPr>
        <p:txBody>
          <a:bodyPr wrap="none" lIns="0" tIns="0" rIns="0" bIns="0" rtlCol="0" anchor="t"/>
          <a:lstStyle/>
          <a:p>
            <a:pPr algn="ctr" indent="0" marL="0">
              <a:lnSpc>
                <a:spcPts val="2150"/>
              </a:lnSpc>
              <a:buNone/>
            </a:pPr>
            <a:r>
              <a:rPr lang="en-US" sz="1750" dirty="0">
                <a:solidFill>
                  <a:srgbClr val="161613"/>
                </a:solidFill>
                <a:latin typeface="DM Sans Medium" pitchFamily="34" charset="0"/>
                <a:ea typeface="DM Sans Medium" pitchFamily="34" charset="-122"/>
                <a:cs typeface="DM Sans Medium" pitchFamily="34" charset="-120"/>
              </a:rPr>
              <a:t>Return Processing</a:t>
            </a:r>
            <a:endParaRPr lang="en-US" sz="1750" dirty="0"/>
          </a:p>
        </p:txBody>
      </p:sp>
      <p:sp>
        <p:nvSpPr>
          <p:cNvPr id="6" name="Text 4"/>
          <p:cNvSpPr/>
          <p:nvPr/>
        </p:nvSpPr>
        <p:spPr>
          <a:xfrm>
            <a:off x="781526" y="3875961"/>
            <a:ext cx="6399728" cy="571500"/>
          </a:xfrm>
          <a:prstGeom prst="rect">
            <a:avLst/>
          </a:prstGeom>
          <a:noFill/>
          <a:ln/>
        </p:spPr>
        <p:txBody>
          <a:bodyPr wrap="square" lIns="0" tIns="0" rIns="0" bIns="0" rtlCol="0" anchor="t"/>
          <a:lstStyle/>
          <a:p>
            <a:pPr algn="ctr" indent="0" marL="0">
              <a:lnSpc>
                <a:spcPts val="2250"/>
              </a:lnSpc>
              <a:buNone/>
            </a:pPr>
            <a:r>
              <a:rPr lang="en-US" sz="1400" dirty="0">
                <a:solidFill>
                  <a:srgbClr val="161613"/>
                </a:solidFill>
                <a:latin typeface="Inter" pitchFamily="34" charset="0"/>
                <a:ea typeface="Inter" pitchFamily="34" charset="-122"/>
                <a:cs typeface="Inter" pitchFamily="34" charset="-120"/>
              </a:rPr>
              <a:t>Integrate a module for efficient handling of product returns and customer reviews.</a:t>
            </a:r>
            <a:endParaRPr lang="en-US" sz="1400" dirty="0"/>
          </a:p>
        </p:txBody>
      </p:sp>
      <p:sp>
        <p:nvSpPr>
          <p:cNvPr id="7" name="Text 5"/>
          <p:cNvSpPr/>
          <p:nvPr/>
        </p:nvSpPr>
        <p:spPr>
          <a:xfrm>
            <a:off x="7449145" y="2676882"/>
            <a:ext cx="6399728" cy="589478"/>
          </a:xfrm>
          <a:prstGeom prst="rect">
            <a:avLst/>
          </a:prstGeom>
          <a:noFill/>
          <a:ln/>
        </p:spPr>
        <p:txBody>
          <a:bodyPr wrap="none" lIns="0" tIns="0" rIns="0" bIns="0" rtlCol="0" anchor="t"/>
          <a:lstStyle/>
          <a:p>
            <a:pPr algn="ctr" indent="0" marL="0">
              <a:lnSpc>
                <a:spcPts val="4600"/>
              </a:lnSpc>
              <a:buNone/>
            </a:pPr>
            <a:r>
              <a:rPr lang="en-US" sz="4600" dirty="0">
                <a:solidFill>
                  <a:srgbClr val="161613"/>
                </a:solidFill>
                <a:latin typeface="DM Sans Medium" pitchFamily="34" charset="0"/>
                <a:ea typeface="DM Sans Medium" pitchFamily="34" charset="-122"/>
                <a:cs typeface="DM Sans Medium" pitchFamily="34" charset="-120"/>
              </a:rPr>
              <a:t>2</a:t>
            </a:r>
            <a:endParaRPr lang="en-US" sz="4600" dirty="0"/>
          </a:p>
        </p:txBody>
      </p:sp>
      <p:sp>
        <p:nvSpPr>
          <p:cNvPr id="8" name="Text 6"/>
          <p:cNvSpPr/>
          <p:nvPr/>
        </p:nvSpPr>
        <p:spPr>
          <a:xfrm>
            <a:off x="9532501" y="3489603"/>
            <a:ext cx="2233017" cy="279202"/>
          </a:xfrm>
          <a:prstGeom prst="rect">
            <a:avLst/>
          </a:prstGeom>
          <a:noFill/>
          <a:ln/>
        </p:spPr>
        <p:txBody>
          <a:bodyPr wrap="none" lIns="0" tIns="0" rIns="0" bIns="0" rtlCol="0" anchor="t"/>
          <a:lstStyle/>
          <a:p>
            <a:pPr algn="ctr" indent="0" marL="0">
              <a:lnSpc>
                <a:spcPts val="2150"/>
              </a:lnSpc>
              <a:buNone/>
            </a:pPr>
            <a:r>
              <a:rPr lang="en-US" sz="1750" dirty="0">
                <a:solidFill>
                  <a:srgbClr val="161613"/>
                </a:solidFill>
                <a:latin typeface="DM Sans Medium" pitchFamily="34" charset="0"/>
                <a:ea typeface="DM Sans Medium" pitchFamily="34" charset="-122"/>
                <a:cs typeface="DM Sans Medium" pitchFamily="34" charset="-120"/>
              </a:rPr>
              <a:t>AI Forecasting</a:t>
            </a:r>
            <a:endParaRPr lang="en-US" sz="1750" dirty="0"/>
          </a:p>
        </p:txBody>
      </p:sp>
      <p:sp>
        <p:nvSpPr>
          <p:cNvPr id="9" name="Text 7"/>
          <p:cNvSpPr/>
          <p:nvPr/>
        </p:nvSpPr>
        <p:spPr>
          <a:xfrm>
            <a:off x="7449145" y="3875961"/>
            <a:ext cx="6399728" cy="285750"/>
          </a:xfrm>
          <a:prstGeom prst="rect">
            <a:avLst/>
          </a:prstGeom>
          <a:noFill/>
          <a:ln/>
        </p:spPr>
        <p:txBody>
          <a:bodyPr wrap="none" lIns="0" tIns="0" rIns="0" bIns="0" rtlCol="0" anchor="t"/>
          <a:lstStyle/>
          <a:p>
            <a:pPr algn="ctr" indent="0" marL="0">
              <a:lnSpc>
                <a:spcPts val="2250"/>
              </a:lnSpc>
              <a:buNone/>
            </a:pPr>
            <a:r>
              <a:rPr lang="en-US" sz="1400" dirty="0">
                <a:solidFill>
                  <a:srgbClr val="161613"/>
                </a:solidFill>
                <a:latin typeface="Inter" pitchFamily="34" charset="0"/>
                <a:ea typeface="Inter" pitchFamily="34" charset="-122"/>
                <a:cs typeface="Inter" pitchFamily="34" charset="-120"/>
              </a:rPr>
              <a:t>Incorporate AI for demand forecasting and inventory optimization.</a:t>
            </a:r>
            <a:endParaRPr lang="en-US" sz="1400" dirty="0"/>
          </a:p>
        </p:txBody>
      </p:sp>
      <p:sp>
        <p:nvSpPr>
          <p:cNvPr id="10" name="Text 8"/>
          <p:cNvSpPr/>
          <p:nvPr/>
        </p:nvSpPr>
        <p:spPr>
          <a:xfrm>
            <a:off x="781526" y="5072658"/>
            <a:ext cx="6399728" cy="589478"/>
          </a:xfrm>
          <a:prstGeom prst="rect">
            <a:avLst/>
          </a:prstGeom>
          <a:noFill/>
          <a:ln/>
        </p:spPr>
        <p:txBody>
          <a:bodyPr wrap="none" lIns="0" tIns="0" rIns="0" bIns="0" rtlCol="0" anchor="t"/>
          <a:lstStyle/>
          <a:p>
            <a:pPr algn="ctr" indent="0" marL="0">
              <a:lnSpc>
                <a:spcPts val="4600"/>
              </a:lnSpc>
              <a:buNone/>
            </a:pPr>
            <a:r>
              <a:rPr lang="en-US" sz="4600" dirty="0">
                <a:solidFill>
                  <a:srgbClr val="161613"/>
                </a:solidFill>
                <a:latin typeface="DM Sans Medium" pitchFamily="34" charset="0"/>
                <a:ea typeface="DM Sans Medium" pitchFamily="34" charset="-122"/>
                <a:cs typeface="DM Sans Medium" pitchFamily="34" charset="-120"/>
              </a:rPr>
              <a:t>3</a:t>
            </a:r>
            <a:endParaRPr lang="en-US" sz="4600" dirty="0"/>
          </a:p>
        </p:txBody>
      </p:sp>
      <p:sp>
        <p:nvSpPr>
          <p:cNvPr id="11" name="Text 9"/>
          <p:cNvSpPr/>
          <p:nvPr/>
        </p:nvSpPr>
        <p:spPr>
          <a:xfrm>
            <a:off x="2864882" y="5885378"/>
            <a:ext cx="2233017" cy="279202"/>
          </a:xfrm>
          <a:prstGeom prst="rect">
            <a:avLst/>
          </a:prstGeom>
          <a:noFill/>
          <a:ln/>
        </p:spPr>
        <p:txBody>
          <a:bodyPr wrap="none" lIns="0" tIns="0" rIns="0" bIns="0" rtlCol="0" anchor="t"/>
          <a:lstStyle/>
          <a:p>
            <a:pPr algn="ctr" indent="0" marL="0">
              <a:lnSpc>
                <a:spcPts val="2150"/>
              </a:lnSpc>
              <a:buNone/>
            </a:pPr>
            <a:r>
              <a:rPr lang="en-US" sz="1750" dirty="0">
                <a:solidFill>
                  <a:srgbClr val="161613"/>
                </a:solidFill>
                <a:latin typeface="DM Sans Medium" pitchFamily="34" charset="0"/>
                <a:ea typeface="DM Sans Medium" pitchFamily="34" charset="-122"/>
                <a:cs typeface="DM Sans Medium" pitchFamily="34" charset="-120"/>
              </a:rPr>
              <a:t>Logistics APIs</a:t>
            </a:r>
            <a:endParaRPr lang="en-US" sz="1750" dirty="0"/>
          </a:p>
        </p:txBody>
      </p:sp>
      <p:sp>
        <p:nvSpPr>
          <p:cNvPr id="12" name="Text 10"/>
          <p:cNvSpPr/>
          <p:nvPr/>
        </p:nvSpPr>
        <p:spPr>
          <a:xfrm>
            <a:off x="781526" y="6271736"/>
            <a:ext cx="6399728" cy="285750"/>
          </a:xfrm>
          <a:prstGeom prst="rect">
            <a:avLst/>
          </a:prstGeom>
          <a:noFill/>
          <a:ln/>
        </p:spPr>
        <p:txBody>
          <a:bodyPr wrap="none" lIns="0" tIns="0" rIns="0" bIns="0" rtlCol="0" anchor="t"/>
          <a:lstStyle/>
          <a:p>
            <a:pPr algn="ctr" indent="0" marL="0">
              <a:lnSpc>
                <a:spcPts val="2250"/>
              </a:lnSpc>
              <a:buNone/>
            </a:pPr>
            <a:r>
              <a:rPr lang="en-US" sz="1400" dirty="0">
                <a:solidFill>
                  <a:srgbClr val="161613"/>
                </a:solidFill>
                <a:latin typeface="Inter" pitchFamily="34" charset="0"/>
                <a:ea typeface="Inter" pitchFamily="34" charset="-122"/>
                <a:cs typeface="Inter" pitchFamily="34" charset="-120"/>
              </a:rPr>
              <a:t>Integrate with external logistics APIs for real-time shipping updates.</a:t>
            </a:r>
            <a:endParaRPr lang="en-US" sz="1400" dirty="0"/>
          </a:p>
        </p:txBody>
      </p:sp>
      <p:sp>
        <p:nvSpPr>
          <p:cNvPr id="13" name="Text 11"/>
          <p:cNvSpPr/>
          <p:nvPr/>
        </p:nvSpPr>
        <p:spPr>
          <a:xfrm>
            <a:off x="7449145" y="5072658"/>
            <a:ext cx="6399728" cy="589478"/>
          </a:xfrm>
          <a:prstGeom prst="rect">
            <a:avLst/>
          </a:prstGeom>
          <a:noFill/>
          <a:ln/>
        </p:spPr>
        <p:txBody>
          <a:bodyPr wrap="none" lIns="0" tIns="0" rIns="0" bIns="0" rtlCol="0" anchor="t"/>
          <a:lstStyle/>
          <a:p>
            <a:pPr algn="ctr" indent="0" marL="0">
              <a:lnSpc>
                <a:spcPts val="4600"/>
              </a:lnSpc>
              <a:buNone/>
            </a:pPr>
            <a:r>
              <a:rPr lang="en-US" sz="4600" dirty="0">
                <a:solidFill>
                  <a:srgbClr val="161613"/>
                </a:solidFill>
                <a:latin typeface="DM Sans Medium" pitchFamily="34" charset="0"/>
                <a:ea typeface="DM Sans Medium" pitchFamily="34" charset="-122"/>
                <a:cs typeface="DM Sans Medium" pitchFamily="34" charset="-120"/>
              </a:rPr>
              <a:t>4</a:t>
            </a:r>
            <a:endParaRPr lang="en-US" sz="4600" dirty="0"/>
          </a:p>
        </p:txBody>
      </p:sp>
      <p:sp>
        <p:nvSpPr>
          <p:cNvPr id="14" name="Text 12"/>
          <p:cNvSpPr/>
          <p:nvPr/>
        </p:nvSpPr>
        <p:spPr>
          <a:xfrm>
            <a:off x="9532501" y="5885378"/>
            <a:ext cx="2233017" cy="279202"/>
          </a:xfrm>
          <a:prstGeom prst="rect">
            <a:avLst/>
          </a:prstGeom>
          <a:noFill/>
          <a:ln/>
        </p:spPr>
        <p:txBody>
          <a:bodyPr wrap="none" lIns="0" tIns="0" rIns="0" bIns="0" rtlCol="0" anchor="t"/>
          <a:lstStyle/>
          <a:p>
            <a:pPr algn="ctr" indent="0" marL="0">
              <a:lnSpc>
                <a:spcPts val="2150"/>
              </a:lnSpc>
              <a:buNone/>
            </a:pPr>
            <a:r>
              <a:rPr lang="en-US" sz="1750" dirty="0">
                <a:solidFill>
                  <a:srgbClr val="161613"/>
                </a:solidFill>
                <a:latin typeface="DM Sans Medium" pitchFamily="34" charset="0"/>
                <a:ea typeface="DM Sans Medium" pitchFamily="34" charset="-122"/>
                <a:cs typeface="DM Sans Medium" pitchFamily="34" charset="-120"/>
              </a:rPr>
              <a:t>Mobile Interface</a:t>
            </a:r>
            <a:endParaRPr lang="en-US" sz="1750" dirty="0"/>
          </a:p>
        </p:txBody>
      </p:sp>
      <p:sp>
        <p:nvSpPr>
          <p:cNvPr id="15" name="Text 13"/>
          <p:cNvSpPr/>
          <p:nvPr/>
        </p:nvSpPr>
        <p:spPr>
          <a:xfrm>
            <a:off x="7449145" y="6271736"/>
            <a:ext cx="6399728" cy="571500"/>
          </a:xfrm>
          <a:prstGeom prst="rect">
            <a:avLst/>
          </a:prstGeom>
          <a:noFill/>
          <a:ln/>
        </p:spPr>
        <p:txBody>
          <a:bodyPr wrap="square" lIns="0" tIns="0" rIns="0" bIns="0" rtlCol="0" anchor="t"/>
          <a:lstStyle/>
          <a:p>
            <a:pPr algn="ctr" indent="0" marL="0">
              <a:lnSpc>
                <a:spcPts val="2250"/>
              </a:lnSpc>
              <a:buNone/>
            </a:pPr>
            <a:r>
              <a:rPr lang="en-US" sz="1400" dirty="0">
                <a:solidFill>
                  <a:srgbClr val="161613"/>
                </a:solidFill>
                <a:latin typeface="Inter" pitchFamily="34" charset="0"/>
                <a:ea typeface="Inter" pitchFamily="34" charset="-122"/>
                <a:cs typeface="Inter" pitchFamily="34" charset="-120"/>
              </a:rPr>
              <a:t>Develop a mobile application for customers to track orders and manage accounts.</a:t>
            </a:r>
            <a:endParaRPr lang="en-US" sz="1400" dirty="0"/>
          </a:p>
        </p:txBody>
      </p:sp>
      <p:sp>
        <p:nvSpPr>
          <p:cNvPr id="16" name="Text 14"/>
          <p:cNvSpPr/>
          <p:nvPr/>
        </p:nvSpPr>
        <p:spPr>
          <a:xfrm>
            <a:off x="781526" y="7044214"/>
            <a:ext cx="13067348" cy="571500"/>
          </a:xfrm>
          <a:prstGeom prst="rect">
            <a:avLst/>
          </a:prstGeom>
          <a:noFill/>
          <a:ln/>
        </p:spPr>
        <p:txBody>
          <a:bodyPr wrap="square" lIns="0" tIns="0" rIns="0" bIns="0" rtlCol="0" anchor="t"/>
          <a:lstStyle/>
          <a:p>
            <a:pPr algn="l" indent="0" marL="0">
              <a:lnSpc>
                <a:spcPts val="2250"/>
              </a:lnSpc>
              <a:buNone/>
            </a:pPr>
            <a:r>
              <a:rPr lang="en-US" sz="1400" dirty="0">
                <a:solidFill>
                  <a:srgbClr val="161613"/>
                </a:solidFill>
                <a:latin typeface="Inter" pitchFamily="34" charset="0"/>
                <a:ea typeface="Inter" pitchFamily="34" charset="-122"/>
                <a:cs typeface="Inter" pitchFamily="34" charset="-120"/>
              </a:rPr>
              <a:t>These recommendations and future work initiatives aim to extend the system's capabilities, further enhancing its value proposition for e-commerce platforms by improving user experience and operational efficiency.</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570071" y="447913"/>
            <a:ext cx="13490258" cy="594360"/>
          </a:xfrm>
          <a:prstGeom prst="rect">
            <a:avLst/>
          </a:prstGeom>
        </p:spPr>
      </p:pic>
      <p:sp>
        <p:nvSpPr>
          <p:cNvPr id="3" name="Text 0"/>
          <p:cNvSpPr/>
          <p:nvPr/>
        </p:nvSpPr>
        <p:spPr>
          <a:xfrm>
            <a:off x="570071" y="1227415"/>
            <a:ext cx="6570583" cy="330756"/>
          </a:xfrm>
          <a:prstGeom prst="rect">
            <a:avLst/>
          </a:prstGeom>
          <a:noFill/>
          <a:ln/>
        </p:spPr>
        <p:txBody>
          <a:bodyPr wrap="none" lIns="0" tIns="0" rIns="0" bIns="0" rtlCol="0" anchor="t"/>
          <a:lstStyle/>
          <a:p>
            <a:pPr algn="l" indent="0" marL="0">
              <a:lnSpc>
                <a:spcPts val="2600"/>
              </a:lnSpc>
              <a:buNone/>
            </a:pPr>
            <a:r>
              <a:rPr lang="en-US" sz="2050" dirty="0">
                <a:solidFill>
                  <a:srgbClr val="161613"/>
                </a:solidFill>
                <a:latin typeface="DM Sans Medium" pitchFamily="34" charset="0"/>
                <a:ea typeface="DM Sans Medium" pitchFamily="34" charset="-122"/>
                <a:cs typeface="DM Sans Medium" pitchFamily="34" charset="-120"/>
              </a:rPr>
              <a:t>Addressing Critical Pain Points in Order Management</a:t>
            </a:r>
            <a:endParaRPr lang="en-US" sz="2050" dirty="0"/>
          </a:p>
        </p:txBody>
      </p:sp>
      <p:sp>
        <p:nvSpPr>
          <p:cNvPr id="4" name="Text 1"/>
          <p:cNvSpPr/>
          <p:nvPr/>
        </p:nvSpPr>
        <p:spPr>
          <a:xfrm>
            <a:off x="570071" y="1822728"/>
            <a:ext cx="1323499" cy="165497"/>
          </a:xfrm>
          <a:prstGeom prst="rect">
            <a:avLst/>
          </a:prstGeom>
          <a:noFill/>
          <a:ln/>
        </p:spPr>
        <p:txBody>
          <a:bodyPr wrap="none" lIns="0" tIns="0" rIns="0" bIns="0" rtlCol="0" anchor="t"/>
          <a:lstStyle/>
          <a:p>
            <a:pPr algn="l" indent="0" marL="0">
              <a:lnSpc>
                <a:spcPts val="1300"/>
              </a:lnSpc>
              <a:buNone/>
            </a:pPr>
            <a:r>
              <a:rPr lang="en-US" sz="1000" dirty="0">
                <a:solidFill>
                  <a:srgbClr val="161613"/>
                </a:solidFill>
                <a:latin typeface="DM Sans Medium" pitchFamily="34" charset="0"/>
                <a:ea typeface="DM Sans Medium" pitchFamily="34" charset="-122"/>
                <a:cs typeface="DM Sans Medium" pitchFamily="34" charset="-120"/>
              </a:rPr>
              <a:t>Problem Definition</a:t>
            </a:r>
            <a:endParaRPr lang="en-US" sz="1000" dirty="0"/>
          </a:p>
        </p:txBody>
      </p:sp>
      <p:sp>
        <p:nvSpPr>
          <p:cNvPr id="5" name="Text 2"/>
          <p:cNvSpPr/>
          <p:nvPr/>
        </p:nvSpPr>
        <p:spPr>
          <a:xfrm>
            <a:off x="570071" y="2094071"/>
            <a:ext cx="6616065" cy="677228"/>
          </a:xfrm>
          <a:prstGeom prst="rect">
            <a:avLst/>
          </a:prstGeom>
          <a:noFill/>
          <a:ln/>
        </p:spPr>
        <p:txBody>
          <a:bodyPr wrap="square" lIns="0" tIns="0" rIns="0" bIns="0" rtlCol="0" anchor="t"/>
          <a:lstStyle/>
          <a:p>
            <a:pPr algn="l" indent="0" marL="0">
              <a:lnSpc>
                <a:spcPts val="1300"/>
              </a:lnSpc>
              <a:buNone/>
            </a:pPr>
            <a:r>
              <a:rPr lang="en-US" sz="800" dirty="0">
                <a:solidFill>
                  <a:srgbClr val="161613"/>
                </a:solidFill>
                <a:latin typeface="Inter" pitchFamily="34" charset="0"/>
                <a:ea typeface="Inter" pitchFamily="34" charset="-122"/>
                <a:cs typeface="Inter" pitchFamily="34" charset="-120"/>
              </a:rPr>
              <a:t>Manual order processing is a significant bottleneck in e-commerce operations, leading to substantial delays and an increased risk of human errors. This inefficiency directly impacts customer satisfaction and operational costs. Furthermore, the lack of stringent business rule enforcement results in data inconsistencies, complicating inventory management and sales reporting. The limited traceability of order actions hinders effective auditing and impairs data-driven decision-making processes.</a:t>
            </a:r>
            <a:endParaRPr lang="en-US" sz="800" dirty="0"/>
          </a:p>
        </p:txBody>
      </p:sp>
      <p:pic>
        <p:nvPicPr>
          <p:cNvPr id="6" name="Image 1" descr="preencoded.png">    </p:cNvPr>
          <p:cNvPicPr>
            <a:picLocks noChangeAspect="1"/>
          </p:cNvPicPr>
          <p:nvPr/>
        </p:nvPicPr>
        <p:blipFill>
          <a:blip r:embed="rId2"/>
          <a:stretch>
            <a:fillRect/>
          </a:stretch>
        </p:blipFill>
        <p:spPr>
          <a:xfrm>
            <a:off x="7451884" y="1835944"/>
            <a:ext cx="6616065" cy="6616065"/>
          </a:xfrm>
          <a:prstGeom prst="rect">
            <a:avLst/>
          </a:prstGeom>
        </p:spPr>
      </p:pic>
      <p:sp>
        <p:nvSpPr>
          <p:cNvPr id="7" name="Text 3"/>
          <p:cNvSpPr/>
          <p:nvPr/>
        </p:nvSpPr>
        <p:spPr>
          <a:xfrm>
            <a:off x="570071" y="8690134"/>
            <a:ext cx="13490258" cy="338614"/>
          </a:xfrm>
          <a:prstGeom prst="rect">
            <a:avLst/>
          </a:prstGeom>
          <a:noFill/>
          <a:ln/>
        </p:spPr>
        <p:txBody>
          <a:bodyPr wrap="square" lIns="0" tIns="0" rIns="0" bIns="0" rtlCol="0" anchor="t"/>
          <a:lstStyle/>
          <a:p>
            <a:pPr algn="l" indent="0" marL="0">
              <a:lnSpc>
                <a:spcPts val="1300"/>
              </a:lnSpc>
              <a:buNone/>
            </a:pPr>
            <a:r>
              <a:rPr lang="en-US" sz="800" dirty="0">
                <a:solidFill>
                  <a:srgbClr val="161613"/>
                </a:solidFill>
                <a:latin typeface="Inter" pitchFamily="34" charset="0"/>
                <a:ea typeface="Inter" pitchFamily="34" charset="-122"/>
                <a:cs typeface="Inter" pitchFamily="34" charset="-120"/>
              </a:rPr>
              <a:t>The current context involves rapidly growing e-commerce platforms facing an escalating volume of online orders. The target users for this system include managers who require oversight, sales teams needing accurate order status, inventory staff for precise stock control, and customers who expect timely and accurate order fulfillment.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00313" y="646033"/>
            <a:ext cx="4249222" cy="2832735"/>
          </a:xfrm>
          <a:prstGeom prst="rect">
            <a:avLst/>
          </a:prstGeom>
        </p:spPr>
      </p:pic>
      <p:sp>
        <p:nvSpPr>
          <p:cNvPr id="3" name="Text 0"/>
          <p:cNvSpPr/>
          <p:nvPr/>
        </p:nvSpPr>
        <p:spPr>
          <a:xfrm>
            <a:off x="7511177" y="1628180"/>
            <a:ext cx="3859768" cy="482441"/>
          </a:xfrm>
          <a:prstGeom prst="rect">
            <a:avLst/>
          </a:prstGeom>
          <a:noFill/>
          <a:ln/>
        </p:spPr>
        <p:txBody>
          <a:bodyPr wrap="none" lIns="0" tIns="0" rIns="0" bIns="0" rtlCol="0" anchor="t"/>
          <a:lstStyle/>
          <a:p>
            <a:pPr algn="l" indent="0" marL="0">
              <a:lnSpc>
                <a:spcPts val="3750"/>
              </a:lnSpc>
              <a:buNone/>
            </a:pPr>
            <a:endParaRPr lang="en-US" sz="3000" dirty="0"/>
          </a:p>
        </p:txBody>
      </p:sp>
      <p:sp>
        <p:nvSpPr>
          <p:cNvPr id="4" name="Text 1"/>
          <p:cNvSpPr/>
          <p:nvPr/>
        </p:nvSpPr>
        <p:spPr>
          <a:xfrm>
            <a:off x="7511177" y="2264926"/>
            <a:ext cx="6526530" cy="247055"/>
          </a:xfrm>
          <a:prstGeom prst="rect">
            <a:avLst/>
          </a:prstGeom>
          <a:noFill/>
          <a:ln/>
        </p:spPr>
        <p:txBody>
          <a:bodyPr wrap="none" lIns="0" tIns="0" rIns="0" bIns="0" rtlCol="0" anchor="t"/>
          <a:lstStyle/>
          <a:p>
            <a:pPr algn="l" indent="0" marL="0">
              <a:lnSpc>
                <a:spcPts val="1900"/>
              </a:lnSpc>
              <a:buNone/>
            </a:pPr>
            <a:endParaRPr lang="en-US" sz="1200" dirty="0"/>
          </a:p>
        </p:txBody>
      </p:sp>
      <p:pic>
        <p:nvPicPr>
          <p:cNvPr id="5" name="Image 1" descr="preencoded.png">    </p:cNvPr>
          <p:cNvPicPr>
            <a:picLocks noChangeAspect="1"/>
          </p:cNvPicPr>
          <p:nvPr/>
        </p:nvPicPr>
        <p:blipFill>
          <a:blip r:embed="rId2"/>
          <a:stretch>
            <a:fillRect/>
          </a:stretch>
        </p:blipFill>
        <p:spPr>
          <a:xfrm>
            <a:off x="600313" y="3825954"/>
            <a:ext cx="5896928" cy="393120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977860"/>
            <a:ext cx="12318206" cy="708779"/>
          </a:xfrm>
          <a:prstGeom prst="rect">
            <a:avLst/>
          </a:prstGeom>
          <a:noFill/>
          <a:ln/>
        </p:spPr>
        <p:txBody>
          <a:bodyPr wrap="none" lIns="0" tIns="0" rIns="0" bIns="0" rtlCol="0" anchor="t"/>
          <a:lstStyle/>
          <a:p>
            <a:pPr algn="l" indent="0" marL="0">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Strategic Objectives for System Enhancement</a:t>
            </a:r>
            <a:endParaRPr lang="en-US" sz="4450" dirty="0"/>
          </a:p>
        </p:txBody>
      </p:sp>
      <p:sp>
        <p:nvSpPr>
          <p:cNvPr id="3" name="Shape 1"/>
          <p:cNvSpPr/>
          <p:nvPr/>
        </p:nvSpPr>
        <p:spPr>
          <a:xfrm>
            <a:off x="793790" y="2140267"/>
            <a:ext cx="510302" cy="510302"/>
          </a:xfrm>
          <a:prstGeom prst="roundRect">
            <a:avLst>
              <a:gd name="adj" fmla="val 6667"/>
            </a:avLst>
          </a:prstGeom>
          <a:solidFill>
            <a:srgbClr val="EDEBE3"/>
          </a:solidFill>
          <a:ln/>
        </p:spPr>
      </p:sp>
      <p:pic>
        <p:nvPicPr>
          <p:cNvPr id="4" name="Image 0" descr="preencoded.png">    </p:cNvPr>
          <p:cNvPicPr>
            <a:picLocks noChangeAspect="1"/>
          </p:cNvPicPr>
          <p:nvPr/>
        </p:nvPicPr>
        <p:blipFill>
          <a:blip r:embed="rId1"/>
          <a:stretch>
            <a:fillRect/>
          </a:stretch>
        </p:blipFill>
        <p:spPr>
          <a:xfrm>
            <a:off x="878860" y="2182773"/>
            <a:ext cx="340162" cy="425291"/>
          </a:xfrm>
          <a:prstGeom prst="rect">
            <a:avLst/>
          </a:prstGeom>
        </p:spPr>
      </p:pic>
      <p:sp>
        <p:nvSpPr>
          <p:cNvPr id="5" name="Text 2"/>
          <p:cNvSpPr/>
          <p:nvPr/>
        </p:nvSpPr>
        <p:spPr>
          <a:xfrm>
            <a:off x="1530906" y="2218134"/>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Automate Workflow</a:t>
            </a:r>
            <a:endParaRPr lang="en-US" sz="2200" dirty="0"/>
          </a:p>
        </p:txBody>
      </p:sp>
      <p:sp>
        <p:nvSpPr>
          <p:cNvPr id="6" name="Text 3"/>
          <p:cNvSpPr/>
          <p:nvPr/>
        </p:nvSpPr>
        <p:spPr>
          <a:xfrm>
            <a:off x="1530906" y="270855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161613"/>
                </a:solidFill>
                <a:latin typeface="Inter" pitchFamily="34" charset="0"/>
                <a:ea typeface="Inter" pitchFamily="34" charset="-122"/>
                <a:cs typeface="Inter" pitchFamily="34" charset="-120"/>
              </a:rPr>
              <a:t>Streamline the entire order processing workflow, from order placement to shipment, minimizing manual intervention.</a:t>
            </a:r>
            <a:endParaRPr lang="en-US" sz="1750" dirty="0"/>
          </a:p>
        </p:txBody>
      </p:sp>
      <p:sp>
        <p:nvSpPr>
          <p:cNvPr id="7" name="Shape 4"/>
          <p:cNvSpPr/>
          <p:nvPr/>
        </p:nvSpPr>
        <p:spPr>
          <a:xfrm>
            <a:off x="7457003" y="2140267"/>
            <a:ext cx="510302" cy="510302"/>
          </a:xfrm>
          <a:prstGeom prst="roundRect">
            <a:avLst>
              <a:gd name="adj" fmla="val 6667"/>
            </a:avLst>
          </a:prstGeom>
          <a:solidFill>
            <a:srgbClr val="EDEBE3"/>
          </a:solidFill>
          <a:ln/>
        </p:spPr>
      </p:sp>
      <p:pic>
        <p:nvPicPr>
          <p:cNvPr id="8" name="Image 1" descr="preencoded.png">    </p:cNvPr>
          <p:cNvPicPr>
            <a:picLocks noChangeAspect="1"/>
          </p:cNvPicPr>
          <p:nvPr/>
        </p:nvPicPr>
        <p:blipFill>
          <a:blip r:embed="rId2"/>
          <a:stretch>
            <a:fillRect/>
          </a:stretch>
        </p:blipFill>
        <p:spPr>
          <a:xfrm>
            <a:off x="7542074" y="2182773"/>
            <a:ext cx="340162" cy="425291"/>
          </a:xfrm>
          <a:prstGeom prst="rect">
            <a:avLst/>
          </a:prstGeom>
        </p:spPr>
      </p:pic>
      <p:sp>
        <p:nvSpPr>
          <p:cNvPr id="9" name="Text 5"/>
          <p:cNvSpPr/>
          <p:nvPr/>
        </p:nvSpPr>
        <p:spPr>
          <a:xfrm>
            <a:off x="8194119" y="2218134"/>
            <a:ext cx="3059549" cy="354330"/>
          </a:xfrm>
          <a:prstGeom prst="rect">
            <a:avLst/>
          </a:prstGeom>
          <a:noFill/>
          <a:ln/>
        </p:spPr>
        <p:txBody>
          <a:bodyPr wrap="none" lIns="0" tIns="0" rIns="0" bIns="0" rtlCol="0" anchor="t"/>
          <a:lstStyle/>
          <a:p>
            <a:pPr algn="l" indent="0" marL="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Enforce Business Rules</a:t>
            </a:r>
            <a:endParaRPr lang="en-US" sz="2200" dirty="0"/>
          </a:p>
        </p:txBody>
      </p:sp>
      <p:sp>
        <p:nvSpPr>
          <p:cNvPr id="10" name="Text 6"/>
          <p:cNvSpPr/>
          <p:nvPr/>
        </p:nvSpPr>
        <p:spPr>
          <a:xfrm>
            <a:off x="8194119" y="2708553"/>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161613"/>
                </a:solidFill>
                <a:latin typeface="Inter" pitchFamily="34" charset="0"/>
                <a:ea typeface="Inter" pitchFamily="34" charset="-122"/>
                <a:cs typeface="Inter" pitchFamily="34" charset="-120"/>
              </a:rPr>
              <a:t>Implement robust PL/SQL procedures and triggers to strictly enforce all defined business rules, ensuring data consistency and integrity.</a:t>
            </a:r>
            <a:endParaRPr lang="en-US" sz="1750" dirty="0"/>
          </a:p>
        </p:txBody>
      </p:sp>
      <p:sp>
        <p:nvSpPr>
          <p:cNvPr id="11" name="Shape 7"/>
          <p:cNvSpPr/>
          <p:nvPr/>
        </p:nvSpPr>
        <p:spPr>
          <a:xfrm>
            <a:off x="793790" y="4250888"/>
            <a:ext cx="510302" cy="510302"/>
          </a:xfrm>
          <a:prstGeom prst="roundRect">
            <a:avLst>
              <a:gd name="adj" fmla="val 6667"/>
            </a:avLst>
          </a:prstGeom>
          <a:solidFill>
            <a:srgbClr val="EDEBE3"/>
          </a:solidFill>
          <a:ln/>
        </p:spPr>
      </p:sp>
      <p:pic>
        <p:nvPicPr>
          <p:cNvPr id="12" name="Image 2" descr="preencoded.png">    </p:cNvPr>
          <p:cNvPicPr>
            <a:picLocks noChangeAspect="1"/>
          </p:cNvPicPr>
          <p:nvPr/>
        </p:nvPicPr>
        <p:blipFill>
          <a:blip r:embed="rId3"/>
          <a:stretch>
            <a:fillRect/>
          </a:stretch>
        </p:blipFill>
        <p:spPr>
          <a:xfrm>
            <a:off x="878860" y="4293394"/>
            <a:ext cx="340162" cy="425291"/>
          </a:xfrm>
          <a:prstGeom prst="rect">
            <a:avLst/>
          </a:prstGeom>
        </p:spPr>
      </p:pic>
      <p:sp>
        <p:nvSpPr>
          <p:cNvPr id="13" name="Text 8"/>
          <p:cNvSpPr/>
          <p:nvPr/>
        </p:nvSpPr>
        <p:spPr>
          <a:xfrm>
            <a:off x="1530906" y="4328755"/>
            <a:ext cx="2891790" cy="354330"/>
          </a:xfrm>
          <a:prstGeom prst="rect">
            <a:avLst/>
          </a:prstGeom>
          <a:noFill/>
          <a:ln/>
        </p:spPr>
        <p:txBody>
          <a:bodyPr wrap="none" lIns="0" tIns="0" rIns="0" bIns="0" rtlCol="0" anchor="t"/>
          <a:lstStyle/>
          <a:p>
            <a:pPr algn="l" indent="0" marL="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Track &amp; Audit Actions</a:t>
            </a:r>
            <a:endParaRPr lang="en-US" sz="2200" dirty="0"/>
          </a:p>
        </p:txBody>
      </p:sp>
      <p:sp>
        <p:nvSpPr>
          <p:cNvPr id="14" name="Text 9"/>
          <p:cNvSpPr/>
          <p:nvPr/>
        </p:nvSpPr>
        <p:spPr>
          <a:xfrm>
            <a:off x="1530906" y="4819174"/>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161613"/>
                </a:solidFill>
                <a:latin typeface="Inter" pitchFamily="34" charset="0"/>
                <a:ea typeface="Inter" pitchFamily="34" charset="-122"/>
                <a:cs typeface="Inter" pitchFamily="34" charset="-120"/>
              </a:rPr>
              <a:t>Develop comprehensive logging mechanisms to track and audit all user actions, providing a clear trail for accountability and compliance.</a:t>
            </a:r>
            <a:endParaRPr lang="en-US" sz="1750" dirty="0"/>
          </a:p>
        </p:txBody>
      </p:sp>
      <p:sp>
        <p:nvSpPr>
          <p:cNvPr id="15" name="Shape 10"/>
          <p:cNvSpPr/>
          <p:nvPr/>
        </p:nvSpPr>
        <p:spPr>
          <a:xfrm>
            <a:off x="7457003" y="4250888"/>
            <a:ext cx="510302" cy="510302"/>
          </a:xfrm>
          <a:prstGeom prst="roundRect">
            <a:avLst>
              <a:gd name="adj" fmla="val 6667"/>
            </a:avLst>
          </a:prstGeom>
          <a:solidFill>
            <a:srgbClr val="EDEBE3"/>
          </a:solidFill>
          <a:ln/>
        </p:spPr>
      </p:sp>
      <p:pic>
        <p:nvPicPr>
          <p:cNvPr id="16" name="Image 3" descr="preencoded.png">    </p:cNvPr>
          <p:cNvPicPr>
            <a:picLocks noChangeAspect="1"/>
          </p:cNvPicPr>
          <p:nvPr/>
        </p:nvPicPr>
        <p:blipFill>
          <a:blip r:embed="rId4"/>
          <a:stretch>
            <a:fillRect/>
          </a:stretch>
        </p:blipFill>
        <p:spPr>
          <a:xfrm>
            <a:off x="7542074" y="4293394"/>
            <a:ext cx="340162" cy="425291"/>
          </a:xfrm>
          <a:prstGeom prst="rect">
            <a:avLst/>
          </a:prstGeom>
        </p:spPr>
      </p:pic>
      <p:sp>
        <p:nvSpPr>
          <p:cNvPr id="17" name="Text 11"/>
          <p:cNvSpPr/>
          <p:nvPr/>
        </p:nvSpPr>
        <p:spPr>
          <a:xfrm>
            <a:off x="8194119" y="4328755"/>
            <a:ext cx="3408998" cy="354330"/>
          </a:xfrm>
          <a:prstGeom prst="rect">
            <a:avLst/>
          </a:prstGeom>
          <a:noFill/>
          <a:ln/>
        </p:spPr>
        <p:txBody>
          <a:bodyPr wrap="none" lIns="0" tIns="0" rIns="0" bIns="0" rtlCol="0" anchor="t"/>
          <a:lstStyle/>
          <a:p>
            <a:pPr algn="l" indent="0" marL="0">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Improve Decision-Making</a:t>
            </a:r>
            <a:endParaRPr lang="en-US" sz="2200" dirty="0"/>
          </a:p>
        </p:txBody>
      </p:sp>
      <p:sp>
        <p:nvSpPr>
          <p:cNvPr id="18" name="Text 12"/>
          <p:cNvSpPr/>
          <p:nvPr/>
        </p:nvSpPr>
        <p:spPr>
          <a:xfrm>
            <a:off x="8194119" y="4819174"/>
            <a:ext cx="5642610" cy="1088708"/>
          </a:xfrm>
          <a:prstGeom prst="rect">
            <a:avLst/>
          </a:prstGeom>
          <a:noFill/>
          <a:ln/>
        </p:spPr>
        <p:txBody>
          <a:bodyPr wrap="square" lIns="0" tIns="0" rIns="0" bIns="0" rtlCol="0" anchor="t"/>
          <a:lstStyle/>
          <a:p>
            <a:pPr algn="l" indent="0" marL="0">
              <a:lnSpc>
                <a:spcPts val="2850"/>
              </a:lnSpc>
              <a:buNone/>
            </a:pPr>
            <a:r>
              <a:rPr lang="en-US" sz="1750" dirty="0">
                <a:solidFill>
                  <a:srgbClr val="161613"/>
                </a:solidFill>
                <a:latin typeface="Inter" pitchFamily="34" charset="0"/>
                <a:ea typeface="Inter" pitchFamily="34" charset="-122"/>
                <a:cs typeface="Inter" pitchFamily="34" charset="-120"/>
              </a:rPr>
              <a:t>Integrate the system with Management Information System (MIS) functions to provide real-time data for informed decision-making and operational insights.</a:t>
            </a:r>
            <a:endParaRPr lang="en-US" sz="1750" dirty="0"/>
          </a:p>
        </p:txBody>
      </p:sp>
      <p:sp>
        <p:nvSpPr>
          <p:cNvPr id="19" name="Text 13"/>
          <p:cNvSpPr/>
          <p:nvPr/>
        </p:nvSpPr>
        <p:spPr>
          <a:xfrm>
            <a:off x="793790" y="6163032"/>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161613"/>
                </a:solidFill>
                <a:latin typeface="Inter" pitchFamily="34" charset="0"/>
                <a:ea typeface="Inter" pitchFamily="34" charset="-122"/>
                <a:cs typeface="Inter" pitchFamily="34" charset="-120"/>
              </a:rPr>
              <a:t>These objectives are designed to transform the current manual system into an efficient, reliable, and intelligent order management solution. By automating key processes and enforcing stringent controls, the project aims to deliver a system that not only resolves existing challenges but also supports future growth and scalability.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749975"/>
            <a:ext cx="10131623" cy="637937"/>
          </a:xfrm>
          <a:prstGeom prst="rect">
            <a:avLst/>
          </a:prstGeom>
          <a:noFill/>
          <a:ln/>
        </p:spPr>
        <p:txBody>
          <a:bodyPr wrap="none" lIns="0" tIns="0" rIns="0" bIns="0" rtlCol="0" anchor="t"/>
          <a:lstStyle/>
          <a:p>
            <a:pPr algn="l" indent="0" marL="0">
              <a:lnSpc>
                <a:spcPts val="5000"/>
              </a:lnSpc>
              <a:buNone/>
            </a:pPr>
            <a:r>
              <a:rPr lang="en-US" sz="4000" dirty="0">
                <a:solidFill>
                  <a:srgbClr val="161613"/>
                </a:solidFill>
                <a:latin typeface="DM Sans Medium" pitchFamily="34" charset="0"/>
                <a:ea typeface="DM Sans Medium" pitchFamily="34" charset="-122"/>
                <a:cs typeface="DM Sans Medium" pitchFamily="34" charset="-120"/>
              </a:rPr>
              <a:t>Mapping the E-commerce Order Lifecycle</a:t>
            </a:r>
            <a:endParaRPr lang="en-US" sz="4000" dirty="0"/>
          </a:p>
        </p:txBody>
      </p:sp>
      <p:sp>
        <p:nvSpPr>
          <p:cNvPr id="3" name="Text 1"/>
          <p:cNvSpPr/>
          <p:nvPr/>
        </p:nvSpPr>
        <p:spPr>
          <a:xfrm>
            <a:off x="793790" y="1796177"/>
            <a:ext cx="13042821" cy="980123"/>
          </a:xfrm>
          <a:prstGeom prst="rect">
            <a:avLst/>
          </a:prstGeom>
          <a:noFill/>
          <a:ln/>
        </p:spPr>
        <p:txBody>
          <a:bodyPr wrap="square" lIns="0" tIns="0" rIns="0" bIns="0" rtlCol="0" anchor="t"/>
          <a:lstStyle/>
          <a:p>
            <a:pPr algn="l" indent="0" marL="0">
              <a:lnSpc>
                <a:spcPts val="2550"/>
              </a:lnSpc>
              <a:buNone/>
            </a:pPr>
            <a:r>
              <a:rPr lang="en-US" sz="1600" dirty="0">
                <a:solidFill>
                  <a:srgbClr val="161613"/>
                </a:solidFill>
                <a:latin typeface="Inter" pitchFamily="34" charset="0"/>
                <a:ea typeface="Inter" pitchFamily="34" charset="-122"/>
                <a:cs typeface="Inter" pitchFamily="34" charset="-120"/>
              </a:rPr>
              <a:t>Business process modeling defines the operational flow of the system. The scope encompasses the full order lifecycle management, from initial customer interaction to final delivery and post-sales activities. This ensures a holistic view of how orders are handled and processed.</a:t>
            </a:r>
            <a:endParaRPr lang="en-US" sz="1600" dirty="0"/>
          </a:p>
        </p:txBody>
      </p:sp>
      <p:sp>
        <p:nvSpPr>
          <p:cNvPr id="4" name="Shape 2"/>
          <p:cNvSpPr/>
          <p:nvPr/>
        </p:nvSpPr>
        <p:spPr>
          <a:xfrm>
            <a:off x="793790" y="3005852"/>
            <a:ext cx="4211598" cy="4473654"/>
          </a:xfrm>
          <a:prstGeom prst="roundRect">
            <a:avLst>
              <a:gd name="adj" fmla="val 727"/>
            </a:avLst>
          </a:prstGeom>
          <a:solidFill>
            <a:srgbClr val="EDEBE3"/>
          </a:solidFill>
          <a:ln/>
        </p:spPr>
      </p:sp>
      <p:sp>
        <p:nvSpPr>
          <p:cNvPr id="5" name="Text 3"/>
          <p:cNvSpPr/>
          <p:nvPr/>
        </p:nvSpPr>
        <p:spPr>
          <a:xfrm>
            <a:off x="997863" y="3209925"/>
            <a:ext cx="2551748" cy="318849"/>
          </a:xfrm>
          <a:prstGeom prst="rect">
            <a:avLst/>
          </a:prstGeom>
          <a:noFill/>
          <a:ln/>
        </p:spPr>
        <p:txBody>
          <a:bodyPr wrap="none" lIns="0" tIns="0" rIns="0" bIns="0" rtlCol="0" anchor="t"/>
          <a:lstStyle/>
          <a:p>
            <a:pPr algn="l" indent="0" marL="0">
              <a:lnSpc>
                <a:spcPts val="2500"/>
              </a:lnSpc>
              <a:buNone/>
            </a:pPr>
            <a:r>
              <a:rPr lang="en-US" sz="2000" dirty="0">
                <a:solidFill>
                  <a:srgbClr val="161613"/>
                </a:solidFill>
                <a:latin typeface="DM Sans Medium" pitchFamily="34" charset="0"/>
                <a:ea typeface="DM Sans Medium" pitchFamily="34" charset="-122"/>
                <a:cs typeface="DM Sans Medium" pitchFamily="34" charset="-120"/>
              </a:rPr>
              <a:t>Key Actors</a:t>
            </a:r>
            <a:endParaRPr lang="en-US" sz="2000" dirty="0"/>
          </a:p>
        </p:txBody>
      </p:sp>
      <p:sp>
        <p:nvSpPr>
          <p:cNvPr id="6" name="Text 4"/>
          <p:cNvSpPr/>
          <p:nvPr/>
        </p:nvSpPr>
        <p:spPr>
          <a:xfrm>
            <a:off x="997863" y="3651171"/>
            <a:ext cx="3803452"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161613"/>
                </a:solidFill>
                <a:latin typeface="Inter" pitchFamily="34" charset="0"/>
                <a:ea typeface="Inter" pitchFamily="34" charset="-122"/>
                <a:cs typeface="Inter" pitchFamily="34" charset="-120"/>
              </a:rPr>
              <a:t>Customer: Initiates orders.</a:t>
            </a:r>
            <a:endParaRPr lang="en-US" sz="1600" dirty="0"/>
          </a:p>
        </p:txBody>
      </p:sp>
      <p:sp>
        <p:nvSpPr>
          <p:cNvPr id="7" name="Text 5"/>
          <p:cNvSpPr/>
          <p:nvPr/>
        </p:nvSpPr>
        <p:spPr>
          <a:xfrm>
            <a:off x="997863" y="4049316"/>
            <a:ext cx="3803452" cy="653415"/>
          </a:xfrm>
          <a:prstGeom prst="rect">
            <a:avLst/>
          </a:prstGeom>
          <a:noFill/>
          <a:ln/>
        </p:spPr>
        <p:txBody>
          <a:bodyPr wrap="square" lIns="0" tIns="0" rIns="0" bIns="0" rtlCol="0" anchor="t"/>
          <a:lstStyle/>
          <a:p>
            <a:pPr algn="l" marL="342900" indent="-342900">
              <a:lnSpc>
                <a:spcPts val="2550"/>
              </a:lnSpc>
              <a:buSzPct val="100000"/>
              <a:buChar char="•"/>
            </a:pPr>
            <a:r>
              <a:rPr lang="en-US" sz="1600" dirty="0">
                <a:solidFill>
                  <a:srgbClr val="161613"/>
                </a:solidFill>
                <a:latin typeface="Inter" pitchFamily="34" charset="0"/>
                <a:ea typeface="Inter" pitchFamily="34" charset="-122"/>
                <a:cs typeface="Inter" pitchFamily="34" charset="-120"/>
              </a:rPr>
              <a:t>Sales System: Manages order details.</a:t>
            </a:r>
            <a:endParaRPr lang="en-US" sz="1600" dirty="0"/>
          </a:p>
        </p:txBody>
      </p:sp>
      <p:sp>
        <p:nvSpPr>
          <p:cNvPr id="8" name="Text 6"/>
          <p:cNvSpPr/>
          <p:nvPr/>
        </p:nvSpPr>
        <p:spPr>
          <a:xfrm>
            <a:off x="997863" y="4774168"/>
            <a:ext cx="3803452" cy="653415"/>
          </a:xfrm>
          <a:prstGeom prst="rect">
            <a:avLst/>
          </a:prstGeom>
          <a:noFill/>
          <a:ln/>
        </p:spPr>
        <p:txBody>
          <a:bodyPr wrap="square" lIns="0" tIns="0" rIns="0" bIns="0" rtlCol="0" anchor="t"/>
          <a:lstStyle/>
          <a:p>
            <a:pPr algn="l" marL="342900" indent="-342900">
              <a:lnSpc>
                <a:spcPts val="2550"/>
              </a:lnSpc>
              <a:buSzPct val="100000"/>
              <a:buChar char="•"/>
            </a:pPr>
            <a:r>
              <a:rPr lang="en-US" sz="1600" dirty="0">
                <a:solidFill>
                  <a:srgbClr val="161613"/>
                </a:solidFill>
                <a:latin typeface="Inter" pitchFamily="34" charset="0"/>
                <a:ea typeface="Inter" pitchFamily="34" charset="-122"/>
                <a:cs typeface="Inter" pitchFamily="34" charset="-120"/>
              </a:rPr>
              <a:t>Inventory System: Tracks stock levels.</a:t>
            </a:r>
            <a:endParaRPr lang="en-US" sz="1600" dirty="0"/>
          </a:p>
        </p:txBody>
      </p:sp>
      <p:sp>
        <p:nvSpPr>
          <p:cNvPr id="9" name="Text 7"/>
          <p:cNvSpPr/>
          <p:nvPr/>
        </p:nvSpPr>
        <p:spPr>
          <a:xfrm>
            <a:off x="997863" y="5499021"/>
            <a:ext cx="3803452" cy="653415"/>
          </a:xfrm>
          <a:prstGeom prst="rect">
            <a:avLst/>
          </a:prstGeom>
          <a:noFill/>
          <a:ln/>
        </p:spPr>
        <p:txBody>
          <a:bodyPr wrap="square" lIns="0" tIns="0" rIns="0" bIns="0" rtlCol="0" anchor="t"/>
          <a:lstStyle/>
          <a:p>
            <a:pPr algn="l" marL="342900" indent="-342900">
              <a:lnSpc>
                <a:spcPts val="2550"/>
              </a:lnSpc>
              <a:buSzPct val="100000"/>
              <a:buChar char="•"/>
            </a:pPr>
            <a:r>
              <a:rPr lang="en-US" sz="1600" dirty="0">
                <a:solidFill>
                  <a:srgbClr val="161613"/>
                </a:solidFill>
                <a:latin typeface="Inter" pitchFamily="34" charset="0"/>
                <a:ea typeface="Inter" pitchFamily="34" charset="-122"/>
                <a:cs typeface="Inter" pitchFamily="34" charset="-120"/>
              </a:rPr>
              <a:t>Payment Gateway: Processes transactions.</a:t>
            </a:r>
            <a:endParaRPr lang="en-US" sz="1600" dirty="0"/>
          </a:p>
        </p:txBody>
      </p:sp>
      <p:sp>
        <p:nvSpPr>
          <p:cNvPr id="10" name="Text 8"/>
          <p:cNvSpPr/>
          <p:nvPr/>
        </p:nvSpPr>
        <p:spPr>
          <a:xfrm>
            <a:off x="997863" y="6223873"/>
            <a:ext cx="3803452" cy="326708"/>
          </a:xfrm>
          <a:prstGeom prst="rect">
            <a:avLst/>
          </a:prstGeom>
          <a:noFill/>
          <a:ln/>
        </p:spPr>
        <p:txBody>
          <a:bodyPr wrap="none" lIns="0" tIns="0" rIns="0" bIns="0" rtlCol="0" anchor="t"/>
          <a:lstStyle/>
          <a:p>
            <a:pPr algn="l" marL="342900" indent="-342900">
              <a:lnSpc>
                <a:spcPts val="2550"/>
              </a:lnSpc>
              <a:buSzPct val="100000"/>
              <a:buChar char="•"/>
            </a:pPr>
            <a:r>
              <a:rPr lang="en-US" sz="1600" dirty="0">
                <a:solidFill>
                  <a:srgbClr val="161613"/>
                </a:solidFill>
                <a:latin typeface="Inter" pitchFamily="34" charset="0"/>
                <a:ea typeface="Inter" pitchFamily="34" charset="-122"/>
                <a:cs typeface="Inter" pitchFamily="34" charset="-120"/>
              </a:rPr>
              <a:t>Warehouse: Handles fulfillment.</a:t>
            </a:r>
            <a:endParaRPr lang="en-US" sz="1600" dirty="0"/>
          </a:p>
        </p:txBody>
      </p:sp>
      <p:sp>
        <p:nvSpPr>
          <p:cNvPr id="11" name="Text 9"/>
          <p:cNvSpPr/>
          <p:nvPr/>
        </p:nvSpPr>
        <p:spPr>
          <a:xfrm>
            <a:off x="997863" y="6622018"/>
            <a:ext cx="3803452" cy="653415"/>
          </a:xfrm>
          <a:prstGeom prst="rect">
            <a:avLst/>
          </a:prstGeom>
          <a:noFill/>
          <a:ln/>
        </p:spPr>
        <p:txBody>
          <a:bodyPr wrap="square" lIns="0" tIns="0" rIns="0" bIns="0" rtlCol="0" anchor="t"/>
          <a:lstStyle/>
          <a:p>
            <a:pPr algn="l" marL="342900" indent="-342900">
              <a:lnSpc>
                <a:spcPts val="2550"/>
              </a:lnSpc>
              <a:buSzPct val="100000"/>
              <a:buChar char="•"/>
            </a:pPr>
            <a:r>
              <a:rPr lang="en-US" sz="1600" dirty="0">
                <a:solidFill>
                  <a:srgbClr val="161613"/>
                </a:solidFill>
                <a:latin typeface="Inter" pitchFamily="34" charset="0"/>
                <a:ea typeface="Inter" pitchFamily="34" charset="-122"/>
                <a:cs typeface="Inter" pitchFamily="34" charset="-120"/>
              </a:rPr>
              <a:t>Manager: Provides approvals and oversight.</a:t>
            </a:r>
            <a:endParaRPr lang="en-US" sz="1600" dirty="0"/>
          </a:p>
        </p:txBody>
      </p:sp>
      <p:sp>
        <p:nvSpPr>
          <p:cNvPr id="12" name="Shape 10"/>
          <p:cNvSpPr/>
          <p:nvPr/>
        </p:nvSpPr>
        <p:spPr>
          <a:xfrm>
            <a:off x="5209461" y="3005852"/>
            <a:ext cx="4211598" cy="4473654"/>
          </a:xfrm>
          <a:prstGeom prst="roundRect">
            <a:avLst>
              <a:gd name="adj" fmla="val 727"/>
            </a:avLst>
          </a:prstGeom>
          <a:solidFill>
            <a:srgbClr val="EDEBE3"/>
          </a:solidFill>
          <a:ln/>
        </p:spPr>
      </p:sp>
      <p:sp>
        <p:nvSpPr>
          <p:cNvPr id="13" name="Text 11"/>
          <p:cNvSpPr/>
          <p:nvPr/>
        </p:nvSpPr>
        <p:spPr>
          <a:xfrm>
            <a:off x="5413534" y="3209925"/>
            <a:ext cx="2551748" cy="318849"/>
          </a:xfrm>
          <a:prstGeom prst="rect">
            <a:avLst/>
          </a:prstGeom>
          <a:noFill/>
          <a:ln/>
        </p:spPr>
        <p:txBody>
          <a:bodyPr wrap="none" lIns="0" tIns="0" rIns="0" bIns="0" rtlCol="0" anchor="t"/>
          <a:lstStyle/>
          <a:p>
            <a:pPr algn="l" indent="0" marL="0">
              <a:lnSpc>
                <a:spcPts val="2500"/>
              </a:lnSpc>
              <a:buNone/>
            </a:pPr>
            <a:r>
              <a:rPr lang="en-US" sz="2000" dirty="0">
                <a:solidFill>
                  <a:srgbClr val="161613"/>
                </a:solidFill>
                <a:latin typeface="DM Sans Medium" pitchFamily="34" charset="0"/>
                <a:ea typeface="DM Sans Medium" pitchFamily="34" charset="-122"/>
                <a:cs typeface="DM Sans Medium" pitchFamily="34" charset="-120"/>
              </a:rPr>
              <a:t>Modeling Tools</a:t>
            </a:r>
            <a:endParaRPr lang="en-US" sz="2000" dirty="0"/>
          </a:p>
        </p:txBody>
      </p:sp>
      <p:sp>
        <p:nvSpPr>
          <p:cNvPr id="14" name="Text 12"/>
          <p:cNvSpPr/>
          <p:nvPr/>
        </p:nvSpPr>
        <p:spPr>
          <a:xfrm>
            <a:off x="5413534" y="3651171"/>
            <a:ext cx="3803452" cy="1960245"/>
          </a:xfrm>
          <a:prstGeom prst="rect">
            <a:avLst/>
          </a:prstGeom>
          <a:noFill/>
          <a:ln/>
        </p:spPr>
        <p:txBody>
          <a:bodyPr wrap="square" lIns="0" tIns="0" rIns="0" bIns="0" rtlCol="0" anchor="t"/>
          <a:lstStyle/>
          <a:p>
            <a:pPr algn="l" indent="0" marL="0">
              <a:lnSpc>
                <a:spcPts val="2550"/>
              </a:lnSpc>
              <a:buNone/>
            </a:pPr>
            <a:r>
              <a:rPr lang="en-US" sz="1600" dirty="0">
                <a:solidFill>
                  <a:srgbClr val="161613"/>
                </a:solidFill>
                <a:latin typeface="Inter" pitchFamily="34" charset="0"/>
                <a:ea typeface="Inter" pitchFamily="34" charset="-122"/>
                <a:cs typeface="Inter" pitchFamily="34" charset="-120"/>
              </a:rPr>
              <a:t>Draw.io is utilized for Business Process Model and Notation (BPMN) diagrams, featuring swimlanes to clearly delineate responsibilities and interactions between different actors within the system.</a:t>
            </a:r>
            <a:endParaRPr lang="en-US" sz="1600" dirty="0"/>
          </a:p>
        </p:txBody>
      </p:sp>
      <p:sp>
        <p:nvSpPr>
          <p:cNvPr id="15" name="Shape 13"/>
          <p:cNvSpPr/>
          <p:nvPr/>
        </p:nvSpPr>
        <p:spPr>
          <a:xfrm>
            <a:off x="9625132" y="3005852"/>
            <a:ext cx="4211598" cy="4473654"/>
          </a:xfrm>
          <a:prstGeom prst="roundRect">
            <a:avLst>
              <a:gd name="adj" fmla="val 727"/>
            </a:avLst>
          </a:prstGeom>
          <a:solidFill>
            <a:srgbClr val="EDEBE3"/>
          </a:solidFill>
          <a:ln/>
        </p:spPr>
      </p:sp>
      <p:sp>
        <p:nvSpPr>
          <p:cNvPr id="16" name="Text 14"/>
          <p:cNvSpPr/>
          <p:nvPr/>
        </p:nvSpPr>
        <p:spPr>
          <a:xfrm>
            <a:off x="9829205" y="3209925"/>
            <a:ext cx="2551748" cy="318849"/>
          </a:xfrm>
          <a:prstGeom prst="rect">
            <a:avLst/>
          </a:prstGeom>
          <a:noFill/>
          <a:ln/>
        </p:spPr>
        <p:txBody>
          <a:bodyPr wrap="none" lIns="0" tIns="0" rIns="0" bIns="0" rtlCol="0" anchor="t"/>
          <a:lstStyle/>
          <a:p>
            <a:pPr algn="l" indent="0" marL="0">
              <a:lnSpc>
                <a:spcPts val="2500"/>
              </a:lnSpc>
              <a:buNone/>
            </a:pPr>
            <a:r>
              <a:rPr lang="en-US" sz="2000" dirty="0">
                <a:solidFill>
                  <a:srgbClr val="161613"/>
                </a:solidFill>
                <a:latin typeface="DM Sans Medium" pitchFamily="34" charset="0"/>
                <a:ea typeface="DM Sans Medium" pitchFamily="34" charset="-122"/>
                <a:cs typeface="DM Sans Medium" pitchFamily="34" charset="-120"/>
              </a:rPr>
              <a:t>Process Highlights</a:t>
            </a:r>
            <a:endParaRPr lang="en-US" sz="2000" dirty="0"/>
          </a:p>
        </p:txBody>
      </p:sp>
      <p:sp>
        <p:nvSpPr>
          <p:cNvPr id="17" name="Text 15"/>
          <p:cNvSpPr/>
          <p:nvPr/>
        </p:nvSpPr>
        <p:spPr>
          <a:xfrm>
            <a:off x="9829205" y="3651171"/>
            <a:ext cx="3803452" cy="2286953"/>
          </a:xfrm>
          <a:prstGeom prst="rect">
            <a:avLst/>
          </a:prstGeom>
          <a:noFill/>
          <a:ln/>
        </p:spPr>
        <p:txBody>
          <a:bodyPr wrap="square" lIns="0" tIns="0" rIns="0" bIns="0" rtlCol="0" anchor="t"/>
          <a:lstStyle/>
          <a:p>
            <a:pPr algn="l" indent="0" marL="0">
              <a:lnSpc>
                <a:spcPts val="2550"/>
              </a:lnSpc>
              <a:buNone/>
            </a:pPr>
            <a:r>
              <a:rPr lang="en-US" sz="1600" dirty="0">
                <a:solidFill>
                  <a:srgbClr val="161613"/>
                </a:solidFill>
                <a:latin typeface="Inter" pitchFamily="34" charset="0"/>
                <a:ea typeface="Inter" pitchFamily="34" charset="-122"/>
                <a:cs typeface="Inter" pitchFamily="34" charset="-120"/>
              </a:rPr>
              <a:t>The model emphasizes real-time validation of order details, automated inventory checks to prevent overselling, and necessary manager approvals for exceptional cases, ensuring smooth and controlled order progression.</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1074420" y="3375660"/>
            <a:ext cx="3337560" cy="1478280"/>
          </a:xfrm>
          <a:prstGeom prst="rect">
            <a:avLst/>
          </a:prstGeom>
        </p:spPr>
      </p:pic>
      <p:sp>
        <p:nvSpPr>
          <p:cNvPr id="4" name="Text 0"/>
          <p:cNvSpPr/>
          <p:nvPr/>
        </p:nvSpPr>
        <p:spPr>
          <a:xfrm>
            <a:off x="6148268" y="595432"/>
            <a:ext cx="6478191" cy="384096"/>
          </a:xfrm>
          <a:prstGeom prst="rect">
            <a:avLst/>
          </a:prstGeom>
          <a:noFill/>
          <a:ln/>
        </p:spPr>
        <p:txBody>
          <a:bodyPr wrap="none" lIns="0" tIns="0" rIns="0" bIns="0" rtlCol="0" anchor="t"/>
          <a:lstStyle/>
          <a:p>
            <a:pPr algn="l" indent="0" marL="0">
              <a:lnSpc>
                <a:spcPts val="3000"/>
              </a:lnSpc>
              <a:buNone/>
            </a:pPr>
            <a:r>
              <a:rPr lang="en-US" sz="2400" dirty="0">
                <a:solidFill>
                  <a:srgbClr val="161613"/>
                </a:solidFill>
                <a:latin typeface="DM Sans Medium" pitchFamily="34" charset="0"/>
                <a:ea typeface="DM Sans Medium" pitchFamily="34" charset="-122"/>
                <a:cs typeface="DM Sans Medium" pitchFamily="34" charset="-120"/>
              </a:rPr>
              <a:t>Detailed BPMN Diagram for Order Processing</a:t>
            </a:r>
            <a:endParaRPr lang="en-US" sz="2400" dirty="0"/>
          </a:p>
        </p:txBody>
      </p:sp>
      <p:pic>
        <p:nvPicPr>
          <p:cNvPr id="5" name="Image 2" descr="preencoded.png">    </p:cNvPr>
          <p:cNvPicPr>
            <a:picLocks noChangeAspect="1"/>
          </p:cNvPicPr>
          <p:nvPr/>
        </p:nvPicPr>
        <p:blipFill>
          <a:blip r:embed="rId3"/>
          <a:stretch>
            <a:fillRect/>
          </a:stretch>
        </p:blipFill>
        <p:spPr>
          <a:xfrm>
            <a:off x="6148268" y="1163836"/>
            <a:ext cx="307300" cy="307300"/>
          </a:xfrm>
          <a:prstGeom prst="rect">
            <a:avLst/>
          </a:prstGeom>
        </p:spPr>
      </p:pic>
      <p:sp>
        <p:nvSpPr>
          <p:cNvPr id="6" name="Text 1"/>
          <p:cNvSpPr/>
          <p:nvPr/>
        </p:nvSpPr>
        <p:spPr>
          <a:xfrm>
            <a:off x="6148268" y="1594009"/>
            <a:ext cx="1536621" cy="192048"/>
          </a:xfrm>
          <a:prstGeom prst="rect">
            <a:avLst/>
          </a:prstGeom>
          <a:noFill/>
          <a:ln/>
        </p:spPr>
        <p:txBody>
          <a:bodyPr wrap="none" lIns="0" tIns="0" rIns="0" bIns="0" rtlCol="0" anchor="t"/>
          <a:lstStyle/>
          <a:p>
            <a:pPr algn="l" indent="0" marL="0">
              <a:lnSpc>
                <a:spcPts val="1500"/>
              </a:lnSpc>
              <a:buNone/>
            </a:pPr>
            <a:r>
              <a:rPr lang="en-US" sz="1200" dirty="0">
                <a:solidFill>
                  <a:srgbClr val="161613"/>
                </a:solidFill>
                <a:latin typeface="DM Sans Medium" pitchFamily="34" charset="0"/>
                <a:ea typeface="DM Sans Medium" pitchFamily="34" charset="-122"/>
                <a:cs typeface="DM Sans Medium" pitchFamily="34" charset="-120"/>
              </a:rPr>
              <a:t>Customer Swimlane</a:t>
            </a:r>
            <a:endParaRPr lang="en-US" sz="1200" dirty="0"/>
          </a:p>
        </p:txBody>
      </p:sp>
      <p:sp>
        <p:nvSpPr>
          <p:cNvPr id="7" name="Text 2"/>
          <p:cNvSpPr/>
          <p:nvPr/>
        </p:nvSpPr>
        <p:spPr>
          <a:xfrm>
            <a:off x="6148268" y="1859756"/>
            <a:ext cx="2504361" cy="393383"/>
          </a:xfrm>
          <a:prstGeom prst="rect">
            <a:avLst/>
          </a:prstGeom>
          <a:noFill/>
          <a:ln/>
        </p:spPr>
        <p:txBody>
          <a:bodyPr wrap="square" lIns="0" tIns="0" rIns="0" bIns="0" rtlCol="0" anchor="t"/>
          <a:lstStyle/>
          <a:p>
            <a:pPr algn="l" indent="0" marL="0">
              <a:lnSpc>
                <a:spcPts val="1500"/>
              </a:lnSpc>
              <a:buNone/>
            </a:pPr>
            <a:r>
              <a:rPr lang="en-US" sz="950" dirty="0">
                <a:solidFill>
                  <a:srgbClr val="161613"/>
                </a:solidFill>
                <a:latin typeface="Inter" pitchFamily="34" charset="0"/>
                <a:ea typeface="Inter" pitchFamily="34" charset="-122"/>
                <a:cs typeface="Inter" pitchFamily="34" charset="-120"/>
              </a:rPr>
              <a:t>Initiates the order process by placing an order through the e-commerce platform.</a:t>
            </a:r>
            <a:endParaRPr lang="en-US" sz="950" dirty="0"/>
          </a:p>
        </p:txBody>
      </p:sp>
      <p:pic>
        <p:nvPicPr>
          <p:cNvPr id="8" name="Image 3" descr="preencoded.png">    </p:cNvPr>
          <p:cNvPicPr>
            <a:picLocks noChangeAspect="1"/>
          </p:cNvPicPr>
          <p:nvPr/>
        </p:nvPicPr>
        <p:blipFill>
          <a:blip r:embed="rId4"/>
          <a:stretch>
            <a:fillRect/>
          </a:stretch>
        </p:blipFill>
        <p:spPr>
          <a:xfrm>
            <a:off x="8806220" y="1163836"/>
            <a:ext cx="307300" cy="307300"/>
          </a:xfrm>
          <a:prstGeom prst="rect">
            <a:avLst/>
          </a:prstGeom>
        </p:spPr>
      </p:pic>
      <p:sp>
        <p:nvSpPr>
          <p:cNvPr id="9" name="Text 3"/>
          <p:cNvSpPr/>
          <p:nvPr/>
        </p:nvSpPr>
        <p:spPr>
          <a:xfrm>
            <a:off x="8806220" y="1594009"/>
            <a:ext cx="1536621" cy="192048"/>
          </a:xfrm>
          <a:prstGeom prst="rect">
            <a:avLst/>
          </a:prstGeom>
          <a:noFill/>
          <a:ln/>
        </p:spPr>
        <p:txBody>
          <a:bodyPr wrap="none" lIns="0" tIns="0" rIns="0" bIns="0" rtlCol="0" anchor="t"/>
          <a:lstStyle/>
          <a:p>
            <a:pPr algn="l" indent="0" marL="0">
              <a:lnSpc>
                <a:spcPts val="1500"/>
              </a:lnSpc>
              <a:buNone/>
            </a:pPr>
            <a:r>
              <a:rPr lang="en-US" sz="1200" dirty="0">
                <a:solidFill>
                  <a:srgbClr val="161613"/>
                </a:solidFill>
                <a:latin typeface="DM Sans Medium" pitchFamily="34" charset="0"/>
                <a:ea typeface="DM Sans Medium" pitchFamily="34" charset="-122"/>
                <a:cs typeface="DM Sans Medium" pitchFamily="34" charset="-120"/>
              </a:rPr>
              <a:t>System Swimlane</a:t>
            </a:r>
            <a:endParaRPr lang="en-US" sz="1200" dirty="0"/>
          </a:p>
        </p:txBody>
      </p:sp>
      <p:sp>
        <p:nvSpPr>
          <p:cNvPr id="10" name="Text 4"/>
          <p:cNvSpPr/>
          <p:nvPr/>
        </p:nvSpPr>
        <p:spPr>
          <a:xfrm>
            <a:off x="8806220" y="1859756"/>
            <a:ext cx="2504361" cy="590074"/>
          </a:xfrm>
          <a:prstGeom prst="rect">
            <a:avLst/>
          </a:prstGeom>
          <a:noFill/>
          <a:ln/>
        </p:spPr>
        <p:txBody>
          <a:bodyPr wrap="square" lIns="0" tIns="0" rIns="0" bIns="0" rtlCol="0" anchor="t"/>
          <a:lstStyle/>
          <a:p>
            <a:pPr algn="l" indent="0" marL="0">
              <a:lnSpc>
                <a:spcPts val="1500"/>
              </a:lnSpc>
              <a:buNone/>
            </a:pPr>
            <a:r>
              <a:rPr lang="en-US" sz="950" dirty="0">
                <a:solidFill>
                  <a:srgbClr val="161613"/>
                </a:solidFill>
                <a:latin typeface="Inter" pitchFamily="34" charset="0"/>
                <a:ea typeface="Inter" pitchFamily="34" charset="-122"/>
                <a:cs typeface="Inter" pitchFamily="34" charset="-120"/>
              </a:rPr>
              <a:t>Handles real-time validation, inventory checks, payment processing, and order routing.</a:t>
            </a:r>
            <a:endParaRPr lang="en-US" sz="950" dirty="0"/>
          </a:p>
        </p:txBody>
      </p:sp>
      <p:pic>
        <p:nvPicPr>
          <p:cNvPr id="11" name="Image 4" descr="preencoded.png">    </p:cNvPr>
          <p:cNvPicPr>
            <a:picLocks noChangeAspect="1"/>
          </p:cNvPicPr>
          <p:nvPr/>
        </p:nvPicPr>
        <p:blipFill>
          <a:blip r:embed="rId5"/>
          <a:stretch>
            <a:fillRect/>
          </a:stretch>
        </p:blipFill>
        <p:spPr>
          <a:xfrm>
            <a:off x="11464171" y="1163836"/>
            <a:ext cx="307300" cy="307300"/>
          </a:xfrm>
          <a:prstGeom prst="rect">
            <a:avLst/>
          </a:prstGeom>
        </p:spPr>
      </p:pic>
      <p:sp>
        <p:nvSpPr>
          <p:cNvPr id="12" name="Text 5"/>
          <p:cNvSpPr/>
          <p:nvPr/>
        </p:nvSpPr>
        <p:spPr>
          <a:xfrm>
            <a:off x="11464171" y="1594009"/>
            <a:ext cx="1541978" cy="192048"/>
          </a:xfrm>
          <a:prstGeom prst="rect">
            <a:avLst/>
          </a:prstGeom>
          <a:noFill/>
          <a:ln/>
        </p:spPr>
        <p:txBody>
          <a:bodyPr wrap="none" lIns="0" tIns="0" rIns="0" bIns="0" rtlCol="0" anchor="t"/>
          <a:lstStyle/>
          <a:p>
            <a:pPr algn="l" indent="0" marL="0">
              <a:lnSpc>
                <a:spcPts val="1500"/>
              </a:lnSpc>
              <a:buNone/>
            </a:pPr>
            <a:r>
              <a:rPr lang="en-US" sz="1200" dirty="0">
                <a:solidFill>
                  <a:srgbClr val="161613"/>
                </a:solidFill>
                <a:latin typeface="DM Sans Medium" pitchFamily="34" charset="0"/>
                <a:ea typeface="DM Sans Medium" pitchFamily="34" charset="-122"/>
                <a:cs typeface="DM Sans Medium" pitchFamily="34" charset="-120"/>
              </a:rPr>
              <a:t>Warehouse Swimlane</a:t>
            </a:r>
            <a:endParaRPr lang="en-US" sz="1200" dirty="0"/>
          </a:p>
        </p:txBody>
      </p:sp>
      <p:sp>
        <p:nvSpPr>
          <p:cNvPr id="13" name="Text 6"/>
          <p:cNvSpPr/>
          <p:nvPr/>
        </p:nvSpPr>
        <p:spPr>
          <a:xfrm>
            <a:off x="11464171" y="1859756"/>
            <a:ext cx="2504361" cy="393383"/>
          </a:xfrm>
          <a:prstGeom prst="rect">
            <a:avLst/>
          </a:prstGeom>
          <a:noFill/>
          <a:ln/>
        </p:spPr>
        <p:txBody>
          <a:bodyPr wrap="square" lIns="0" tIns="0" rIns="0" bIns="0" rtlCol="0" anchor="t"/>
          <a:lstStyle/>
          <a:p>
            <a:pPr algn="l" indent="0" marL="0">
              <a:lnSpc>
                <a:spcPts val="1500"/>
              </a:lnSpc>
              <a:buNone/>
            </a:pPr>
            <a:r>
              <a:rPr lang="en-US" sz="950" dirty="0">
                <a:solidFill>
                  <a:srgbClr val="161613"/>
                </a:solidFill>
                <a:latin typeface="Inter" pitchFamily="34" charset="0"/>
                <a:ea typeface="Inter" pitchFamily="34" charset="-122"/>
                <a:cs typeface="Inter" pitchFamily="34" charset="-120"/>
              </a:rPr>
              <a:t>Responsible for picking, packing, and shipping the products.</a:t>
            </a:r>
            <a:endParaRPr lang="en-US" sz="950" dirty="0"/>
          </a:p>
        </p:txBody>
      </p:sp>
      <p:pic>
        <p:nvPicPr>
          <p:cNvPr id="14" name="Image 5" descr="preencoded.png">    </p:cNvPr>
          <p:cNvPicPr>
            <a:picLocks noChangeAspect="1"/>
          </p:cNvPicPr>
          <p:nvPr/>
        </p:nvPicPr>
        <p:blipFill>
          <a:blip r:embed="rId6"/>
          <a:stretch>
            <a:fillRect/>
          </a:stretch>
        </p:blipFill>
        <p:spPr>
          <a:xfrm>
            <a:off x="6148268" y="2695694"/>
            <a:ext cx="307300" cy="307300"/>
          </a:xfrm>
          <a:prstGeom prst="rect">
            <a:avLst/>
          </a:prstGeom>
        </p:spPr>
      </p:pic>
      <p:sp>
        <p:nvSpPr>
          <p:cNvPr id="15" name="Text 7"/>
          <p:cNvSpPr/>
          <p:nvPr/>
        </p:nvSpPr>
        <p:spPr>
          <a:xfrm>
            <a:off x="6148268" y="3125867"/>
            <a:ext cx="1536621" cy="192048"/>
          </a:xfrm>
          <a:prstGeom prst="rect">
            <a:avLst/>
          </a:prstGeom>
          <a:noFill/>
          <a:ln/>
        </p:spPr>
        <p:txBody>
          <a:bodyPr wrap="none" lIns="0" tIns="0" rIns="0" bIns="0" rtlCol="0" anchor="t"/>
          <a:lstStyle/>
          <a:p>
            <a:pPr algn="l" indent="0" marL="0">
              <a:lnSpc>
                <a:spcPts val="1500"/>
              </a:lnSpc>
              <a:buNone/>
            </a:pPr>
            <a:r>
              <a:rPr lang="en-US" sz="1200" dirty="0">
                <a:solidFill>
                  <a:srgbClr val="161613"/>
                </a:solidFill>
                <a:latin typeface="DM Sans Medium" pitchFamily="34" charset="0"/>
                <a:ea typeface="DM Sans Medium" pitchFamily="34" charset="-122"/>
                <a:cs typeface="DM Sans Medium" pitchFamily="34" charset="-120"/>
              </a:rPr>
              <a:t>Manager Swimlane</a:t>
            </a:r>
            <a:endParaRPr lang="en-US" sz="1200" dirty="0"/>
          </a:p>
        </p:txBody>
      </p:sp>
      <p:sp>
        <p:nvSpPr>
          <p:cNvPr id="16" name="Text 8"/>
          <p:cNvSpPr/>
          <p:nvPr/>
        </p:nvSpPr>
        <p:spPr>
          <a:xfrm>
            <a:off x="6148268" y="3391614"/>
            <a:ext cx="2504361" cy="393383"/>
          </a:xfrm>
          <a:prstGeom prst="rect">
            <a:avLst/>
          </a:prstGeom>
          <a:noFill/>
          <a:ln/>
        </p:spPr>
        <p:txBody>
          <a:bodyPr wrap="square" lIns="0" tIns="0" rIns="0" bIns="0" rtlCol="0" anchor="t"/>
          <a:lstStyle/>
          <a:p>
            <a:pPr algn="l" indent="0" marL="0">
              <a:lnSpc>
                <a:spcPts val="1500"/>
              </a:lnSpc>
              <a:buNone/>
            </a:pPr>
            <a:r>
              <a:rPr lang="en-US" sz="950" dirty="0">
                <a:solidFill>
                  <a:srgbClr val="161613"/>
                </a:solidFill>
                <a:latin typeface="Inter" pitchFamily="34" charset="0"/>
                <a:ea typeface="Inter" pitchFamily="34" charset="-122"/>
                <a:cs typeface="Inter" pitchFamily="34" charset="-120"/>
              </a:rPr>
              <a:t>Involved in approval processes for specific order conditions, ensuring oversight.</a:t>
            </a:r>
            <a:endParaRPr lang="en-US" sz="950" dirty="0"/>
          </a:p>
        </p:txBody>
      </p:sp>
      <p:sp>
        <p:nvSpPr>
          <p:cNvPr id="17" name="Text 9"/>
          <p:cNvSpPr/>
          <p:nvPr/>
        </p:nvSpPr>
        <p:spPr>
          <a:xfrm>
            <a:off x="6148268" y="3923228"/>
            <a:ext cx="7820263" cy="786765"/>
          </a:xfrm>
          <a:prstGeom prst="rect">
            <a:avLst/>
          </a:prstGeom>
          <a:noFill/>
          <a:ln/>
        </p:spPr>
        <p:txBody>
          <a:bodyPr wrap="square" lIns="0" tIns="0" rIns="0" bIns="0" rtlCol="0" anchor="t"/>
          <a:lstStyle/>
          <a:p>
            <a:pPr algn="l" indent="0" marL="0">
              <a:lnSpc>
                <a:spcPts val="1500"/>
              </a:lnSpc>
              <a:buNone/>
            </a:pPr>
            <a:r>
              <a:rPr lang="en-US" sz="950" dirty="0">
                <a:solidFill>
                  <a:srgbClr val="161613"/>
                </a:solidFill>
                <a:latin typeface="Inter" pitchFamily="34" charset="0"/>
                <a:ea typeface="Inter" pitchFamily="34" charset="-122"/>
                <a:cs typeface="Inter" pitchFamily="34" charset="-120"/>
              </a:rPr>
              <a:t>The BPMN diagram vividly illustrates the flow of tasks, decisions, and gateways within the order management system. Key decision points include 'Stock Available?' to check inventory status and 'Manager Approval?' for specific order types. This detailed mapping supports critical Management Information System (MIS) functions, enabling real-time process tracking and comprehensive visibility into the order fulfillment lifecycle.</a:t>
            </a:r>
            <a:endParaRPr lang="en-US" sz="950" dirty="0"/>
          </a:p>
        </p:txBody>
      </p:sp>
      <p:pic>
        <p:nvPicPr>
          <p:cNvPr id="18" name="Image 6" descr="preencoded.png">    </p:cNvPr>
          <p:cNvPicPr>
            <a:picLocks noChangeAspect="1"/>
          </p:cNvPicPr>
          <p:nvPr/>
        </p:nvPicPr>
        <p:blipFill>
          <a:blip r:embed="rId7"/>
          <a:stretch>
            <a:fillRect/>
          </a:stretch>
        </p:blipFill>
        <p:spPr>
          <a:xfrm>
            <a:off x="6148268" y="4986457"/>
            <a:ext cx="3219331" cy="1141928"/>
          </a:xfrm>
          <a:prstGeom prst="rect">
            <a:avLst/>
          </a:prstGeom>
        </p:spPr>
      </p:pic>
      <p:sp>
        <p:nvSpPr>
          <p:cNvPr id="19" name="Text 10"/>
          <p:cNvSpPr/>
          <p:nvPr/>
        </p:nvSpPr>
        <p:spPr>
          <a:xfrm>
            <a:off x="9675019" y="4958834"/>
            <a:ext cx="1594604" cy="196691"/>
          </a:xfrm>
          <a:prstGeom prst="rect">
            <a:avLst/>
          </a:prstGeom>
          <a:noFill/>
          <a:ln/>
        </p:spPr>
        <p:txBody>
          <a:bodyPr wrap="none" lIns="0" tIns="0" rIns="0" bIns="0" rtlCol="0" anchor="t"/>
          <a:lstStyle/>
          <a:p>
            <a:pPr algn="l" indent="0" marL="0">
              <a:lnSpc>
                <a:spcPts val="1500"/>
              </a:lnSpc>
              <a:buNone/>
            </a:pPr>
            <a:endParaRPr lang="en-US" sz="950" dirty="0"/>
          </a:p>
        </p:txBody>
      </p:sp>
      <p:pic>
        <p:nvPicPr>
          <p:cNvPr id="20" name="Image 7" descr="preencoded.png">    </p:cNvPr>
          <p:cNvPicPr>
            <a:picLocks noChangeAspect="1"/>
          </p:cNvPicPr>
          <p:nvPr/>
        </p:nvPicPr>
        <p:blipFill>
          <a:blip r:embed="rId8"/>
          <a:stretch>
            <a:fillRect/>
          </a:stretch>
        </p:blipFill>
        <p:spPr>
          <a:xfrm>
            <a:off x="11577042" y="4986457"/>
            <a:ext cx="1896070" cy="697587"/>
          </a:xfrm>
          <a:prstGeom prst="rect">
            <a:avLst/>
          </a:prstGeom>
        </p:spPr>
      </p:pic>
      <p:pic>
        <p:nvPicPr>
          <p:cNvPr id="21" name="Image 8" descr="preencoded.png">    </p:cNvPr>
          <p:cNvPicPr>
            <a:picLocks noChangeAspect="1"/>
          </p:cNvPicPr>
          <p:nvPr/>
        </p:nvPicPr>
        <p:blipFill>
          <a:blip r:embed="rId9"/>
          <a:stretch>
            <a:fillRect/>
          </a:stretch>
        </p:blipFill>
        <p:spPr>
          <a:xfrm>
            <a:off x="6148268" y="6404848"/>
            <a:ext cx="2212777" cy="1229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80098" y="614720"/>
            <a:ext cx="7404259" cy="557213"/>
          </a:xfrm>
          <a:prstGeom prst="rect">
            <a:avLst/>
          </a:prstGeom>
          <a:noFill/>
          <a:ln/>
        </p:spPr>
        <p:txBody>
          <a:bodyPr wrap="none" lIns="0" tIns="0" rIns="0" bIns="0" rtlCol="0" anchor="t"/>
          <a:lstStyle/>
          <a:p>
            <a:pPr algn="l" indent="0" marL="0">
              <a:lnSpc>
                <a:spcPts val="4350"/>
              </a:lnSpc>
              <a:buNone/>
            </a:pPr>
            <a:r>
              <a:rPr lang="en-US" sz="3500" dirty="0">
                <a:solidFill>
                  <a:srgbClr val="161613"/>
                </a:solidFill>
                <a:latin typeface="DM Sans Medium" pitchFamily="34" charset="0"/>
                <a:ea typeface="DM Sans Medium" pitchFamily="34" charset="-122"/>
                <a:cs typeface="DM Sans Medium" pitchFamily="34" charset="-120"/>
              </a:rPr>
              <a:t>Conceptualizing the Data Structure</a:t>
            </a:r>
            <a:endParaRPr lang="en-US" sz="3500" dirty="0"/>
          </a:p>
        </p:txBody>
      </p:sp>
      <p:sp>
        <p:nvSpPr>
          <p:cNvPr id="3" name="Text 1"/>
          <p:cNvSpPr/>
          <p:nvPr/>
        </p:nvSpPr>
        <p:spPr>
          <a:xfrm>
            <a:off x="780098" y="1528524"/>
            <a:ext cx="13070205" cy="570548"/>
          </a:xfrm>
          <a:prstGeom prst="rect">
            <a:avLst/>
          </a:prstGeom>
          <a:noFill/>
          <a:ln/>
        </p:spPr>
        <p:txBody>
          <a:bodyPr wrap="square" lIns="0" tIns="0" rIns="0" bIns="0" rtlCol="0" anchor="t"/>
          <a:lstStyle/>
          <a:p>
            <a:pPr algn="l" indent="0" marL="0">
              <a:lnSpc>
                <a:spcPts val="2200"/>
              </a:lnSpc>
              <a:buNone/>
            </a:pPr>
            <a:r>
              <a:rPr lang="en-US" sz="1400" dirty="0">
                <a:solidFill>
                  <a:srgbClr val="161613"/>
                </a:solidFill>
                <a:latin typeface="Inter" pitchFamily="34" charset="0"/>
                <a:ea typeface="Inter" pitchFamily="34" charset="-122"/>
                <a:cs typeface="Inter" pitchFamily="34" charset="-120"/>
              </a:rPr>
              <a:t>The logical data model serves as the blueprint for the database design, outlining the key entities and their relationships. This model is crucial for ensuring data integrity, reducing redundancy, and supporting efficient data retrieval within the e-commerce order management system.</a:t>
            </a:r>
            <a:endParaRPr lang="en-US" sz="1400" dirty="0"/>
          </a:p>
        </p:txBody>
      </p:sp>
      <p:sp>
        <p:nvSpPr>
          <p:cNvPr id="4" name="Text 2"/>
          <p:cNvSpPr/>
          <p:nvPr/>
        </p:nvSpPr>
        <p:spPr>
          <a:xfrm>
            <a:off x="3354943" y="2676763"/>
            <a:ext cx="2228969" cy="278606"/>
          </a:xfrm>
          <a:prstGeom prst="rect">
            <a:avLst/>
          </a:prstGeom>
          <a:noFill/>
          <a:ln/>
        </p:spPr>
        <p:txBody>
          <a:bodyPr wrap="none" lIns="0" tIns="0" rIns="0" bIns="0" rtlCol="0" anchor="t"/>
          <a:lstStyle/>
          <a:p>
            <a:pPr algn="r" indent="0" marL="0">
              <a:lnSpc>
                <a:spcPts val="2150"/>
              </a:lnSpc>
              <a:buNone/>
            </a:pPr>
            <a:r>
              <a:rPr lang="en-US" sz="1750" dirty="0">
                <a:solidFill>
                  <a:srgbClr val="161613"/>
                </a:solidFill>
                <a:latin typeface="DM Sans Medium" pitchFamily="34" charset="0"/>
                <a:ea typeface="DM Sans Medium" pitchFamily="34" charset="-122"/>
                <a:cs typeface="DM Sans Medium" pitchFamily="34" charset="-120"/>
              </a:rPr>
              <a:t>Customer &amp; Manager</a:t>
            </a:r>
            <a:endParaRPr lang="en-US" sz="1750" dirty="0"/>
          </a:p>
        </p:txBody>
      </p:sp>
      <p:sp>
        <p:nvSpPr>
          <p:cNvPr id="5" name="Text 3"/>
          <p:cNvSpPr/>
          <p:nvPr/>
        </p:nvSpPr>
        <p:spPr>
          <a:xfrm>
            <a:off x="780098" y="3062288"/>
            <a:ext cx="4803815" cy="855821"/>
          </a:xfrm>
          <a:prstGeom prst="rect">
            <a:avLst/>
          </a:prstGeom>
          <a:noFill/>
          <a:ln/>
        </p:spPr>
        <p:txBody>
          <a:bodyPr wrap="square" lIns="0" tIns="0" rIns="0" bIns="0" rtlCol="0" anchor="t"/>
          <a:lstStyle/>
          <a:p>
            <a:pPr algn="r" indent="0" marL="0">
              <a:lnSpc>
                <a:spcPts val="2200"/>
              </a:lnSpc>
              <a:buNone/>
            </a:pPr>
            <a:r>
              <a:rPr lang="en-US" sz="1400" dirty="0">
                <a:solidFill>
                  <a:srgbClr val="161613"/>
                </a:solidFill>
                <a:latin typeface="Inter" pitchFamily="34" charset="0"/>
                <a:ea typeface="Inter" pitchFamily="34" charset="-122"/>
                <a:cs typeface="Inter" pitchFamily="34" charset="-120"/>
              </a:rPr>
              <a:t>Entities representing the individuals interacting with the system, capturing personal and role-specific data. Manager records are linked to approvals.</a:t>
            </a:r>
            <a:endParaRPr lang="en-US" sz="1400" dirty="0"/>
          </a:p>
        </p:txBody>
      </p:sp>
      <p:pic>
        <p:nvPicPr>
          <p:cNvPr id="6" name="Image 0" descr="preencoded.png">    </p:cNvPr>
          <p:cNvPicPr>
            <a:picLocks noChangeAspect="1"/>
          </p:cNvPicPr>
          <p:nvPr/>
        </p:nvPicPr>
        <p:blipFill>
          <a:blip r:embed="rId1"/>
          <a:stretch>
            <a:fillRect/>
          </a:stretch>
        </p:blipFill>
        <p:spPr>
          <a:xfrm>
            <a:off x="5851327" y="2965133"/>
            <a:ext cx="2927628" cy="2927628"/>
          </a:xfrm>
          <a:prstGeom prst="rect">
            <a:avLst/>
          </a:prstGeom>
        </p:spPr>
      </p:pic>
      <p:sp>
        <p:nvSpPr>
          <p:cNvPr id="7" name="Shape 4"/>
          <p:cNvSpPr/>
          <p:nvPr/>
        </p:nvSpPr>
        <p:spPr>
          <a:xfrm>
            <a:off x="5952411" y="3377803"/>
            <a:ext cx="445770" cy="445770"/>
          </a:xfrm>
          <a:prstGeom prst="roundRect">
            <a:avLst>
              <a:gd name="adj" fmla="val 2049231"/>
            </a:avLst>
          </a:prstGeom>
          <a:solidFill>
            <a:srgbClr val="EDEBE3"/>
          </a:solidFill>
          <a:ln/>
        </p:spPr>
      </p:sp>
      <p:pic>
        <p:nvPicPr>
          <p:cNvPr id="8" name="Image 1" descr="preencoded.png">    </p:cNvPr>
          <p:cNvPicPr>
            <a:picLocks noChangeAspect="1"/>
          </p:cNvPicPr>
          <p:nvPr/>
        </p:nvPicPr>
        <p:blipFill>
          <a:blip r:embed="rId2"/>
          <a:stretch>
            <a:fillRect/>
          </a:stretch>
        </p:blipFill>
        <p:spPr>
          <a:xfrm>
            <a:off x="6075045" y="3475315"/>
            <a:ext cx="200501" cy="250746"/>
          </a:xfrm>
          <a:prstGeom prst="rect">
            <a:avLst/>
          </a:prstGeom>
        </p:spPr>
      </p:pic>
      <p:sp>
        <p:nvSpPr>
          <p:cNvPr id="9" name="Text 5"/>
          <p:cNvSpPr/>
          <p:nvPr/>
        </p:nvSpPr>
        <p:spPr>
          <a:xfrm>
            <a:off x="9046369" y="2299573"/>
            <a:ext cx="2353747" cy="278606"/>
          </a:xfrm>
          <a:prstGeom prst="rect">
            <a:avLst/>
          </a:prstGeom>
          <a:noFill/>
          <a:ln/>
        </p:spPr>
        <p:txBody>
          <a:bodyPr wrap="none" lIns="0" tIns="0" rIns="0" bIns="0" rtlCol="0" anchor="t"/>
          <a:lstStyle/>
          <a:p>
            <a:pPr algn="l" indent="0" marL="0">
              <a:lnSpc>
                <a:spcPts val="2150"/>
              </a:lnSpc>
              <a:buNone/>
            </a:pPr>
            <a:r>
              <a:rPr lang="en-US" sz="1750" dirty="0">
                <a:solidFill>
                  <a:srgbClr val="161613"/>
                </a:solidFill>
                <a:latin typeface="DM Sans Medium" pitchFamily="34" charset="0"/>
                <a:ea typeface="DM Sans Medium" pitchFamily="34" charset="-122"/>
                <a:cs typeface="DM Sans Medium" pitchFamily="34" charset="-120"/>
              </a:rPr>
              <a:t>Product &amp; Order_Item</a:t>
            </a:r>
            <a:endParaRPr lang="en-US" sz="1750" dirty="0"/>
          </a:p>
        </p:txBody>
      </p:sp>
      <p:sp>
        <p:nvSpPr>
          <p:cNvPr id="10" name="Text 6"/>
          <p:cNvSpPr/>
          <p:nvPr/>
        </p:nvSpPr>
        <p:spPr>
          <a:xfrm>
            <a:off x="9046369" y="2685098"/>
            <a:ext cx="4803934" cy="855821"/>
          </a:xfrm>
          <a:prstGeom prst="rect">
            <a:avLst/>
          </a:prstGeom>
          <a:noFill/>
          <a:ln/>
        </p:spPr>
        <p:txBody>
          <a:bodyPr wrap="square" lIns="0" tIns="0" rIns="0" bIns="0" rtlCol="0" anchor="t"/>
          <a:lstStyle/>
          <a:p>
            <a:pPr algn="l" indent="0" marL="0">
              <a:lnSpc>
                <a:spcPts val="2200"/>
              </a:lnSpc>
              <a:buNone/>
            </a:pPr>
            <a:r>
              <a:rPr lang="en-US" sz="1400" dirty="0">
                <a:solidFill>
                  <a:srgbClr val="161613"/>
                </a:solidFill>
                <a:latin typeface="Inter" pitchFamily="34" charset="0"/>
                <a:ea typeface="Inter" pitchFamily="34" charset="-122"/>
                <a:cs typeface="Inter" pitchFamily="34" charset="-120"/>
              </a:rPr>
              <a:t>Product defines the goods, while Order_Item captures details of specific products within an order, linking orders to individual items.</a:t>
            </a:r>
            <a:endParaRPr lang="en-US" sz="1400" dirty="0"/>
          </a:p>
        </p:txBody>
      </p:sp>
      <p:pic>
        <p:nvPicPr>
          <p:cNvPr id="11" name="Image 2" descr="preencoded.png">    </p:cNvPr>
          <p:cNvPicPr>
            <a:picLocks noChangeAspect="1"/>
          </p:cNvPicPr>
          <p:nvPr/>
        </p:nvPicPr>
        <p:blipFill>
          <a:blip r:embed="rId3"/>
          <a:stretch>
            <a:fillRect/>
          </a:stretch>
        </p:blipFill>
        <p:spPr>
          <a:xfrm>
            <a:off x="5851327" y="2965133"/>
            <a:ext cx="2927628" cy="2927628"/>
          </a:xfrm>
          <a:prstGeom prst="rect">
            <a:avLst/>
          </a:prstGeom>
        </p:spPr>
      </p:pic>
      <p:sp>
        <p:nvSpPr>
          <p:cNvPr id="12" name="Shape 7"/>
          <p:cNvSpPr/>
          <p:nvPr/>
        </p:nvSpPr>
        <p:spPr>
          <a:xfrm>
            <a:off x="7527608" y="2866073"/>
            <a:ext cx="445770" cy="445770"/>
          </a:xfrm>
          <a:prstGeom prst="roundRect">
            <a:avLst>
              <a:gd name="adj" fmla="val 2049231"/>
            </a:avLst>
          </a:prstGeom>
          <a:solidFill>
            <a:srgbClr val="EDEBE3"/>
          </a:solidFill>
          <a:ln/>
        </p:spPr>
      </p:sp>
      <p:pic>
        <p:nvPicPr>
          <p:cNvPr id="13" name="Image 3" descr="preencoded.png">    </p:cNvPr>
          <p:cNvPicPr>
            <a:picLocks noChangeAspect="1"/>
          </p:cNvPicPr>
          <p:nvPr/>
        </p:nvPicPr>
        <p:blipFill>
          <a:blip r:embed="rId4"/>
          <a:stretch>
            <a:fillRect/>
          </a:stretch>
        </p:blipFill>
        <p:spPr>
          <a:xfrm>
            <a:off x="7650242" y="2963585"/>
            <a:ext cx="200501" cy="250746"/>
          </a:xfrm>
          <a:prstGeom prst="rect">
            <a:avLst/>
          </a:prstGeom>
        </p:spPr>
      </p:pic>
      <p:sp>
        <p:nvSpPr>
          <p:cNvPr id="14" name="Text 8"/>
          <p:cNvSpPr/>
          <p:nvPr/>
        </p:nvSpPr>
        <p:spPr>
          <a:xfrm>
            <a:off x="9135547" y="3808333"/>
            <a:ext cx="2228969" cy="278606"/>
          </a:xfrm>
          <a:prstGeom prst="rect">
            <a:avLst/>
          </a:prstGeom>
          <a:noFill/>
          <a:ln/>
        </p:spPr>
        <p:txBody>
          <a:bodyPr wrap="none" lIns="0" tIns="0" rIns="0" bIns="0" rtlCol="0" anchor="t"/>
          <a:lstStyle/>
          <a:p>
            <a:pPr algn="l" indent="0" marL="0">
              <a:lnSpc>
                <a:spcPts val="2150"/>
              </a:lnSpc>
              <a:buNone/>
            </a:pPr>
            <a:r>
              <a:rPr lang="en-US" sz="1750" dirty="0">
                <a:solidFill>
                  <a:srgbClr val="161613"/>
                </a:solidFill>
                <a:latin typeface="DM Sans Medium" pitchFamily="34" charset="0"/>
                <a:ea typeface="DM Sans Medium" pitchFamily="34" charset="-122"/>
                <a:cs typeface="DM Sans Medium" pitchFamily="34" charset="-120"/>
              </a:rPr>
              <a:t>Orders</a:t>
            </a:r>
            <a:endParaRPr lang="en-US" sz="1750" dirty="0"/>
          </a:p>
        </p:txBody>
      </p:sp>
      <p:sp>
        <p:nvSpPr>
          <p:cNvPr id="15" name="Text 9"/>
          <p:cNvSpPr/>
          <p:nvPr/>
        </p:nvSpPr>
        <p:spPr>
          <a:xfrm>
            <a:off x="9135547" y="4193858"/>
            <a:ext cx="4714756" cy="855821"/>
          </a:xfrm>
          <a:prstGeom prst="rect">
            <a:avLst/>
          </a:prstGeom>
          <a:noFill/>
          <a:ln/>
        </p:spPr>
        <p:txBody>
          <a:bodyPr wrap="square" lIns="0" tIns="0" rIns="0" bIns="0" rtlCol="0" anchor="t"/>
          <a:lstStyle/>
          <a:p>
            <a:pPr algn="l" indent="0" marL="0">
              <a:lnSpc>
                <a:spcPts val="2200"/>
              </a:lnSpc>
              <a:buNone/>
            </a:pPr>
            <a:r>
              <a:rPr lang="en-US" sz="1400" dirty="0">
                <a:solidFill>
                  <a:srgbClr val="161613"/>
                </a:solidFill>
                <a:latin typeface="Inter" pitchFamily="34" charset="0"/>
                <a:ea typeface="Inter" pitchFamily="34" charset="-122"/>
                <a:cs typeface="Inter" pitchFamily="34" charset="-120"/>
              </a:rPr>
              <a:t>The central entity, containing main order details and linking to customers, order items, payments, and shipments.</a:t>
            </a:r>
            <a:endParaRPr lang="en-US" sz="1400" dirty="0"/>
          </a:p>
        </p:txBody>
      </p:sp>
      <p:pic>
        <p:nvPicPr>
          <p:cNvPr id="16" name="Image 4" descr="preencoded.png">    </p:cNvPr>
          <p:cNvPicPr>
            <a:picLocks noChangeAspect="1"/>
          </p:cNvPicPr>
          <p:nvPr/>
        </p:nvPicPr>
        <p:blipFill>
          <a:blip r:embed="rId5"/>
          <a:stretch>
            <a:fillRect/>
          </a:stretch>
        </p:blipFill>
        <p:spPr>
          <a:xfrm>
            <a:off x="5851327" y="2965133"/>
            <a:ext cx="2927628" cy="2927628"/>
          </a:xfrm>
          <a:prstGeom prst="rect">
            <a:avLst/>
          </a:prstGeom>
        </p:spPr>
      </p:pic>
      <p:sp>
        <p:nvSpPr>
          <p:cNvPr id="17" name="Shape 10"/>
          <p:cNvSpPr/>
          <p:nvPr/>
        </p:nvSpPr>
        <p:spPr>
          <a:xfrm>
            <a:off x="8501063" y="4206002"/>
            <a:ext cx="445770" cy="445770"/>
          </a:xfrm>
          <a:prstGeom prst="roundRect">
            <a:avLst>
              <a:gd name="adj" fmla="val 2049231"/>
            </a:avLst>
          </a:prstGeom>
          <a:solidFill>
            <a:srgbClr val="EDEBE3"/>
          </a:solidFill>
          <a:ln/>
        </p:spPr>
      </p:sp>
      <p:pic>
        <p:nvPicPr>
          <p:cNvPr id="18" name="Image 5" descr="preencoded.png">    </p:cNvPr>
          <p:cNvPicPr>
            <a:picLocks noChangeAspect="1"/>
          </p:cNvPicPr>
          <p:nvPr/>
        </p:nvPicPr>
        <p:blipFill>
          <a:blip r:embed="rId6"/>
          <a:stretch>
            <a:fillRect/>
          </a:stretch>
        </p:blipFill>
        <p:spPr>
          <a:xfrm>
            <a:off x="8623697" y="4303514"/>
            <a:ext cx="200501" cy="250746"/>
          </a:xfrm>
          <a:prstGeom prst="rect">
            <a:avLst/>
          </a:prstGeom>
        </p:spPr>
      </p:pic>
      <p:sp>
        <p:nvSpPr>
          <p:cNvPr id="19" name="Text 11"/>
          <p:cNvSpPr/>
          <p:nvPr/>
        </p:nvSpPr>
        <p:spPr>
          <a:xfrm>
            <a:off x="9046369" y="5317093"/>
            <a:ext cx="2228969" cy="278606"/>
          </a:xfrm>
          <a:prstGeom prst="rect">
            <a:avLst/>
          </a:prstGeom>
          <a:noFill/>
          <a:ln/>
        </p:spPr>
        <p:txBody>
          <a:bodyPr wrap="none" lIns="0" tIns="0" rIns="0" bIns="0" rtlCol="0" anchor="t"/>
          <a:lstStyle/>
          <a:p>
            <a:pPr algn="l" indent="0" marL="0">
              <a:lnSpc>
                <a:spcPts val="2150"/>
              </a:lnSpc>
              <a:buNone/>
            </a:pPr>
            <a:r>
              <a:rPr lang="en-US" sz="1750" dirty="0">
                <a:solidFill>
                  <a:srgbClr val="161613"/>
                </a:solidFill>
                <a:latin typeface="DM Sans Medium" pitchFamily="34" charset="0"/>
                <a:ea typeface="DM Sans Medium" pitchFamily="34" charset="-122"/>
                <a:cs typeface="DM Sans Medium" pitchFamily="34" charset="-120"/>
              </a:rPr>
              <a:t>Payment &amp; Shipment</a:t>
            </a:r>
            <a:endParaRPr lang="en-US" sz="1750" dirty="0"/>
          </a:p>
        </p:txBody>
      </p:sp>
      <p:sp>
        <p:nvSpPr>
          <p:cNvPr id="20" name="Text 12"/>
          <p:cNvSpPr/>
          <p:nvPr/>
        </p:nvSpPr>
        <p:spPr>
          <a:xfrm>
            <a:off x="9046369" y="5702618"/>
            <a:ext cx="4803934" cy="855821"/>
          </a:xfrm>
          <a:prstGeom prst="rect">
            <a:avLst/>
          </a:prstGeom>
          <a:noFill/>
          <a:ln/>
        </p:spPr>
        <p:txBody>
          <a:bodyPr wrap="square" lIns="0" tIns="0" rIns="0" bIns="0" rtlCol="0" anchor="t"/>
          <a:lstStyle/>
          <a:p>
            <a:pPr algn="l" indent="0" marL="0">
              <a:lnSpc>
                <a:spcPts val="2200"/>
              </a:lnSpc>
              <a:buNone/>
            </a:pPr>
            <a:r>
              <a:rPr lang="en-US" sz="1400" dirty="0">
                <a:solidFill>
                  <a:srgbClr val="161613"/>
                </a:solidFill>
                <a:latin typeface="Inter" pitchFamily="34" charset="0"/>
                <a:ea typeface="Inter" pitchFamily="34" charset="-122"/>
                <a:cs typeface="Inter" pitchFamily="34" charset="-120"/>
              </a:rPr>
              <a:t>Dedicated entities for transaction details and shipping information, ensuring a one-to-one relationship with specific orders.</a:t>
            </a:r>
            <a:endParaRPr lang="en-US" sz="1400" dirty="0"/>
          </a:p>
        </p:txBody>
      </p:sp>
      <p:pic>
        <p:nvPicPr>
          <p:cNvPr id="21" name="Image 6" descr="preencoded.png">    </p:cNvPr>
          <p:cNvPicPr>
            <a:picLocks noChangeAspect="1"/>
          </p:cNvPicPr>
          <p:nvPr/>
        </p:nvPicPr>
        <p:blipFill>
          <a:blip r:embed="rId7"/>
          <a:stretch>
            <a:fillRect/>
          </a:stretch>
        </p:blipFill>
        <p:spPr>
          <a:xfrm>
            <a:off x="5851327" y="2965133"/>
            <a:ext cx="2927628" cy="2927628"/>
          </a:xfrm>
          <a:prstGeom prst="rect">
            <a:avLst/>
          </a:prstGeom>
        </p:spPr>
      </p:pic>
      <p:sp>
        <p:nvSpPr>
          <p:cNvPr id="22" name="Shape 13"/>
          <p:cNvSpPr/>
          <p:nvPr/>
        </p:nvSpPr>
        <p:spPr>
          <a:xfrm>
            <a:off x="7527608" y="5545931"/>
            <a:ext cx="445770" cy="445770"/>
          </a:xfrm>
          <a:prstGeom prst="roundRect">
            <a:avLst>
              <a:gd name="adj" fmla="val 2049231"/>
            </a:avLst>
          </a:prstGeom>
          <a:solidFill>
            <a:srgbClr val="EDEBE3"/>
          </a:solidFill>
          <a:ln/>
        </p:spPr>
      </p:sp>
      <p:pic>
        <p:nvPicPr>
          <p:cNvPr id="23" name="Image 7" descr="preencoded.png">    </p:cNvPr>
          <p:cNvPicPr>
            <a:picLocks noChangeAspect="1"/>
          </p:cNvPicPr>
          <p:nvPr/>
        </p:nvPicPr>
        <p:blipFill>
          <a:blip r:embed="rId8"/>
          <a:stretch>
            <a:fillRect/>
          </a:stretch>
        </p:blipFill>
        <p:spPr>
          <a:xfrm>
            <a:off x="7650242" y="5643443"/>
            <a:ext cx="200501" cy="250746"/>
          </a:xfrm>
          <a:prstGeom prst="rect">
            <a:avLst/>
          </a:prstGeom>
        </p:spPr>
      </p:pic>
      <p:sp>
        <p:nvSpPr>
          <p:cNvPr id="24" name="Text 14"/>
          <p:cNvSpPr/>
          <p:nvPr/>
        </p:nvSpPr>
        <p:spPr>
          <a:xfrm>
            <a:off x="3354943" y="5082540"/>
            <a:ext cx="2228969" cy="278606"/>
          </a:xfrm>
          <a:prstGeom prst="rect">
            <a:avLst/>
          </a:prstGeom>
          <a:noFill/>
          <a:ln/>
        </p:spPr>
        <p:txBody>
          <a:bodyPr wrap="none" lIns="0" tIns="0" rIns="0" bIns="0" rtlCol="0" anchor="t"/>
          <a:lstStyle/>
          <a:p>
            <a:pPr algn="r" indent="0" marL="0">
              <a:lnSpc>
                <a:spcPts val="2150"/>
              </a:lnSpc>
              <a:buNone/>
            </a:pPr>
            <a:r>
              <a:rPr lang="en-US" sz="1750" dirty="0">
                <a:solidFill>
                  <a:srgbClr val="161613"/>
                </a:solidFill>
                <a:latin typeface="DM Sans Medium" pitchFamily="34" charset="0"/>
                <a:ea typeface="DM Sans Medium" pitchFamily="34" charset="-122"/>
                <a:cs typeface="DM Sans Medium" pitchFamily="34" charset="-120"/>
              </a:rPr>
              <a:t>Approval</a:t>
            </a:r>
            <a:endParaRPr lang="en-US" sz="1750" dirty="0"/>
          </a:p>
        </p:txBody>
      </p:sp>
      <p:sp>
        <p:nvSpPr>
          <p:cNvPr id="25" name="Text 15"/>
          <p:cNvSpPr/>
          <p:nvPr/>
        </p:nvSpPr>
        <p:spPr>
          <a:xfrm>
            <a:off x="780098" y="5468064"/>
            <a:ext cx="4803815" cy="570548"/>
          </a:xfrm>
          <a:prstGeom prst="rect">
            <a:avLst/>
          </a:prstGeom>
          <a:noFill/>
          <a:ln/>
        </p:spPr>
        <p:txBody>
          <a:bodyPr wrap="square" lIns="0" tIns="0" rIns="0" bIns="0" rtlCol="0" anchor="t"/>
          <a:lstStyle/>
          <a:p>
            <a:pPr algn="r" indent="0" marL="0">
              <a:lnSpc>
                <a:spcPts val="2200"/>
              </a:lnSpc>
              <a:buNone/>
            </a:pPr>
            <a:r>
              <a:rPr lang="en-US" sz="1400" dirty="0">
                <a:solidFill>
                  <a:srgbClr val="161613"/>
                </a:solidFill>
                <a:latin typeface="Inter" pitchFamily="34" charset="0"/>
                <a:ea typeface="Inter" pitchFamily="34" charset="-122"/>
                <a:cs typeface="Inter" pitchFamily="34" charset="-120"/>
              </a:rPr>
              <a:t>Records manager actions and approvals for orders that require special authorization, providing an audit trail.</a:t>
            </a:r>
            <a:endParaRPr lang="en-US" sz="1400" dirty="0"/>
          </a:p>
        </p:txBody>
      </p:sp>
      <p:pic>
        <p:nvPicPr>
          <p:cNvPr id="26" name="Image 8" descr="preencoded.png">    </p:cNvPr>
          <p:cNvPicPr>
            <a:picLocks noChangeAspect="1"/>
          </p:cNvPicPr>
          <p:nvPr/>
        </p:nvPicPr>
        <p:blipFill>
          <a:blip r:embed="rId9"/>
          <a:stretch>
            <a:fillRect/>
          </a:stretch>
        </p:blipFill>
        <p:spPr>
          <a:xfrm>
            <a:off x="5851327" y="2965133"/>
            <a:ext cx="2927628" cy="2927628"/>
          </a:xfrm>
          <a:prstGeom prst="rect">
            <a:avLst/>
          </a:prstGeom>
        </p:spPr>
      </p:pic>
      <p:sp>
        <p:nvSpPr>
          <p:cNvPr id="27" name="Shape 16"/>
          <p:cNvSpPr/>
          <p:nvPr/>
        </p:nvSpPr>
        <p:spPr>
          <a:xfrm>
            <a:off x="5952411" y="5034201"/>
            <a:ext cx="445770" cy="445770"/>
          </a:xfrm>
          <a:prstGeom prst="roundRect">
            <a:avLst>
              <a:gd name="adj" fmla="val 2049231"/>
            </a:avLst>
          </a:prstGeom>
          <a:solidFill>
            <a:srgbClr val="EDEBE3"/>
          </a:solidFill>
          <a:ln/>
        </p:spPr>
      </p:sp>
      <p:pic>
        <p:nvPicPr>
          <p:cNvPr id="28" name="Image 9" descr="preencoded.png">    </p:cNvPr>
          <p:cNvPicPr>
            <a:picLocks noChangeAspect="1"/>
          </p:cNvPicPr>
          <p:nvPr/>
        </p:nvPicPr>
        <p:blipFill>
          <a:blip r:embed="rId10"/>
          <a:stretch>
            <a:fillRect/>
          </a:stretch>
        </p:blipFill>
        <p:spPr>
          <a:xfrm>
            <a:off x="6075045" y="5131713"/>
            <a:ext cx="200501" cy="250746"/>
          </a:xfrm>
          <a:prstGeom prst="rect">
            <a:avLst/>
          </a:prstGeom>
        </p:spPr>
      </p:pic>
      <p:sp>
        <p:nvSpPr>
          <p:cNvPr id="29" name="Text 17"/>
          <p:cNvSpPr/>
          <p:nvPr/>
        </p:nvSpPr>
        <p:spPr>
          <a:xfrm>
            <a:off x="780098" y="6758940"/>
            <a:ext cx="13070205" cy="855821"/>
          </a:xfrm>
          <a:prstGeom prst="rect">
            <a:avLst/>
          </a:prstGeom>
          <a:noFill/>
          <a:ln/>
        </p:spPr>
        <p:txBody>
          <a:bodyPr wrap="square" lIns="0" tIns="0" rIns="0" bIns="0" rtlCol="0" anchor="t"/>
          <a:lstStyle/>
          <a:p>
            <a:pPr algn="l" indent="0" marL="0">
              <a:lnSpc>
                <a:spcPts val="2200"/>
              </a:lnSpc>
              <a:buNone/>
            </a:pPr>
            <a:r>
              <a:rPr lang="en-US" sz="1400" dirty="0">
                <a:solidFill>
                  <a:srgbClr val="161613"/>
                </a:solidFill>
                <a:latin typeface="Inter" pitchFamily="34" charset="0"/>
                <a:ea typeface="Inter" pitchFamily="34" charset="-122"/>
                <a:cs typeface="Inter" pitchFamily="34" charset="-120"/>
              </a:rPr>
              <a:t>All entities are meticulously normalized to the Third Normal Form (3NF) to eliminate data redundancy and improve data integrity. For instance, the Customer entity has a one-to-many relationship with Orders, meaning one customer can place multiple orders. Orders have a one-to-many relationship with Order_Items, and Order_Items have a many-to-many relationship with Products. This ensures efficient data management and scalability.</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86527" y="618053"/>
            <a:ext cx="9046250" cy="561737"/>
          </a:xfrm>
          <a:prstGeom prst="rect">
            <a:avLst/>
          </a:prstGeom>
          <a:noFill/>
          <a:ln/>
        </p:spPr>
        <p:txBody>
          <a:bodyPr wrap="none" lIns="0" tIns="0" rIns="0" bIns="0" rtlCol="0" anchor="t"/>
          <a:lstStyle/>
          <a:p>
            <a:pPr algn="l" indent="0" marL="0">
              <a:lnSpc>
                <a:spcPts val="4400"/>
              </a:lnSpc>
              <a:buNone/>
            </a:pPr>
            <a:r>
              <a:rPr lang="en-US" sz="3500" dirty="0">
                <a:solidFill>
                  <a:srgbClr val="161613"/>
                </a:solidFill>
                <a:latin typeface="DM Sans Medium" pitchFamily="34" charset="0"/>
                <a:ea typeface="DM Sans Medium" pitchFamily="34" charset="-122"/>
                <a:cs typeface="DM Sans Medium" pitchFamily="34" charset="-120"/>
              </a:rPr>
              <a:t>System Implementation and Core Features</a:t>
            </a:r>
            <a:endParaRPr lang="en-US" sz="3500" dirty="0"/>
          </a:p>
        </p:txBody>
      </p:sp>
      <p:sp>
        <p:nvSpPr>
          <p:cNvPr id="3" name="Text 1"/>
          <p:cNvSpPr/>
          <p:nvPr/>
        </p:nvSpPr>
        <p:spPr>
          <a:xfrm>
            <a:off x="786527" y="1539359"/>
            <a:ext cx="13057346" cy="575310"/>
          </a:xfrm>
          <a:prstGeom prst="rect">
            <a:avLst/>
          </a:prstGeom>
          <a:noFill/>
          <a:ln/>
        </p:spPr>
        <p:txBody>
          <a:bodyPr wrap="square" lIns="0" tIns="0" rIns="0" bIns="0" rtlCol="0" anchor="t"/>
          <a:lstStyle/>
          <a:p>
            <a:pPr algn="l" indent="0" marL="0">
              <a:lnSpc>
                <a:spcPts val="2250"/>
              </a:lnSpc>
              <a:buNone/>
            </a:pPr>
            <a:r>
              <a:rPr lang="en-US" sz="1400" dirty="0">
                <a:solidFill>
                  <a:srgbClr val="161613"/>
                </a:solidFill>
                <a:latin typeface="Inter" pitchFamily="34" charset="0"/>
                <a:ea typeface="Inter" pitchFamily="34" charset="-122"/>
                <a:cs typeface="Inter" pitchFamily="34" charset="-120"/>
              </a:rPr>
              <a:t>The e-commerce order management system is built upon a robust Oracle database, leveraging industry-standard tools for development and management. The focus during implementation was to establish a solid foundation for data integrity and system functionality.</a:t>
            </a:r>
            <a:endParaRPr lang="en-US" sz="1400" dirty="0"/>
          </a:p>
        </p:txBody>
      </p:sp>
      <p:sp>
        <p:nvSpPr>
          <p:cNvPr id="4" name="Shape 2"/>
          <p:cNvSpPr/>
          <p:nvPr/>
        </p:nvSpPr>
        <p:spPr>
          <a:xfrm>
            <a:off x="786527" y="4575453"/>
            <a:ext cx="13057346" cy="22860"/>
          </a:xfrm>
          <a:prstGeom prst="roundRect">
            <a:avLst>
              <a:gd name="adj" fmla="val 117977"/>
            </a:avLst>
          </a:prstGeom>
          <a:solidFill>
            <a:srgbClr val="D3D1C9"/>
          </a:solidFill>
          <a:ln/>
        </p:spPr>
      </p:sp>
      <p:sp>
        <p:nvSpPr>
          <p:cNvPr id="5" name="Shape 3"/>
          <p:cNvSpPr/>
          <p:nvPr/>
        </p:nvSpPr>
        <p:spPr>
          <a:xfrm>
            <a:off x="3318986" y="4036159"/>
            <a:ext cx="22860" cy="539353"/>
          </a:xfrm>
          <a:prstGeom prst="roundRect">
            <a:avLst>
              <a:gd name="adj" fmla="val 117977"/>
            </a:avLst>
          </a:prstGeom>
          <a:solidFill>
            <a:srgbClr val="D3D1C9"/>
          </a:solidFill>
          <a:ln/>
        </p:spPr>
      </p:sp>
      <p:sp>
        <p:nvSpPr>
          <p:cNvPr id="6" name="Shape 4"/>
          <p:cNvSpPr/>
          <p:nvPr/>
        </p:nvSpPr>
        <p:spPr>
          <a:xfrm>
            <a:off x="3128248" y="4373225"/>
            <a:ext cx="404455" cy="404455"/>
          </a:xfrm>
          <a:prstGeom prst="roundRect">
            <a:avLst>
              <a:gd name="adj" fmla="val 6668"/>
            </a:avLst>
          </a:prstGeom>
          <a:solidFill>
            <a:srgbClr val="EDEBE3"/>
          </a:solidFill>
          <a:ln/>
        </p:spPr>
      </p:sp>
      <p:sp>
        <p:nvSpPr>
          <p:cNvPr id="7" name="Text 5"/>
          <p:cNvSpPr/>
          <p:nvPr/>
        </p:nvSpPr>
        <p:spPr>
          <a:xfrm>
            <a:off x="3195578" y="4406860"/>
            <a:ext cx="269677" cy="337066"/>
          </a:xfrm>
          <a:prstGeom prst="rect">
            <a:avLst/>
          </a:prstGeom>
          <a:noFill/>
          <a:ln/>
        </p:spPr>
        <p:txBody>
          <a:bodyPr wrap="none" lIns="0" tIns="0" rIns="0" bIns="0" rtlCol="0" anchor="t"/>
          <a:lstStyle/>
          <a:p>
            <a:pPr algn="ctr" indent="0" marL="0">
              <a:lnSpc>
                <a:spcPts val="2100"/>
              </a:lnSpc>
              <a:buNone/>
            </a:pPr>
            <a:r>
              <a:rPr lang="en-US" sz="2100" dirty="0">
                <a:solidFill>
                  <a:srgbClr val="161613"/>
                </a:solidFill>
                <a:latin typeface="DM Sans Medium" pitchFamily="34" charset="0"/>
                <a:ea typeface="DM Sans Medium" pitchFamily="34" charset="-122"/>
                <a:cs typeface="DM Sans Medium" pitchFamily="34" charset="-120"/>
              </a:rPr>
              <a:t>1</a:t>
            </a:r>
            <a:endParaRPr lang="en-US" sz="2100" dirty="0"/>
          </a:p>
        </p:txBody>
      </p:sp>
      <p:sp>
        <p:nvSpPr>
          <p:cNvPr id="8" name="Text 6"/>
          <p:cNvSpPr/>
          <p:nvPr/>
        </p:nvSpPr>
        <p:spPr>
          <a:xfrm>
            <a:off x="2206823" y="2892147"/>
            <a:ext cx="2247424" cy="280988"/>
          </a:xfrm>
          <a:prstGeom prst="rect">
            <a:avLst/>
          </a:prstGeom>
          <a:noFill/>
          <a:ln/>
        </p:spPr>
        <p:txBody>
          <a:bodyPr wrap="none" lIns="0" tIns="0" rIns="0" bIns="0" rtlCol="0" anchor="t"/>
          <a:lstStyle/>
          <a:p>
            <a:pPr algn="ctr" indent="0" marL="0">
              <a:lnSpc>
                <a:spcPts val="2200"/>
              </a:lnSpc>
              <a:buNone/>
            </a:pPr>
            <a:r>
              <a:rPr lang="en-US" sz="1750" dirty="0">
                <a:solidFill>
                  <a:srgbClr val="161613"/>
                </a:solidFill>
                <a:latin typeface="DM Sans Medium" pitchFamily="34" charset="0"/>
                <a:ea typeface="DM Sans Medium" pitchFamily="34" charset="-122"/>
                <a:cs typeface="DM Sans Medium" pitchFamily="34" charset="-120"/>
              </a:rPr>
              <a:t>Database Setup</a:t>
            </a:r>
            <a:endParaRPr lang="en-US" sz="1750" dirty="0"/>
          </a:p>
        </p:txBody>
      </p:sp>
      <p:sp>
        <p:nvSpPr>
          <p:cNvPr id="9" name="Text 7"/>
          <p:cNvSpPr/>
          <p:nvPr/>
        </p:nvSpPr>
        <p:spPr>
          <a:xfrm>
            <a:off x="966311" y="3281005"/>
            <a:ext cx="4728567" cy="575310"/>
          </a:xfrm>
          <a:prstGeom prst="rect">
            <a:avLst/>
          </a:prstGeom>
          <a:noFill/>
          <a:ln/>
        </p:spPr>
        <p:txBody>
          <a:bodyPr wrap="square" lIns="0" tIns="0" rIns="0" bIns="0" rtlCol="0" anchor="t"/>
          <a:lstStyle/>
          <a:p>
            <a:pPr algn="ctr" indent="0" marL="0">
              <a:lnSpc>
                <a:spcPts val="2250"/>
              </a:lnSpc>
              <a:buNone/>
            </a:pPr>
            <a:r>
              <a:rPr lang="en-US" sz="1400" dirty="0">
                <a:solidFill>
                  <a:srgbClr val="161613"/>
                </a:solidFill>
                <a:latin typeface="Inter" pitchFamily="34" charset="0"/>
                <a:ea typeface="Inter" pitchFamily="34" charset="-122"/>
                <a:cs typeface="Inter" pitchFamily="34" charset="-120"/>
              </a:rPr>
              <a:t>The </a:t>
            </a:r>
            <a:pPr algn="ctr" indent="0" marL="0">
              <a:lnSpc>
                <a:spcPts val="2250"/>
              </a:lnSpc>
              <a:buNone/>
            </a:pPr>
            <a:r>
              <a:rPr lang="en-US" sz="1400" b="1" dirty="0">
                <a:solidFill>
                  <a:srgbClr val="161613"/>
                </a:solidFill>
                <a:latin typeface="Inter" pitchFamily="34" charset="0"/>
                <a:ea typeface="Inter" pitchFamily="34" charset="-122"/>
                <a:cs typeface="Inter" pitchFamily="34" charset="-120"/>
              </a:rPr>
              <a:t>ecommerce</a:t>
            </a:r>
            <a:pPr algn="ctr" indent="0" marL="0">
              <a:lnSpc>
                <a:spcPts val="2250"/>
              </a:lnSpc>
              <a:buNone/>
            </a:pPr>
            <a:r>
              <a:rPr lang="en-US" sz="1400" dirty="0">
                <a:solidFill>
                  <a:srgbClr val="161613"/>
                </a:solidFill>
                <a:latin typeface="Inter" pitchFamily="34" charset="0"/>
                <a:ea typeface="Inter" pitchFamily="34" charset="-122"/>
                <a:cs typeface="Inter" pitchFamily="34" charset="-120"/>
              </a:rPr>
              <a:t> database was configured as the central data repository.</a:t>
            </a:r>
            <a:endParaRPr lang="en-US" sz="1400" dirty="0"/>
          </a:p>
        </p:txBody>
      </p:sp>
      <p:sp>
        <p:nvSpPr>
          <p:cNvPr id="10" name="Shape 8"/>
          <p:cNvSpPr/>
          <p:nvPr/>
        </p:nvSpPr>
        <p:spPr>
          <a:xfrm>
            <a:off x="5975390" y="4575393"/>
            <a:ext cx="22860" cy="539353"/>
          </a:xfrm>
          <a:prstGeom prst="roundRect">
            <a:avLst>
              <a:gd name="adj" fmla="val 117977"/>
            </a:avLst>
          </a:prstGeom>
          <a:solidFill>
            <a:srgbClr val="D3D1C9"/>
          </a:solidFill>
          <a:ln/>
        </p:spPr>
      </p:sp>
      <p:sp>
        <p:nvSpPr>
          <p:cNvPr id="11" name="Shape 9"/>
          <p:cNvSpPr/>
          <p:nvPr/>
        </p:nvSpPr>
        <p:spPr>
          <a:xfrm>
            <a:off x="5784652" y="4373225"/>
            <a:ext cx="404455" cy="404455"/>
          </a:xfrm>
          <a:prstGeom prst="roundRect">
            <a:avLst>
              <a:gd name="adj" fmla="val 6668"/>
            </a:avLst>
          </a:prstGeom>
          <a:solidFill>
            <a:srgbClr val="EDEBE3"/>
          </a:solidFill>
          <a:ln/>
        </p:spPr>
      </p:sp>
      <p:sp>
        <p:nvSpPr>
          <p:cNvPr id="12" name="Text 10"/>
          <p:cNvSpPr/>
          <p:nvPr/>
        </p:nvSpPr>
        <p:spPr>
          <a:xfrm>
            <a:off x="5851981" y="4406860"/>
            <a:ext cx="269677" cy="337066"/>
          </a:xfrm>
          <a:prstGeom prst="rect">
            <a:avLst/>
          </a:prstGeom>
          <a:noFill/>
          <a:ln/>
        </p:spPr>
        <p:txBody>
          <a:bodyPr wrap="none" lIns="0" tIns="0" rIns="0" bIns="0" rtlCol="0" anchor="t"/>
          <a:lstStyle/>
          <a:p>
            <a:pPr algn="ctr" indent="0" marL="0">
              <a:lnSpc>
                <a:spcPts val="2100"/>
              </a:lnSpc>
              <a:buNone/>
            </a:pPr>
            <a:r>
              <a:rPr lang="en-US" sz="2100" dirty="0">
                <a:solidFill>
                  <a:srgbClr val="161613"/>
                </a:solidFill>
                <a:latin typeface="DM Sans Medium" pitchFamily="34" charset="0"/>
                <a:ea typeface="DM Sans Medium" pitchFamily="34" charset="-122"/>
                <a:cs typeface="DM Sans Medium" pitchFamily="34" charset="-120"/>
              </a:rPr>
              <a:t>2</a:t>
            </a:r>
            <a:endParaRPr lang="en-US" sz="2100" dirty="0"/>
          </a:p>
        </p:txBody>
      </p:sp>
      <p:sp>
        <p:nvSpPr>
          <p:cNvPr id="13" name="Text 11"/>
          <p:cNvSpPr/>
          <p:nvPr/>
        </p:nvSpPr>
        <p:spPr>
          <a:xfrm>
            <a:off x="4863227" y="5294590"/>
            <a:ext cx="2247424" cy="280988"/>
          </a:xfrm>
          <a:prstGeom prst="rect">
            <a:avLst/>
          </a:prstGeom>
          <a:noFill/>
          <a:ln/>
        </p:spPr>
        <p:txBody>
          <a:bodyPr wrap="none" lIns="0" tIns="0" rIns="0" bIns="0" rtlCol="0" anchor="t"/>
          <a:lstStyle/>
          <a:p>
            <a:pPr algn="ctr" indent="0" marL="0">
              <a:lnSpc>
                <a:spcPts val="2200"/>
              </a:lnSpc>
              <a:buNone/>
            </a:pPr>
            <a:r>
              <a:rPr lang="en-US" sz="1750" dirty="0">
                <a:solidFill>
                  <a:srgbClr val="161613"/>
                </a:solidFill>
                <a:latin typeface="DM Sans Medium" pitchFamily="34" charset="0"/>
                <a:ea typeface="DM Sans Medium" pitchFamily="34" charset="-122"/>
                <a:cs typeface="DM Sans Medium" pitchFamily="34" charset="-120"/>
              </a:rPr>
              <a:t>Tooling</a:t>
            </a:r>
            <a:endParaRPr lang="en-US" sz="1750" dirty="0"/>
          </a:p>
        </p:txBody>
      </p:sp>
      <p:sp>
        <p:nvSpPr>
          <p:cNvPr id="14" name="Text 12"/>
          <p:cNvSpPr/>
          <p:nvPr/>
        </p:nvSpPr>
        <p:spPr>
          <a:xfrm>
            <a:off x="3622715" y="5683448"/>
            <a:ext cx="4728567" cy="1150620"/>
          </a:xfrm>
          <a:prstGeom prst="rect">
            <a:avLst/>
          </a:prstGeom>
          <a:noFill/>
          <a:ln/>
        </p:spPr>
        <p:txBody>
          <a:bodyPr wrap="square" lIns="0" tIns="0" rIns="0" bIns="0" rtlCol="0" anchor="t"/>
          <a:lstStyle/>
          <a:p>
            <a:pPr algn="ctr" indent="0" marL="0">
              <a:lnSpc>
                <a:spcPts val="2250"/>
              </a:lnSpc>
              <a:buNone/>
            </a:pPr>
            <a:r>
              <a:rPr lang="en-US" sz="1400" dirty="0">
                <a:solidFill>
                  <a:srgbClr val="161613"/>
                </a:solidFill>
                <a:latin typeface="Inter" pitchFamily="34" charset="0"/>
                <a:ea typeface="Inter" pitchFamily="34" charset="-122"/>
                <a:cs typeface="Inter" pitchFamily="34" charset="-120"/>
              </a:rPr>
              <a:t>Oracle SQL Developer facilitated schema creation and PL/SQL coding, while OEM (Oracle Enterprise Manager) provided advanced database administration capabilities.</a:t>
            </a:r>
            <a:endParaRPr lang="en-US" sz="1400" dirty="0"/>
          </a:p>
        </p:txBody>
      </p:sp>
      <p:sp>
        <p:nvSpPr>
          <p:cNvPr id="15" name="Shape 13"/>
          <p:cNvSpPr/>
          <p:nvPr/>
        </p:nvSpPr>
        <p:spPr>
          <a:xfrm>
            <a:off x="8631793" y="4036159"/>
            <a:ext cx="22860" cy="539353"/>
          </a:xfrm>
          <a:prstGeom prst="roundRect">
            <a:avLst>
              <a:gd name="adj" fmla="val 117977"/>
            </a:avLst>
          </a:prstGeom>
          <a:solidFill>
            <a:srgbClr val="D3D1C9"/>
          </a:solidFill>
          <a:ln/>
        </p:spPr>
      </p:sp>
      <p:sp>
        <p:nvSpPr>
          <p:cNvPr id="16" name="Shape 14"/>
          <p:cNvSpPr/>
          <p:nvPr/>
        </p:nvSpPr>
        <p:spPr>
          <a:xfrm>
            <a:off x="8441055" y="4373225"/>
            <a:ext cx="404455" cy="404455"/>
          </a:xfrm>
          <a:prstGeom prst="roundRect">
            <a:avLst>
              <a:gd name="adj" fmla="val 6668"/>
            </a:avLst>
          </a:prstGeom>
          <a:solidFill>
            <a:srgbClr val="EDEBE3"/>
          </a:solidFill>
          <a:ln/>
        </p:spPr>
      </p:sp>
      <p:sp>
        <p:nvSpPr>
          <p:cNvPr id="17" name="Text 15"/>
          <p:cNvSpPr/>
          <p:nvPr/>
        </p:nvSpPr>
        <p:spPr>
          <a:xfrm>
            <a:off x="8508385" y="4406860"/>
            <a:ext cx="269677" cy="337066"/>
          </a:xfrm>
          <a:prstGeom prst="rect">
            <a:avLst/>
          </a:prstGeom>
          <a:noFill/>
          <a:ln/>
        </p:spPr>
        <p:txBody>
          <a:bodyPr wrap="none" lIns="0" tIns="0" rIns="0" bIns="0" rtlCol="0" anchor="t"/>
          <a:lstStyle/>
          <a:p>
            <a:pPr algn="ctr" indent="0" marL="0">
              <a:lnSpc>
                <a:spcPts val="2100"/>
              </a:lnSpc>
              <a:buNone/>
            </a:pPr>
            <a:r>
              <a:rPr lang="en-US" sz="2100" dirty="0">
                <a:solidFill>
                  <a:srgbClr val="161613"/>
                </a:solidFill>
                <a:latin typeface="DM Sans Medium" pitchFamily="34" charset="0"/>
                <a:ea typeface="DM Sans Medium" pitchFamily="34" charset="-122"/>
                <a:cs typeface="DM Sans Medium" pitchFamily="34" charset="-120"/>
              </a:rPr>
              <a:t>3</a:t>
            </a:r>
            <a:endParaRPr lang="en-US" sz="2100" dirty="0"/>
          </a:p>
        </p:txBody>
      </p:sp>
      <p:sp>
        <p:nvSpPr>
          <p:cNvPr id="18" name="Text 16"/>
          <p:cNvSpPr/>
          <p:nvPr/>
        </p:nvSpPr>
        <p:spPr>
          <a:xfrm>
            <a:off x="7519630" y="2316837"/>
            <a:ext cx="2247424" cy="280988"/>
          </a:xfrm>
          <a:prstGeom prst="rect">
            <a:avLst/>
          </a:prstGeom>
          <a:noFill/>
          <a:ln/>
        </p:spPr>
        <p:txBody>
          <a:bodyPr wrap="none" lIns="0" tIns="0" rIns="0" bIns="0" rtlCol="0" anchor="t"/>
          <a:lstStyle/>
          <a:p>
            <a:pPr algn="ctr" indent="0" marL="0">
              <a:lnSpc>
                <a:spcPts val="2200"/>
              </a:lnSpc>
              <a:buNone/>
            </a:pPr>
            <a:r>
              <a:rPr lang="en-US" sz="1750" dirty="0">
                <a:solidFill>
                  <a:srgbClr val="161613"/>
                </a:solidFill>
                <a:latin typeface="DM Sans Medium" pitchFamily="34" charset="0"/>
                <a:ea typeface="DM Sans Medium" pitchFamily="34" charset="-122"/>
                <a:cs typeface="DM Sans Medium" pitchFamily="34" charset="-120"/>
              </a:rPr>
              <a:t>Schema Design</a:t>
            </a:r>
            <a:endParaRPr lang="en-US" sz="1750" dirty="0"/>
          </a:p>
        </p:txBody>
      </p:sp>
      <p:sp>
        <p:nvSpPr>
          <p:cNvPr id="19" name="Text 17"/>
          <p:cNvSpPr/>
          <p:nvPr/>
        </p:nvSpPr>
        <p:spPr>
          <a:xfrm>
            <a:off x="6279118" y="2705695"/>
            <a:ext cx="4728567" cy="1150620"/>
          </a:xfrm>
          <a:prstGeom prst="rect">
            <a:avLst/>
          </a:prstGeom>
          <a:noFill/>
          <a:ln/>
        </p:spPr>
        <p:txBody>
          <a:bodyPr wrap="square" lIns="0" tIns="0" rIns="0" bIns="0" rtlCol="0" anchor="t"/>
          <a:lstStyle/>
          <a:p>
            <a:pPr algn="ctr" indent="0" marL="0">
              <a:lnSpc>
                <a:spcPts val="2250"/>
              </a:lnSpc>
              <a:buNone/>
            </a:pPr>
            <a:r>
              <a:rPr lang="en-US" sz="1400" dirty="0">
                <a:solidFill>
                  <a:srgbClr val="161613"/>
                </a:solidFill>
                <a:latin typeface="Inter" pitchFamily="34" charset="0"/>
                <a:ea typeface="Inter" pitchFamily="34" charset="-122"/>
                <a:cs typeface="Inter" pitchFamily="34" charset="-120"/>
              </a:rPr>
              <a:t>All necessary tables and their corresponding constraints, including Primary Keys (PK), Foreign Keys (FK), NOT NULL, and CHECK constraints, were meticulously defined to ensure data integrity.</a:t>
            </a:r>
            <a:endParaRPr lang="en-US" sz="1400" dirty="0"/>
          </a:p>
        </p:txBody>
      </p:sp>
      <p:sp>
        <p:nvSpPr>
          <p:cNvPr id="20" name="Shape 18"/>
          <p:cNvSpPr/>
          <p:nvPr/>
        </p:nvSpPr>
        <p:spPr>
          <a:xfrm>
            <a:off x="11288197" y="4575393"/>
            <a:ext cx="22860" cy="539353"/>
          </a:xfrm>
          <a:prstGeom prst="roundRect">
            <a:avLst>
              <a:gd name="adj" fmla="val 117977"/>
            </a:avLst>
          </a:prstGeom>
          <a:solidFill>
            <a:srgbClr val="D3D1C9"/>
          </a:solidFill>
          <a:ln/>
        </p:spPr>
      </p:sp>
      <p:sp>
        <p:nvSpPr>
          <p:cNvPr id="21" name="Shape 19"/>
          <p:cNvSpPr/>
          <p:nvPr/>
        </p:nvSpPr>
        <p:spPr>
          <a:xfrm>
            <a:off x="11097458" y="4373225"/>
            <a:ext cx="404455" cy="404455"/>
          </a:xfrm>
          <a:prstGeom prst="roundRect">
            <a:avLst>
              <a:gd name="adj" fmla="val 6668"/>
            </a:avLst>
          </a:prstGeom>
          <a:solidFill>
            <a:srgbClr val="EDEBE3"/>
          </a:solidFill>
          <a:ln/>
        </p:spPr>
      </p:sp>
      <p:sp>
        <p:nvSpPr>
          <p:cNvPr id="22" name="Text 20"/>
          <p:cNvSpPr/>
          <p:nvPr/>
        </p:nvSpPr>
        <p:spPr>
          <a:xfrm>
            <a:off x="11164788" y="4406860"/>
            <a:ext cx="269677" cy="337066"/>
          </a:xfrm>
          <a:prstGeom prst="rect">
            <a:avLst/>
          </a:prstGeom>
          <a:noFill/>
          <a:ln/>
        </p:spPr>
        <p:txBody>
          <a:bodyPr wrap="none" lIns="0" tIns="0" rIns="0" bIns="0" rtlCol="0" anchor="t"/>
          <a:lstStyle/>
          <a:p>
            <a:pPr algn="ctr" indent="0" marL="0">
              <a:lnSpc>
                <a:spcPts val="2100"/>
              </a:lnSpc>
              <a:buNone/>
            </a:pPr>
            <a:r>
              <a:rPr lang="en-US" sz="2100" dirty="0">
                <a:solidFill>
                  <a:srgbClr val="161613"/>
                </a:solidFill>
                <a:latin typeface="DM Sans Medium" pitchFamily="34" charset="0"/>
                <a:ea typeface="DM Sans Medium" pitchFamily="34" charset="-122"/>
                <a:cs typeface="DM Sans Medium" pitchFamily="34" charset="-120"/>
              </a:rPr>
              <a:t>4</a:t>
            </a:r>
            <a:endParaRPr lang="en-US" sz="2100" dirty="0"/>
          </a:p>
        </p:txBody>
      </p:sp>
      <p:sp>
        <p:nvSpPr>
          <p:cNvPr id="23" name="Text 21"/>
          <p:cNvSpPr/>
          <p:nvPr/>
        </p:nvSpPr>
        <p:spPr>
          <a:xfrm>
            <a:off x="10176034" y="5294590"/>
            <a:ext cx="2247424" cy="280988"/>
          </a:xfrm>
          <a:prstGeom prst="rect">
            <a:avLst/>
          </a:prstGeom>
          <a:noFill/>
          <a:ln/>
        </p:spPr>
        <p:txBody>
          <a:bodyPr wrap="none" lIns="0" tIns="0" rIns="0" bIns="0" rtlCol="0" anchor="t"/>
          <a:lstStyle/>
          <a:p>
            <a:pPr algn="ctr" indent="0" marL="0">
              <a:lnSpc>
                <a:spcPts val="2200"/>
              </a:lnSpc>
              <a:buNone/>
            </a:pPr>
            <a:r>
              <a:rPr lang="en-US" sz="1750" dirty="0">
                <a:solidFill>
                  <a:srgbClr val="161613"/>
                </a:solidFill>
                <a:latin typeface="DM Sans Medium" pitchFamily="34" charset="0"/>
                <a:ea typeface="DM Sans Medium" pitchFamily="34" charset="-122"/>
                <a:cs typeface="DM Sans Medium" pitchFamily="34" charset="-120"/>
              </a:rPr>
              <a:t>Data Validation</a:t>
            </a:r>
            <a:endParaRPr lang="en-US" sz="1750" dirty="0"/>
          </a:p>
        </p:txBody>
      </p:sp>
      <p:sp>
        <p:nvSpPr>
          <p:cNvPr id="24" name="Text 22"/>
          <p:cNvSpPr/>
          <p:nvPr/>
        </p:nvSpPr>
        <p:spPr>
          <a:xfrm>
            <a:off x="8935522" y="5683448"/>
            <a:ext cx="4728567" cy="862965"/>
          </a:xfrm>
          <a:prstGeom prst="rect">
            <a:avLst/>
          </a:prstGeom>
          <a:noFill/>
          <a:ln/>
        </p:spPr>
        <p:txBody>
          <a:bodyPr wrap="square" lIns="0" tIns="0" rIns="0" bIns="0" rtlCol="0" anchor="t"/>
          <a:lstStyle/>
          <a:p>
            <a:pPr algn="ctr" indent="0" marL="0">
              <a:lnSpc>
                <a:spcPts val="2250"/>
              </a:lnSpc>
              <a:buNone/>
            </a:pPr>
            <a:r>
              <a:rPr lang="en-US" sz="1400" dirty="0">
                <a:solidFill>
                  <a:srgbClr val="161613"/>
                </a:solidFill>
                <a:latin typeface="Inter" pitchFamily="34" charset="0"/>
                <a:ea typeface="Inter" pitchFamily="34" charset="-122"/>
                <a:cs typeface="Inter" pitchFamily="34" charset="-120"/>
              </a:rPr>
              <a:t>Sample test data was meticulously generated and inserted into the tables to thoroughly validate the schema design and constraint enforcement.</a:t>
            </a:r>
            <a:endParaRPr lang="en-US" sz="1400" dirty="0"/>
          </a:p>
        </p:txBody>
      </p:sp>
      <p:sp>
        <p:nvSpPr>
          <p:cNvPr id="25" name="Text 23"/>
          <p:cNvSpPr/>
          <p:nvPr/>
        </p:nvSpPr>
        <p:spPr>
          <a:xfrm>
            <a:off x="786527" y="7036237"/>
            <a:ext cx="13057346" cy="575310"/>
          </a:xfrm>
          <a:prstGeom prst="rect">
            <a:avLst/>
          </a:prstGeom>
          <a:noFill/>
          <a:ln/>
        </p:spPr>
        <p:txBody>
          <a:bodyPr wrap="square" lIns="0" tIns="0" rIns="0" bIns="0" rtlCol="0" anchor="t"/>
          <a:lstStyle/>
          <a:p>
            <a:pPr algn="l" indent="0" marL="0">
              <a:lnSpc>
                <a:spcPts val="2250"/>
              </a:lnSpc>
              <a:buNone/>
            </a:pPr>
            <a:r>
              <a:rPr lang="en-US" sz="1400" dirty="0">
                <a:solidFill>
                  <a:srgbClr val="161613"/>
                </a:solidFill>
                <a:latin typeface="Inter" pitchFamily="34" charset="0"/>
                <a:ea typeface="Inter" pitchFamily="34" charset="-122"/>
                <a:cs typeface="Inter" pitchFamily="34" charset="-120"/>
              </a:rPr>
              <a:t>This foundational work ensures that the system is not only functional but also adheres to strict data governance principles, setting the stage for advanced PL/SQL features to be layered on top.</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89002" y="462796"/>
            <a:ext cx="6148626" cy="341828"/>
          </a:xfrm>
          <a:prstGeom prst="rect">
            <a:avLst/>
          </a:prstGeom>
          <a:noFill/>
          <a:ln/>
        </p:spPr>
        <p:txBody>
          <a:bodyPr wrap="none" lIns="0" tIns="0" rIns="0" bIns="0" rtlCol="0" anchor="t"/>
          <a:lstStyle/>
          <a:p>
            <a:pPr algn="l" indent="0" marL="0">
              <a:lnSpc>
                <a:spcPts val="2650"/>
              </a:lnSpc>
              <a:buNone/>
            </a:pPr>
            <a:r>
              <a:rPr lang="en-US" sz="2150" dirty="0">
                <a:solidFill>
                  <a:srgbClr val="161613"/>
                </a:solidFill>
                <a:latin typeface="DM Sans Medium" pitchFamily="34" charset="0"/>
                <a:ea typeface="DM Sans Medium" pitchFamily="34" charset="-122"/>
                <a:cs typeface="DM Sans Medium" pitchFamily="34" charset="-120"/>
              </a:rPr>
              <a:t>Leveraging Advanced PL/SQL for Business Logic</a:t>
            </a:r>
            <a:endParaRPr lang="en-US" sz="2150" dirty="0"/>
          </a:p>
        </p:txBody>
      </p:sp>
      <p:sp>
        <p:nvSpPr>
          <p:cNvPr id="3" name="Text 1"/>
          <p:cNvSpPr/>
          <p:nvPr/>
        </p:nvSpPr>
        <p:spPr>
          <a:xfrm>
            <a:off x="589002" y="1023342"/>
            <a:ext cx="13452396" cy="175022"/>
          </a:xfrm>
          <a:prstGeom prst="rect">
            <a:avLst/>
          </a:prstGeom>
          <a:noFill/>
          <a:ln/>
        </p:spPr>
        <p:txBody>
          <a:bodyPr wrap="none" lIns="0" tIns="0" rIns="0" bIns="0" rtlCol="0" anchor="t"/>
          <a:lstStyle/>
          <a:p>
            <a:pPr algn="l" indent="0" marL="0">
              <a:lnSpc>
                <a:spcPts val="1350"/>
              </a:lnSpc>
              <a:buNone/>
            </a:pPr>
            <a:r>
              <a:rPr lang="en-US" sz="850" dirty="0">
                <a:solidFill>
                  <a:srgbClr val="161613"/>
                </a:solidFill>
                <a:latin typeface="Inter" pitchFamily="34" charset="0"/>
                <a:ea typeface="Inter" pitchFamily="34" charset="-122"/>
                <a:cs typeface="Inter" pitchFamily="34" charset="-120"/>
              </a:rPr>
              <a:t>Advanced PL/SQL features are critical for enforcing complex business rules, ensuring data security, and providing comprehensive auditing capabilities. These components are integral to the system's robustness and reliability.</a:t>
            </a:r>
            <a:endParaRPr lang="en-US" sz="850" dirty="0"/>
          </a:p>
        </p:txBody>
      </p:sp>
      <p:pic>
        <p:nvPicPr>
          <p:cNvPr id="4" name="Image 0" descr="preencoded.png">    </p:cNvPr>
          <p:cNvPicPr>
            <a:picLocks noChangeAspect="1"/>
          </p:cNvPicPr>
          <p:nvPr/>
        </p:nvPicPr>
        <p:blipFill>
          <a:blip r:embed="rId1"/>
          <a:stretch>
            <a:fillRect/>
          </a:stretch>
        </p:blipFill>
        <p:spPr>
          <a:xfrm>
            <a:off x="589002" y="1321356"/>
            <a:ext cx="546973" cy="656273"/>
          </a:xfrm>
          <a:prstGeom prst="rect">
            <a:avLst/>
          </a:prstGeom>
        </p:spPr>
      </p:pic>
      <p:sp>
        <p:nvSpPr>
          <p:cNvPr id="5" name="Text 2"/>
          <p:cNvSpPr/>
          <p:nvPr/>
        </p:nvSpPr>
        <p:spPr>
          <a:xfrm>
            <a:off x="1300043" y="1430655"/>
            <a:ext cx="1367433" cy="170974"/>
          </a:xfrm>
          <a:prstGeom prst="rect">
            <a:avLst/>
          </a:prstGeom>
          <a:noFill/>
          <a:ln/>
        </p:spPr>
        <p:txBody>
          <a:bodyPr wrap="none" lIns="0" tIns="0" rIns="0" bIns="0" rtlCol="0" anchor="t"/>
          <a:lstStyle/>
          <a:p>
            <a:pPr algn="l" indent="0" marL="0">
              <a:lnSpc>
                <a:spcPts val="1300"/>
              </a:lnSpc>
              <a:buNone/>
            </a:pPr>
            <a:r>
              <a:rPr lang="en-US" sz="1050" dirty="0">
                <a:solidFill>
                  <a:srgbClr val="161613"/>
                </a:solidFill>
                <a:latin typeface="DM Sans Medium" pitchFamily="34" charset="0"/>
                <a:ea typeface="DM Sans Medium" pitchFamily="34" charset="-122"/>
                <a:cs typeface="DM Sans Medium" pitchFamily="34" charset="-120"/>
              </a:rPr>
              <a:t>Triggers</a:t>
            </a:r>
            <a:endParaRPr lang="en-US" sz="1050" dirty="0"/>
          </a:p>
        </p:txBody>
      </p:sp>
      <p:sp>
        <p:nvSpPr>
          <p:cNvPr id="6" name="Text 3"/>
          <p:cNvSpPr/>
          <p:nvPr/>
        </p:nvSpPr>
        <p:spPr>
          <a:xfrm>
            <a:off x="1300043" y="1667232"/>
            <a:ext cx="12741354" cy="175022"/>
          </a:xfrm>
          <a:prstGeom prst="rect">
            <a:avLst/>
          </a:prstGeom>
          <a:noFill/>
          <a:ln/>
        </p:spPr>
        <p:txBody>
          <a:bodyPr wrap="none" lIns="0" tIns="0" rIns="0" bIns="0" rtlCol="0" anchor="t"/>
          <a:lstStyle/>
          <a:p>
            <a:pPr algn="l" indent="0" marL="0">
              <a:lnSpc>
                <a:spcPts val="1350"/>
              </a:lnSpc>
              <a:buNone/>
            </a:pPr>
            <a:r>
              <a:rPr lang="en-US" sz="850" dirty="0">
                <a:solidFill>
                  <a:srgbClr val="161613"/>
                </a:solidFill>
                <a:latin typeface="Inter" pitchFamily="34" charset="0"/>
                <a:ea typeface="Inter" pitchFamily="34" charset="-122"/>
                <a:cs typeface="Inter" pitchFamily="34" charset="-120"/>
              </a:rPr>
              <a:t>Implemented to prevent order processing operations on weekends and specified public holidays. A dedicated reference table stores holiday dates, ensuring dynamic and accurate enforcement.</a:t>
            </a:r>
            <a:endParaRPr lang="en-US" sz="850" dirty="0"/>
          </a:p>
        </p:txBody>
      </p:sp>
      <p:pic>
        <p:nvPicPr>
          <p:cNvPr id="7" name="Image 1" descr="preencoded.png">    </p:cNvPr>
          <p:cNvPicPr>
            <a:picLocks noChangeAspect="1"/>
          </p:cNvPicPr>
          <p:nvPr/>
        </p:nvPicPr>
        <p:blipFill>
          <a:blip r:embed="rId2"/>
          <a:stretch>
            <a:fillRect/>
          </a:stretch>
        </p:blipFill>
        <p:spPr>
          <a:xfrm>
            <a:off x="589002" y="1977628"/>
            <a:ext cx="546973" cy="656273"/>
          </a:xfrm>
          <a:prstGeom prst="rect">
            <a:avLst/>
          </a:prstGeom>
        </p:spPr>
      </p:pic>
      <p:sp>
        <p:nvSpPr>
          <p:cNvPr id="8" name="Text 4"/>
          <p:cNvSpPr/>
          <p:nvPr/>
        </p:nvSpPr>
        <p:spPr>
          <a:xfrm>
            <a:off x="1300043" y="2086928"/>
            <a:ext cx="1367433" cy="170974"/>
          </a:xfrm>
          <a:prstGeom prst="rect">
            <a:avLst/>
          </a:prstGeom>
          <a:noFill/>
          <a:ln/>
        </p:spPr>
        <p:txBody>
          <a:bodyPr wrap="none" lIns="0" tIns="0" rIns="0" bIns="0" rtlCol="0" anchor="t"/>
          <a:lstStyle/>
          <a:p>
            <a:pPr algn="l" indent="0" marL="0">
              <a:lnSpc>
                <a:spcPts val="1300"/>
              </a:lnSpc>
              <a:buNone/>
            </a:pPr>
            <a:r>
              <a:rPr lang="en-US" sz="1050" dirty="0">
                <a:solidFill>
                  <a:srgbClr val="161613"/>
                </a:solidFill>
                <a:latin typeface="DM Sans Medium" pitchFamily="34" charset="0"/>
                <a:ea typeface="DM Sans Medium" pitchFamily="34" charset="-122"/>
                <a:cs typeface="DM Sans Medium" pitchFamily="34" charset="-120"/>
              </a:rPr>
              <a:t>Packages</a:t>
            </a:r>
            <a:endParaRPr lang="en-US" sz="1050" dirty="0"/>
          </a:p>
        </p:txBody>
      </p:sp>
      <p:sp>
        <p:nvSpPr>
          <p:cNvPr id="9" name="Text 5"/>
          <p:cNvSpPr/>
          <p:nvPr/>
        </p:nvSpPr>
        <p:spPr>
          <a:xfrm>
            <a:off x="1300043" y="2323505"/>
            <a:ext cx="12741354" cy="175022"/>
          </a:xfrm>
          <a:prstGeom prst="rect">
            <a:avLst/>
          </a:prstGeom>
          <a:noFill/>
          <a:ln/>
        </p:spPr>
        <p:txBody>
          <a:bodyPr wrap="none" lIns="0" tIns="0" rIns="0" bIns="0" rtlCol="0" anchor="t"/>
          <a:lstStyle/>
          <a:p>
            <a:pPr algn="l" indent="0" marL="0">
              <a:lnSpc>
                <a:spcPts val="1350"/>
              </a:lnSpc>
              <a:buNone/>
            </a:pPr>
            <a:r>
              <a:rPr lang="en-US" sz="850" dirty="0">
                <a:solidFill>
                  <a:srgbClr val="161613"/>
                </a:solidFill>
                <a:latin typeface="Inter" pitchFamily="34" charset="0"/>
                <a:ea typeface="Inter" pitchFamily="34" charset="-122"/>
                <a:cs typeface="Inter" pitchFamily="34" charset="-120"/>
              </a:rPr>
              <a:t>Developed to encapsulate related functions and procedures for managing orders and enforcing specific business rules. This modular approach enhances code reusability and maintainability.</a:t>
            </a:r>
            <a:endParaRPr lang="en-US" sz="850" dirty="0"/>
          </a:p>
        </p:txBody>
      </p:sp>
      <p:pic>
        <p:nvPicPr>
          <p:cNvPr id="10" name="Image 2" descr="preencoded.png">    </p:cNvPr>
          <p:cNvPicPr>
            <a:picLocks noChangeAspect="1"/>
          </p:cNvPicPr>
          <p:nvPr/>
        </p:nvPicPr>
        <p:blipFill>
          <a:blip r:embed="rId3"/>
          <a:stretch>
            <a:fillRect/>
          </a:stretch>
        </p:blipFill>
        <p:spPr>
          <a:xfrm>
            <a:off x="589002" y="2633901"/>
            <a:ext cx="546973" cy="656273"/>
          </a:xfrm>
          <a:prstGeom prst="rect">
            <a:avLst/>
          </a:prstGeom>
        </p:spPr>
      </p:pic>
      <p:sp>
        <p:nvSpPr>
          <p:cNvPr id="11" name="Text 6"/>
          <p:cNvSpPr/>
          <p:nvPr/>
        </p:nvSpPr>
        <p:spPr>
          <a:xfrm>
            <a:off x="1300043" y="2743200"/>
            <a:ext cx="1367433" cy="170974"/>
          </a:xfrm>
          <a:prstGeom prst="rect">
            <a:avLst/>
          </a:prstGeom>
          <a:noFill/>
          <a:ln/>
        </p:spPr>
        <p:txBody>
          <a:bodyPr wrap="none" lIns="0" tIns="0" rIns="0" bIns="0" rtlCol="0" anchor="t"/>
          <a:lstStyle/>
          <a:p>
            <a:pPr algn="l" indent="0" marL="0">
              <a:lnSpc>
                <a:spcPts val="1300"/>
              </a:lnSpc>
              <a:buNone/>
            </a:pPr>
            <a:r>
              <a:rPr lang="en-US" sz="1050" dirty="0">
                <a:solidFill>
                  <a:srgbClr val="161613"/>
                </a:solidFill>
                <a:latin typeface="DM Sans Medium" pitchFamily="34" charset="0"/>
                <a:ea typeface="DM Sans Medium" pitchFamily="34" charset="-122"/>
                <a:cs typeface="DM Sans Medium" pitchFamily="34" charset="-120"/>
              </a:rPr>
              <a:t>Auditing Mechanism</a:t>
            </a:r>
            <a:endParaRPr lang="en-US" sz="1050" dirty="0"/>
          </a:p>
        </p:txBody>
      </p:sp>
      <p:sp>
        <p:nvSpPr>
          <p:cNvPr id="12" name="Text 7"/>
          <p:cNvSpPr/>
          <p:nvPr/>
        </p:nvSpPr>
        <p:spPr>
          <a:xfrm>
            <a:off x="1300043" y="2979777"/>
            <a:ext cx="12741354" cy="175022"/>
          </a:xfrm>
          <a:prstGeom prst="rect">
            <a:avLst/>
          </a:prstGeom>
          <a:noFill/>
          <a:ln/>
        </p:spPr>
        <p:txBody>
          <a:bodyPr wrap="none" lIns="0" tIns="0" rIns="0" bIns="0" rtlCol="0" anchor="t"/>
          <a:lstStyle/>
          <a:p>
            <a:pPr algn="l" indent="0" marL="0">
              <a:lnSpc>
                <a:spcPts val="1350"/>
              </a:lnSpc>
              <a:buNone/>
            </a:pPr>
            <a:r>
              <a:rPr lang="en-US" sz="850" dirty="0">
                <a:solidFill>
                  <a:srgbClr val="161613"/>
                </a:solidFill>
                <a:latin typeface="Inter" pitchFamily="34" charset="0"/>
                <a:ea typeface="Inter" pitchFamily="34" charset="-122"/>
                <a:cs typeface="Inter" pitchFamily="34" charset="-120"/>
              </a:rPr>
              <a:t>A robust auditing system logs every significant user action, recording the user ID, action performed, timestamp, and the outcome (allowed or denied). This provides critical data for compliance and operational analysis.</a:t>
            </a:r>
            <a:endParaRPr lang="en-US" sz="850" dirty="0"/>
          </a:p>
        </p:txBody>
      </p:sp>
      <p:sp>
        <p:nvSpPr>
          <p:cNvPr id="13" name="Text 8"/>
          <p:cNvSpPr/>
          <p:nvPr/>
        </p:nvSpPr>
        <p:spPr>
          <a:xfrm>
            <a:off x="589002" y="3413165"/>
            <a:ext cx="13452396" cy="175022"/>
          </a:xfrm>
          <a:prstGeom prst="rect">
            <a:avLst/>
          </a:prstGeom>
          <a:noFill/>
          <a:ln/>
        </p:spPr>
        <p:txBody>
          <a:bodyPr wrap="none" lIns="0" tIns="0" rIns="0" bIns="0" rtlCol="0" anchor="t"/>
          <a:lstStyle/>
          <a:p>
            <a:pPr algn="l" indent="0" marL="0">
              <a:lnSpc>
                <a:spcPts val="1350"/>
              </a:lnSpc>
              <a:buNone/>
            </a:pPr>
            <a:r>
              <a:rPr lang="en-US" sz="850" dirty="0">
                <a:solidFill>
                  <a:srgbClr val="161613"/>
                </a:solidFill>
                <a:latin typeface="Inter" pitchFamily="34" charset="0"/>
                <a:ea typeface="Inter" pitchFamily="34" charset="-122"/>
                <a:cs typeface="Inter" pitchFamily="34" charset="-120"/>
              </a:rPr>
              <a:t>These advanced PL/SQL components are meticulously designed to handle intricate business requirements, ensuring that the system operates efficiently, securely, and in full compliance with defined operational policies.</a:t>
            </a:r>
            <a:endParaRPr lang="en-US" sz="850" dirty="0"/>
          </a:p>
        </p:txBody>
      </p:sp>
      <p:pic>
        <p:nvPicPr>
          <p:cNvPr id="14" name="Image 3" descr="preencoded.png">    </p:cNvPr>
          <p:cNvPicPr>
            <a:picLocks noChangeAspect="1"/>
          </p:cNvPicPr>
          <p:nvPr/>
        </p:nvPicPr>
        <p:blipFill>
          <a:blip r:embed="rId4"/>
          <a:stretch>
            <a:fillRect/>
          </a:stretch>
        </p:blipFill>
        <p:spPr>
          <a:xfrm>
            <a:off x="589002" y="3834170"/>
            <a:ext cx="3757017" cy="2452568"/>
          </a:xfrm>
          <a:prstGeom prst="rect">
            <a:avLst/>
          </a:prstGeom>
        </p:spPr>
      </p:pic>
      <p:pic>
        <p:nvPicPr>
          <p:cNvPr id="15" name="Image 4" descr="preencoded.png">    </p:cNvPr>
          <p:cNvPicPr>
            <a:picLocks noChangeAspect="1"/>
          </p:cNvPicPr>
          <p:nvPr/>
        </p:nvPicPr>
        <p:blipFill>
          <a:blip r:embed="rId5"/>
          <a:stretch>
            <a:fillRect/>
          </a:stretch>
        </p:blipFill>
        <p:spPr>
          <a:xfrm>
            <a:off x="5877639" y="3818811"/>
            <a:ext cx="2341364" cy="1312664"/>
          </a:xfrm>
          <a:prstGeom prst="rect">
            <a:avLst/>
          </a:prstGeom>
        </p:spPr>
      </p:pic>
      <p:pic>
        <p:nvPicPr>
          <p:cNvPr id="16" name="Image 5" descr="preencoded.png">    </p:cNvPr>
          <p:cNvPicPr>
            <a:picLocks noChangeAspect="1"/>
          </p:cNvPicPr>
          <p:nvPr/>
        </p:nvPicPr>
        <p:blipFill>
          <a:blip r:embed="rId6"/>
          <a:stretch>
            <a:fillRect/>
          </a:stretch>
        </p:blipFill>
        <p:spPr>
          <a:xfrm>
            <a:off x="9750623" y="3834170"/>
            <a:ext cx="4305776" cy="43057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2025-05-24T10:50:55Z</dcterms:created>
  <dcterms:modified xsi:type="dcterms:W3CDTF">2025-05-24T10:50:55Z</dcterms:modified>
</cp:coreProperties>
</file>