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59" r:id="rId7"/>
    <p:sldId id="261" r:id="rId8"/>
    <p:sldId id="263" r:id="rId9"/>
    <p:sldId id="262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8880F-A467-4BE1-A601-5D2127DD9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4AA8DA-4724-419E-8D86-D2FAAE31B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5C5C7-EFA0-479A-B46E-156A620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AF348-C027-4D18-BBB3-6B171A53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0AACB-F70B-4768-9B25-D2385048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5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366FF-8A74-43DC-9084-8F098FA7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A9736-760B-4AE2-A7C8-33A75976F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5A86A-2897-43F4-A3D2-8F1851E5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A8CB5-71E7-4938-B8E8-4ADD7AB6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3B23B-1988-4547-90A8-7E6E18F7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0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5E3542-E564-40DA-ABC4-9B793F3AD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57FAD-84ED-4703-AF1C-7CB4470FA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85C26-1BF5-4A0C-8F61-E0113325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3F077-2A55-4821-B345-8B89E919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54F2D-7118-462B-BEB1-42CC6102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9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F2118-CFCC-45E6-85A9-4FBEB91E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AF4F5-FB5F-4538-836B-FD26C909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39C8A-432D-41A6-B6DB-FE4D9223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8A5B5-1CB3-46B9-ACC1-67005BCD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87403-269E-4185-B9A2-9F9A41F1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5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40852-E56F-4DD5-A455-FC188B8A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ECEAF-B4F9-4AA9-9ED7-67B9066BA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C7850-AA3A-4C3E-9C7D-CA7E3FCF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E9929-89B2-4E45-992A-B67E84D8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7E89B-5AB1-4D66-97A7-E95623AA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9D14-FEC6-42D0-B747-544B8823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F273B-F31D-403C-BF5E-A5D7D72AB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CB3B1-60B0-4A1D-8014-869A77DA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BEBB4-7E9F-4459-B7F1-F10CA393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7BD75-42C7-41BD-939B-043A7B18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AEF3B-2DB0-4DBC-939E-77FF4F15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9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BA12C-45D0-49CD-B3BB-96389814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537AB-EDFD-4879-86A2-B96F5043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4FF517-59C5-4540-807F-7CDB9C22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AA67BB-6195-4312-8BBB-00860DC0A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ED95F1-13B2-4B9B-ADA6-5A7ED5F28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69382F-773F-4E06-95BE-787FEE49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8AD964-E0A3-4809-AC6E-AF73BEBB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70E60A-B00F-471D-86E5-31A752B5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3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6B972-B7B4-4E83-993A-7B061CCF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9C66F4-AFAE-4C32-A75D-AAEE0342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684FC2-FF92-44CE-824A-31F173BC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3B025E-A0CF-44B2-A340-E01BF0D7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4ECCFF-4C16-4DE2-8AB2-7B62B66F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3F43FB-A02A-4159-BE0E-3A9835BC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A678CE-BE0E-4B39-8616-40515E5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0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C2823-9773-46F6-8A0D-CEE8DD51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CB743-8E3C-45A8-A797-6231919D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CD311-A1D7-4DB6-8CD9-E3997325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42552-1E94-4EBB-941D-0B03BBC9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5B158-BEA2-45C4-A9BA-07939BDB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AAB80-2E88-40FB-9517-F733C6FD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3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1535E-9C99-4ED8-9BC4-1763F828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41893A-5A98-4968-A969-FCD9C818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56184-EA57-475E-A2BC-481CEFCC8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07E42-B358-438E-9875-6DFA83A9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90CC2-714F-4C30-A548-FF346A47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91E10-7303-44E3-9DDF-42A324E0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7D1ED6-CC4C-4BF3-9277-888145C3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9D578-9AF7-4EA2-8040-1904B2CF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FD5FD-35F2-423F-93A5-B1BE16AC1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E200-6B0A-446A-993B-DCDC9F8BCC3D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2ADF3-3155-45BF-8A99-C5C62B55C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F48AD-5DFA-4CC0-883C-ED4777298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FCFB-320E-40DA-97F9-89F3B2766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5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FFC8D-26A0-449D-B76B-4656EDE43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Shrinking &amp; Caching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7576E0-5D09-48E5-B430-0A9E4997A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滕明卓</a:t>
            </a:r>
          </a:p>
        </p:txBody>
      </p:sp>
    </p:spTree>
    <p:extLst>
      <p:ext uri="{BB962C8B-B14F-4D97-AF65-F5344CB8AC3E}">
        <p14:creationId xmlns:p14="http://schemas.microsoft.com/office/powerpoint/2010/main" val="342031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00388-960D-4C63-B648-31904341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82E812C-4E15-4BAD-B565-08121F713B62}"/>
              </a:ext>
            </a:extLst>
          </p:cNvPr>
          <p:cNvSpPr/>
          <p:nvPr/>
        </p:nvSpPr>
        <p:spPr>
          <a:xfrm>
            <a:off x="2503504" y="1099815"/>
            <a:ext cx="1819922" cy="590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svm_train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60C285-EE40-43D1-9B72-2FC4CF9BB654}"/>
              </a:ext>
            </a:extLst>
          </p:cNvPr>
          <p:cNvSpPr txBox="1"/>
          <p:nvPr/>
        </p:nvSpPr>
        <p:spPr>
          <a:xfrm>
            <a:off x="4662996" y="1210585"/>
            <a:ext cx="3593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准备参数，两两训练支持向量机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B6E3C0B-E00C-4EC1-989C-30EE1AC41D9C}"/>
              </a:ext>
            </a:extLst>
          </p:cNvPr>
          <p:cNvSpPr/>
          <p:nvPr/>
        </p:nvSpPr>
        <p:spPr>
          <a:xfrm>
            <a:off x="2503504" y="2046766"/>
            <a:ext cx="1819922" cy="590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svm_train_one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8258A6-9AA0-4C24-BED9-DB12C9303807}"/>
              </a:ext>
            </a:extLst>
          </p:cNvPr>
          <p:cNvSpPr/>
          <p:nvPr/>
        </p:nvSpPr>
        <p:spPr>
          <a:xfrm>
            <a:off x="2503504" y="2993718"/>
            <a:ext cx="1819922" cy="590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solve_(problem)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840FFD9-BAA3-46E0-AADC-435E22609BB7}"/>
              </a:ext>
            </a:extLst>
          </p:cNvPr>
          <p:cNvSpPr/>
          <p:nvPr/>
        </p:nvSpPr>
        <p:spPr>
          <a:xfrm>
            <a:off x="2503504" y="3940670"/>
            <a:ext cx="1819922" cy="5908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Solver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D378A75-6881-4D47-A7AC-5AC15D5EFFC1}"/>
              </a:ext>
            </a:extLst>
          </p:cNvPr>
          <p:cNvSpPr/>
          <p:nvPr/>
        </p:nvSpPr>
        <p:spPr>
          <a:xfrm>
            <a:off x="2503504" y="4887622"/>
            <a:ext cx="1819922" cy="5908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67E30C-2E1F-40D0-849F-E634F8306819}"/>
              </a:ext>
            </a:extLst>
          </p:cNvPr>
          <p:cNvSpPr/>
          <p:nvPr/>
        </p:nvSpPr>
        <p:spPr>
          <a:xfrm>
            <a:off x="2503504" y="5834574"/>
            <a:ext cx="1819922" cy="5908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Cache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11EE4B-580C-4757-A4FE-C27141AEC209}"/>
              </a:ext>
            </a:extLst>
          </p:cNvPr>
          <p:cNvSpPr txBox="1"/>
          <p:nvPr/>
        </p:nvSpPr>
        <p:spPr>
          <a:xfrm>
            <a:off x="4734017" y="3104489"/>
            <a:ext cx="6345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对应问题的初始化</a:t>
            </a:r>
            <a:r>
              <a:rPr lang="en-US" altLang="zh-CN" dirty="0"/>
              <a:t>+</a:t>
            </a:r>
            <a:r>
              <a:rPr lang="zh-CN" altLang="en-US" dirty="0"/>
              <a:t>调用</a:t>
            </a:r>
            <a:r>
              <a:rPr lang="en-US" altLang="zh-CN" dirty="0"/>
              <a:t>Solver</a:t>
            </a:r>
            <a:r>
              <a:rPr lang="zh-CN" altLang="en-US" dirty="0"/>
              <a:t>的</a:t>
            </a:r>
            <a:r>
              <a:rPr lang="en-US" altLang="zh-CN" dirty="0"/>
              <a:t>Solve()</a:t>
            </a:r>
            <a:r>
              <a:rPr lang="zh-CN" altLang="en-US" dirty="0"/>
              <a:t>函数求解问题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097408-FC70-4AE7-9C66-E24A2E092269}"/>
              </a:ext>
            </a:extLst>
          </p:cNvPr>
          <p:cNvSpPr txBox="1"/>
          <p:nvPr/>
        </p:nvSpPr>
        <p:spPr>
          <a:xfrm>
            <a:off x="4734017" y="4051440"/>
            <a:ext cx="6345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实现了求解</a:t>
            </a:r>
            <a:r>
              <a:rPr lang="en-US" altLang="zh-CN" dirty="0"/>
              <a:t>α</a:t>
            </a:r>
            <a:r>
              <a:rPr lang="zh-CN" altLang="en-US" dirty="0"/>
              <a:t>的算法。在算法中用到了</a:t>
            </a:r>
            <a:r>
              <a:rPr lang="en-US" altLang="zh-CN" dirty="0">
                <a:solidFill>
                  <a:srgbClr val="FF0000"/>
                </a:solidFill>
              </a:rPr>
              <a:t>Shrinking</a:t>
            </a:r>
            <a:r>
              <a:rPr lang="zh-CN" altLang="en-US" dirty="0"/>
              <a:t>的技术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C8F30C-6FE5-4C9A-BBCD-F463222B7C1C}"/>
              </a:ext>
            </a:extLst>
          </p:cNvPr>
          <p:cNvSpPr txBox="1"/>
          <p:nvPr/>
        </p:nvSpPr>
        <p:spPr>
          <a:xfrm>
            <a:off x="4734017" y="4998392"/>
            <a:ext cx="6345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功能：计算两个数据的</a:t>
            </a:r>
            <a:r>
              <a:rPr lang="en-US" altLang="zh-CN" dirty="0"/>
              <a:t>K(</a:t>
            </a:r>
            <a:r>
              <a:rPr lang="en-US" altLang="zh-CN" dirty="0" err="1"/>
              <a:t>x_i</a:t>
            </a:r>
            <a:r>
              <a:rPr lang="en-US" altLang="zh-CN" dirty="0"/>
              <a:t>, </a:t>
            </a:r>
            <a:r>
              <a:rPr lang="en-US" altLang="zh-CN" dirty="0" err="1"/>
              <a:t>x_j</a:t>
            </a:r>
            <a:r>
              <a:rPr lang="en-US" altLang="zh-CN" dirty="0"/>
              <a:t>)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B32028-4943-43F8-8A8A-FEC38A91F68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413465" y="4531543"/>
            <a:ext cx="0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FB96056-E9E8-4386-8DF7-9677EB0958A7}"/>
              </a:ext>
            </a:extLst>
          </p:cNvPr>
          <p:cNvSpPr txBox="1"/>
          <p:nvPr/>
        </p:nvSpPr>
        <p:spPr>
          <a:xfrm>
            <a:off x="3427891" y="4518290"/>
            <a:ext cx="6345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get_Q</a:t>
            </a:r>
            <a:r>
              <a:rPr lang="en-US" altLang="zh-CN" dirty="0"/>
              <a:t>(), </a:t>
            </a:r>
            <a:r>
              <a:rPr lang="zh-CN" altLang="en-US" dirty="0"/>
              <a:t>得到一列计算好的核矩阵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C7018B-D029-409F-B642-500BB02FBF93}"/>
              </a:ext>
            </a:extLst>
          </p:cNvPr>
          <p:cNvSpPr txBox="1"/>
          <p:nvPr/>
        </p:nvSpPr>
        <p:spPr>
          <a:xfrm>
            <a:off x="3427891" y="5478494"/>
            <a:ext cx="7713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Kernel</a:t>
            </a:r>
            <a:r>
              <a:rPr lang="zh-CN" altLang="en-US" dirty="0"/>
              <a:t>中实现的</a:t>
            </a:r>
            <a:r>
              <a:rPr lang="en-US" altLang="zh-CN" dirty="0" err="1"/>
              <a:t>get_Q</a:t>
            </a:r>
            <a:r>
              <a:rPr lang="en-US" altLang="zh-CN" dirty="0"/>
              <a:t>()</a:t>
            </a:r>
            <a:r>
              <a:rPr lang="zh-CN" altLang="en-US" dirty="0"/>
              <a:t>会从缓存中读取</a:t>
            </a:r>
            <a:r>
              <a:rPr lang="en-US" altLang="zh-CN" dirty="0" err="1"/>
              <a:t>QMatrix</a:t>
            </a:r>
            <a:r>
              <a:rPr lang="zh-CN" altLang="en-US" dirty="0"/>
              <a:t>，如果没有，再计算</a:t>
            </a:r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B37B761-54BC-45CE-9F0E-CFB50DC605C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413465" y="5478495"/>
            <a:ext cx="0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4834BF5-21DA-423E-81BC-9F3A56DD6FE2}"/>
              </a:ext>
            </a:extLst>
          </p:cNvPr>
          <p:cNvSpPr txBox="1"/>
          <p:nvPr/>
        </p:nvSpPr>
        <p:spPr>
          <a:xfrm>
            <a:off x="4734017" y="5958596"/>
            <a:ext cx="699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</a:t>
            </a:r>
            <a:r>
              <a:rPr lang="en-US" altLang="zh-CN" dirty="0" err="1"/>
              <a:t>Qmatrix</a:t>
            </a:r>
            <a:r>
              <a:rPr lang="en-US" altLang="zh-CN" dirty="0"/>
              <a:t>(</a:t>
            </a:r>
            <a:r>
              <a:rPr lang="zh-CN" altLang="en-US" dirty="0"/>
              <a:t>按列存储</a:t>
            </a:r>
            <a:r>
              <a:rPr lang="en-US" altLang="zh-CN" dirty="0"/>
              <a:t>)</a:t>
            </a:r>
            <a:r>
              <a:rPr lang="zh-CN" altLang="en-US" dirty="0"/>
              <a:t>，空间不足时最不常用的最先删掉</a:t>
            </a:r>
            <a:endParaRPr lang="en-US" altLang="zh-CN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AF23C6-E8C1-4CB9-A2D9-0610901C49C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413465" y="1690688"/>
            <a:ext cx="0" cy="35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DB2CFD3-E095-483C-B62D-E790628315E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413465" y="2637639"/>
            <a:ext cx="0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FAEF313-B7AD-461B-BA88-B215B680C78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13465" y="3584591"/>
            <a:ext cx="0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A976A03-5529-4925-BD8D-D63A1E201697}"/>
              </a:ext>
            </a:extLst>
          </p:cNvPr>
          <p:cNvSpPr txBox="1"/>
          <p:nvPr/>
        </p:nvSpPr>
        <p:spPr>
          <a:xfrm>
            <a:off x="3487260" y="1690687"/>
            <a:ext cx="84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734281-6988-44C2-A803-43D03DBD3001}"/>
              </a:ext>
            </a:extLst>
          </p:cNvPr>
          <p:cNvSpPr txBox="1"/>
          <p:nvPr/>
        </p:nvSpPr>
        <p:spPr>
          <a:xfrm>
            <a:off x="3478382" y="2633395"/>
            <a:ext cx="84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1D25C74-B7DA-4866-AE63-5A9EB322FB71}"/>
              </a:ext>
            </a:extLst>
          </p:cNvPr>
          <p:cNvSpPr txBox="1"/>
          <p:nvPr/>
        </p:nvSpPr>
        <p:spPr>
          <a:xfrm>
            <a:off x="4677054" y="2170789"/>
            <a:ext cx="3593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训练一个二类的支持向量机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224562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02EF3-D6FE-475D-808E-CEE22577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 err="1"/>
              <a:t>svm_node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E82CA-399C-4237-A815-38806E33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用链表存储</a:t>
            </a:r>
            <a:r>
              <a:rPr lang="zh-CN" altLang="en-US" dirty="0">
                <a:solidFill>
                  <a:srgbClr val="FF0000"/>
                </a:solidFill>
              </a:rPr>
              <a:t>非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数据，每个结点为：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链表</a:t>
            </a:r>
            <a:r>
              <a:rPr lang="en-US" altLang="zh-CN" dirty="0"/>
              <a:t>index</a:t>
            </a:r>
            <a:r>
              <a:rPr lang="zh-CN" altLang="en-US" dirty="0"/>
              <a:t>以</a:t>
            </a:r>
            <a:r>
              <a:rPr lang="en-US" altLang="zh-CN" dirty="0"/>
              <a:t>-1</a:t>
            </a:r>
            <a:r>
              <a:rPr lang="zh-CN" altLang="en-US" dirty="0"/>
              <a:t>结尾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756178-C340-4561-89E5-9DCC43C3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383" y="2484705"/>
            <a:ext cx="2596379" cy="16499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AAFD5D-31AD-4354-9BC2-512384C3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59" y="5156600"/>
            <a:ext cx="7002758" cy="8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2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5074-AA99-4D1F-B6D8-45249980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8B21B-7303-4DAE-A8B5-261B2AFA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size</a:t>
            </a:r>
            <a:r>
              <a:rPr lang="zh-CN" altLang="en-US" dirty="0"/>
              <a:t>：剩余存储空间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 err="1"/>
              <a:t>Qmatrix</a:t>
            </a:r>
            <a:r>
              <a:rPr lang="zh-CN" altLang="en-US" dirty="0"/>
              <a:t>为单位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head</a:t>
            </a:r>
            <a:r>
              <a:rPr lang="zh-CN" altLang="en-US" dirty="0"/>
              <a:t>：</a:t>
            </a:r>
            <a:r>
              <a:rPr lang="en-US" altLang="zh-CN" dirty="0"/>
              <a:t>head[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 err="1"/>
              <a:t>Qmatrix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en-US" altLang="zh-CN" dirty="0" err="1"/>
              <a:t>lru_head</a:t>
            </a:r>
            <a:r>
              <a:rPr lang="zh-CN" altLang="en-US" dirty="0"/>
              <a:t>：正在缓存中的</a:t>
            </a:r>
            <a:r>
              <a:rPr lang="en-US" altLang="zh-CN" dirty="0" err="1"/>
              <a:t>Qmatrix</a:t>
            </a:r>
            <a:r>
              <a:rPr lang="zh-CN" altLang="en-US" dirty="0"/>
              <a:t>列。它是双向链表头指针。</a:t>
            </a:r>
            <a:endParaRPr lang="en-US" altLang="zh-CN" dirty="0"/>
          </a:p>
          <a:p>
            <a:r>
              <a:rPr lang="zh-CN" altLang="en-US" dirty="0"/>
              <a:t>功能：</a:t>
            </a:r>
            <a:endParaRPr lang="en-US" altLang="zh-CN" dirty="0"/>
          </a:p>
          <a:p>
            <a:pPr lvl="1"/>
            <a:r>
              <a:rPr lang="zh-CN" altLang="en-US" dirty="0"/>
              <a:t>构造函数：计算和设置</a:t>
            </a:r>
            <a:r>
              <a:rPr lang="en-US" altLang="zh-CN" dirty="0"/>
              <a:t>size</a:t>
            </a:r>
            <a:r>
              <a:rPr lang="zh-CN" altLang="en-US" dirty="0"/>
              <a:t>，初始化链表</a:t>
            </a:r>
            <a:endParaRPr lang="en-US" altLang="zh-CN" dirty="0"/>
          </a:p>
          <a:p>
            <a:pPr lvl="1"/>
            <a:r>
              <a:rPr lang="zh-CN" altLang="en-US" dirty="0"/>
              <a:t>插入</a:t>
            </a:r>
            <a:endParaRPr lang="en-US" altLang="zh-CN" dirty="0"/>
          </a:p>
          <a:p>
            <a:pPr lvl="1"/>
            <a:r>
              <a:rPr lang="zh-CN" altLang="en-US" dirty="0"/>
              <a:t>删除</a:t>
            </a:r>
            <a:endParaRPr lang="en-US" altLang="zh-CN" dirty="0"/>
          </a:p>
          <a:p>
            <a:r>
              <a:rPr lang="en-US" altLang="zh-CN" dirty="0" err="1"/>
              <a:t>get_data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 data [0,len), return some position p where [</a:t>
            </a:r>
            <a:r>
              <a:rPr lang="en-US" altLang="zh-CN" sz="2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p,len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need to be filled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(p &gt;= 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if nothing needs to be filled)</a:t>
            </a:r>
          </a:p>
          <a:p>
            <a:r>
              <a:rPr lang="en-US" altLang="zh-CN" dirty="0" err="1"/>
              <a:t>swap_index</a:t>
            </a:r>
            <a:r>
              <a:rPr lang="en-US" altLang="zh-CN" dirty="0"/>
              <a:t>: </a:t>
            </a:r>
            <a:r>
              <a:rPr lang="zh-CN" altLang="en-US" dirty="0"/>
              <a:t>交换</a:t>
            </a:r>
            <a:r>
              <a:rPr lang="en-US" altLang="zh-CN" dirty="0" err="1"/>
              <a:t>ij</a:t>
            </a:r>
            <a:r>
              <a:rPr lang="zh-CN" altLang="en-US" dirty="0"/>
              <a:t>两列（因为是对称矩阵，所以行也互换）</a:t>
            </a:r>
          </a:p>
        </p:txBody>
      </p:sp>
    </p:spTree>
    <p:extLst>
      <p:ext uri="{BB962C8B-B14F-4D97-AF65-F5344CB8AC3E}">
        <p14:creationId xmlns:p14="http://schemas.microsoft.com/office/powerpoint/2010/main" val="86382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7D14C-A3FF-4873-A7D0-F7EB0877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003C2-0715-415B-9037-4C971E09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：训练集</a:t>
            </a:r>
            <a:endParaRPr lang="en-US" altLang="zh-CN" dirty="0"/>
          </a:p>
          <a:p>
            <a:r>
              <a:rPr lang="en-US" altLang="zh-CN" dirty="0" err="1"/>
              <a:t>x_square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的平方</a:t>
            </a:r>
            <a:endParaRPr lang="en-US" altLang="zh-CN" dirty="0"/>
          </a:p>
          <a:p>
            <a:r>
              <a:rPr lang="zh-CN" altLang="en-US" dirty="0"/>
              <a:t>功能：</a:t>
            </a:r>
            <a:endParaRPr lang="en-US" altLang="zh-CN" dirty="0"/>
          </a:p>
          <a:p>
            <a:pPr lvl="1"/>
            <a:r>
              <a:rPr lang="en-US" altLang="zh-CN" dirty="0" err="1"/>
              <a:t>kernel_function</a:t>
            </a:r>
            <a:r>
              <a:rPr lang="zh-CN" altLang="en-US" dirty="0"/>
              <a:t>：计算训练集数据</a:t>
            </a:r>
            <a:r>
              <a:rPr lang="en-US" altLang="zh-CN" dirty="0" err="1"/>
              <a:t>ij</a:t>
            </a:r>
            <a:r>
              <a:rPr lang="zh-CN" altLang="en-US" dirty="0"/>
              <a:t>的核函数</a:t>
            </a:r>
            <a:endParaRPr lang="en-US" altLang="zh-CN" dirty="0"/>
          </a:p>
          <a:p>
            <a:pPr lvl="1"/>
            <a:r>
              <a:rPr lang="en-US" altLang="zh-CN" dirty="0" err="1"/>
              <a:t>k_function</a:t>
            </a:r>
            <a:r>
              <a:rPr lang="zh-CN" altLang="en-US" dirty="0"/>
              <a:t>：预测的时候使用，传入支持向量和测试数据作为参数</a:t>
            </a:r>
            <a:endParaRPr lang="en-US" altLang="zh-CN" dirty="0"/>
          </a:p>
          <a:p>
            <a:pPr lvl="1"/>
            <a:r>
              <a:rPr lang="en-US" altLang="zh-CN" dirty="0" err="1"/>
              <a:t>get_Q</a:t>
            </a:r>
            <a:r>
              <a:rPr lang="zh-CN" altLang="en-US" dirty="0"/>
              <a:t>：得到</a:t>
            </a:r>
            <a:r>
              <a:rPr lang="en-US" altLang="zh-CN" dirty="0" err="1"/>
              <a:t>Qmatrix</a:t>
            </a:r>
            <a:r>
              <a:rPr lang="zh-CN" altLang="en-US" dirty="0"/>
              <a:t>的一列</a:t>
            </a:r>
            <a:endParaRPr lang="en-US" altLang="zh-CN" dirty="0"/>
          </a:p>
          <a:p>
            <a:pPr lvl="1"/>
            <a:r>
              <a:rPr lang="en-US" altLang="zh-CN" dirty="0" err="1"/>
              <a:t>get_QD</a:t>
            </a:r>
            <a:r>
              <a:rPr lang="zh-CN" altLang="en-US" dirty="0"/>
              <a:t>：得到</a:t>
            </a:r>
            <a:r>
              <a:rPr lang="en-US" altLang="zh-CN" dirty="0" err="1"/>
              <a:t>Qmatrix</a:t>
            </a:r>
            <a:r>
              <a:rPr lang="zh-CN" altLang="en-US" dirty="0"/>
              <a:t>对角线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018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284E2-9D6D-4932-B370-1BFDEA1B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42983-F7D8-42F2-914C-41FD8708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实现了求解</a:t>
            </a:r>
            <a:r>
              <a:rPr lang="en-US" altLang="zh-CN" dirty="0"/>
              <a:t>α</a:t>
            </a:r>
            <a:r>
              <a:rPr lang="zh-CN" altLang="en-US" dirty="0"/>
              <a:t>的过程</a:t>
            </a:r>
            <a:endParaRPr lang="en-US" altLang="zh-CN" dirty="0"/>
          </a:p>
          <a:p>
            <a:r>
              <a:rPr lang="zh-CN" altLang="en-US" dirty="0"/>
              <a:t>功能：</a:t>
            </a:r>
            <a:endParaRPr lang="en-US" altLang="zh-CN" dirty="0"/>
          </a:p>
          <a:p>
            <a:pPr lvl="1"/>
            <a:r>
              <a:rPr lang="en-US" altLang="zh-CN" dirty="0" err="1"/>
              <a:t>reconstruct_gradient</a:t>
            </a:r>
            <a:endParaRPr lang="en-US" altLang="zh-CN" dirty="0"/>
          </a:p>
          <a:p>
            <a:pPr lvl="1"/>
            <a:r>
              <a:rPr lang="en-US" altLang="zh-CN" dirty="0"/>
              <a:t>Solve</a:t>
            </a:r>
          </a:p>
          <a:p>
            <a:pPr lvl="1"/>
            <a:r>
              <a:rPr lang="en-US" altLang="zh-CN" dirty="0" err="1"/>
              <a:t>select_working_set</a:t>
            </a:r>
            <a:r>
              <a:rPr lang="zh-CN" altLang="en-US" dirty="0"/>
              <a:t>：选择更新的</a:t>
            </a:r>
            <a:r>
              <a:rPr lang="en-US" altLang="zh-CN" dirty="0"/>
              <a:t>alpha</a:t>
            </a:r>
            <a:r>
              <a:rPr lang="zh-CN" altLang="en-US" dirty="0"/>
              <a:t>对</a:t>
            </a:r>
            <a:endParaRPr lang="en-US" altLang="zh-CN" dirty="0"/>
          </a:p>
          <a:p>
            <a:pPr lvl="1"/>
            <a:r>
              <a:rPr lang="en-US" altLang="zh-CN" dirty="0" err="1"/>
              <a:t>be_shrunk</a:t>
            </a:r>
            <a:r>
              <a:rPr lang="zh-CN" altLang="en-US" dirty="0"/>
              <a:t>：判断这个</a:t>
            </a:r>
            <a:r>
              <a:rPr lang="en-US" altLang="zh-CN" dirty="0"/>
              <a:t>α</a:t>
            </a:r>
            <a:r>
              <a:rPr lang="zh-CN" altLang="en-US" dirty="0"/>
              <a:t>是否被</a:t>
            </a:r>
            <a:r>
              <a:rPr lang="en-US" altLang="zh-CN" dirty="0"/>
              <a:t>shrunk</a:t>
            </a:r>
          </a:p>
          <a:p>
            <a:pPr lvl="1"/>
            <a:r>
              <a:rPr lang="en-US" altLang="zh-CN" dirty="0" err="1"/>
              <a:t>do_shrinking</a:t>
            </a:r>
            <a:r>
              <a:rPr lang="zh-CN" altLang="en-US" dirty="0"/>
              <a:t>：计算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，然后进行</a:t>
            </a:r>
            <a:r>
              <a:rPr lang="en-US" altLang="zh-CN" dirty="0"/>
              <a:t>shrinking</a:t>
            </a:r>
            <a:r>
              <a:rPr lang="zh-CN" altLang="en-US" dirty="0"/>
              <a:t>过程，保留需要继续更新的</a:t>
            </a:r>
            <a:r>
              <a:rPr lang="en-US" altLang="zh-CN" dirty="0"/>
              <a:t>α (active)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7EE706-44DA-415F-B8C9-F2C3F41E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53" y="5151639"/>
            <a:ext cx="5532599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01A48-D02A-4BE2-B3F3-2155E80D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0A9D93-63A8-487A-99E3-2EBEFE23F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177" y="1690688"/>
            <a:ext cx="8170245" cy="281695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B368FC-C7C2-40F6-93B8-8F8BA6BB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93" y="3099164"/>
            <a:ext cx="4275190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0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0886-6CAA-45C7-8EEE-EA754014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Violating pair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BEEAC7-4D85-4D54-9DF5-95B377BF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00" y="1424334"/>
            <a:ext cx="7353937" cy="28729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917B6E-EDA9-48DC-BDD6-12835F61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76" y="4297323"/>
            <a:ext cx="8245555" cy="716342"/>
          </a:xfrm>
          <a:prstGeom prst="rect">
            <a:avLst/>
          </a:prstGeom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43759CEF-4FBB-44B0-8FD1-56AA61F915DE}"/>
              </a:ext>
            </a:extLst>
          </p:cNvPr>
          <p:cNvSpPr/>
          <p:nvPr/>
        </p:nvSpPr>
        <p:spPr>
          <a:xfrm rot="16200000">
            <a:off x="6558378" y="5167128"/>
            <a:ext cx="381740" cy="2019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254878D1-A262-412C-948C-1DFFE7A8605A}"/>
              </a:ext>
            </a:extLst>
          </p:cNvPr>
          <p:cNvSpPr/>
          <p:nvPr/>
        </p:nvSpPr>
        <p:spPr>
          <a:xfrm rot="5400000">
            <a:off x="5237086" y="4794589"/>
            <a:ext cx="381740" cy="2019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4987D7B-03F6-4264-89EA-CC5D9EEF4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78" y="5472571"/>
            <a:ext cx="579170" cy="2819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32F193B-3B8F-44D9-84D0-C0EFDA24F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956" y="6215419"/>
            <a:ext cx="586791" cy="304826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85A4A0B-ABA6-426C-B3D6-BE0040155FB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418121" y="5986093"/>
            <a:ext cx="3340962" cy="384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A33EA80C-4D0C-4086-882A-3E1980F72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503" y="5323968"/>
            <a:ext cx="983065" cy="29720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9D93B80-F232-42E9-8189-FDCD28547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6561" y="5308727"/>
            <a:ext cx="769687" cy="30482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A3CF082-0603-4416-9390-E7D971274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1982" y="6510081"/>
            <a:ext cx="891617" cy="32006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2AF3744-4B95-4187-A4F6-BB3083CCED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5626" y="6486217"/>
            <a:ext cx="883997" cy="312447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EA58C18-D523-491D-BFE1-090B4569E5AB}"/>
              </a:ext>
            </a:extLst>
          </p:cNvPr>
          <p:cNvCxnSpPr>
            <a:cxnSpLocks/>
          </p:cNvCxnSpPr>
          <p:nvPr/>
        </p:nvCxnSpPr>
        <p:spPr>
          <a:xfrm flipH="1">
            <a:off x="6170078" y="5621174"/>
            <a:ext cx="835548" cy="364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FEF57F5-FF8F-4AD7-A5B0-2ECCE0D78AFA}"/>
              </a:ext>
            </a:extLst>
          </p:cNvPr>
          <p:cNvSpPr txBox="1"/>
          <p:nvPr/>
        </p:nvSpPr>
        <p:spPr>
          <a:xfrm>
            <a:off x="6868456" y="5356532"/>
            <a:ext cx="163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Violating pair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46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635B7-CF65-4D58-BEAF-10E76EE5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Shrinking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C371B-2EF8-43B7-8990-9B0683F1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每迭代</a:t>
            </a:r>
            <a:r>
              <a:rPr lang="en-US" altLang="zh-CN" dirty="0"/>
              <a:t>min(l, 1000)</a:t>
            </a:r>
            <a:r>
              <a:rPr lang="zh-CN" altLang="en-US" dirty="0"/>
              <a:t>次时，进行一次</a:t>
            </a:r>
            <a:r>
              <a:rPr lang="en-US" altLang="zh-CN" dirty="0"/>
              <a:t>shrinking</a:t>
            </a:r>
          </a:p>
          <a:p>
            <a:pPr lvl="1"/>
            <a:r>
              <a:rPr lang="en-US" altLang="zh-CN" dirty="0"/>
              <a:t>shrinking</a:t>
            </a:r>
            <a:r>
              <a:rPr lang="zh-CN" altLang="en-US" dirty="0"/>
              <a:t>的</a:t>
            </a:r>
            <a:r>
              <a:rPr lang="en-US" altLang="zh-CN" dirty="0"/>
              <a:t>alpha</a:t>
            </a:r>
            <a:r>
              <a:rPr lang="zh-CN" altLang="en-US" dirty="0"/>
              <a:t>下标集合为：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当满足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时，重新计算所有梯度，重新开始</a:t>
            </a:r>
            <a:r>
              <a:rPr lang="en-US" altLang="zh-CN" dirty="0"/>
              <a:t>shrinking</a:t>
            </a:r>
          </a:p>
          <a:p>
            <a:pPr marL="457200" lvl="1" indent="0">
              <a:buNone/>
            </a:pPr>
            <a:r>
              <a:rPr lang="en-US" altLang="zh-CN" dirty="0"/>
              <a:t>- </a:t>
            </a:r>
            <a:r>
              <a:rPr lang="zh-CN" altLang="en-US" dirty="0"/>
              <a:t>当满足停止条件时，检查全部</a:t>
            </a:r>
            <a:r>
              <a:rPr lang="en-US" altLang="zh-CN" dirty="0"/>
              <a:t>alpha</a:t>
            </a:r>
            <a:r>
              <a:rPr lang="zh-CN" altLang="en-US" dirty="0"/>
              <a:t>是否满足条件，决定算法是否停止</a:t>
            </a:r>
            <a:r>
              <a:rPr lang="en-US" altLang="zh-CN" dirty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3067D-8149-4E13-99F8-F3AB9ECA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79" y="2758382"/>
            <a:ext cx="5532599" cy="13412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B08A4A-AD25-49BA-BD7B-ADD8EFA0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48" y="4590377"/>
            <a:ext cx="2042337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5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6FC7F-3A37-4E40-88A3-E4233239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619E1-EECD-4379-AA14-3E102072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由于内存限制，无法讲</a:t>
            </a:r>
            <a:r>
              <a:rPr lang="en-US" altLang="zh-CN" dirty="0"/>
              <a:t>kernel</a:t>
            </a:r>
            <a:r>
              <a:rPr lang="zh-CN" altLang="en-US" dirty="0"/>
              <a:t>矩阵全部计算好存放</a:t>
            </a:r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算法迭代的最后几轮，只有一小部分</a:t>
            </a:r>
            <a:r>
              <a:rPr lang="en-US" altLang="zh-CN" dirty="0"/>
              <a:t>alpha</a:t>
            </a:r>
            <a:r>
              <a:rPr lang="zh-CN" altLang="en-US" dirty="0"/>
              <a:t>在迭代更新</a:t>
            </a:r>
            <a:endParaRPr lang="en-US" altLang="zh-CN" dirty="0"/>
          </a:p>
          <a:p>
            <a:pPr lvl="1"/>
            <a:r>
              <a:rPr lang="zh-CN" altLang="en-US" dirty="0"/>
              <a:t>只使用</a:t>
            </a:r>
            <a:r>
              <a:rPr lang="en-US" altLang="zh-CN" dirty="0"/>
              <a:t>kernel</a:t>
            </a:r>
            <a:r>
              <a:rPr lang="zh-CN" altLang="en-US" dirty="0"/>
              <a:t>矩阵的部分列</a:t>
            </a:r>
            <a:endParaRPr lang="en-US" altLang="zh-CN" dirty="0"/>
          </a:p>
          <a:p>
            <a:r>
              <a:rPr lang="zh-CN" altLang="en-US" dirty="0"/>
              <a:t>因此，用</a:t>
            </a:r>
            <a:r>
              <a:rPr lang="en-US" altLang="zh-CN" dirty="0"/>
              <a:t>Cache</a:t>
            </a:r>
            <a:r>
              <a:rPr lang="zh-CN" altLang="en-US" dirty="0"/>
              <a:t>的原理，保留最近使用的</a:t>
            </a:r>
            <a:r>
              <a:rPr lang="en-US" altLang="zh-CN" dirty="0"/>
              <a:t>kernel</a:t>
            </a:r>
            <a:r>
              <a:rPr lang="zh-CN" altLang="en-US" dirty="0"/>
              <a:t>矩阵列</a:t>
            </a:r>
            <a:r>
              <a:rPr lang="en-US" altLang="zh-CN" dirty="0"/>
              <a:t>(</a:t>
            </a:r>
            <a:r>
              <a:rPr lang="zh-CN" altLang="en-US" dirty="0"/>
              <a:t>对称矩阵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22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D8B0C-D3F6-43FD-9759-411550F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Reconstructing the Gradient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8A378D-E38E-4A3C-A415-DBE9AFC5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63" y="1525130"/>
            <a:ext cx="8169923" cy="43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9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A391C-F090-4FE7-BBDD-804186C6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Rearrangement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E1810-B4CB-47D5-A4B6-EB180B6C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当问题规模越来越小</a:t>
            </a:r>
            <a:r>
              <a:rPr lang="en-US" altLang="zh-CN" dirty="0"/>
              <a:t>(shrinking)</a:t>
            </a:r>
            <a:r>
              <a:rPr lang="zh-CN" altLang="en-US" dirty="0"/>
              <a:t>，需要优化的</a:t>
            </a:r>
            <a:r>
              <a:rPr lang="en-US" altLang="zh-CN" dirty="0"/>
              <a:t>alpha</a:t>
            </a:r>
            <a:r>
              <a:rPr lang="zh-CN" altLang="en-US" dirty="0"/>
              <a:t>越来越少，整理下标，使得它们的下标为</a:t>
            </a:r>
            <a:r>
              <a:rPr lang="en-US" altLang="zh-CN" dirty="0"/>
              <a:t>{1, . . . , |A|}</a:t>
            </a:r>
          </a:p>
          <a:p>
            <a:r>
              <a:rPr lang="en-US" altLang="zh-CN" dirty="0"/>
              <a:t>Cache</a:t>
            </a:r>
            <a:r>
              <a:rPr lang="zh-CN" altLang="en-US" dirty="0"/>
              <a:t>中存储的每列</a:t>
            </a:r>
            <a:r>
              <a:rPr lang="en-US" altLang="zh-CN" dirty="0"/>
              <a:t>Q</a:t>
            </a:r>
            <a:r>
              <a:rPr lang="zh-CN" altLang="en-US" dirty="0"/>
              <a:t>最多只需要存储</a:t>
            </a:r>
            <a:r>
              <a:rPr lang="en-US" altLang="zh-CN" dirty="0"/>
              <a:t>|A|</a:t>
            </a:r>
            <a:r>
              <a:rPr lang="zh-CN" altLang="en-US" dirty="0"/>
              <a:t>个值。</a:t>
            </a:r>
          </a:p>
        </p:txBody>
      </p:sp>
    </p:spTree>
    <p:extLst>
      <p:ext uri="{BB962C8B-B14F-4D97-AF65-F5344CB8AC3E}">
        <p14:creationId xmlns:p14="http://schemas.microsoft.com/office/powerpoint/2010/main" val="307705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1BCBC-7286-4208-9EED-7720FE0C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872AEA-6F18-4A4F-B48B-710274A7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616630"/>
            <a:ext cx="8369064" cy="3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8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1BCBC-7286-4208-9EED-7720FE0C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65FA1A-AB84-4BC9-8C1E-3C74EAC9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06" y="1435364"/>
            <a:ext cx="7692313" cy="50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550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新宋体</vt:lpstr>
      <vt:lpstr>Arial</vt:lpstr>
      <vt:lpstr>Office 主题​​</vt:lpstr>
      <vt:lpstr>Shrinking &amp; Caching </vt:lpstr>
      <vt:lpstr>Shrinking</vt:lpstr>
      <vt:lpstr>Violating pair</vt:lpstr>
      <vt:lpstr>Shrinking Algorithm</vt:lpstr>
      <vt:lpstr>Caching</vt:lpstr>
      <vt:lpstr>Reconstructing the Gradient</vt:lpstr>
      <vt:lpstr>Index Rearrangement</vt:lpstr>
      <vt:lpstr>算法</vt:lpstr>
      <vt:lpstr>算法</vt:lpstr>
      <vt:lpstr>代码</vt:lpstr>
      <vt:lpstr>Data: svm_node</vt:lpstr>
      <vt:lpstr>Cache</vt:lpstr>
      <vt:lpstr>Kernel</vt:lpstr>
      <vt:lpstr>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滕 明卓</cp:lastModifiedBy>
  <cp:revision>23</cp:revision>
  <dcterms:created xsi:type="dcterms:W3CDTF">2021-04-09T12:27:53Z</dcterms:created>
  <dcterms:modified xsi:type="dcterms:W3CDTF">2021-04-16T13:29:58Z</dcterms:modified>
</cp:coreProperties>
</file>