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320" r:id="rId2"/>
    <p:sldId id="312" r:id="rId3"/>
    <p:sldId id="358" r:id="rId4"/>
    <p:sldId id="342" r:id="rId5"/>
    <p:sldId id="353" r:id="rId6"/>
    <p:sldId id="325" r:id="rId7"/>
    <p:sldId id="343" r:id="rId8"/>
    <p:sldId id="344" r:id="rId9"/>
    <p:sldId id="347" r:id="rId10"/>
    <p:sldId id="355" r:id="rId11"/>
    <p:sldId id="346" r:id="rId12"/>
    <p:sldId id="354" r:id="rId13"/>
    <p:sldId id="348" r:id="rId14"/>
    <p:sldId id="349" r:id="rId15"/>
    <p:sldId id="351" r:id="rId16"/>
    <p:sldId id="345" r:id="rId17"/>
    <p:sldId id="350" r:id="rId18"/>
    <p:sldId id="357" r:id="rId19"/>
    <p:sldId id="356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0660"/>
    <a:srgbClr val="FFFFB3"/>
    <a:srgbClr val="0000FF"/>
    <a:srgbClr val="EAD2EB"/>
    <a:srgbClr val="630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5897" autoAdjust="0"/>
  </p:normalViewPr>
  <p:slideViewPr>
    <p:cSldViewPr snapToGrid="0">
      <p:cViewPr>
        <p:scale>
          <a:sx n="100" d="100"/>
          <a:sy n="100" d="100"/>
        </p:scale>
        <p:origin x="1337" y="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8F13D-4EBE-4F35-B0F2-35B3D3987130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3CA4D-8432-4725-99DA-4FAA21BCD7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62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A3B3-44AE-4BB6-BF11-7EB7779EBBDB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86A0D-F9A6-4C65-A99E-D9475DD41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74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698" y="1901148"/>
            <a:ext cx="7772400" cy="12602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Aft>
                <a:spcPts val="600"/>
              </a:spcAft>
              <a:defRPr sz="4800" baseline="0">
                <a:latin typeface="Palatino Linotype" panose="0204050205050503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050" y="3602038"/>
            <a:ext cx="5100864" cy="6531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2" y="205387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合 16"/>
          <p:cNvGrpSpPr/>
          <p:nvPr userDrawn="1"/>
        </p:nvGrpSpPr>
        <p:grpSpPr>
          <a:xfrm>
            <a:off x="7914098" y="107219"/>
            <a:ext cx="1080000" cy="1760164"/>
            <a:chOff x="6322762" y="100290"/>
            <a:chExt cx="1080000" cy="1760164"/>
          </a:xfrm>
        </p:grpSpPr>
        <p:pic>
          <p:nvPicPr>
            <p:cNvPr id="2050" name="Picture 2" descr="“南京大学 logo”的图片搜索结果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762" y="506423"/>
              <a:ext cx="1080000" cy="1354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图片 15"/>
            <p:cNvPicPr>
              <a:picLocks noChangeAspect="1"/>
            </p:cNvPicPr>
            <p:nvPr userDrawn="1"/>
          </p:nvPicPr>
          <p:blipFill rotWithShape="1">
            <a:blip r:embed="rId4"/>
            <a:srcRect b="22906"/>
            <a:stretch/>
          </p:blipFill>
          <p:spPr>
            <a:xfrm>
              <a:off x="6322762" y="100290"/>
              <a:ext cx="1080000" cy="349456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" y="4752979"/>
            <a:ext cx="91535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0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322486"/>
            <a:ext cx="714420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7" y="1295404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250827" y="1143000"/>
            <a:ext cx="5545138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031" y="282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36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043" y="282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31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 flipV="1">
            <a:off x="2" y="6322039"/>
            <a:ext cx="9141619" cy="61462"/>
          </a:xfrm>
          <a:prstGeom prst="rect">
            <a:avLst/>
          </a:prstGeom>
        </p:spPr>
      </p:pic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322486"/>
            <a:ext cx="673344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6383505"/>
            <a:ext cx="9144000" cy="485775"/>
          </a:xfrm>
          <a:prstGeom prst="rect">
            <a:avLst/>
          </a:prstGeom>
        </p:spPr>
      </p:pic>
      <p:sp>
        <p:nvSpPr>
          <p:cNvPr id="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7" y="1295404"/>
            <a:ext cx="87360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-1" y="6487892"/>
            <a:ext cx="8885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baseline="0" dirty="0">
                <a:solidFill>
                  <a:schemeClr val="bg1"/>
                </a:solidFill>
              </a:rPr>
              <a:t>LAMDA2019</a:t>
            </a:r>
            <a:r>
              <a:rPr lang="zh-CN" altLang="en-US" sz="1200" baseline="0" dirty="0">
                <a:solidFill>
                  <a:schemeClr val="bg1"/>
                </a:solidFill>
              </a:rPr>
              <a:t>暑期讲读班  贝叶斯分类器</a:t>
            </a:r>
            <a:r>
              <a:rPr lang="en-US" altLang="zh-CN" sz="1200" baseline="0" dirty="0">
                <a:solidFill>
                  <a:schemeClr val="bg1"/>
                </a:solidFill>
              </a:rPr>
              <a:t>/</a:t>
            </a:r>
            <a:r>
              <a:rPr lang="zh-CN" altLang="en-US" sz="1200" baseline="0" dirty="0">
                <a:solidFill>
                  <a:schemeClr val="bg1"/>
                </a:solidFill>
              </a:rPr>
              <a:t>部分概率图模型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02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Naoya Takeishi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14927" y="2268273"/>
            <a:ext cx="8314146" cy="704281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神经网络中的正则化方法</a:t>
            </a:r>
            <a:endParaRPr lang="en-US" altLang="zh-CN" sz="36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BF4D19-DE87-410D-AC46-B5B2C03CA1D2}"/>
              </a:ext>
            </a:extLst>
          </p:cNvPr>
          <p:cNvSpPr txBox="1"/>
          <p:nvPr/>
        </p:nvSpPr>
        <p:spPr>
          <a:xfrm>
            <a:off x="1151917" y="4237586"/>
            <a:ext cx="72069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	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袁满杰   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algn="r"/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2021.7.21</a:t>
            </a:r>
            <a:endParaRPr lang="zh-CN" altLang="en-US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944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8721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早停可以视为一种正则化：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早停限制了迭代轮数，从而限制了优化后模型参数空间的界限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早停是在监测验证集损失最低时停止，可以视为能自动调节正则化强度的方法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对于梯度下降优化下的平方损失的线性模型，早停策略等价于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L2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正则化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早停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872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8721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通过先验知识，将模型参数约束到与其它模型参数相近，或限制相等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(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共享参数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</a:t>
            </a: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约束到相近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(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Lasserre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et al.,2006):</a:t>
            </a: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约束到相等：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2"/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CNN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卷积神经网络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2"/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多任务学习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2"/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对参数的一种正则化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减少模型复杂度，提升训练效率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参数绑定与参数共享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412A63-4FCA-458F-8541-4A9878C8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537" y="2606926"/>
            <a:ext cx="5000535" cy="4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75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8721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通过一个部分共享的网络，同时对多个相关的任务进行训练，从而提升泛化性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多任务学习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E752E7-31F5-44C5-A26E-9715FA95C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139" y="1842473"/>
            <a:ext cx="3774201" cy="490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2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8721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集成模型“好而不同”可以有效降低泛化误差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神经网络本身随机性很大，容易“好而不同”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集成学习 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Bagging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01341D-277B-413D-8794-FCDD9C825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96" y="2632488"/>
            <a:ext cx="7344777" cy="362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68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8721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在训练中随机丢弃一定比例的神经元，使用剩余的子网络进行该轮训练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可以视为是每个神经元的输入乘以一个取值为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{0,1}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随机变量的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mask: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Drop Out 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B246E4-82F6-4BDF-9BA6-182BF09E5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755" y="2076626"/>
            <a:ext cx="4274039" cy="20604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C3FF5B-B487-498E-B1D6-70CC9F054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675" y="4769960"/>
            <a:ext cx="3214731" cy="4679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D2BACC8-0FD8-41C7-9565-AFA115533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675" y="5311782"/>
            <a:ext cx="3453968" cy="94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78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A0E8CDF-6D70-4EDC-AA6D-08E3D9311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40" y="1192345"/>
            <a:ext cx="2998181" cy="2895452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7" y="1261580"/>
            <a:ext cx="8448792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实现简便，可节省计算量</a:t>
            </a:r>
            <a:endParaRPr lang="en-US" altLang="zh-CN" sz="2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2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可视为将大量不同子结构、且共享</a:t>
            </a:r>
            <a:endParaRPr lang="en-US" altLang="zh-CN" sz="2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sz="2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部分权值的神经网络进行集成，输</a:t>
            </a:r>
            <a:endParaRPr lang="en-US" altLang="zh-CN" sz="2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sz="2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出平均结果 </a:t>
            </a:r>
            <a:endParaRPr lang="en-US" altLang="zh-CN" sz="2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2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相比于</a:t>
            </a:r>
            <a:r>
              <a:rPr lang="en-US" altLang="zh-CN" sz="2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bagging</a:t>
            </a:r>
            <a:r>
              <a:rPr lang="zh-CN" altLang="en-US" sz="2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更加高效</a:t>
            </a:r>
            <a:endParaRPr lang="en-US" altLang="zh-CN" sz="2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2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可以降低神经元之间的敏感度，增加</a:t>
            </a:r>
            <a:endParaRPr lang="en-US" altLang="zh-CN" sz="2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en-US" altLang="zh-CN" sz="2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</a:t>
            </a:r>
            <a:r>
              <a:rPr lang="zh-CN" altLang="en-US" sz="2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整体鲁棒性</a:t>
            </a:r>
            <a:endParaRPr lang="en-US" altLang="zh-CN" sz="2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sz="2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2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当数据量小时，其效果不显著</a:t>
            </a:r>
            <a:endParaRPr lang="en-US" altLang="zh-CN" sz="2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2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当使用了</a:t>
            </a:r>
            <a:r>
              <a:rPr lang="en-US" altLang="zh-CN" sz="2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batch normalization</a:t>
            </a:r>
            <a:r>
              <a:rPr lang="zh-CN" altLang="en-US" sz="2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时，其也一定程度上有正则化的效果，此时</a:t>
            </a:r>
            <a:r>
              <a:rPr lang="en-US" altLang="zh-CN" sz="2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dropout</a:t>
            </a:r>
            <a:r>
              <a:rPr lang="zh-CN" altLang="en-US" sz="2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不是很必要</a:t>
            </a:r>
            <a:endParaRPr lang="en-US" altLang="zh-CN" sz="2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Drop Out 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038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8721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通过对数据进行修改、加入噪声等扩充数据集，从而提升模型鲁棒性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对图像数据：翻转、旋转、镜像、裁剪、增加白噪声等；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对文本数据：同义词替换、随机插入、随机交换、随机删除等；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数据增强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2A15F5-2CF8-4042-BAA3-DED770923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768" y="3614764"/>
            <a:ext cx="5390186" cy="276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40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8721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对抗攻击样本：与数据集中样本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很接近，但模型预测结果完全不同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差距很大的样本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x’</a:t>
            </a: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在专门的对抗攻击训练集上进行训练，从而提升鲁棒性、抗攻击性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6" y="322486"/>
            <a:ext cx="8072778" cy="730250"/>
          </a:xfrm>
        </p:spPr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对抗训练 </a:t>
            </a:r>
            <a:r>
              <a:rPr lang="en-US" altLang="zh-CN" b="1" dirty="0"/>
              <a:t>Adversarial Training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B67996-2BA9-4932-B2B5-F7E985C22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29" y="3631963"/>
            <a:ext cx="6125606" cy="262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40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8721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数据集：银行信贷数据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62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维，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41188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条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二分类任务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网络结构： 三层   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62-128-128-64-2</a:t>
            </a:r>
          </a:p>
          <a:p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分别尝试有无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Drop Out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Batch Normalization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下模型训练情况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Drop Out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可以显著改善模型泛化能力。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6" y="322486"/>
            <a:ext cx="8072778" cy="730250"/>
          </a:xfrm>
        </p:spPr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实验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33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8721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6" y="322486"/>
            <a:ext cx="8072778" cy="730250"/>
          </a:xfrm>
        </p:spPr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实验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5C1C89-0C76-4930-B6B8-8A9B00FE5C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9" t="7004" r="8958" b="4359"/>
          <a:stretch/>
        </p:blipFill>
        <p:spPr>
          <a:xfrm>
            <a:off x="1470906" y="1355076"/>
            <a:ext cx="3101094" cy="24318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968C2FC-724D-4055-861E-168E0F0683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3" t="6923" r="9113" b="5071"/>
          <a:stretch/>
        </p:blipFill>
        <p:spPr>
          <a:xfrm>
            <a:off x="4572000" y="1355076"/>
            <a:ext cx="3114983" cy="24150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C59A51D-BA41-45E0-BA82-E165D3ABB6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t="7311" r="9258" b="5462"/>
          <a:stretch/>
        </p:blipFill>
        <p:spPr>
          <a:xfrm>
            <a:off x="1470906" y="3803509"/>
            <a:ext cx="3101094" cy="23912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0B1C493-7F57-4482-B445-AFE0D23E5F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6" t="6727" r="9550" b="6045"/>
          <a:stretch/>
        </p:blipFill>
        <p:spPr>
          <a:xfrm>
            <a:off x="4585889" y="3770123"/>
            <a:ext cx="3101094" cy="242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泛化误差的偏差方差分解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bias-variance">
            <a:extLst>
              <a:ext uri="{FF2B5EF4-FFF2-40B4-BE49-F238E27FC236}">
                <a16:creationId xmlns:a16="http://schemas.microsoft.com/office/drawing/2014/main" id="{113EA77D-AC7B-41FB-BD03-A6A4E4FA5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" t="5283"/>
          <a:stretch/>
        </p:blipFill>
        <p:spPr bwMode="auto">
          <a:xfrm>
            <a:off x="376015" y="1765738"/>
            <a:ext cx="8214982" cy="321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401652" y="5092262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方差：刻画了数据扰动所造成的影响；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偏差：刻画了模型本身的拟合能力；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噪声：刻画了学习问题本身的难度。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457200" lvl="1" indent="0">
              <a:buNone/>
            </a:pP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434472-2882-49F7-9EE7-FD4B04BF4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52" y="1191999"/>
            <a:ext cx="33147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0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8721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什么是正则化？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正则化是减小方差的策略。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正则化是一种使得求解优化问题时产生简洁模型的技巧。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457200" lvl="1" indent="0" algn="r">
              <a:buNone/>
            </a:pP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——MIT Deep Learning course</a:t>
            </a: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正则化是一种对于学习算法的改进，使得其可以降低模型泛化误差而非训练误差，使得其可以有效降低方差但不显著提升偏差。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457200" lvl="1" indent="0" algn="r">
              <a:buNone/>
            </a:pP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——</a:t>
            </a:r>
            <a:r>
              <a:rPr lang="en-US" altLang="zh-CN" sz="20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Goodfellow《Deep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Learning》</a:t>
            </a:r>
          </a:p>
          <a:p>
            <a:pPr lvl="1" algn="r"/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为什么做正则化？</a:t>
            </a:r>
            <a:endParaRPr lang="en-US" altLang="zh-CN" dirty="0">
              <a:solidFill>
                <a:prstClr val="black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限制模型复杂度，避免过拟合；</a:t>
            </a:r>
            <a:endParaRPr lang="en-US" altLang="zh-CN" dirty="0">
              <a:solidFill>
                <a:prstClr val="black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提升模型在未知数据上的泛化能力；</a:t>
            </a:r>
            <a:endParaRPr lang="en-US" altLang="zh-CN" dirty="0">
              <a:solidFill>
                <a:prstClr val="black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457200" lvl="1" indent="0">
              <a:buNone/>
            </a:pP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正则化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77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8721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权重衰减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添加正则化项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训练早停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参数绑定与参数共享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多任务学习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集成学习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Drop Out</a:t>
            </a: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数据增强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对抗训练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正则化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453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8721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每次更新参数时，都先对参数进行一定衰减：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其中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w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为权重的衰减系数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简单朴素好实现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一定程度上等价于加入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L2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正则化项下的优化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代码实现上，在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optimizer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中可设置</a:t>
            </a:r>
            <a:r>
              <a:rPr lang="en-US" altLang="zh-CN" sz="24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weight_decay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参数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权重衰减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(Weight Decay)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A09346-33B0-455D-B860-745C94E0F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816" y="2950092"/>
            <a:ext cx="3496031" cy="47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3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8721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直接在损失上添加正则化项，略微修改梯度公式：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只需要对权重进行正则化惩罚，不对偏置进行正则化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权重是模型方差的主要来源，</a:t>
            </a:r>
            <a:r>
              <a:rPr lang="zh-CN" altLang="en-US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偏置对方差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贡献少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对偏置项进行正则化易导致欠拟合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可对于网络不同层设置不同的正则化参数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常见正则化项：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L1-norm,L2-norm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添加正则化项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4A13FB-16E6-434A-A090-FA753AD14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877359"/>
            <a:ext cx="58578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3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8721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L2-norm:</a:t>
            </a: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对权重进行衰减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等价于将参数在损失函数的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Hessian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阵的特征向量张成的空间中，沿各特征向量进行不同比例的缩小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使得只有使损失函数下降更多的方向会更明显地改变参数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最终权重趋于小值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添加正则化项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0894AB-81EA-41DB-9455-395237F6E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41" y="3747127"/>
            <a:ext cx="4893313" cy="6033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77112A-3D00-4281-928E-4AE3B73E1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241" y="4440439"/>
            <a:ext cx="4893313" cy="4066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47AB1F8-AF4B-4A9C-A28F-AA8F4244D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844" y="5112667"/>
            <a:ext cx="4883976" cy="45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4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8721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L1-norm:</a:t>
            </a: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形式简洁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使得权重更容易为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0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，整体权重矩阵更稀疏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可视为一种特征选择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添加正则化项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A31C09-3418-44AF-A336-45E9C219E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31" y="3365655"/>
            <a:ext cx="5177403" cy="5761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156D10-94AB-4C34-ABDB-4D73AA72D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31" y="4083160"/>
            <a:ext cx="5954353" cy="43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4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8721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当模型复杂度足够时，常常观测到验证集上损失先下降后上升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回滚到验证集上损失最小时的模型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早停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75EAEF-EC5D-4209-93EA-EDFFEE5CB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88" y="2786263"/>
            <a:ext cx="7238288" cy="334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0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MDA">
      <a:majorFont>
        <a:latin typeface="Palatino Linotype"/>
        <a:ea typeface="幼圆"/>
        <a:cs typeface=""/>
      </a:majorFont>
      <a:minorFont>
        <a:latin typeface="Palatino Linotype"/>
        <a:ea typeface="幼圆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3831</TotalTime>
  <Words>866</Words>
  <Application>Microsoft Office PowerPoint</Application>
  <PresentationFormat>全屏显示(4:3)</PresentationFormat>
  <Paragraphs>126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Adobe 黑体 Std R</vt:lpstr>
      <vt:lpstr>等线</vt:lpstr>
      <vt:lpstr>幼圆</vt:lpstr>
      <vt:lpstr>Arial</vt:lpstr>
      <vt:lpstr>Palatino Linotype</vt:lpstr>
      <vt:lpstr>Office 主题​​</vt:lpstr>
      <vt:lpstr>神经网络中的正则化方法</vt:lpstr>
      <vt:lpstr>泛化误差的偏差方差分解</vt:lpstr>
      <vt:lpstr>正则化</vt:lpstr>
      <vt:lpstr>正则化</vt:lpstr>
      <vt:lpstr>权重衰减(Weight Decay)</vt:lpstr>
      <vt:lpstr>添加正则化项</vt:lpstr>
      <vt:lpstr>添加正则化项</vt:lpstr>
      <vt:lpstr>添加正则化项</vt:lpstr>
      <vt:lpstr>早停</vt:lpstr>
      <vt:lpstr>早停</vt:lpstr>
      <vt:lpstr>参数绑定与参数共享</vt:lpstr>
      <vt:lpstr>多任务学习</vt:lpstr>
      <vt:lpstr>集成学习 Bagging</vt:lpstr>
      <vt:lpstr>Drop Out </vt:lpstr>
      <vt:lpstr>Drop Out </vt:lpstr>
      <vt:lpstr>数据增强</vt:lpstr>
      <vt:lpstr>对抗训练 Adversarial Training</vt:lpstr>
      <vt:lpstr>实验</vt:lpstr>
      <vt:lpstr>实验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 Zhao</dc:creator>
  <cp:lastModifiedBy>Manjie Yuan</cp:lastModifiedBy>
  <cp:revision>516</cp:revision>
  <cp:lastPrinted>2018-04-09T07:26:07Z</cp:lastPrinted>
  <dcterms:created xsi:type="dcterms:W3CDTF">2017-04-12T11:19:14Z</dcterms:created>
  <dcterms:modified xsi:type="dcterms:W3CDTF">2021-07-28T14:51:13Z</dcterms:modified>
</cp:coreProperties>
</file>