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89" r:id="rId4"/>
    <p:sldId id="290" r:id="rId5"/>
    <p:sldId id="291" r:id="rId6"/>
    <p:sldId id="292" r:id="rId7"/>
    <p:sldId id="293" r:id="rId8"/>
    <p:sldId id="29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6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全连接网络调参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5776736" y="4511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滕明卓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>
            <a:normAutofit/>
          </a:bodyPr>
          <a:lstStyle/>
          <a:p>
            <a:r>
              <a:rPr lang="en-US" altLang="zh-CN" dirty="0"/>
              <a:t>2021.8.8</a:t>
            </a:r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03A9B-8E41-455D-8F09-2B3B7212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FA65A-3742-4388-BBEA-C406CC57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r>
              <a:rPr lang="en-US" altLang="zh-CN" dirty="0"/>
              <a:t>60000 * 28 * 28</a:t>
            </a:r>
          </a:p>
          <a:p>
            <a:r>
              <a:rPr lang="zh-CN" altLang="en-US" dirty="0"/>
              <a:t>测试集</a:t>
            </a:r>
            <a:r>
              <a:rPr lang="en-US" altLang="zh-CN" dirty="0"/>
              <a:t>10000 </a:t>
            </a:r>
            <a:r>
              <a:rPr lang="zh-CN" altLang="en-US" dirty="0"/>
              <a:t>* </a:t>
            </a:r>
            <a:r>
              <a:rPr lang="en-US" altLang="zh-CN" dirty="0"/>
              <a:t>28 </a:t>
            </a:r>
            <a:r>
              <a:rPr lang="zh-CN" altLang="en-US" dirty="0"/>
              <a:t>* </a:t>
            </a:r>
            <a:r>
              <a:rPr lang="en-US" altLang="zh-CN" dirty="0"/>
              <a:t>28</a:t>
            </a:r>
          </a:p>
          <a:p>
            <a:r>
              <a:rPr lang="zh-CN" altLang="en-US" dirty="0"/>
              <a:t>多分类：</a:t>
            </a:r>
            <a:r>
              <a:rPr lang="en-US" altLang="zh-CN" dirty="0"/>
              <a:t>10</a:t>
            </a:r>
            <a:r>
              <a:rPr lang="zh-CN" altLang="en-US" dirty="0"/>
              <a:t>个类别</a:t>
            </a:r>
            <a:endParaRPr lang="en-US" altLang="zh-CN" dirty="0"/>
          </a:p>
          <a:p>
            <a:r>
              <a:rPr lang="zh-CN" altLang="en-US" dirty="0"/>
              <a:t>每个像素值为</a:t>
            </a:r>
            <a:r>
              <a:rPr lang="en-US" altLang="zh-CN" dirty="0"/>
              <a:t>0-1</a:t>
            </a:r>
            <a:r>
              <a:rPr lang="zh-CN" altLang="en-US" dirty="0"/>
              <a:t>之间的浮点数</a:t>
            </a:r>
            <a:endParaRPr lang="en-US" altLang="zh-CN" dirty="0"/>
          </a:p>
          <a:p>
            <a:r>
              <a:rPr lang="zh-CN" altLang="en-US" dirty="0"/>
              <a:t>最好效果：准确率</a:t>
            </a:r>
            <a:r>
              <a:rPr lang="en-US" altLang="zh-CN" dirty="0"/>
              <a:t>99.00%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训练角度：</a:t>
            </a:r>
            <a:r>
              <a:rPr lang="en-US" altLang="zh-CN" dirty="0" err="1"/>
              <a:t>batch_size</a:t>
            </a:r>
            <a:r>
              <a:rPr lang="en-US" altLang="zh-CN" dirty="0"/>
              <a:t>, epochs</a:t>
            </a:r>
          </a:p>
          <a:p>
            <a:r>
              <a:rPr lang="zh-CN" altLang="en-US" dirty="0"/>
              <a:t>优化角度：学习率</a:t>
            </a:r>
            <a:endParaRPr lang="en-US" altLang="zh-CN" dirty="0"/>
          </a:p>
          <a:p>
            <a:r>
              <a:rPr lang="zh-CN" altLang="en-US" dirty="0"/>
              <a:t>网络角度：网络结构</a:t>
            </a:r>
            <a:endParaRPr lang="en-US" altLang="zh-CN" dirty="0"/>
          </a:p>
          <a:p>
            <a:r>
              <a:rPr lang="zh-CN" altLang="en-US" dirty="0"/>
              <a:t>可以观察到的：</a:t>
            </a:r>
            <a:endParaRPr lang="en-US" altLang="zh-CN" dirty="0"/>
          </a:p>
          <a:p>
            <a:pPr lvl="1"/>
            <a:r>
              <a:rPr lang="zh-CN" altLang="en-US" b="1" dirty="0"/>
              <a:t>训练误差，测试误差</a:t>
            </a:r>
            <a:endParaRPr lang="en-US" altLang="zh-CN" b="1" dirty="0"/>
          </a:p>
          <a:p>
            <a:pPr lvl="1"/>
            <a:r>
              <a:rPr lang="zh-CN" altLang="en-US" dirty="0"/>
              <a:t>参数大小</a:t>
            </a:r>
            <a:endParaRPr lang="en-US" altLang="zh-CN" dirty="0"/>
          </a:p>
          <a:p>
            <a:pPr lvl="1"/>
            <a:r>
              <a:rPr lang="zh-CN" altLang="en-US" dirty="0"/>
              <a:t>梯度大小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D99B71-7EF3-462B-ADAF-F0193C8A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472" y="3526970"/>
            <a:ext cx="3258439" cy="260516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4D6461-F562-4285-BC32-2B14C85C98C0}"/>
              </a:ext>
            </a:extLst>
          </p:cNvPr>
          <p:cNvSpPr/>
          <p:nvPr/>
        </p:nvSpPr>
        <p:spPr>
          <a:xfrm>
            <a:off x="5187822" y="3788227"/>
            <a:ext cx="1632858" cy="2146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D7F2-E257-4FFF-8226-2BAB499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76403-7981-40E3-ACB7-77D7502B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batch_size</a:t>
            </a:r>
            <a:r>
              <a:rPr lang="zh-CN" altLang="en-US" dirty="0"/>
              <a:t>：批训练大小</a:t>
            </a:r>
            <a:endParaRPr lang="en-US" altLang="zh-CN" dirty="0"/>
          </a:p>
          <a:p>
            <a:r>
              <a:rPr lang="en-US" altLang="zh-CN" dirty="0" err="1"/>
              <a:t>batch_size</a:t>
            </a:r>
            <a:r>
              <a:rPr lang="zh-CN" altLang="en-US" dirty="0"/>
              <a:t>过大现象：收敛后准确率不高</a:t>
            </a:r>
            <a:r>
              <a:rPr lang="en-US" altLang="zh-CN" dirty="0"/>
              <a:t>(</a:t>
            </a:r>
            <a:r>
              <a:rPr lang="zh-CN" altLang="en-US" dirty="0"/>
              <a:t>和小的</a:t>
            </a:r>
            <a:r>
              <a:rPr lang="en-US" altLang="zh-CN" dirty="0" err="1"/>
              <a:t>batch_size</a:t>
            </a:r>
            <a:r>
              <a:rPr lang="zh-CN" altLang="en-US" dirty="0"/>
              <a:t>相比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batch_size</a:t>
            </a:r>
            <a:r>
              <a:rPr lang="zh-CN" altLang="en-US" dirty="0"/>
              <a:t>过小现象：</a:t>
            </a:r>
            <a:r>
              <a:rPr lang="en-US" altLang="zh-CN" dirty="0"/>
              <a:t>Loss</a:t>
            </a:r>
            <a:r>
              <a:rPr lang="zh-CN" altLang="en-US" dirty="0"/>
              <a:t>曲线非常抖动</a:t>
            </a:r>
            <a:endParaRPr lang="en-US" altLang="zh-CN" dirty="0"/>
          </a:p>
          <a:p>
            <a:r>
              <a:rPr lang="zh-CN" altLang="en-US" dirty="0"/>
              <a:t>一般选择</a:t>
            </a:r>
            <a:r>
              <a:rPr lang="en-US" altLang="zh-CN" dirty="0"/>
              <a:t>2</a:t>
            </a:r>
            <a:r>
              <a:rPr lang="zh-CN" altLang="en-US" dirty="0"/>
              <a:t>的倍数，便于在</a:t>
            </a:r>
            <a:r>
              <a:rPr lang="en-US" altLang="zh-CN" dirty="0"/>
              <a:t>GPU</a:t>
            </a:r>
            <a:r>
              <a:rPr lang="zh-CN" altLang="en-US" dirty="0"/>
              <a:t>优化</a:t>
            </a:r>
            <a:endParaRPr lang="en-US" altLang="zh-CN" dirty="0"/>
          </a:p>
          <a:p>
            <a:r>
              <a:rPr lang="zh-CN" altLang="en-US" dirty="0"/>
              <a:t>经实验调整，选择</a:t>
            </a:r>
            <a:r>
              <a:rPr lang="en-US" altLang="zh-CN" dirty="0"/>
              <a:t>128</a:t>
            </a:r>
            <a:r>
              <a:rPr lang="zh-CN" altLang="en-US" dirty="0"/>
              <a:t>作为</a:t>
            </a:r>
            <a:r>
              <a:rPr lang="en-US" altLang="zh-CN" dirty="0" err="1"/>
              <a:t>batch_size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epochs</a:t>
            </a:r>
            <a:r>
              <a:rPr lang="zh-CN" altLang="en-US" dirty="0"/>
              <a:t>：训练轮数</a:t>
            </a:r>
            <a:endParaRPr lang="en-US" altLang="zh-CN" dirty="0"/>
          </a:p>
          <a:p>
            <a:r>
              <a:rPr lang="zh-CN" altLang="en-US" dirty="0"/>
              <a:t>训练轮数不足：欠拟合</a:t>
            </a:r>
            <a:endParaRPr lang="en-US" altLang="zh-CN" dirty="0"/>
          </a:p>
          <a:p>
            <a:r>
              <a:rPr lang="zh-CN" altLang="en-US" dirty="0"/>
              <a:t>训练轮数过多：过拟合</a:t>
            </a:r>
            <a:endParaRPr lang="en-US" altLang="zh-CN" dirty="0"/>
          </a:p>
          <a:p>
            <a:r>
              <a:rPr lang="zh-CN" altLang="en-US" dirty="0"/>
              <a:t>观察训练</a:t>
            </a:r>
            <a:r>
              <a:rPr lang="en-US" altLang="zh-CN" dirty="0"/>
              <a:t>Loss</a:t>
            </a:r>
            <a:r>
              <a:rPr lang="zh-CN" altLang="en-US" dirty="0"/>
              <a:t>和验证</a:t>
            </a:r>
            <a:r>
              <a:rPr lang="en-US" altLang="zh-CN" dirty="0"/>
              <a:t>Loss</a:t>
            </a:r>
            <a:r>
              <a:rPr lang="zh-CN" altLang="en-US" dirty="0"/>
              <a:t>，训练</a:t>
            </a:r>
            <a:r>
              <a:rPr lang="en-US" altLang="zh-CN" dirty="0"/>
              <a:t>Loss</a:t>
            </a:r>
            <a:r>
              <a:rPr lang="zh-CN" altLang="en-US" dirty="0"/>
              <a:t>会一直下降，在验证</a:t>
            </a:r>
            <a:r>
              <a:rPr lang="en-US" altLang="zh-CN" dirty="0"/>
              <a:t>Loss</a:t>
            </a:r>
            <a:r>
              <a:rPr lang="zh-CN" altLang="en-US" dirty="0"/>
              <a:t>有上升趋势时，停止训练（早停）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58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9380-D9C6-4126-8110-53CA5A1A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D9B7D-24FD-40E5-BF5B-2C6ADE60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参数初始化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中，全连接层默认初始化是关于原点对称的均匀分布</a:t>
            </a:r>
            <a:r>
              <a:rPr lang="en-US" altLang="zh-CN" dirty="0"/>
              <a:t>U</a:t>
            </a:r>
            <a:r>
              <a:rPr lang="zh-CN" altLang="en-US" dirty="0"/>
              <a:t>中取得</a:t>
            </a:r>
            <a:endParaRPr lang="en-US" altLang="zh-CN" dirty="0"/>
          </a:p>
          <a:p>
            <a:r>
              <a:rPr lang="zh-CN" altLang="en-US" dirty="0"/>
              <a:t>尝试了其他的初始化，如正态分布初始化，效果不明显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学习率</a:t>
            </a:r>
            <a:endParaRPr lang="en-US" altLang="zh-CN" dirty="0"/>
          </a:p>
          <a:p>
            <a:r>
              <a:rPr lang="zh-CN" altLang="en-US" dirty="0"/>
              <a:t>初始学习率在</a:t>
            </a:r>
            <a:r>
              <a:rPr lang="en-US" altLang="zh-CN" dirty="0"/>
              <a:t>1e-6 ~ 1e-1</a:t>
            </a:r>
            <a:r>
              <a:rPr lang="zh-CN" altLang="en-US" dirty="0"/>
              <a:t>之间，每个数量级试一下</a:t>
            </a:r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/>
              <a:t>Loss</a:t>
            </a:r>
            <a:r>
              <a:rPr lang="zh-CN" altLang="en-US" dirty="0"/>
              <a:t>曲线：</a:t>
            </a:r>
            <a:endParaRPr lang="en-US" altLang="zh-CN" dirty="0"/>
          </a:p>
          <a:p>
            <a:pPr lvl="1"/>
            <a:r>
              <a:rPr lang="zh-CN" altLang="en-US" dirty="0"/>
              <a:t>学习率低：收敛很慢</a:t>
            </a:r>
            <a:endParaRPr lang="en-US" altLang="zh-CN" dirty="0"/>
          </a:p>
          <a:p>
            <a:pPr lvl="1"/>
            <a:r>
              <a:rPr lang="zh-CN" altLang="en-US" dirty="0"/>
              <a:t>学习率过高：不收敛</a:t>
            </a:r>
            <a:endParaRPr lang="en-US" altLang="zh-CN" dirty="0"/>
          </a:p>
          <a:p>
            <a:r>
              <a:rPr lang="zh-CN" altLang="en-US" dirty="0"/>
              <a:t>因为后面学习率需要指数衰减，所以初始挑一个稍微大一些的</a:t>
            </a:r>
            <a:endParaRPr lang="en-US" altLang="zh-CN" dirty="0"/>
          </a:p>
          <a:p>
            <a:r>
              <a:rPr lang="zh-CN" altLang="en-US" dirty="0"/>
              <a:t>本次实验初始学习率</a:t>
            </a:r>
            <a:r>
              <a:rPr lang="en-US" altLang="zh-CN" dirty="0"/>
              <a:t>1e-3</a:t>
            </a:r>
          </a:p>
          <a:p>
            <a:r>
              <a:rPr lang="zh-CN" altLang="en-US" dirty="0"/>
              <a:t>学习率衰减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Loss</a:t>
            </a:r>
            <a:r>
              <a:rPr lang="zh-CN" altLang="en-US" dirty="0"/>
              <a:t>在一个值附近上下抖动时</a:t>
            </a:r>
            <a:endParaRPr lang="en-US" altLang="zh-CN" dirty="0"/>
          </a:p>
          <a:p>
            <a:pPr lvl="1"/>
            <a:r>
              <a:rPr lang="zh-CN" altLang="en-US" dirty="0"/>
              <a:t>进行衰减 </a:t>
            </a:r>
            <a:r>
              <a:rPr lang="en-US" altLang="zh-CN" dirty="0"/>
              <a:t>([50,90,120])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3412A3-C2A5-48A2-AD81-D277F9F1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25" y="5053434"/>
            <a:ext cx="3155695" cy="120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5E8E5-A37E-4E2A-B7C3-09887072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0B786-A63D-4D93-A8E5-C6C5C219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由简至繁</a:t>
            </a:r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/>
              <a:t>Loss</a:t>
            </a:r>
          </a:p>
          <a:p>
            <a:endParaRPr lang="en-US" altLang="zh-CN" dirty="0"/>
          </a:p>
          <a:p>
            <a:r>
              <a:rPr lang="zh-CN" altLang="en-US" dirty="0"/>
              <a:t>增加深度，增加宽度：提高模型复杂度</a:t>
            </a:r>
            <a:endParaRPr lang="en-US" altLang="zh-CN" dirty="0"/>
          </a:p>
          <a:p>
            <a:pPr lvl="1"/>
            <a:r>
              <a:rPr lang="zh-CN" altLang="en-US" dirty="0"/>
              <a:t>训练</a:t>
            </a:r>
            <a:r>
              <a:rPr lang="en-US" altLang="zh-CN" dirty="0"/>
              <a:t>Loss</a:t>
            </a:r>
            <a:r>
              <a:rPr lang="zh-CN" altLang="en-US" dirty="0"/>
              <a:t>减小比较快，甚至十分接近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验证</a:t>
            </a:r>
            <a:r>
              <a:rPr lang="en-US" altLang="zh-CN" dirty="0"/>
              <a:t>Loss</a:t>
            </a:r>
            <a:r>
              <a:rPr lang="zh-CN" altLang="en-US" dirty="0"/>
              <a:t>降低，但很早就开始增加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Dropout</a:t>
            </a:r>
            <a:r>
              <a:rPr lang="zh-CN" altLang="en-US" dirty="0"/>
              <a:t>：降低模型复杂度，防止过拟合</a:t>
            </a:r>
            <a:endParaRPr lang="en-US" altLang="zh-CN" dirty="0"/>
          </a:p>
          <a:p>
            <a:pPr lvl="1"/>
            <a:r>
              <a:rPr lang="en-US" altLang="zh-CN" dirty="0"/>
              <a:t>Drop</a:t>
            </a:r>
            <a:r>
              <a:rPr lang="zh-CN" altLang="en-US" dirty="0"/>
              <a:t>的概率</a:t>
            </a:r>
            <a:r>
              <a:rPr lang="en-US" altLang="zh-CN" dirty="0"/>
              <a:t>p</a:t>
            </a:r>
            <a:r>
              <a:rPr lang="zh-CN" altLang="en-US" dirty="0"/>
              <a:t>越大，效果越强</a:t>
            </a:r>
            <a:endParaRPr lang="en-US" altLang="zh-CN" dirty="0"/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p</a:t>
            </a:r>
            <a:r>
              <a:rPr lang="zh-CN" altLang="en-US" dirty="0"/>
              <a:t>越大，</a:t>
            </a:r>
            <a:r>
              <a:rPr lang="en-US" altLang="zh-CN" dirty="0"/>
              <a:t>Loss</a:t>
            </a:r>
            <a:r>
              <a:rPr lang="zh-CN" altLang="en-US" dirty="0"/>
              <a:t>在不同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zh-CN" altLang="en-US" b="1" dirty="0"/>
              <a:t>抖动</a:t>
            </a:r>
            <a:r>
              <a:rPr lang="zh-CN" altLang="en-US" dirty="0"/>
              <a:t>也越大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Dropout</a:t>
            </a:r>
            <a:r>
              <a:rPr lang="zh-CN" altLang="en-US" dirty="0"/>
              <a:t>，训练</a:t>
            </a:r>
            <a:r>
              <a:rPr lang="en-US" altLang="zh-CN" dirty="0"/>
              <a:t>Loss</a:t>
            </a:r>
            <a:r>
              <a:rPr lang="zh-CN" altLang="en-US" dirty="0"/>
              <a:t>比较难接近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可能造成欠拟合，此时应减小</a:t>
            </a:r>
            <a:r>
              <a:rPr lang="en-US" altLang="zh-CN" dirty="0"/>
              <a:t>p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Batch Normalization</a:t>
            </a:r>
            <a:r>
              <a:rPr lang="zh-CN" altLang="en-US" dirty="0"/>
              <a:t>：调整每个</a:t>
            </a:r>
            <a:r>
              <a:rPr lang="en-US" altLang="zh-CN" dirty="0"/>
              <a:t>batch</a:t>
            </a:r>
            <a:r>
              <a:rPr lang="zh-CN" altLang="en-US" dirty="0"/>
              <a:t>的分布，防止过拟合</a:t>
            </a:r>
          </a:p>
        </p:txBody>
      </p:sp>
    </p:spTree>
    <p:extLst>
      <p:ext uri="{BB962C8B-B14F-4D97-AF65-F5344CB8AC3E}">
        <p14:creationId xmlns:p14="http://schemas.microsoft.com/office/powerpoint/2010/main" val="76869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3FEB-E780-4A76-A9B3-D1959424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2CFAC-A1BD-4DFD-AED6-8853ACE0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784-512-10</a:t>
            </a:r>
            <a:r>
              <a:rPr lang="zh-CN" altLang="en-US" dirty="0"/>
              <a:t>：</a:t>
            </a:r>
            <a:r>
              <a:rPr lang="en-US" altLang="zh-CN" dirty="0"/>
              <a:t>98.35%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观察到训练误差可以接近</a:t>
            </a:r>
            <a:r>
              <a:rPr lang="en-US" altLang="zh-CN" dirty="0"/>
              <a:t>0</a:t>
            </a:r>
            <a:r>
              <a:rPr lang="zh-CN" altLang="en-US" dirty="0"/>
              <a:t>，说明模型能力可以，但是泛化性不好</a:t>
            </a:r>
            <a:endParaRPr lang="en-US" altLang="zh-CN" dirty="0"/>
          </a:p>
          <a:p>
            <a:r>
              <a:rPr lang="en-US" altLang="zh-CN" dirty="0">
                <a:effectLst/>
                <a:ea typeface="微软雅黑" panose="020B0503020204020204" pitchFamily="34" charset="-122"/>
              </a:rPr>
              <a:t>784-512-64-10  + dropout(p=0.5)</a:t>
            </a:r>
            <a:r>
              <a:rPr lang="zh-CN" altLang="en-US" dirty="0"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98.57%</a:t>
            </a:r>
          </a:p>
          <a:p>
            <a:r>
              <a:rPr lang="en-US" altLang="zh-CN" dirty="0">
                <a:effectLst/>
                <a:ea typeface="微软雅黑" panose="020B0503020204020204" pitchFamily="34" charset="-122"/>
              </a:rPr>
              <a:t>784-512-64-10</a:t>
            </a:r>
            <a:r>
              <a:rPr lang="zh-CN" altLang="zh-CN" dirty="0">
                <a:effectLst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 + dropout + </a:t>
            </a:r>
            <a:r>
              <a:rPr lang="en-US" altLang="zh-CN" dirty="0" err="1">
                <a:effectLst/>
                <a:ea typeface="微软雅黑" panose="020B0503020204020204" pitchFamily="34" charset="-122"/>
              </a:rPr>
              <a:t>BatchNorm</a:t>
            </a:r>
            <a:r>
              <a:rPr lang="zh-CN" altLang="en-US" dirty="0"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98.64%</a:t>
            </a:r>
          </a:p>
          <a:p>
            <a:pPr lvl="1"/>
            <a:r>
              <a:rPr lang="zh-CN" altLang="en-US" dirty="0"/>
              <a:t>增加模型深度，同时使用</a:t>
            </a:r>
            <a:r>
              <a:rPr lang="en-US" altLang="zh-CN" dirty="0"/>
              <a:t>dropout</a:t>
            </a:r>
            <a:r>
              <a:rPr lang="zh-CN" altLang="en-US" dirty="0"/>
              <a:t>，增强泛化性，发现效果变好了</a:t>
            </a:r>
            <a:endParaRPr lang="en-US" altLang="zh-CN" dirty="0"/>
          </a:p>
          <a:p>
            <a:pPr lvl="1"/>
            <a:r>
              <a:rPr lang="zh-CN" altLang="en-US" dirty="0"/>
              <a:t>想试一下进一步增加模型复杂度</a:t>
            </a:r>
            <a:endParaRPr lang="en-US" altLang="zh-CN" dirty="0"/>
          </a:p>
          <a:p>
            <a:r>
              <a:rPr lang="en-US" altLang="zh-CN" dirty="0">
                <a:effectLst/>
                <a:ea typeface="微软雅黑" panose="020B0503020204020204" pitchFamily="34" charset="-122"/>
              </a:rPr>
              <a:t>784-512-512-10</a:t>
            </a:r>
            <a:r>
              <a:rPr lang="zh-CN" altLang="zh-CN" dirty="0">
                <a:effectLst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 + dropout + </a:t>
            </a:r>
            <a:r>
              <a:rPr lang="en-US" altLang="zh-CN" dirty="0" err="1">
                <a:effectLst/>
                <a:ea typeface="微软雅黑" panose="020B0503020204020204" pitchFamily="34" charset="-122"/>
              </a:rPr>
              <a:t>BatchNorm</a:t>
            </a:r>
            <a:r>
              <a:rPr lang="zh-CN" altLang="en-US" dirty="0"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98.75%</a:t>
            </a:r>
          </a:p>
          <a:p>
            <a:r>
              <a:rPr lang="en-US" altLang="zh-CN" dirty="0">
                <a:effectLst/>
                <a:ea typeface="微软雅黑" panose="020B0503020204020204" pitchFamily="34" charset="-122"/>
              </a:rPr>
              <a:t>784-2048-1024-10</a:t>
            </a:r>
            <a:r>
              <a:rPr lang="zh-CN" altLang="zh-CN" dirty="0">
                <a:effectLst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 + dropout + </a:t>
            </a:r>
            <a:r>
              <a:rPr lang="en-US" altLang="zh-CN" dirty="0" err="1">
                <a:effectLst/>
                <a:ea typeface="微软雅黑" panose="020B0503020204020204" pitchFamily="34" charset="-122"/>
              </a:rPr>
              <a:t>BatchNorm</a:t>
            </a:r>
            <a:r>
              <a:rPr lang="zh-CN" altLang="en-US" dirty="0"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98.84%</a:t>
            </a:r>
          </a:p>
          <a:p>
            <a:pPr lvl="1"/>
            <a:r>
              <a:rPr lang="zh-CN" altLang="en-US" dirty="0"/>
              <a:t>增加宽度，效果变好了</a:t>
            </a:r>
            <a:endParaRPr lang="en-US" altLang="zh-CN" dirty="0"/>
          </a:p>
          <a:p>
            <a:pPr lvl="1"/>
            <a:r>
              <a:rPr lang="zh-CN" altLang="en-US" dirty="0"/>
              <a:t>当去掉</a:t>
            </a:r>
            <a:r>
              <a:rPr lang="en-US" altLang="zh-CN" dirty="0"/>
              <a:t>dropout</a:t>
            </a:r>
            <a:r>
              <a:rPr lang="zh-CN" altLang="en-US" dirty="0"/>
              <a:t>或者</a:t>
            </a:r>
            <a:r>
              <a:rPr lang="en-US" altLang="zh-CN" dirty="0" err="1"/>
              <a:t>BatchNorm</a:t>
            </a:r>
            <a:r>
              <a:rPr lang="zh-CN" altLang="en-US" dirty="0"/>
              <a:t>时，效果变差</a:t>
            </a:r>
            <a:endParaRPr lang="en-US" altLang="zh-CN" dirty="0"/>
          </a:p>
          <a:p>
            <a:r>
              <a:rPr lang="en-US" altLang="zh-CN" dirty="0">
                <a:effectLst/>
                <a:ea typeface="微软雅黑" panose="020B0503020204020204" pitchFamily="34" charset="-122"/>
              </a:rPr>
              <a:t>748-2048-1024-1024-512-10 + dropout + </a:t>
            </a:r>
            <a:r>
              <a:rPr lang="en-US" altLang="zh-CN" dirty="0" err="1">
                <a:effectLst/>
                <a:ea typeface="微软雅黑" panose="020B0503020204020204" pitchFamily="34" charset="-122"/>
              </a:rPr>
              <a:t>BatchNorm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ffectLst/>
                <a:ea typeface="微软雅黑" panose="020B0503020204020204" pitchFamily="34" charset="-122"/>
              </a:rPr>
              <a:t>98.86%</a:t>
            </a:r>
          </a:p>
          <a:p>
            <a:pPr lvl="1"/>
            <a:r>
              <a:rPr lang="zh-CN" altLang="en-US" dirty="0"/>
              <a:t>再增加深度，效果提升不明显，观察到</a:t>
            </a:r>
            <a:r>
              <a:rPr lang="en-US" altLang="zh-CN" dirty="0"/>
              <a:t>Loss</a:t>
            </a:r>
            <a:r>
              <a:rPr lang="zh-CN" altLang="en-US" dirty="0"/>
              <a:t>在不同</a:t>
            </a:r>
            <a:r>
              <a:rPr lang="en-US" altLang="zh-CN" dirty="0"/>
              <a:t>Batch</a:t>
            </a:r>
            <a:r>
              <a:rPr lang="zh-CN" altLang="en-US" dirty="0"/>
              <a:t>不太稳定</a:t>
            </a:r>
            <a:endParaRPr lang="en-US" altLang="zh-CN" dirty="0"/>
          </a:p>
          <a:p>
            <a:pPr lvl="1"/>
            <a:r>
              <a:rPr lang="zh-CN" altLang="en-US" dirty="0"/>
              <a:t>缩小</a:t>
            </a:r>
            <a:r>
              <a:rPr lang="en-US" altLang="zh-CN" dirty="0"/>
              <a:t>p</a:t>
            </a:r>
          </a:p>
          <a:p>
            <a:r>
              <a:rPr lang="en-US" altLang="zh-CN" b="1" dirty="0">
                <a:effectLst/>
                <a:ea typeface="微软雅黑" panose="020B0503020204020204" pitchFamily="34" charset="-122"/>
              </a:rPr>
              <a:t>748-2048-1024-1024-512-10 + dropout(p=0.2) + </a:t>
            </a:r>
            <a:r>
              <a:rPr lang="en-US" altLang="zh-CN" b="1" dirty="0" err="1">
                <a:effectLst/>
                <a:ea typeface="微软雅黑" panose="020B0503020204020204" pitchFamily="34" charset="-122"/>
              </a:rPr>
              <a:t>BatchNorm</a:t>
            </a:r>
            <a:r>
              <a:rPr lang="zh-CN" altLang="en-US" b="1" dirty="0"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effectLst/>
                <a:ea typeface="微软雅黑" panose="020B0503020204020204" pitchFamily="34" charset="-122"/>
              </a:rPr>
              <a:t>99.00%</a:t>
            </a:r>
          </a:p>
          <a:p>
            <a:r>
              <a:rPr lang="en-US" altLang="zh-CN" dirty="0">
                <a:effectLst/>
                <a:ea typeface="微软雅黑" panose="020B0503020204020204" pitchFamily="34" charset="-122"/>
              </a:rPr>
              <a:t>748-2048-1024-1024-512-512-10 + dropout(p=0.2) + </a:t>
            </a:r>
            <a:r>
              <a:rPr lang="en-US" altLang="zh-CN" dirty="0" err="1">
                <a:effectLst/>
                <a:ea typeface="微软雅黑" panose="020B0503020204020204" pitchFamily="34" charset="-122"/>
              </a:rPr>
              <a:t>BatchNorm</a:t>
            </a:r>
            <a:r>
              <a:rPr lang="zh-CN" altLang="en-US" dirty="0"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a typeface="微软雅黑" panose="020B0503020204020204" pitchFamily="34" charset="-122"/>
              </a:rPr>
              <a:t>98.90%</a:t>
            </a:r>
            <a:endParaRPr lang="en-US" altLang="zh-CN" dirty="0">
              <a:effectLst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B59C-46B0-415C-87DB-D2833C2F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 Market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A90E-DDC8-4166-BD92-0AC83DC8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41188</a:t>
            </a:r>
            <a:r>
              <a:rPr lang="zh-CN" altLang="en-US" dirty="0"/>
              <a:t>条数据</a:t>
            </a:r>
            <a:r>
              <a:rPr lang="en-US" altLang="zh-CN" dirty="0"/>
              <a:t>(8:2</a:t>
            </a:r>
            <a:r>
              <a:rPr lang="zh-CN" altLang="en-US" dirty="0"/>
              <a:t>划分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二分类问题，类别比例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7.8</a:t>
            </a:r>
          </a:p>
          <a:p>
            <a:r>
              <a:rPr lang="zh-CN" altLang="en-US" dirty="0"/>
              <a:t>处理之后有</a:t>
            </a:r>
            <a:r>
              <a:rPr lang="en-US" altLang="zh-CN" dirty="0"/>
              <a:t>56</a:t>
            </a:r>
            <a:r>
              <a:rPr lang="zh-CN" altLang="en-US" dirty="0"/>
              <a:t>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方法和之前差不多</a:t>
            </a:r>
            <a:endParaRPr lang="en-US" altLang="zh-CN" dirty="0"/>
          </a:p>
          <a:p>
            <a:r>
              <a:rPr lang="zh-CN" altLang="en-US" dirty="0"/>
              <a:t>这个数据集比较容易过拟合</a:t>
            </a:r>
            <a:endParaRPr lang="en-US" altLang="zh-CN" dirty="0"/>
          </a:p>
          <a:p>
            <a:r>
              <a:rPr lang="en-US" altLang="zh-CN" dirty="0"/>
              <a:t>56-128-128-64-1 + dropout</a:t>
            </a:r>
            <a:r>
              <a:rPr lang="zh-CN" altLang="en-US" dirty="0"/>
              <a:t>：</a:t>
            </a:r>
            <a:r>
              <a:rPr lang="en-US" altLang="zh-CN" dirty="0"/>
              <a:t>91.5%</a:t>
            </a:r>
          </a:p>
          <a:p>
            <a:r>
              <a:rPr lang="en-US" altLang="zh-CN" dirty="0"/>
              <a:t>56-512-64-1 + dropout</a:t>
            </a:r>
            <a:r>
              <a:rPr lang="zh-CN" altLang="en-US" dirty="0"/>
              <a:t>：</a:t>
            </a:r>
            <a:r>
              <a:rPr lang="en-US" altLang="zh-CN" dirty="0"/>
              <a:t>91.5%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81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032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9586</TotalTime>
  <Words>589</Words>
  <Application>Microsoft Office PowerPoint</Application>
  <PresentationFormat>全屏显示(4:3)</PresentationFormat>
  <Paragraphs>89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Palatino Linotype</vt:lpstr>
      <vt:lpstr>Times New Roman</vt:lpstr>
      <vt:lpstr>1_Office 主题​​</vt:lpstr>
      <vt:lpstr>全连接网络调参</vt:lpstr>
      <vt:lpstr>Mnist</vt:lpstr>
      <vt:lpstr>训练角度</vt:lpstr>
      <vt:lpstr>优化角度</vt:lpstr>
      <vt:lpstr>网络结构</vt:lpstr>
      <vt:lpstr>调整结构</vt:lpstr>
      <vt:lpstr>Bank Market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144</cp:revision>
  <dcterms:created xsi:type="dcterms:W3CDTF">2020-10-09T20:24:45Z</dcterms:created>
  <dcterms:modified xsi:type="dcterms:W3CDTF">2021-08-08T16:08:07Z</dcterms:modified>
</cp:coreProperties>
</file>