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0" r:id="rId2"/>
    <p:sldId id="347" r:id="rId3"/>
    <p:sldId id="349" r:id="rId4"/>
    <p:sldId id="350" r:id="rId5"/>
    <p:sldId id="351" r:id="rId6"/>
    <p:sldId id="34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86145" autoAdjust="0"/>
  </p:normalViewPr>
  <p:slideViewPr>
    <p:cSldViewPr snapToGrid="0">
      <p:cViewPr varScale="1">
        <p:scale>
          <a:sx n="87" d="100"/>
          <a:sy n="87" d="100"/>
        </p:scale>
        <p:origin x="1717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8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9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94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0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26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</a:t>
            </a:r>
            <a:r>
              <a:rPr lang="en-US" altLang="zh-CN" dirty="0"/>
              <a:t>GAN </a:t>
            </a:r>
            <a:r>
              <a:rPr lang="zh-CN" altLang="en-US" dirty="0"/>
              <a:t>边界更模糊</a:t>
            </a:r>
            <a:endParaRPr lang="en-US" altLang="zh-CN" dirty="0"/>
          </a:p>
          <a:p>
            <a:r>
              <a:rPr lang="zh-CN" altLang="en-US" dirty="0"/>
              <a:t>但</a:t>
            </a:r>
            <a:r>
              <a:rPr lang="en-US" altLang="zh-CN" dirty="0"/>
              <a:t>encoder decoder</a:t>
            </a:r>
            <a:r>
              <a:rPr lang="zh-CN" altLang="en-US" dirty="0"/>
              <a:t>可以直接比较原图上的误差，</a:t>
            </a:r>
            <a:r>
              <a:rPr lang="en-US" altLang="zh-CN" dirty="0"/>
              <a:t>GAN</a:t>
            </a:r>
            <a:r>
              <a:rPr lang="zh-CN" altLang="en-US" dirty="0"/>
              <a:t>不能在原图上比较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2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68300" y="1690576"/>
            <a:ext cx="8126220" cy="1129536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Variational Auto-Encoder(VAE)</a:t>
            </a:r>
            <a:endParaRPr lang="en-US" altLang="zh-CN" sz="40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75C96-B8AB-4FB1-A6C9-A0B83557F4D2}"/>
              </a:ext>
            </a:extLst>
          </p:cNvPr>
          <p:cNvSpPr txBox="1"/>
          <p:nvPr/>
        </p:nvSpPr>
        <p:spPr>
          <a:xfrm>
            <a:off x="6261652" y="4173448"/>
            <a:ext cx="4154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袁满杰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2021 7.15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952AA2-07D1-45C6-A5FE-702EAA2D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63" y="4576965"/>
            <a:ext cx="5665305" cy="215182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128194"/>
            <a:ext cx="7909201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Auto-encoder: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无约束地对输入进行编码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但不是生成式模型，不能随意合理地产生新的编码生成图片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VAE: 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从概率论角度出发建模，使用变分推断方法，要求编码服从高斯分布，将样本编码为给定均值、方差下分布的采样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可以直接通过随机编码生成新图片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Variational Auto-Encoder</a:t>
            </a:r>
            <a:endParaRPr lang="zh-CN" altLang="en-US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6" descr="https://images2015.cnblogs.com/blog/798706/201612/798706-20161222104624698-1535183634.png">
            <a:extLst>
              <a:ext uri="{FF2B5EF4-FFF2-40B4-BE49-F238E27FC236}">
                <a16:creationId xmlns:a16="http://schemas.microsoft.com/office/drawing/2014/main" id="{90DB5305-E0AF-4EDF-998C-45248C6E51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1473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83C60-E2A5-45D5-B0A4-4052CF012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38" y="2290451"/>
            <a:ext cx="5564740" cy="14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0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55D36E-5D6D-4B7C-9EC5-52240E27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65" y="1162063"/>
            <a:ext cx="2667000" cy="2619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AD617C0-E5D5-40B0-903A-C768E13BEB7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0824" y="1257401"/>
                <a:ext cx="10036175" cy="4967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考虑生成样本</a:t>
                </a:r>
                <a:r>
                  <a:rPr lang="en-US" altLang="zh-CN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x</a:t>
                </a:r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的过程：</a:t>
                </a:r>
                <a:endParaRPr lang="en-US" altLang="zh-CN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  <a:p>
                <a:pPr lvl="1"/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从某参数为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的先验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中生成隐变量 </a:t>
                </a:r>
                <a:r>
                  <a:rPr lang="en-US" altLang="zh-CN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z</a:t>
                </a:r>
              </a:p>
              <a:p>
                <a:pPr lvl="1"/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从条件概率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中</m:t>
                    </m:r>
                  </m:oMath>
                </a14:m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生成样本 </a:t>
                </a:r>
                <a:r>
                  <a:rPr lang="en-US" altLang="zh-CN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x</a:t>
                </a:r>
              </a:p>
              <a:p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𝑧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𝑥</m:t>
                        </m:r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不可</m:t>
                    </m:r>
                  </m:oMath>
                </a14:m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得</a:t>
                </a:r>
                <a:endParaRPr lang="en-US" altLang="zh-CN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  <a:p>
                <a:pPr lvl="1"/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无法使用</a:t>
                </a:r>
                <a:r>
                  <a:rPr lang="en-US" altLang="zh-CN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EM</a:t>
                </a:r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算法求解</a:t>
                </a:r>
                <a:endParaRPr lang="en-US" altLang="zh-CN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  <a:p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因此，引入参数为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𝜙</m:t>
                    </m:r>
                  </m:oMath>
                </a14:m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的近似估计：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𝑧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: encoder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𝑥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: decoder</a:t>
                </a:r>
              </a:p>
              <a:p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计算似然：</a:t>
                </a:r>
                <a:r>
                  <a:rPr lang="zh-CN" altLang="en-US" sz="24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最大化似然→最大化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variation lower bound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优化方法：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梯度下降，蒙特卡洛直接估计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梯度</m:t>
                    </m:r>
                  </m:oMath>
                </a14:m>
                <a:r>
                  <a:rPr lang="zh-CN" altLang="en-US" sz="24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的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期望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方差大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)</a:t>
                </a:r>
                <a:endParaRPr lang="en-US" altLang="zh-CN" sz="3200" dirty="0"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AD617C0-E5D5-40B0-903A-C768E13B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4" y="1257401"/>
                <a:ext cx="10036175" cy="4967167"/>
              </a:xfrm>
              <a:prstGeom prst="rect">
                <a:avLst/>
              </a:prstGeom>
              <a:blipFill>
                <a:blip r:embed="rId4"/>
                <a:stretch>
                  <a:fillRect l="-1094" t="-2086" b="-55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Auto-Encoding Variational Bayes</a:t>
            </a:r>
            <a:endParaRPr lang="zh-CN" altLang="en-US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2941D0-29AE-4E20-908A-FF5E1AA2CF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85282" b="-43333"/>
          <a:stretch/>
        </p:blipFill>
        <p:spPr>
          <a:xfrm>
            <a:off x="7885665" y="4528212"/>
            <a:ext cx="194849" cy="409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CDC7C2-D71E-4224-B6AB-8FE24B1B3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635" y="4118234"/>
            <a:ext cx="238125" cy="247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F3BD4F-4B90-4A26-969C-2692031F8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113" y="4859605"/>
            <a:ext cx="7219950" cy="428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10FB22-02AF-4972-B628-6BAEC563A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3745" y="5288230"/>
            <a:ext cx="68484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6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4" y="1257401"/>
            <a:ext cx="9400071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SGVB estimator: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可有效降低估计的方差</a:t>
            </a:r>
            <a:endParaRPr lang="en-US" altLang="zh-CN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分离优化目标中可计算的部分：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重参数化技巧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(Reparameterization trick)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将随机性视为固定噪声引起，将随机性与参数分开</a:t>
            </a:r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从固定分布采样</a:t>
            </a:r>
            <a:endParaRPr lang="en-US" altLang="zh-CN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Auto-Encoding Variational Bayes</a:t>
            </a:r>
            <a:endParaRPr lang="zh-CN" altLang="en-US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1E572F-9963-4A0B-AC48-95E7218B9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20"/>
          <a:stretch/>
        </p:blipFill>
        <p:spPr>
          <a:xfrm>
            <a:off x="2065248" y="2429051"/>
            <a:ext cx="6996893" cy="609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2F1CFE-8A01-47B8-BFDD-D1619578D6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3" t="-7800"/>
          <a:stretch/>
        </p:blipFill>
        <p:spPr>
          <a:xfrm>
            <a:off x="437323" y="2086308"/>
            <a:ext cx="6501730" cy="441525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8FCDA67-E1E6-48ED-BF83-F9D3E3EC6341}"/>
              </a:ext>
            </a:extLst>
          </p:cNvPr>
          <p:cNvCxnSpPr/>
          <p:nvPr/>
        </p:nvCxnSpPr>
        <p:spPr>
          <a:xfrm>
            <a:off x="2514601" y="2929322"/>
            <a:ext cx="30192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75A0D85-B246-453D-AFD5-31E07F707301}"/>
              </a:ext>
            </a:extLst>
          </p:cNvPr>
          <p:cNvSpPr txBox="1"/>
          <p:nvPr/>
        </p:nvSpPr>
        <p:spPr>
          <a:xfrm>
            <a:off x="2405270" y="3032124"/>
            <a:ext cx="461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↑对于已知形式的分布往往能显示写出公式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837FAA0-22E5-4644-A801-A229FD3DC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06" y="4351095"/>
            <a:ext cx="7535103" cy="8401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041526-3D72-42FD-8AC8-73A1049B9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649" y="4061727"/>
            <a:ext cx="3771900" cy="3619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F1A64A6-0C8D-4092-B1EA-5B5390E57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75" y="5243304"/>
            <a:ext cx="8810625" cy="8858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30BAD42-7196-4CD8-8B80-CF14913DF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9425" y="6158406"/>
            <a:ext cx="6124575" cy="4476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C0BAA1E-73B2-4521-AE36-DE5985B83216}"/>
              </a:ext>
            </a:extLst>
          </p:cNvPr>
          <p:cNvSpPr txBox="1"/>
          <p:nvPr/>
        </p:nvSpPr>
        <p:spPr>
          <a:xfrm>
            <a:off x="250825" y="4997833"/>
            <a:ext cx="657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因此最终估计的公式为：</a:t>
            </a:r>
          </a:p>
        </p:txBody>
      </p:sp>
    </p:spTree>
    <p:extLst>
      <p:ext uri="{BB962C8B-B14F-4D97-AF65-F5344CB8AC3E}">
        <p14:creationId xmlns:p14="http://schemas.microsoft.com/office/powerpoint/2010/main" val="155053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AD617C0-E5D5-40B0-903A-C768E13BEB7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0825" y="2032654"/>
                <a:ext cx="8585062" cy="4967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要求隐变量</a:t>
                </a:r>
                <a:r>
                  <a:rPr lang="en-US" altLang="zh-CN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z</a:t>
                </a:r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服从多元高斯分布：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;0;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z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x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𝜙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服从多元高斯分布</a:t>
                </a:r>
                <a:r>
                  <a:rPr lang="en-US" altLang="zh-CN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:</a:t>
                </a:r>
                <a:r>
                  <a:rPr lang="en-US" altLang="zh-CN" dirty="0">
                    <a:ea typeface="Adobe 黑体 Std R" panose="020B0400000000000000" pitchFamily="34" charset="-122"/>
                  </a:rPr>
                  <a:t> </a:t>
                </a:r>
                <a:endParaRPr lang="en-US" altLang="zh-CN" i="1" dirty="0">
                  <a:latin typeface="Cambria Math" panose="02040503050406030204" pitchFamily="18" charset="0"/>
                  <a:ea typeface="Adobe 黑体 Std R" panose="020B0400000000000000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Adobe 黑体 Std R" panose="020B0400000000000000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Adobe 黑体 Std R" panose="020B0400000000000000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Adobe 黑体 Std R" panose="020B0400000000000000" pitchFamily="34" charset="-122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Adobe 黑体 Std R" panose="020B0400000000000000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Adobe 黑体 Std R" panose="020B0400000000000000" pitchFamily="34" charset="-122"/>
                            </a:rPr>
                            <m:t>𝑧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Adobe 黑体 Std R" panose="020B0400000000000000" pitchFamily="34" charset="-122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Adobe 黑体 Std R" panose="020B0400000000000000" pitchFamily="34" charset="-122"/>
                        </a:rPr>
                        <m:t>𝑁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Adobe 黑体 Std R" panose="020B0400000000000000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Adobe 黑体 Std R" panose="020B0400000000000000" pitchFamily="34" charset="-122"/>
                            </a:rPr>
                            <m:t>𝑧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Adobe 黑体 Std R" panose="020B0400000000000000" pitchFamily="34" charset="-122"/>
                            </a:rPr>
                            <m:t>; 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Adobe 黑体 Std R" panose="020B0400000000000000" pitchFamily="34" charset="-122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2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Adobe 黑体 Std R" panose="020B0400000000000000" pitchFamily="34" charset="-122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Adobe 黑体 Std R" panose="020B0400000000000000" pitchFamily="34" charset="-122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  <a:p>
                <a:r>
                  <a:rPr lang="zh-CN" altLang="en-US" b="0" dirty="0">
                    <a:latin typeface="Cambria Math" panose="020405030504060302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因此隐变量为：</a:t>
                </a:r>
                <a:endParaRPr lang="en-US" altLang="zh-CN" b="0" dirty="0">
                  <a:latin typeface="Cambria Math" panose="020405030504060302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Adobe 黑体 Std R" panose="020B0400000000000000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Adobe 黑体 Std R" panose="020B0400000000000000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𝜇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dobe 黑体 Std R" panose="020B0400000000000000" pitchFamily="34" charset="-122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Adobe 黑体 Std R" panose="020B0400000000000000" pitchFamily="34" charset="-122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Adobe 黑体 Std R" panose="020B0400000000000000" pitchFamily="34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(0,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Adobe 黑体 Std R" panose="020B0400000000000000" pitchFamily="34" charset="-122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最终的优化目标为：</a:t>
                </a:r>
                <a:endParaRPr lang="en-US" altLang="zh-CN" dirty="0">
                  <a:latin typeface="Adobe 黑体 Std R" panose="020B0400000000000000" pitchFamily="34" charset="-122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3200" dirty="0"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AD617C0-E5D5-40B0-903A-C768E13B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032654"/>
                <a:ext cx="8585062" cy="4967167"/>
              </a:xfrm>
              <a:prstGeom prst="rect">
                <a:avLst/>
              </a:prstGeom>
              <a:blipFill>
                <a:blip r:embed="rId3"/>
                <a:stretch>
                  <a:fillRect l="-1278" t="-20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Variational Auto-Encoder</a:t>
            </a:r>
            <a:endParaRPr lang="zh-CN" altLang="en-US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F1A64A6-0C8D-4092-B1EA-5B5390E57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1171074"/>
            <a:ext cx="8810625" cy="885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DF5BF9-330A-467B-87F5-BB510825A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06" y="4922246"/>
            <a:ext cx="8585062" cy="11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6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MNIST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手写数字数据集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原图：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		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重构后：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随机设定高斯分布的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均值、方差生成图片：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4A46FF-2606-4E49-8896-C797F825B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73" y="1839153"/>
            <a:ext cx="2305050" cy="2305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9A6B7DE-E7BF-48C4-A59A-E38B56DEB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545" y="1839153"/>
            <a:ext cx="2305050" cy="23050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B2BAA0-7F15-4608-B5B4-E48C95D37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23" y="4318334"/>
            <a:ext cx="2305050" cy="23050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126BE24-F1B8-42FF-A8B2-823FD75DA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5" y="4318334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4974</TotalTime>
  <Words>359</Words>
  <Application>Microsoft Office PowerPoint</Application>
  <PresentationFormat>全屏显示(4:3)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Adobe 黑体 Std R</vt:lpstr>
      <vt:lpstr>等线</vt:lpstr>
      <vt:lpstr>幼圆</vt:lpstr>
      <vt:lpstr>Arial</vt:lpstr>
      <vt:lpstr>Cambria Math</vt:lpstr>
      <vt:lpstr>Palatino Linotype</vt:lpstr>
      <vt:lpstr>Times New Roman</vt:lpstr>
      <vt:lpstr>Office 主题​​</vt:lpstr>
      <vt:lpstr>Variational Auto-Encoder(VAE)</vt:lpstr>
      <vt:lpstr>Variational Auto-Encoder</vt:lpstr>
      <vt:lpstr>Auto-Encoding Variational Bayes</vt:lpstr>
      <vt:lpstr>Auto-Encoding Variational Bayes</vt:lpstr>
      <vt:lpstr>Variational Auto-Encoder</vt:lpstr>
      <vt:lpstr>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Manjie Yuan</cp:lastModifiedBy>
  <cp:revision>551</cp:revision>
  <cp:lastPrinted>2018-04-09T07:26:07Z</cp:lastPrinted>
  <dcterms:created xsi:type="dcterms:W3CDTF">2017-04-12T11:19:14Z</dcterms:created>
  <dcterms:modified xsi:type="dcterms:W3CDTF">2021-07-15T14:56:34Z</dcterms:modified>
</cp:coreProperties>
</file>