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EE82F-567F-4C2A-AC6F-F2FD3AC327CB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E7584-7F48-4E5C-94A7-81FB2438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1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1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BGD</a:t>
            </a:r>
            <a:r>
              <a:rPr lang="zh-CN" altLang="en-US" dirty="0"/>
              <a:t>：每次下降能保证在全部数据集上的</a:t>
            </a:r>
            <a:r>
              <a:rPr lang="en-US" altLang="zh-CN" dirty="0"/>
              <a:t>loss</a:t>
            </a:r>
            <a:r>
              <a:rPr lang="zh-CN" altLang="en-US" dirty="0"/>
              <a:t>减小，但是下降一次时间复杂度太高，且不容易跳出局部极小值</a:t>
            </a:r>
            <a:endParaRPr lang="en-US" altLang="zh-CN" dirty="0"/>
          </a:p>
          <a:p>
            <a:r>
              <a:rPr lang="en-US" altLang="zh-CN" dirty="0"/>
              <a:t>SGD</a:t>
            </a:r>
            <a:r>
              <a:rPr lang="zh-CN" altLang="en-US" dirty="0"/>
              <a:t>：每次更新一个样本的梯度，噪声很大，收敛较为困难，但是计算梯度速度很快</a:t>
            </a:r>
            <a:endParaRPr lang="en-US" altLang="zh-CN" dirty="0"/>
          </a:p>
          <a:p>
            <a:r>
              <a:rPr lang="en-US" altLang="zh-CN" dirty="0"/>
              <a:t>Mini-Batch</a:t>
            </a:r>
            <a:r>
              <a:rPr lang="zh-CN" altLang="en-US" dirty="0"/>
              <a:t>：使用一部分样本计算梯度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3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主要思想是引入一个累积历史梯度信息动量来加速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SGD</a:t>
            </a: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每一次的参数更新方向不仅仅取决于当前位置的梯度，还受到上一次参数更新方向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在震荡较多的方向上，动量互相抵消，在梯度一致的方向，累积的动量能加速它到达最优点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2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能够让算法提前看到前方的梯度，如果前面的梯度比当前位置的梯度大，那我就可以把步子迈得比原来大一些，如果前面的梯度比现在的梯度小，那我就可以把步子迈得小一些。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0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1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E7584-7F48-4E5C-94A7-81FB2438AD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9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4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94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5298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6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32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33" y="1295408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8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" y="632143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5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31" y="1295408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46" indent="-171446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37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28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20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12" indent="-171446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32DC-C708-4DB0-B1E8-C77B09355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Optimizer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6AF3E3-24D0-4813-8331-178EB3A496B6}"/>
              </a:ext>
            </a:extLst>
          </p:cNvPr>
          <p:cNvSpPr txBox="1"/>
          <p:nvPr/>
        </p:nvSpPr>
        <p:spPr>
          <a:xfrm>
            <a:off x="6358635" y="47856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滕明卓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99E49E2-B599-4ECF-830F-0E5C2CA2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12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F2AC2-64E4-47B1-87CC-06AE50C1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梯度下降三种变体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167EB-C849-4636-8CD2-7B31657B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90A0B"/>
                </a:solidFill>
                <a:effectLst/>
                <a:latin typeface="-apple-system"/>
              </a:rPr>
              <a:t>Batch gradient descent</a:t>
            </a:r>
          </a:p>
          <a:p>
            <a:endParaRPr lang="en-US" altLang="zh-CN" b="1" dirty="0">
              <a:solidFill>
                <a:srgbClr val="090A0B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090A0B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090A0B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090A0B"/>
                </a:solidFill>
                <a:effectLst/>
                <a:latin typeface="-apple-system"/>
              </a:rPr>
              <a:t>Stochastic gradient descent</a:t>
            </a:r>
          </a:p>
          <a:p>
            <a:endParaRPr lang="en-US" altLang="zh-CN" b="1" dirty="0">
              <a:solidFill>
                <a:srgbClr val="090A0B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090A0B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090A0B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090A0B"/>
                </a:solidFill>
                <a:effectLst/>
                <a:latin typeface="-apple-system"/>
              </a:rPr>
              <a:t>Mini-batch gradient descent</a:t>
            </a:r>
          </a:p>
          <a:p>
            <a:endParaRPr lang="en-US" altLang="zh-CN" b="1" i="0" dirty="0">
              <a:solidFill>
                <a:srgbClr val="090A0B"/>
              </a:solidFill>
              <a:effectLst/>
              <a:latin typeface="-apple-system"/>
            </a:endParaRPr>
          </a:p>
          <a:p>
            <a:endParaRPr lang="en-US" altLang="zh-CN" b="1" i="0" dirty="0">
              <a:solidFill>
                <a:srgbClr val="090A0B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FDC85-DA7A-43B6-A8B7-2EFC0159C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286" y="1744441"/>
            <a:ext cx="2832029" cy="7139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1A4181-5157-4FCD-AA19-E080B3F5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387" y="3412777"/>
            <a:ext cx="3586742" cy="732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118BC8-D8F7-4475-B1D8-E5A5710EA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286" y="4937165"/>
            <a:ext cx="4237615" cy="7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6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B7155-6010-44F1-95FB-8BBA3ECF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CEBC7-C488-4A6B-BC71-8D6FCF89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挑选合适的学习率较为困难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训练过程中学习率保持不变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所有参数使用相同的学习率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容易陷入局部极小值和鞍点</a:t>
            </a:r>
          </a:p>
        </p:txBody>
      </p:sp>
    </p:spTree>
    <p:extLst>
      <p:ext uri="{BB962C8B-B14F-4D97-AF65-F5344CB8AC3E}">
        <p14:creationId xmlns:p14="http://schemas.microsoft.com/office/powerpoint/2010/main" val="201615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F89A0-D9C6-48DA-B159-3B21B4DE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动量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CD8D3-B5A7-42F9-9630-89E1272E2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基于动量的梯度下降方法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F4619C-25B2-4292-A5D9-37FA27959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92" y="1813639"/>
            <a:ext cx="3905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D9FF26-A49C-4758-AA41-D63F56D4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42" y="1820695"/>
            <a:ext cx="3905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4A828C-9B21-4F83-9068-67F49DE81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82" y="3989220"/>
            <a:ext cx="3542270" cy="10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6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3B7B-A513-499D-A0F9-3F089934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32" y="322486"/>
            <a:ext cx="7839872" cy="730250"/>
          </a:xfrm>
        </p:spPr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sohne"/>
              </a:rPr>
              <a:t>Nesterov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hne"/>
              </a:rPr>
              <a:t> Accelerated Gradient (NAG)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6E06B-10D6-406E-AFDF-69C93399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 err="1">
                <a:solidFill>
                  <a:srgbClr val="292929"/>
                </a:solidFill>
                <a:effectLst/>
                <a:latin typeface="sohne"/>
              </a:rPr>
              <a:t>Nesterov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sohne"/>
              </a:rPr>
              <a:t>：</a:t>
            </a:r>
            <a:endParaRPr lang="en-US" altLang="zh-CN" b="0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54FC5E-B95D-434E-87C5-07411212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91" y="1651134"/>
            <a:ext cx="3542270" cy="10984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ACEBC8-8046-435B-A531-C6D6FC44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774" y="3335782"/>
            <a:ext cx="4220144" cy="93527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8FC0474-C319-41BE-9506-F5E839925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48167"/>
            <a:ext cx="68580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DBE8AAA-B6C1-4707-B0C1-9DEAF26691EE}"/>
              </a:ext>
            </a:extLst>
          </p:cNvPr>
          <p:cNvSpPr/>
          <p:nvPr/>
        </p:nvSpPr>
        <p:spPr>
          <a:xfrm>
            <a:off x="5871918" y="6134470"/>
            <a:ext cx="1990817" cy="470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4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B47D-FB0F-4A5C-AA48-E55A696C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b="1" i="0" dirty="0">
                <a:solidFill>
                  <a:srgbClr val="090A0B"/>
                </a:solidFill>
                <a:effectLst/>
                <a:latin typeface="-apple-system"/>
              </a:rPr>
              <a:t> </a:t>
            </a:r>
            <a:r>
              <a:rPr lang="en-US" altLang="zh-CN" dirty="0" err="1"/>
              <a:t>AdaGrad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6B0E9-8CE7-4764-A7C6-942C0FE9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对于不同参数采用不同的学习率</a:t>
            </a:r>
            <a:endParaRPr lang="en-US" altLang="zh-CN" dirty="0"/>
          </a:p>
          <a:p>
            <a:r>
              <a:rPr lang="zh-CN" altLang="en-US" dirty="0"/>
              <a:t>启发式思想：如果参数梯度比较陡峭，学习率就更小一些，反之则更大一些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76B321-E9A7-45B6-8094-C83423DE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81300"/>
            <a:ext cx="6858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C66206-CD46-47C1-AA75-1CB4B8222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72" y="4156547"/>
            <a:ext cx="3646148" cy="18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9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7612B-AD58-4C4D-A532-C9702A11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 RMSprop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0996-6FE3-4568-A4BB-04297E58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 </a:t>
            </a:r>
            <a:r>
              <a:rPr lang="en-US" altLang="zh-CN" dirty="0" err="1"/>
              <a:t>AdaGrad</a:t>
            </a:r>
            <a:r>
              <a:rPr lang="en-US" altLang="zh-CN" dirty="0"/>
              <a:t> </a:t>
            </a:r>
            <a:r>
              <a:rPr lang="zh-CN" altLang="en-US" dirty="0"/>
              <a:t>方法中学习率过度衰减的问题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AdaGrad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RMSprop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3A7379-E824-4912-AE9B-B22C0C73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16" y="4139396"/>
            <a:ext cx="3383573" cy="13564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8AFFA1-E8C5-4444-B34B-EDB1DC351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496" y="1940751"/>
            <a:ext cx="3177815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04D8C-98D3-4448-A234-46885361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A554-036F-40DC-928B-F820B6DC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结合了</a:t>
            </a:r>
            <a:r>
              <a:rPr lang="en-US" altLang="zh-CN" dirty="0"/>
              <a:t>RMSprop </a:t>
            </a:r>
            <a:r>
              <a:rPr lang="zh-CN" altLang="en-US" dirty="0"/>
              <a:t>和 动量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2DCF6C-1FC7-42E7-AF72-3A8FB1C6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92" y="1894594"/>
            <a:ext cx="2889725" cy="7420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17214D-763A-4D6E-ABCE-255428CCA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20" y="2731666"/>
            <a:ext cx="1607495" cy="1385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3481DD-A985-46A8-9DC6-E95F00813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21" y="4221334"/>
            <a:ext cx="3379564" cy="9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2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0CE6D-C3FB-4D51-943F-116B133D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7EA58-1955-4B91-A67E-D8240332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MNIST(28*28 = 784)</a:t>
            </a:r>
          </a:p>
          <a:p>
            <a:r>
              <a:rPr lang="zh-CN" altLang="en-US" dirty="0"/>
              <a:t>网络结构：单隐层神经网络</a:t>
            </a:r>
            <a:endParaRPr lang="en-US" altLang="zh-CN" dirty="0"/>
          </a:p>
          <a:p>
            <a:r>
              <a:rPr lang="zh-CN" altLang="en-US" dirty="0"/>
              <a:t>训练集</a:t>
            </a:r>
            <a:r>
              <a:rPr lang="en-US" altLang="zh-CN" dirty="0"/>
              <a:t>60000</a:t>
            </a:r>
            <a:r>
              <a:rPr lang="zh-CN" altLang="en-US" dirty="0"/>
              <a:t>张图片</a:t>
            </a:r>
            <a:endParaRPr lang="en-US" altLang="zh-CN" dirty="0"/>
          </a:p>
          <a:p>
            <a:r>
              <a:rPr lang="zh-CN" altLang="en-US" dirty="0"/>
              <a:t>测试集</a:t>
            </a:r>
            <a:r>
              <a:rPr lang="en-US" altLang="zh-CN" dirty="0"/>
              <a:t>10000</a:t>
            </a:r>
            <a:r>
              <a:rPr lang="zh-CN" altLang="en-US" dirty="0"/>
              <a:t>张图片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887DBB-BF8B-4FCB-82FB-05D722860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11" y="1295408"/>
            <a:ext cx="5250635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368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8679</TotalTime>
  <Words>335</Words>
  <Application>Microsoft Office PowerPoint</Application>
  <PresentationFormat>全屏显示(4:3)</PresentationFormat>
  <Paragraphs>60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pingfang SC</vt:lpstr>
      <vt:lpstr>sohne</vt:lpstr>
      <vt:lpstr>等线</vt:lpstr>
      <vt:lpstr>Arial</vt:lpstr>
      <vt:lpstr>Palatino Linotype</vt:lpstr>
      <vt:lpstr>Times New Roman</vt:lpstr>
      <vt:lpstr>1_Office 主题​​</vt:lpstr>
      <vt:lpstr>Gradient Descent Optimizer</vt:lpstr>
      <vt:lpstr>梯度下降三种变体</vt:lpstr>
      <vt:lpstr>问题</vt:lpstr>
      <vt:lpstr>改进1： 动量</vt:lpstr>
      <vt:lpstr>改进2：Nesterov Accelerated Gradient (NAG)</vt:lpstr>
      <vt:lpstr>改进3： AdaGrad</vt:lpstr>
      <vt:lpstr>改进4： RMSprop</vt:lpstr>
      <vt:lpstr>Adam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滕 明卓</cp:lastModifiedBy>
  <cp:revision>136</cp:revision>
  <dcterms:created xsi:type="dcterms:W3CDTF">2020-10-09T20:24:45Z</dcterms:created>
  <dcterms:modified xsi:type="dcterms:W3CDTF">2021-07-28T16:12:33Z</dcterms:modified>
</cp:coreProperties>
</file>