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3" r:id="rId2"/>
    <p:sldId id="312" r:id="rId3"/>
    <p:sldId id="313" r:id="rId4"/>
    <p:sldId id="302" r:id="rId5"/>
    <p:sldId id="308" r:id="rId6"/>
    <p:sldId id="314" r:id="rId7"/>
    <p:sldId id="315" r:id="rId8"/>
    <p:sldId id="316" r:id="rId9"/>
    <p:sldId id="317" r:id="rId10"/>
    <p:sldId id="318" r:id="rId11"/>
    <p:sldId id="319" r:id="rId12"/>
    <p:sldId id="301" r:id="rId13"/>
    <p:sldId id="321" r:id="rId14"/>
    <p:sldId id="320" r:id="rId15"/>
    <p:sldId id="322" r:id="rId16"/>
    <p:sldId id="32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5857" autoAdjust="0"/>
  </p:normalViewPr>
  <p:slideViewPr>
    <p:cSldViewPr snapToGrid="0">
      <p:cViewPr varScale="1">
        <p:scale>
          <a:sx n="74" d="100"/>
          <a:sy n="74" d="100"/>
        </p:scale>
        <p:origin x="157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0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6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81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3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8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7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0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6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核心思想未变，增大类间散度，减少类内散度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6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核心思想未变，增大类间散度，减少类内散度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5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核心思想未变，增大类间散度，减少类内散度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2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核心思想未变，增大类间散度，减少类内散度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oleObject" Target="../embeddings/oleObject3.bin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25.tmp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oleObject" Target="../embeddings/oleObject2.bin"/><Relationship Id="rId7" Type="http://schemas.openxmlformats.org/officeDocument/2006/relationships/image" Target="../media/image2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41540" y="1775637"/>
            <a:ext cx="8733994" cy="739036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Linear Discriminant  Analysis</a:t>
            </a:r>
            <a:endParaRPr lang="en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849470-25D1-4E0E-86C6-031CEB99B305}"/>
              </a:ext>
            </a:extLst>
          </p:cNvPr>
          <p:cNvSpPr txBox="1"/>
          <p:nvPr/>
        </p:nvSpPr>
        <p:spPr>
          <a:xfrm>
            <a:off x="4280063" y="352439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汇报人：周志健</a:t>
            </a:r>
            <a:endParaRPr lang="en-US" altLang="zh-CN" dirty="0"/>
          </a:p>
          <a:p>
            <a:r>
              <a:rPr lang="en-US" altLang="zh-CN" dirty="0"/>
              <a:t>			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求解形式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矩阵                 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个主对角元素即为                   ，故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	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求解形式变为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i="1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8C2F5A-4205-4A65-AE86-E3A16EB3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2C39B6-15BE-440F-9291-743798E8F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120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304668" progId="Equation.DSMT4">
                  <p:embed/>
                </p:oleObj>
              </mc:Choice>
              <mc:Fallback>
                <p:oleObj name="Equation" r:id="rId3" imgW="1117115" imgH="304668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52C39B6-15BE-440F-9291-743798E8F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207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CEF709DA-D39D-4954-B8E4-416B42354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5" t="11288" r="6925" b="56159"/>
          <a:stretch/>
        </p:blipFill>
        <p:spPr>
          <a:xfrm>
            <a:off x="1526230" y="1760369"/>
            <a:ext cx="1049088" cy="413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5F15DB-E674-4283-A045-95DCB4961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92" y="1642475"/>
            <a:ext cx="1333616" cy="565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F38D8E-028A-4A2A-B1E2-AC7B46856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79" y="2368587"/>
            <a:ext cx="3784842" cy="10340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CC1266-99CE-4318-B88C-32233CE350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4220" r="3440" b="3151"/>
          <a:stretch/>
        </p:blipFill>
        <p:spPr>
          <a:xfrm>
            <a:off x="2289336" y="4066134"/>
            <a:ext cx="4565327" cy="17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5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提出求解形式：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最后根据拉格朗日乘子法求解得到：</a:t>
            </a: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noProof="0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其中                         </a:t>
            </a:r>
            <a:endParaRPr kumimoji="1" lang="en-US" altLang="zh-CN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noProof="0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矩阵求导公式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	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2EB41-C5CE-4641-883A-D50EDE774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59" y="2556110"/>
            <a:ext cx="2316681" cy="5258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B7E163-DDB8-4383-9486-B188DE64C9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r="30492" b="63953"/>
          <a:stretch/>
        </p:blipFill>
        <p:spPr>
          <a:xfrm>
            <a:off x="601662" y="4883434"/>
            <a:ext cx="2265219" cy="111418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8446BA1E-37D0-466D-9FC5-5828E194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5DCD354-82AC-4DED-A7EA-380C35B5A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03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5977" imgH="304668" progId="Equation.DSMT4">
                  <p:embed/>
                </p:oleObj>
              </mc:Choice>
              <mc:Fallback>
                <p:oleObj name="Equation" r:id="rId5" imgW="1205977" imgH="30466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033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B2CEF7B0-3A9D-48FF-85D3-1F764EDE9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54" y="3429000"/>
            <a:ext cx="1760492" cy="4350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6790E74-B4E0-4E68-B1F8-2BC466588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3" t="34924" r="35069" b="33451"/>
          <a:stretch/>
        </p:blipFill>
        <p:spPr>
          <a:xfrm>
            <a:off x="3133105" y="4974245"/>
            <a:ext cx="1664691" cy="9775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5F1672B-5F80-4A8D-91A6-25042D84D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67369" r="1848" b="1006"/>
          <a:stretch/>
        </p:blipFill>
        <p:spPr>
          <a:xfrm>
            <a:off x="5195332" y="4918066"/>
            <a:ext cx="3470565" cy="9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2774" y="2912169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90E79A-F987-4F43-B5EF-3E96146D5324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矩阵求导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0304A9-9F5B-49C3-8F3C-AB5CB986F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7" r="8907" b="24146"/>
          <a:stretch/>
        </p:blipFill>
        <p:spPr>
          <a:xfrm>
            <a:off x="1041549" y="1295404"/>
            <a:ext cx="7060901" cy="49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矩阵求导公式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D953D5-9673-46FC-9BC0-53B819EDA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"/>
          <a:stretch/>
        </p:blipFill>
        <p:spPr>
          <a:xfrm>
            <a:off x="2690239" y="2249075"/>
            <a:ext cx="3857188" cy="30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计算类</a:t>
            </a: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0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和类</a:t>
            </a: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的均值向量     、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）计算类内散度矩阵</a:t>
            </a: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）计算投影向量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u0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np.mean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(X0, axis=0)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u1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np.mean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(X1, axis=0)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cov0 = np.dot((X0 – u0).T, (X0 – u0))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      cov1 = np.dot((X1 – u1).T, (X1 – u1))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Sw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 = cov0 + cov1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w = np.dot(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np.mat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Sw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).I, (u0 -/        		 	 				u1).reshape((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len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(u0), 1)))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013B09-C36F-429C-BD51-BB0E8D376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" t="6330" r="93804" b="67620"/>
          <a:stretch/>
        </p:blipFill>
        <p:spPr>
          <a:xfrm>
            <a:off x="3723288" y="1719857"/>
            <a:ext cx="374074" cy="363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F9DF0D-E81A-47B2-9880-AFE0F1ECC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409" y="2050793"/>
            <a:ext cx="2114550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45F8E9-F14D-46EA-ABFD-FE70AAAB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13" y="1361690"/>
            <a:ext cx="335309" cy="3124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BDE832-2C6E-4497-BA72-5A55B1331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6" y="1361690"/>
            <a:ext cx="312447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计算每个类的均值向量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）计算类内散度矩阵</a:t>
            </a: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）计算类间散度矩阵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4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）计算矩阵</a:t>
            </a: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）计算           矩阵的最大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个特征值和对应特征向量组成的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	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投影矩阵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6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）投影样本点</a:t>
            </a:r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013B09-C36F-429C-BD51-BB0E8D376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" t="6330" r="93804" b="67620"/>
          <a:stretch/>
        </p:blipFill>
        <p:spPr>
          <a:xfrm>
            <a:off x="3733679" y="1719857"/>
            <a:ext cx="383142" cy="372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A9A15F-65BE-4EF9-BA2A-E0966AFC7A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5324" r="85935" b="68501"/>
          <a:stretch/>
        </p:blipFill>
        <p:spPr>
          <a:xfrm>
            <a:off x="3733679" y="2127205"/>
            <a:ext cx="342900" cy="4156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DBBD3A-14F9-4172-A8CB-8C4C799E1A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6" t="13003" r="-548" b="17926"/>
          <a:stretch/>
        </p:blipFill>
        <p:spPr>
          <a:xfrm>
            <a:off x="2544575" y="3263067"/>
            <a:ext cx="321491" cy="3155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D947F8-8AEF-4A9F-90C8-9C37FBD9BA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4" b="5136"/>
          <a:stretch/>
        </p:blipFill>
        <p:spPr>
          <a:xfrm>
            <a:off x="1906856" y="2828810"/>
            <a:ext cx="730665" cy="400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B34958-D437-4142-9A89-392A7CDD31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4" b="5136"/>
          <a:stretch/>
        </p:blipFill>
        <p:spPr>
          <a:xfrm>
            <a:off x="2544166" y="2479957"/>
            <a:ext cx="730665" cy="400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1369E7-2D54-429E-86E8-9EF55025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31" y="3543105"/>
            <a:ext cx="1344991" cy="451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823D61-295B-4667-8C4C-565995719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42" y="1367408"/>
            <a:ext cx="304826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核心思想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直接得到一个分类器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C5A40-EAF6-4E41-91EE-83A28281B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6" r="15312" b="14511"/>
          <a:stretch/>
        </p:blipFill>
        <p:spPr>
          <a:xfrm>
            <a:off x="1383724" y="2213374"/>
            <a:ext cx="5870336" cy="40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提出优化指标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类内散度矩阵</a:t>
            </a: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类间散度矩阵</a:t>
            </a:r>
            <a:r>
              <a:rPr kumimoji="1" lang="en-US" altLang="zh-CN" dirty="0">
                <a:solidFill>
                  <a:prstClr val="black"/>
                </a:solidFill>
                <a:ea typeface="幼圆"/>
              </a:rPr>
              <a:t>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A776C24-53B9-4A5B-BD30-6F001DABE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44391" r="31746" b="42019"/>
          <a:stretch/>
        </p:blipFill>
        <p:spPr>
          <a:xfrm>
            <a:off x="1320019" y="4675717"/>
            <a:ext cx="3815507" cy="7258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28E10BF-9336-4A39-8B69-5AC01DAFC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7070" r="14188" b="63918"/>
          <a:stretch/>
        </p:blipFill>
        <p:spPr>
          <a:xfrm>
            <a:off x="1320019" y="2417924"/>
            <a:ext cx="6823062" cy="13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提出优化指标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其中     代表协方差矩阵，</a:t>
            </a:r>
            <a:r>
              <a:rPr lang="en-US" altLang="zh-CN" dirty="0"/>
              <a:t>  </a:t>
            </a:r>
            <a:r>
              <a:rPr lang="zh-CN" altLang="en-US" dirty="0"/>
              <a:t>代表均值向量，</a:t>
            </a:r>
            <a:r>
              <a:rPr lang="en-US" altLang="zh-CN" dirty="0"/>
              <a:t>  </a:t>
            </a:r>
            <a:r>
              <a:rPr lang="zh-CN" altLang="en-US" dirty="0"/>
              <a:t>即为投影向量</a:t>
            </a:r>
            <a:endParaRPr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7A9BB8C-C9A4-4092-8313-937D194FE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9" t="46868" r="53821" b="42802"/>
          <a:stretch/>
        </p:blipFill>
        <p:spPr>
          <a:xfrm>
            <a:off x="1489867" y="4913104"/>
            <a:ext cx="263016" cy="34631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D28C35-ED8E-40AF-A9E5-0E8514163E00}"/>
              </a:ext>
            </a:extLst>
          </p:cNvPr>
          <p:cNvGrpSpPr/>
          <p:nvPr/>
        </p:nvGrpSpPr>
        <p:grpSpPr>
          <a:xfrm>
            <a:off x="1531743" y="2139728"/>
            <a:ext cx="6174179" cy="2285929"/>
            <a:chOff x="330021" y="1840131"/>
            <a:chExt cx="6174179" cy="228592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C0F4FFC-7F24-4E91-9783-AC7FD6A09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7" t="26902" r="22907" b="11694"/>
            <a:stretch/>
          </p:blipFill>
          <p:spPr>
            <a:xfrm>
              <a:off x="330021" y="1840131"/>
              <a:ext cx="4699591" cy="227536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501857FC-FE6A-44F8-A88B-E17F7E7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2" t="64816" r="37121" b="12448"/>
            <a:stretch/>
          </p:blipFill>
          <p:spPr>
            <a:xfrm>
              <a:off x="5005074" y="3038497"/>
              <a:ext cx="1499126" cy="1087563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6955FCC2-0344-4DB1-9093-62DEE6221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9" t="49389" r="56648" b="44143"/>
          <a:stretch/>
        </p:blipFill>
        <p:spPr>
          <a:xfrm>
            <a:off x="4090603" y="4954182"/>
            <a:ext cx="228600" cy="3454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271966E-079E-44B1-B7F0-696CF76EC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1" t="68947" r="39177" b="24150"/>
          <a:stretch/>
        </p:blipFill>
        <p:spPr>
          <a:xfrm>
            <a:off x="6394014" y="4929179"/>
            <a:ext cx="214937" cy="3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提出求解形式：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公式求解只与     的方向有关，而与其长度无关</a:t>
            </a: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，故设定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dirty="0">
              <a:solidFill>
                <a:prstClr val="black"/>
              </a:solidFill>
              <a:ea typeface="幼圆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得到求解形式：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D7373DE1-A94C-4A57-AABE-76DD0EE29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9" t="63491" r="38720" b="27868"/>
          <a:stretch/>
        </p:blipFill>
        <p:spPr bwMode="auto">
          <a:xfrm>
            <a:off x="3455582" y="3678190"/>
            <a:ext cx="1456660" cy="5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CAE4342F-019E-461C-B8CF-283AECDEA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27692" r="30000" b="55555"/>
          <a:stretch/>
        </p:blipFill>
        <p:spPr bwMode="auto">
          <a:xfrm>
            <a:off x="2424222" y="1909220"/>
            <a:ext cx="3519380" cy="10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3DC4A6-E62B-4938-ACEC-2C4307CCEC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1" t="68947" r="39177" b="24150"/>
          <a:stretch/>
        </p:blipFill>
        <p:spPr>
          <a:xfrm>
            <a:off x="2736415" y="3209267"/>
            <a:ext cx="214937" cy="3302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562570-4137-405E-9886-8B61045220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54" t="79258" r="38776" b="-1506"/>
          <a:stretch/>
        </p:blipFill>
        <p:spPr>
          <a:xfrm>
            <a:off x="3083441" y="4629808"/>
            <a:ext cx="2200942" cy="13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提出求解形式：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ea typeface="幼圆"/>
              </a:rPr>
              <a:t>最后根据拉格朗日乘子法：：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幼圆"/>
              <a:cs typeface="+mn-cs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6AF9E-0018-4109-A030-AF988F993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0" t="5446" r="23462" b="85416"/>
          <a:stretch/>
        </p:blipFill>
        <p:spPr>
          <a:xfrm>
            <a:off x="691116" y="2341300"/>
            <a:ext cx="4752754" cy="5876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00670B-461E-4015-B257-24D0F8BB4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5" t="42433" r="22975" b="13756"/>
          <a:stretch/>
        </p:blipFill>
        <p:spPr>
          <a:xfrm>
            <a:off x="691116" y="3282636"/>
            <a:ext cx="4859079" cy="2817628"/>
          </a:xfrm>
          <a:prstGeom prst="rect">
            <a:avLst/>
          </a:prstGeom>
        </p:spPr>
      </p:pic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DB568471-7E05-4A8C-9E0E-6DC5029D3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15" r="95232" b="8450"/>
          <a:stretch/>
        </p:blipFill>
        <p:spPr bwMode="auto">
          <a:xfrm>
            <a:off x="5058769" y="5231218"/>
            <a:ext cx="435935" cy="4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BC9EA3-B0D1-4171-B3D6-A6C4A0376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90" y="5123775"/>
            <a:ext cx="1980494" cy="6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拓展为一个降维方法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一阶矩阵只有一个特征值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多分类</a:t>
            </a:r>
            <a:r>
              <a:rPr lang="en-US" altLang="zh-CN" dirty="0"/>
              <a:t>LDA</a:t>
            </a:r>
            <a:r>
              <a:rPr lang="zh-CN" altLang="en-US" dirty="0"/>
              <a:t>的类间散度矩阵，矩阵秩 </a:t>
            </a:r>
            <a:r>
              <a:rPr lang="en-US" altLang="zh-CN" dirty="0"/>
              <a:t>&lt;= N-1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8C2F5A-4205-4A65-AE86-E3A16EB3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67DD46-FFE7-4DBD-9A4C-508F2214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6" y="2348139"/>
            <a:ext cx="2074768" cy="6788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A60489-12F7-4838-8B4E-CFF2DF1739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44391" r="31746" b="42019"/>
          <a:stretch/>
        </p:blipFill>
        <p:spPr>
          <a:xfrm>
            <a:off x="2791401" y="3180874"/>
            <a:ext cx="3561198" cy="6774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890EEB-57DE-4B0B-80F1-6D0D185F1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70" y="4631818"/>
            <a:ext cx="4026259" cy="10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</a:t>
            </a:r>
            <a:r>
              <a:rPr lang="en-US" altLang="zh-CN" dirty="0"/>
              <a:t>LDA</a:t>
            </a:r>
            <a:r>
              <a:rPr lang="zh-CN" altLang="en-US" dirty="0"/>
              <a:t>的类间矩阵推导</a:t>
            </a:r>
          </a:p>
          <a:p>
            <a:pPr marL="457200" lvl="1" indent="0">
              <a:buNone/>
            </a:pPr>
            <a:r>
              <a:rPr lang="zh-CN" altLang="en-US" dirty="0"/>
              <a:t>定义全局散度矩阵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定义多分类</a:t>
            </a:r>
            <a:r>
              <a:rPr lang="en-US" altLang="zh-CN" dirty="0"/>
              <a:t>LDA</a:t>
            </a:r>
            <a:r>
              <a:rPr lang="zh-CN" altLang="en-US" dirty="0"/>
              <a:t>的类内散度矩阵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其中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8C2F5A-4205-4A65-AE86-E3A16EB3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2C39B6-15BE-440F-9291-743798E8F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120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304668" progId="Equation.DSMT4">
                  <p:embed/>
                </p:oleObj>
              </mc:Choice>
              <mc:Fallback>
                <p:oleObj name="Equation" r:id="rId3" imgW="1117115" imgH="304668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52C39B6-15BE-440F-9291-743798E8F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207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7BB96B4-A580-4563-B27F-4214084613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10" t="10683" r="30234" b="68726"/>
          <a:stretch/>
        </p:blipFill>
        <p:spPr>
          <a:xfrm>
            <a:off x="2777154" y="2241509"/>
            <a:ext cx="3683357" cy="1435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C84C94-893A-4FC5-B7A2-F0D17D21C2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95" t="55153" r="40233" b="29785"/>
          <a:stretch/>
        </p:blipFill>
        <p:spPr>
          <a:xfrm>
            <a:off x="3732028" y="4155199"/>
            <a:ext cx="1679944" cy="9788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AA0D9B-E33A-4B33-97A2-5437F4B388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44" t="76057" r="14651" b="10643"/>
          <a:stretch/>
        </p:blipFill>
        <p:spPr>
          <a:xfrm>
            <a:off x="1482227" y="5346936"/>
            <a:ext cx="6273210" cy="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</a:t>
            </a:r>
            <a:r>
              <a:rPr lang="en-US" altLang="zh-CN" dirty="0"/>
              <a:t>LDA</a:t>
            </a:r>
            <a:r>
              <a:rPr lang="zh-CN" altLang="en-US" dirty="0"/>
              <a:t>的类间矩阵推导</a:t>
            </a:r>
          </a:p>
          <a:p>
            <a:pPr marL="457200" lvl="1" indent="0">
              <a:buNone/>
            </a:pPr>
            <a:r>
              <a:rPr lang="zh-CN" altLang="en-US" dirty="0"/>
              <a:t>多分类</a:t>
            </a:r>
            <a:r>
              <a:rPr lang="en-US" altLang="zh-CN" dirty="0"/>
              <a:t>LDA</a:t>
            </a:r>
            <a:r>
              <a:rPr lang="zh-CN" altLang="en-US" dirty="0"/>
              <a:t>的类间散度矩阵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zh-CN" altLang="en-US" dirty="0"/>
              <a:t>求解形式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其中           为矩阵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幼圆"/>
                <a:cs typeface="+mn-cs"/>
              </a:rPr>
              <a:t>的迹，    为投影矩阵。</a:t>
            </a: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8C2F5A-4205-4A65-AE86-E3A16EB3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2C39B6-15BE-440F-9291-743798E8F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120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304668" progId="Equation.DSMT4">
                  <p:embed/>
                </p:oleObj>
              </mc:Choice>
              <mc:Fallback>
                <p:oleObj name="Equation" r:id="rId3" imgW="1117115" imgH="304668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52C39B6-15BE-440F-9291-743798E8F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207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2E32AC6-5CD7-4688-AF7B-BFA6A0934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86" y="2191048"/>
            <a:ext cx="4221827" cy="15879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22DD8F-2989-4924-99EB-E6E058E058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5" b="12671"/>
          <a:stretch/>
        </p:blipFill>
        <p:spPr>
          <a:xfrm>
            <a:off x="1431727" y="5488305"/>
            <a:ext cx="815411" cy="4014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39A185F-EC1B-46CA-88A6-E54CF06B61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t="34089" r="73372" b="42345"/>
          <a:stretch/>
        </p:blipFill>
        <p:spPr>
          <a:xfrm>
            <a:off x="4253553" y="5556081"/>
            <a:ext cx="314961" cy="2809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36FAF39-9289-4161-845E-B9D2179A9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99" y="4232453"/>
            <a:ext cx="3893508" cy="11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3416</TotalTime>
  <Words>485</Words>
  <Application>Microsoft Office PowerPoint</Application>
  <PresentationFormat>全屏显示(4:3)</PresentationFormat>
  <Paragraphs>188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Palatino Linotype</vt:lpstr>
      <vt:lpstr>Office 主题​​</vt:lpstr>
      <vt:lpstr>Equation</vt:lpstr>
      <vt:lpstr>Linear Discriminant  Analysis</vt:lpstr>
      <vt:lpstr>二分类问题</vt:lpstr>
      <vt:lpstr>二分类问题</vt:lpstr>
      <vt:lpstr>二分类问题</vt:lpstr>
      <vt:lpstr>二分类问题</vt:lpstr>
      <vt:lpstr>二分类问题</vt:lpstr>
      <vt:lpstr>多分类问题</vt:lpstr>
      <vt:lpstr>多分类问题</vt:lpstr>
      <vt:lpstr>多分类问题</vt:lpstr>
      <vt:lpstr>多分类问题</vt:lpstr>
      <vt:lpstr>多分类问题</vt:lpstr>
      <vt:lpstr>PowerPoint 演示文稿</vt:lpstr>
      <vt:lpstr>矩阵求导</vt:lpstr>
      <vt:lpstr>矩阵求导公式</vt:lpstr>
      <vt:lpstr>二分类算法</vt:lpstr>
      <vt:lpstr>多分类算法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ZHOU 大</cp:lastModifiedBy>
  <cp:revision>745</cp:revision>
  <cp:lastPrinted>2018-04-09T07:26:07Z</cp:lastPrinted>
  <dcterms:created xsi:type="dcterms:W3CDTF">2017-04-12T11:19:14Z</dcterms:created>
  <dcterms:modified xsi:type="dcterms:W3CDTF">2021-06-04T12:26:22Z</dcterms:modified>
</cp:coreProperties>
</file>