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63" r:id="rId2"/>
    <p:sldId id="312" r:id="rId3"/>
    <p:sldId id="346" r:id="rId4"/>
    <p:sldId id="347" r:id="rId5"/>
    <p:sldId id="348" r:id="rId6"/>
    <p:sldId id="301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0660"/>
    <a:srgbClr val="FFFFB3"/>
    <a:srgbClr val="0000FF"/>
    <a:srgbClr val="EAD2EB"/>
    <a:srgbClr val="6306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746" autoAdjust="0"/>
    <p:restoredTop sz="82603" autoAdjust="0"/>
  </p:normalViewPr>
  <p:slideViewPr>
    <p:cSldViewPr snapToGrid="0">
      <p:cViewPr varScale="1">
        <p:scale>
          <a:sx n="71" d="100"/>
          <a:sy n="71" d="100"/>
        </p:scale>
        <p:origin x="1642" y="4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2680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C8F13D-4EBE-4F35-B0F2-35B3D3987130}" type="datetimeFigureOut">
              <a:rPr lang="zh-CN" altLang="en-US" smtClean="0"/>
              <a:t>2021/8/20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3CA4D-8432-4725-99DA-4FAA21BCD72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A7A3B3-44AE-4BB6-BF11-7EB7779EBBDB}" type="datetimeFigureOut">
              <a:rPr lang="zh-CN" altLang="en-US" smtClean="0"/>
              <a:t>2021/8/20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786A0D-F9A6-4C65-A99E-D9475DD41EE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i="0" dirty="0"/>
              <a:t>解释感受野，</a:t>
            </a:r>
            <a:r>
              <a:rPr kumimoji="1" lang="en-US" altLang="zh-CN" i="0" dirty="0"/>
              <a:t>8</a:t>
            </a:r>
            <a:r>
              <a:rPr kumimoji="1" lang="zh-CN" altLang="en-US" i="0" dirty="0"/>
              <a:t>领域</a:t>
            </a:r>
            <a:endParaRPr kumimoji="1" lang="en-US" altLang="zh-CN" i="0" dirty="0"/>
          </a:p>
          <a:p>
            <a:r>
              <a:rPr kumimoji="1" lang="zh-CN" altLang="en-US" i="0" dirty="0"/>
              <a:t>每卷积一次</a:t>
            </a:r>
            <a:endParaRPr kumimoji="1" lang="en-US" altLang="zh-CN" i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786A0D-F9A6-4C65-A99E-D9475DD41EE0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参数共享</a:t>
            </a:r>
            <a:r>
              <a:rPr lang="en-US" altLang="zh-CN" sz="1200" b="1" i="0" kern="1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——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特征检测如垂直边缘检测如果适用于图片的某个区域，那么它也可能适用于图片的其他区域。确保了神经网络的每个部分都有本质上相同的边缘检测器。</a:t>
            </a:r>
            <a:endParaRPr lang="zh-CN" altLang="zh-CN" sz="1200" b="1" kern="100" dirty="0">
              <a:effectLst/>
              <a:latin typeface="+mn-ea"/>
              <a:cs typeface="Times New Roman" panose="02020603050405020304" pitchFamily="18" charset="0"/>
            </a:endParaRPr>
          </a:p>
          <a:p>
            <a:endParaRPr lang="en-US" altLang="zh-CN" b="1" kern="100" dirty="0">
              <a:latin typeface="+mn-ea"/>
              <a:cs typeface="Arial" panose="020B0604020202020204" pitchFamily="34" charset="0"/>
            </a:endParaRPr>
          </a:p>
          <a:p>
            <a:r>
              <a:rPr lang="zh-CN" altLang="en-US" b="1" kern="100" dirty="0">
                <a:latin typeface="+mn-ea"/>
                <a:cs typeface="Arial" panose="020B0604020202020204" pitchFamily="34" charset="0"/>
              </a:rPr>
              <a:t>用</a:t>
            </a:r>
            <a:r>
              <a:rPr lang="en-US" altLang="zh-CN" b="1" kern="100" dirty="0">
                <a:latin typeface="+mn-ea"/>
                <a:cs typeface="Arial" panose="020B0604020202020204" pitchFamily="34" charset="0"/>
              </a:rPr>
              <a:t>outline</a:t>
            </a:r>
            <a:r>
              <a:rPr lang="zh-CN" altLang="en-US" b="1" kern="100" dirty="0">
                <a:latin typeface="+mn-ea"/>
                <a:cs typeface="Arial" panose="020B0604020202020204" pitchFamily="34" charset="0"/>
              </a:rPr>
              <a:t>卷积核作用在非边缘区时，中间的像素和周围的八个像素卷积之后变为</a:t>
            </a:r>
            <a:r>
              <a:rPr lang="en-US" altLang="zh-CN" b="1" kern="100" dirty="0">
                <a:latin typeface="+mn-ea"/>
                <a:cs typeface="Arial" panose="020B0604020202020204" pitchFamily="34" charset="0"/>
              </a:rPr>
              <a:t>0</a:t>
            </a:r>
            <a:r>
              <a:rPr lang="zh-CN" altLang="en-US" b="1" kern="100" dirty="0">
                <a:latin typeface="+mn-ea"/>
                <a:cs typeface="Arial" panose="020B0604020202020204" pitchFamily="34" charset="0"/>
              </a:rPr>
              <a:t>，也就是黑色；而作用在边缘区时会呈现一个非零值。这样就提取了边缘信息</a:t>
            </a:r>
            <a:endParaRPr lang="en-US" altLang="zh-CN" b="1" kern="100" dirty="0">
              <a:latin typeface="+mn-ea"/>
              <a:cs typeface="Arial" panose="020B0604020202020204" pitchFamily="34" charset="0"/>
            </a:endParaRPr>
          </a:p>
          <a:p>
            <a:endParaRPr lang="en-US" altLang="zh-CN" b="1" kern="100" dirty="0">
              <a:latin typeface="+mn-ea"/>
              <a:cs typeface="Arial" panose="020B0604020202020204" pitchFamily="34" charset="0"/>
            </a:endParaRPr>
          </a:p>
          <a:p>
            <a:r>
              <a:rPr lang="zh-CN" altLang="en-US" b="1" kern="100" dirty="0">
                <a:latin typeface="+mn-ea"/>
                <a:cs typeface="Arial" panose="020B0604020202020204" pitchFamily="34" charset="0"/>
              </a:rPr>
              <a:t>鲁棒，防止过拟合（特别应对数据量少的时候），分为两种情况，首先对异常值处理。、。。。。。其次，卷积核的鲁棒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786A0D-F9A6-4C65-A99E-D9475DD41EE0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00050" indent="-400050">
              <a:buFont typeface="+mj-lt"/>
              <a:buAutoNum type="romanUcPeriod"/>
            </a:pPr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</a:rPr>
              <a:t>为了方便</a:t>
            </a:r>
            <a:r>
              <a:rPr lang="en-US" altLang="zh-CN" b="1" i="0" dirty="0">
                <a:solidFill>
                  <a:srgbClr val="121212"/>
                </a:solidFill>
                <a:effectLst/>
                <a:latin typeface="-apple-system"/>
              </a:rPr>
              <a:t>same padding</a:t>
            </a:r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</a:rPr>
              <a:t>时的处理。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如步长为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1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时，要补充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k-1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的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zero padding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才能使输出输出的尺寸一致，这时候如果核大小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k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是偶数，则需要补充奇数的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zero padding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，不能平均分到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feature map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的两侧。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marL="400050" indent="-400050">
              <a:buFont typeface="+mj-lt"/>
              <a:buAutoNum type="romanUcPeriod"/>
            </a:pPr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</a:rPr>
              <a:t>为了更好地获取中心信息。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由于奇数核拥有天然的绝对中心点，因此在做卷积的时候能更好地获取到中心这样的概念信息。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marL="400050" indent="-400050">
              <a:buFont typeface="+mj-lt"/>
              <a:buAutoNum type="romanUcPeriod"/>
            </a:pP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marL="0" indent="0">
              <a:buFont typeface="+mj-lt"/>
              <a:buNone/>
            </a:pPr>
            <a:endParaRPr lang="zh-CN" alt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i="0" dirty="0">
                <a:solidFill>
                  <a:srgbClr val="4F4F4F"/>
                </a:solidFill>
                <a:effectLst/>
                <a:latin typeface="PingFang SC"/>
              </a:rPr>
              <a:t>两个</a:t>
            </a:r>
            <a:r>
              <a:rPr lang="en-US" altLang="zh-CN" b="1" i="0" dirty="0">
                <a:solidFill>
                  <a:srgbClr val="4F4F4F"/>
                </a:solidFill>
                <a:effectLst/>
                <a:latin typeface="PingFang SC"/>
              </a:rPr>
              <a:t>3x3</a:t>
            </a:r>
            <a:r>
              <a:rPr lang="zh-CN" altLang="en-US" b="1" i="0" dirty="0">
                <a:solidFill>
                  <a:srgbClr val="4F4F4F"/>
                </a:solidFill>
                <a:effectLst/>
                <a:latin typeface="PingFang SC"/>
              </a:rPr>
              <a:t>的堆叠卷基层的有限感受野是</a:t>
            </a:r>
            <a:r>
              <a:rPr lang="en-US" altLang="zh-CN" b="1" i="0" dirty="0">
                <a:solidFill>
                  <a:srgbClr val="4F4F4F"/>
                </a:solidFill>
                <a:effectLst/>
                <a:latin typeface="PingFang SC"/>
              </a:rPr>
              <a:t>5x5</a:t>
            </a:r>
            <a:r>
              <a:rPr lang="zh-CN" altLang="en-US" b="1" i="0" dirty="0">
                <a:solidFill>
                  <a:srgbClr val="4F4F4F"/>
                </a:solidFill>
                <a:effectLst/>
                <a:latin typeface="PingFang SC"/>
              </a:rPr>
              <a:t>；三个</a:t>
            </a:r>
            <a:r>
              <a:rPr lang="en-US" altLang="zh-CN" b="1" i="0" dirty="0">
                <a:solidFill>
                  <a:srgbClr val="4F4F4F"/>
                </a:solidFill>
                <a:effectLst/>
                <a:latin typeface="PingFang SC"/>
              </a:rPr>
              <a:t>3x3</a:t>
            </a:r>
            <a:r>
              <a:rPr lang="zh-CN" altLang="en-US" b="1" i="0" dirty="0">
                <a:solidFill>
                  <a:srgbClr val="4F4F4F"/>
                </a:solidFill>
                <a:effectLst/>
                <a:latin typeface="PingFang SC"/>
              </a:rPr>
              <a:t>的堆叠卷基层的感受野是</a:t>
            </a:r>
            <a:r>
              <a:rPr lang="en-US" altLang="zh-CN" b="1" i="0" dirty="0">
                <a:solidFill>
                  <a:srgbClr val="4F4F4F"/>
                </a:solidFill>
                <a:effectLst/>
                <a:latin typeface="PingFang SC"/>
              </a:rPr>
              <a:t>7x7</a:t>
            </a:r>
            <a:r>
              <a:rPr lang="zh-CN" altLang="en-US" b="1" i="0" dirty="0">
                <a:solidFill>
                  <a:srgbClr val="4F4F4F"/>
                </a:solidFill>
                <a:effectLst/>
                <a:latin typeface="PingFang SC"/>
              </a:rPr>
              <a:t>，故可以通过小尺寸卷积层的堆叠替代大尺寸卷积层，并且感受野大小不变；使用</a:t>
            </a:r>
            <a:r>
              <a:rPr lang="en-US" altLang="zh-CN" b="1" i="0" dirty="0">
                <a:solidFill>
                  <a:srgbClr val="4F4F4F"/>
                </a:solidFill>
                <a:effectLst/>
                <a:latin typeface="PingFang SC"/>
              </a:rPr>
              <a:t>3</a:t>
            </a:r>
            <a:r>
              <a:rPr lang="zh-CN" altLang="en-US" b="1" i="0" dirty="0">
                <a:solidFill>
                  <a:srgbClr val="4F4F4F"/>
                </a:solidFill>
                <a:effectLst/>
                <a:latin typeface="PingFang SC"/>
              </a:rPr>
              <a:t>个非线性层代替</a:t>
            </a:r>
            <a:r>
              <a:rPr lang="en-US" altLang="zh-CN" b="1" i="0" dirty="0">
                <a:solidFill>
                  <a:srgbClr val="4F4F4F"/>
                </a:solidFill>
                <a:effectLst/>
                <a:latin typeface="PingFang SC"/>
              </a:rPr>
              <a:t>1</a:t>
            </a:r>
            <a:r>
              <a:rPr lang="zh-CN" altLang="en-US" b="1" i="0" dirty="0">
                <a:solidFill>
                  <a:srgbClr val="4F4F4F"/>
                </a:solidFill>
                <a:effectLst/>
                <a:latin typeface="PingFang SC"/>
              </a:rPr>
              <a:t>个会使判别函数更具决策性，并且起到隐式正则化的作用</a:t>
            </a:r>
            <a:endParaRPr lang="en-US" altLang="zh-CN" b="1" i="0" dirty="0">
              <a:solidFill>
                <a:srgbClr val="4F4F4F"/>
              </a:solidFill>
              <a:effectLst/>
              <a:latin typeface="PingFang SC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1" i="0" dirty="0">
              <a:solidFill>
                <a:srgbClr val="4F4F4F"/>
              </a:solidFill>
              <a:effectLst/>
              <a:latin typeface="PingFang SC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i="0" dirty="0" err="1">
                <a:solidFill>
                  <a:srgbClr val="4F4F4F"/>
                </a:solidFill>
                <a:effectLst/>
                <a:latin typeface="PingFang SC"/>
              </a:rPr>
              <a:t>Lenet</a:t>
            </a:r>
            <a:r>
              <a:rPr lang="en-US" altLang="zh-CN" b="1" i="0" dirty="0">
                <a:solidFill>
                  <a:srgbClr val="4F4F4F"/>
                </a:solidFill>
                <a:effectLst/>
                <a:latin typeface="PingFang SC"/>
              </a:rPr>
              <a:t> </a:t>
            </a:r>
            <a:r>
              <a:rPr lang="zh-CN" altLang="en-US" b="1" i="0" dirty="0">
                <a:solidFill>
                  <a:srgbClr val="4F4F4F"/>
                </a:solidFill>
                <a:effectLst/>
                <a:latin typeface="PingFang SC"/>
              </a:rPr>
              <a:t>没有激活函数，</a:t>
            </a:r>
            <a:r>
              <a:rPr lang="en-US" altLang="zh-CN" b="1" i="0" dirty="0" err="1">
                <a:solidFill>
                  <a:srgbClr val="4F4F4F"/>
                </a:solidFill>
                <a:effectLst/>
                <a:latin typeface="PingFang SC"/>
              </a:rPr>
              <a:t>alexnet</a:t>
            </a:r>
            <a:r>
              <a:rPr lang="zh-CN" altLang="en-US" b="1" i="0" dirty="0">
                <a:solidFill>
                  <a:srgbClr val="4F4F4F"/>
                </a:solidFill>
                <a:effectLst/>
                <a:latin typeface="PingFang SC"/>
              </a:rPr>
              <a:t>加入激活函数</a:t>
            </a:r>
            <a:endParaRPr lang="zh-CN" altLang="en-US" dirty="0">
              <a:solidFill>
                <a:srgbClr val="121212"/>
              </a:solidFill>
              <a:latin typeface="-apple-system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原因有很多。一是卷积层通常没有那么多参数，所以它们一开始就需要较少的正则化。另一个原因是，由于梯度是在特征图的空间范围内被平均的，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dropout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变得无效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: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在平均梯度中最终会有许多相关的项，每个项都有不同的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dropout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模式。因此，净效应是，它只减慢了训练，但不能阻止共同适应。缓解这种情况的一种方法是，确保你在每个例子的一个图层中的每个空间位置上应用相同的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dropout mask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，但这可能会导致正则化效果过强。</a:t>
            </a: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Batch</a:t>
            </a:r>
            <a:r>
              <a:rPr kumimoji="1" lang="zh-CN" altLang="en-US" dirty="0"/>
              <a:t>太小容易过拟合，</a:t>
            </a:r>
            <a:r>
              <a:rPr kumimoji="1" lang="en-US" altLang="zh-CN" dirty="0"/>
              <a:t>loss</a:t>
            </a:r>
            <a:r>
              <a:rPr kumimoji="1" lang="zh-CN" altLang="en-US" dirty="0"/>
              <a:t>特别低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786A0D-F9A6-4C65-A99E-D9475DD41EE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53549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786A0D-F9A6-4C65-A99E-D9475DD41EE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99632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786A0D-F9A6-4C65-A99E-D9475DD41EE0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1698" y="1901148"/>
            <a:ext cx="7772400" cy="1260249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spcAft>
                <a:spcPts val="600"/>
              </a:spcAft>
              <a:defRPr sz="4800" baseline="0">
                <a:latin typeface="Palatino Linotype" panose="0204050205050503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4050" y="3602038"/>
            <a:ext cx="5100864" cy="65315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>
                <a:latin typeface="Palatino Linotype" panose="0204050205050503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 dirty="0"/>
          </a:p>
        </p:txBody>
      </p:sp>
      <p:pic>
        <p:nvPicPr>
          <p:cNvPr id="12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2" y="205387"/>
            <a:ext cx="1704975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7" name="组合 16"/>
          <p:cNvGrpSpPr/>
          <p:nvPr userDrawn="1"/>
        </p:nvGrpSpPr>
        <p:grpSpPr>
          <a:xfrm>
            <a:off x="7914098" y="107219"/>
            <a:ext cx="1080000" cy="1760164"/>
            <a:chOff x="6322762" y="100290"/>
            <a:chExt cx="1080000" cy="1760164"/>
          </a:xfrm>
        </p:grpSpPr>
        <p:pic>
          <p:nvPicPr>
            <p:cNvPr id="2050" name="Picture 2" descr="“南京大学 logo”的图片搜索结果"/>
            <p:cNvPicPr>
              <a:picLocks noChangeAspect="1"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22762" y="506423"/>
              <a:ext cx="1080000" cy="13540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图片 15"/>
            <p:cNvPicPr>
              <a:picLocks noChangeAspect="1"/>
            </p:cNvPicPr>
            <p:nvPr userDrawn="1"/>
          </p:nvPicPr>
          <p:blipFill rotWithShape="1">
            <a:blip r:embed="rId4"/>
            <a:srcRect b="22906"/>
            <a:stretch>
              <a:fillRect/>
            </a:stretch>
          </p:blipFill>
          <p:spPr>
            <a:xfrm>
              <a:off x="6322762" y="100290"/>
              <a:ext cx="1080000" cy="349456"/>
            </a:xfrm>
            <a:prstGeom prst="rect">
              <a:avLst/>
            </a:prstGeom>
          </p:spPr>
        </p:pic>
      </p:grp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" y="4752979"/>
            <a:ext cx="9153525" cy="210502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826" y="322486"/>
            <a:ext cx="7144205" cy="730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250827" y="1295404"/>
            <a:ext cx="8736013" cy="4967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Line 4"/>
          <p:cNvSpPr>
            <a:spLocks noChangeShapeType="1"/>
          </p:cNvSpPr>
          <p:nvPr userDrawn="1"/>
        </p:nvSpPr>
        <p:spPr bwMode="auto">
          <a:xfrm>
            <a:off x="250827" y="1143000"/>
            <a:ext cx="5545138" cy="0"/>
          </a:xfrm>
          <a:prstGeom prst="line">
            <a:avLst/>
          </a:prstGeom>
          <a:noFill/>
          <a:ln w="50800">
            <a:solidFill>
              <a:srgbClr val="5F066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800"/>
          </a:p>
        </p:txBody>
      </p:sp>
      <p:pic>
        <p:nvPicPr>
          <p:cNvPr id="6" name="Picture 1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5031" y="282800"/>
            <a:ext cx="1704975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8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pic>
        <p:nvPicPr>
          <p:cNvPr id="5" name="Picture 1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0043" y="282800"/>
            <a:ext cx="1704975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图片 28"/>
          <p:cNvPicPr>
            <a:picLocks noChangeAspect="1"/>
          </p:cNvPicPr>
          <p:nvPr userDrawn="1"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 flipV="1">
            <a:off x="2" y="6322039"/>
            <a:ext cx="9141619" cy="61462"/>
          </a:xfrm>
          <a:prstGeom prst="rect">
            <a:avLst/>
          </a:prstGeom>
        </p:spPr>
      </p:pic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826" y="322486"/>
            <a:ext cx="6733443" cy="730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6383505"/>
            <a:ext cx="9144000" cy="485775"/>
          </a:xfrm>
          <a:prstGeom prst="rect">
            <a:avLst/>
          </a:prstGeom>
        </p:spPr>
      </p:pic>
      <p:sp>
        <p:nvSpPr>
          <p:cNvPr id="1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7" y="1295404"/>
            <a:ext cx="8736013" cy="504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矩形 3"/>
          <p:cNvSpPr/>
          <p:nvPr userDrawn="1"/>
        </p:nvSpPr>
        <p:spPr>
          <a:xfrm>
            <a:off x="-1" y="6487892"/>
            <a:ext cx="888523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1200" baseline="0" dirty="0">
                <a:solidFill>
                  <a:schemeClr val="bg1"/>
                </a:solidFill>
              </a:rPr>
              <a:t>LAMDA2019</a:t>
            </a:r>
            <a:r>
              <a:rPr lang="zh-CN" altLang="en-US" sz="1200" baseline="0" dirty="0">
                <a:solidFill>
                  <a:schemeClr val="bg1"/>
                </a:solidFill>
              </a:rPr>
              <a:t>暑期讲读班  贝叶斯分类器</a:t>
            </a:r>
            <a:r>
              <a:rPr lang="en-US" altLang="zh-CN" sz="1200" baseline="0" dirty="0">
                <a:solidFill>
                  <a:schemeClr val="bg1"/>
                </a:solidFill>
              </a:rPr>
              <a:t>/</a:t>
            </a:r>
            <a:r>
              <a:rPr lang="zh-CN" altLang="en-US" sz="1200" baseline="0" dirty="0">
                <a:solidFill>
                  <a:schemeClr val="bg1"/>
                </a:solidFill>
              </a:rPr>
              <a:t>部分概率图模型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Palatino Linotype" panose="02040502050505030304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tmp"/><Relationship Id="rId3" Type="http://schemas.openxmlformats.org/officeDocument/2006/relationships/image" Target="../media/image7.jpeg"/><Relationship Id="rId7" Type="http://schemas.openxmlformats.org/officeDocument/2006/relationships/image" Target="../media/image11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tmp"/><Relationship Id="rId5" Type="http://schemas.openxmlformats.org/officeDocument/2006/relationships/image" Target="../media/image9.gif"/><Relationship Id="rId10" Type="http://schemas.openxmlformats.org/officeDocument/2006/relationships/image" Target="../media/image14.png"/><Relationship Id="rId4" Type="http://schemas.openxmlformats.org/officeDocument/2006/relationships/image" Target="../media/image8.tmp"/><Relationship Id="rId9" Type="http://schemas.openxmlformats.org/officeDocument/2006/relationships/image" Target="../media/image13.tm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7" Type="http://schemas.openxmlformats.org/officeDocument/2006/relationships/image" Target="../media/image1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9.gif"/><Relationship Id="rId4" Type="http://schemas.openxmlformats.org/officeDocument/2006/relationships/image" Target="../media/image16.tm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tmp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tm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2" descr="Naoya Takeishi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15900" y="2275257"/>
            <a:ext cx="8733994" cy="739036"/>
          </a:xfrm>
        </p:spPr>
        <p:txBody>
          <a:bodyPr>
            <a:noAutofit/>
          </a:bodyPr>
          <a:lstStyle/>
          <a:p>
            <a:r>
              <a:rPr lang="zh-CN" altLang="en-US" sz="4000" dirty="0"/>
              <a:t>卷积</a:t>
            </a:r>
            <a:endParaRPr lang="en-GB" altLang="zh-CN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什么是卷积？</a:t>
            </a:r>
          </a:p>
        </p:txBody>
      </p:sp>
      <p:sp>
        <p:nvSpPr>
          <p:cNvPr id="7" name="矩形 6"/>
          <p:cNvSpPr/>
          <p:nvPr/>
        </p:nvSpPr>
        <p:spPr>
          <a:xfrm>
            <a:off x="0" y="6497053"/>
            <a:ext cx="4138863" cy="252663"/>
          </a:xfrm>
          <a:prstGeom prst="rect">
            <a:avLst/>
          </a:prstGeom>
          <a:solidFill>
            <a:srgbClr val="5F06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0344EECE-3D6C-4640-A2EA-61B12A2BCA02}"/>
              </a:ext>
            </a:extLst>
          </p:cNvPr>
          <p:cNvGrpSpPr/>
          <p:nvPr/>
        </p:nvGrpSpPr>
        <p:grpSpPr>
          <a:xfrm>
            <a:off x="99997" y="1325592"/>
            <a:ext cx="3117183" cy="2111287"/>
            <a:chOff x="1153160" y="1823085"/>
            <a:chExt cx="3586480" cy="2403475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29C79B22-C97B-47D2-94AC-94E5D7E990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3160" y="1823085"/>
              <a:ext cx="3575418" cy="24034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B4695C8C-0E4B-4BC0-8275-BB707ABDFA97}"/>
                </a:ext>
              </a:extLst>
            </p:cNvPr>
            <p:cNvSpPr/>
            <p:nvPr/>
          </p:nvSpPr>
          <p:spPr>
            <a:xfrm>
              <a:off x="3815080" y="3973897"/>
              <a:ext cx="924560" cy="252663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7" name="图片 16">
            <a:extLst>
              <a:ext uri="{FF2B5EF4-FFF2-40B4-BE49-F238E27FC236}">
                <a16:creationId xmlns:a16="http://schemas.microsoft.com/office/drawing/2014/main" id="{C8094106-E6F3-4E3A-8C95-537612C8E2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37367"/>
            <a:ext cx="1112616" cy="937341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E3FF158D-236B-4B8D-B0D9-3CA3439177BA}"/>
              </a:ext>
            </a:extLst>
          </p:cNvPr>
          <p:cNvSpPr/>
          <p:nvPr/>
        </p:nvSpPr>
        <p:spPr>
          <a:xfrm>
            <a:off x="0" y="6306532"/>
            <a:ext cx="9144000" cy="55146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ECEF46D-5448-4470-BF62-5733DED06ACD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97" y="4684902"/>
            <a:ext cx="3836709" cy="2144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文本框 43">
            <a:extLst>
              <a:ext uri="{FF2B5EF4-FFF2-40B4-BE49-F238E27FC236}">
                <a16:creationId xmlns:a16="http://schemas.microsoft.com/office/drawing/2014/main" id="{B3DBCD63-70A0-48EC-9E6D-D0DC1692B1CD}"/>
              </a:ext>
            </a:extLst>
          </p:cNvPr>
          <p:cNvSpPr txBox="1"/>
          <p:nvPr/>
        </p:nvSpPr>
        <p:spPr>
          <a:xfrm>
            <a:off x="3028339" y="2060522"/>
            <a:ext cx="18167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5x5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像素的图片</a:t>
            </a:r>
            <a:endParaRPr lang="zh-CN" altLang="zh-CN" sz="1800" b="1" kern="100" dirty="0">
              <a:effectLst/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1E546980-0283-4651-866A-96FD923DDE91}"/>
              </a:ext>
            </a:extLst>
          </p:cNvPr>
          <p:cNvSpPr txBox="1"/>
          <p:nvPr/>
        </p:nvSpPr>
        <p:spPr>
          <a:xfrm>
            <a:off x="3028339" y="2518044"/>
            <a:ext cx="20429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RGB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三种颜色通道</a:t>
            </a:r>
            <a:endParaRPr lang="zh-CN" altLang="zh-CN" sz="1800" b="1" kern="100" dirty="0">
              <a:effectLst/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C2CF78B9-5702-4CD5-BA39-A358C2087E51}"/>
              </a:ext>
            </a:extLst>
          </p:cNvPr>
          <p:cNvSpPr txBox="1"/>
          <p:nvPr/>
        </p:nvSpPr>
        <p:spPr>
          <a:xfrm>
            <a:off x="3254582" y="3829506"/>
            <a:ext cx="18167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3x3 2D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卷积核</a:t>
            </a:r>
            <a:endParaRPr lang="zh-CN" altLang="zh-CN" sz="1800" b="1" kern="100" dirty="0">
              <a:effectLst/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B1970B49-107B-4234-997B-17D93FF13D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346" y="3557748"/>
            <a:ext cx="1102869" cy="896577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2B6E87AB-1199-453B-8943-82631DD912A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962" y="3575316"/>
            <a:ext cx="1112616" cy="896576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476EA535-611D-4F3A-A016-297F522EDF0B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8" t="1885" r="2792" b="1064"/>
          <a:stretch/>
        </p:blipFill>
        <p:spPr>
          <a:xfrm>
            <a:off x="5461000" y="1280160"/>
            <a:ext cx="3622040" cy="2524760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24DBC36A-54D6-4781-900E-2E2EDE5511C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000" y="4836345"/>
            <a:ext cx="2043910" cy="2025329"/>
          </a:xfrm>
          <a:prstGeom prst="rect">
            <a:avLst/>
          </a:prstGeom>
        </p:spPr>
      </p:pic>
      <p:sp>
        <p:nvSpPr>
          <p:cNvPr id="56" name="文本框 55">
            <a:extLst>
              <a:ext uri="{FF2B5EF4-FFF2-40B4-BE49-F238E27FC236}">
                <a16:creationId xmlns:a16="http://schemas.microsoft.com/office/drawing/2014/main" id="{55E41391-4A04-48B5-BBAF-5CC217D1B160}"/>
              </a:ext>
            </a:extLst>
          </p:cNvPr>
          <p:cNvSpPr txBox="1"/>
          <p:nvPr/>
        </p:nvSpPr>
        <p:spPr>
          <a:xfrm>
            <a:off x="4793588" y="4464513"/>
            <a:ext cx="18167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padding</a:t>
            </a:r>
            <a:endParaRPr lang="zh-CN" altLang="zh-CN" sz="1800" b="1" kern="100" dirty="0">
              <a:effectLst/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94DD202E-FFEF-44DD-9F42-F0F8F425B908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6" t="3636" r="12619" b="2773"/>
          <a:stretch/>
        </p:blipFill>
        <p:spPr>
          <a:xfrm>
            <a:off x="7100090" y="4834792"/>
            <a:ext cx="2043910" cy="1994364"/>
          </a:xfrm>
          <a:prstGeom prst="rect">
            <a:avLst/>
          </a:prstGeom>
        </p:spPr>
      </p:pic>
      <p:sp>
        <p:nvSpPr>
          <p:cNvPr id="58" name="文本框 57">
            <a:extLst>
              <a:ext uri="{FF2B5EF4-FFF2-40B4-BE49-F238E27FC236}">
                <a16:creationId xmlns:a16="http://schemas.microsoft.com/office/drawing/2014/main" id="{8CC323B6-7BFF-4D33-9511-3B96C936ADC4}"/>
              </a:ext>
            </a:extLst>
          </p:cNvPr>
          <p:cNvSpPr txBox="1"/>
          <p:nvPr/>
        </p:nvSpPr>
        <p:spPr>
          <a:xfrm>
            <a:off x="7213679" y="4476954"/>
            <a:ext cx="18167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dilation</a:t>
            </a:r>
            <a:endParaRPr lang="zh-CN" altLang="zh-CN" sz="1800" b="1" kern="100" dirty="0">
              <a:effectLst/>
              <a:latin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卷积的作用</a:t>
            </a:r>
            <a:endParaRPr lang="en-US" alt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4138863" y="2977816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0" y="6497053"/>
            <a:ext cx="4138863" cy="252663"/>
          </a:xfrm>
          <a:prstGeom prst="rect">
            <a:avLst/>
          </a:prstGeom>
          <a:solidFill>
            <a:srgbClr val="5F06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CBA6E84-A831-41E0-A613-B093E138D017}"/>
              </a:ext>
            </a:extLst>
          </p:cNvPr>
          <p:cNvSpPr txBox="1"/>
          <p:nvPr/>
        </p:nvSpPr>
        <p:spPr>
          <a:xfrm>
            <a:off x="-81280" y="1355221"/>
            <a:ext cx="13558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kern="100" dirty="0">
                <a:effectLst/>
                <a:latin typeface="+mn-ea"/>
                <a:cs typeface="Arial" panose="020B0604020202020204" pitchFamily="34" charset="0"/>
              </a:rPr>
              <a:t>1.</a:t>
            </a:r>
            <a:r>
              <a:rPr lang="zh-CN" altLang="en-US" sz="1800" b="1" kern="100" dirty="0">
                <a:effectLst/>
                <a:latin typeface="+mn-ea"/>
                <a:cs typeface="Arial" panose="020B0604020202020204" pitchFamily="34" charset="0"/>
              </a:rPr>
              <a:t>减少参数</a:t>
            </a:r>
            <a:endParaRPr lang="zh-CN" altLang="zh-CN" sz="1800" b="1" kern="100" dirty="0">
              <a:effectLst/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3789215-3B98-4FEC-A25A-4E7F81B6ABE6}"/>
              </a:ext>
            </a:extLst>
          </p:cNvPr>
          <p:cNvSpPr txBox="1"/>
          <p:nvPr/>
        </p:nvSpPr>
        <p:spPr>
          <a:xfrm>
            <a:off x="-81280" y="4799064"/>
            <a:ext cx="25856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kern="100" dirty="0">
                <a:latin typeface="+mn-ea"/>
                <a:cs typeface="Arial" panose="020B0604020202020204" pitchFamily="34" charset="0"/>
              </a:rPr>
              <a:t>3.</a:t>
            </a:r>
            <a:r>
              <a:rPr lang="zh-CN" altLang="en-US" b="1" kern="100" dirty="0">
                <a:latin typeface="+mn-ea"/>
                <a:cs typeface="Arial" panose="020B0604020202020204" pitchFamily="34" charset="0"/>
              </a:rPr>
              <a:t>鲁棒，防止过拟合</a:t>
            </a:r>
            <a:endParaRPr lang="zh-CN" altLang="zh-CN" b="1" kern="100" dirty="0">
              <a:latin typeface="+mn-ea"/>
              <a:cs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400E512-5632-4489-8F51-13437D7FE3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7"/>
          <a:stretch/>
        </p:blipFill>
        <p:spPr>
          <a:xfrm>
            <a:off x="130826" y="1761707"/>
            <a:ext cx="5564936" cy="754445"/>
          </a:xfrm>
          <a:prstGeom prst="rect">
            <a:avLst/>
          </a:prstGeom>
        </p:spPr>
      </p:pic>
      <p:sp>
        <p:nvSpPr>
          <p:cNvPr id="37" name="矩形 36">
            <a:extLst>
              <a:ext uri="{FF2B5EF4-FFF2-40B4-BE49-F238E27FC236}">
                <a16:creationId xmlns:a16="http://schemas.microsoft.com/office/drawing/2014/main" id="{0EA2E1ED-4A5C-4E68-A950-68B259A3C43E}"/>
              </a:ext>
            </a:extLst>
          </p:cNvPr>
          <p:cNvSpPr/>
          <p:nvPr/>
        </p:nvSpPr>
        <p:spPr>
          <a:xfrm>
            <a:off x="0" y="6306532"/>
            <a:ext cx="9144000" cy="55146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92EBCF76-9D31-412D-A3D3-ED32001964A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3"/>
          <a:stretch/>
        </p:blipFill>
        <p:spPr>
          <a:xfrm>
            <a:off x="130826" y="2519246"/>
            <a:ext cx="5107249" cy="502964"/>
          </a:xfrm>
          <a:prstGeom prst="rect">
            <a:avLst/>
          </a:prstGeom>
        </p:spPr>
      </p:pic>
      <p:pic>
        <p:nvPicPr>
          <p:cNvPr id="16" name="Picture 4">
            <a:extLst>
              <a:ext uri="{FF2B5EF4-FFF2-40B4-BE49-F238E27FC236}">
                <a16:creationId xmlns:a16="http://schemas.microsoft.com/office/drawing/2014/main" id="{53837154-7260-43F3-84C0-0F9687745966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0900" y="1352073"/>
            <a:ext cx="3393100" cy="1896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C3E261C7-F985-475B-9D2B-852B9F4BE6D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597" y="5186865"/>
            <a:ext cx="1567062" cy="157551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1" name="文本框 30">
            <a:extLst>
              <a:ext uri="{FF2B5EF4-FFF2-40B4-BE49-F238E27FC236}">
                <a16:creationId xmlns:a16="http://schemas.microsoft.com/office/drawing/2014/main" id="{5A55338F-F7F4-41AB-9D5A-8B6BE0834391}"/>
              </a:ext>
            </a:extLst>
          </p:cNvPr>
          <p:cNvSpPr txBox="1"/>
          <p:nvPr/>
        </p:nvSpPr>
        <p:spPr>
          <a:xfrm>
            <a:off x="-81280" y="3108002"/>
            <a:ext cx="13558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kern="100" dirty="0">
                <a:effectLst/>
                <a:latin typeface="+mn-ea"/>
                <a:cs typeface="Arial" panose="020B0604020202020204" pitchFamily="34" charset="0"/>
              </a:rPr>
              <a:t>2.</a:t>
            </a:r>
            <a:r>
              <a:rPr lang="zh-CN" altLang="en-US" sz="1800" b="1" kern="100" dirty="0">
                <a:effectLst/>
                <a:latin typeface="+mn-ea"/>
                <a:cs typeface="Arial" panose="020B0604020202020204" pitchFamily="34" charset="0"/>
              </a:rPr>
              <a:t>特征提取</a:t>
            </a:r>
            <a:endParaRPr lang="zh-CN" altLang="zh-CN" sz="1800" b="1" kern="100" dirty="0">
              <a:effectLst/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516CB69-7B7A-48FB-B65D-4A60D09951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72" b="81549"/>
          <a:stretch/>
        </p:blipFill>
        <p:spPr bwMode="auto">
          <a:xfrm>
            <a:off x="130826" y="3515228"/>
            <a:ext cx="2953362" cy="1265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7DFF0A18-95B1-46A6-AEF7-87B3572A0D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549"/>
          <a:stretch/>
        </p:blipFill>
        <p:spPr bwMode="auto">
          <a:xfrm>
            <a:off x="4126400" y="3533696"/>
            <a:ext cx="3321050" cy="1265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图片 38">
            <a:extLst>
              <a:ext uri="{FF2B5EF4-FFF2-40B4-BE49-F238E27FC236}">
                <a16:creationId xmlns:a16="http://schemas.microsoft.com/office/drawing/2014/main" id="{F02D438B-4F46-4D42-9540-99B3FAB56A2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0846" y="5186865"/>
            <a:ext cx="1567062" cy="157551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4" name="矩形 33">
            <a:extLst>
              <a:ext uri="{FF2B5EF4-FFF2-40B4-BE49-F238E27FC236}">
                <a16:creationId xmlns:a16="http://schemas.microsoft.com/office/drawing/2014/main" id="{F5FEFCD3-A208-449E-9065-0875A996B96A}"/>
              </a:ext>
            </a:extLst>
          </p:cNvPr>
          <p:cNvSpPr/>
          <p:nvPr/>
        </p:nvSpPr>
        <p:spPr>
          <a:xfrm>
            <a:off x="3726180" y="5386705"/>
            <a:ext cx="1371600" cy="117583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8" name="图片 37">
            <a:extLst>
              <a:ext uri="{FF2B5EF4-FFF2-40B4-BE49-F238E27FC236}">
                <a16:creationId xmlns:a16="http://schemas.microsoft.com/office/drawing/2014/main" id="{6C0ACBC4-2E81-4CA0-9407-C99C5527E5D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53" t="12276" r="12218" b="13092"/>
          <a:stretch/>
        </p:blipFill>
        <p:spPr>
          <a:xfrm>
            <a:off x="4097607" y="5573881"/>
            <a:ext cx="1130301" cy="117583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卷积调参</a:t>
            </a:r>
            <a:endParaRPr lang="en-US" alt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3834249" y="2770235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0" y="6497053"/>
            <a:ext cx="4138863" cy="252663"/>
          </a:xfrm>
          <a:prstGeom prst="rect">
            <a:avLst/>
          </a:prstGeom>
          <a:solidFill>
            <a:srgbClr val="5F06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0EA2E1ED-4A5C-4E68-A950-68B259A3C43E}"/>
              </a:ext>
            </a:extLst>
          </p:cNvPr>
          <p:cNvSpPr/>
          <p:nvPr/>
        </p:nvSpPr>
        <p:spPr>
          <a:xfrm>
            <a:off x="0" y="6230382"/>
            <a:ext cx="9144000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D503CEE-5C42-48AE-9B12-A9416593B08C}"/>
              </a:ext>
            </a:extLst>
          </p:cNvPr>
          <p:cNvSpPr txBox="1"/>
          <p:nvPr/>
        </p:nvSpPr>
        <p:spPr>
          <a:xfrm>
            <a:off x="-53788" y="1243257"/>
            <a:ext cx="45577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kern="100" dirty="0">
                <a:effectLst/>
                <a:latin typeface="+mn-ea"/>
                <a:cs typeface="Arial" panose="020B0604020202020204" pitchFamily="34" charset="0"/>
              </a:rPr>
              <a:t>1.</a:t>
            </a:r>
            <a:r>
              <a:rPr lang="zh-CN" altLang="en-US" sz="1800" b="1" kern="100" dirty="0">
                <a:effectLst/>
                <a:latin typeface="+mn-ea"/>
                <a:cs typeface="Arial" panose="020B0604020202020204" pitchFamily="34" charset="0"/>
              </a:rPr>
              <a:t>卷积核选择（奇数，小卷积核（</a:t>
            </a:r>
            <a:r>
              <a:rPr lang="en-US" altLang="zh-CN" sz="1800" b="1" kern="100" dirty="0">
                <a:effectLst/>
                <a:latin typeface="+mn-ea"/>
                <a:cs typeface="Arial" panose="020B0604020202020204" pitchFamily="34" charset="0"/>
              </a:rPr>
              <a:t>3X3</a:t>
            </a:r>
            <a:r>
              <a:rPr lang="zh-CN" altLang="en-US" sz="1800" b="1" kern="100" dirty="0">
                <a:effectLst/>
                <a:latin typeface="+mn-ea"/>
                <a:cs typeface="Arial" panose="020B0604020202020204" pitchFamily="34" charset="0"/>
              </a:rPr>
              <a:t>））</a:t>
            </a:r>
            <a:endParaRPr lang="zh-CN" altLang="zh-CN" sz="1800" b="1" kern="100" dirty="0">
              <a:effectLst/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5ABBABFD-F1BF-4D10-85F3-4EC968ACD6B3}"/>
              </a:ext>
            </a:extLst>
          </p:cNvPr>
          <p:cNvSpPr txBox="1"/>
          <p:nvPr/>
        </p:nvSpPr>
        <p:spPr>
          <a:xfrm>
            <a:off x="-53794" y="4264482"/>
            <a:ext cx="46473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kern="100" dirty="0">
                <a:latin typeface="+mn-ea"/>
                <a:cs typeface="Arial" panose="020B0604020202020204" pitchFamily="34" charset="0"/>
              </a:rPr>
              <a:t>2.Dropout</a:t>
            </a:r>
            <a:r>
              <a:rPr lang="zh-CN" altLang="en-US" b="1" kern="100" dirty="0">
                <a:latin typeface="+mn-ea"/>
                <a:cs typeface="Arial" panose="020B0604020202020204" pitchFamily="34" charset="0"/>
              </a:rPr>
              <a:t>层一般都放置在全连接层中 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06772FE-FBCA-41E2-819F-C4E38D21DD79}"/>
              </a:ext>
            </a:extLst>
          </p:cNvPr>
          <p:cNvSpPr txBox="1"/>
          <p:nvPr/>
        </p:nvSpPr>
        <p:spPr>
          <a:xfrm>
            <a:off x="352912" y="1608601"/>
            <a:ext cx="40219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zh-CN" altLang="en-US" i="0" dirty="0">
                <a:solidFill>
                  <a:srgbClr val="121212"/>
                </a:solidFill>
                <a:effectLst/>
                <a:latin typeface="-apple-system"/>
              </a:rPr>
              <a:t>为了方便</a:t>
            </a:r>
            <a:r>
              <a:rPr lang="en-US" altLang="zh-CN" i="0" dirty="0">
                <a:solidFill>
                  <a:srgbClr val="121212"/>
                </a:solidFill>
                <a:effectLst/>
                <a:latin typeface="-apple-system"/>
              </a:rPr>
              <a:t>same padding</a:t>
            </a:r>
            <a:r>
              <a:rPr lang="zh-CN" altLang="en-US" i="0" dirty="0">
                <a:solidFill>
                  <a:srgbClr val="121212"/>
                </a:solidFill>
                <a:effectLst/>
                <a:latin typeface="-apple-system"/>
              </a:rPr>
              <a:t>时的处理。</a:t>
            </a:r>
            <a:endParaRPr lang="en-US" altLang="zh-CN" i="0" dirty="0">
              <a:solidFill>
                <a:srgbClr val="121212"/>
              </a:solidFill>
              <a:effectLst/>
              <a:latin typeface="-apple-system"/>
            </a:endParaRPr>
          </a:p>
          <a:p>
            <a:pPr marL="400050" indent="-400050">
              <a:buFont typeface="+mj-lt"/>
              <a:buAutoNum type="romanUcPeriod"/>
            </a:pPr>
            <a:r>
              <a:rPr lang="zh-CN" altLang="en-US" i="0" dirty="0">
                <a:solidFill>
                  <a:srgbClr val="121212"/>
                </a:solidFill>
                <a:effectLst/>
                <a:latin typeface="-apple-system"/>
              </a:rPr>
              <a:t>为了更好地获取中心信息。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BA171DC-F19A-4951-9401-8B0DF31CBACD}"/>
              </a:ext>
            </a:extLst>
          </p:cNvPr>
          <p:cNvSpPr txBox="1"/>
          <p:nvPr/>
        </p:nvSpPr>
        <p:spPr>
          <a:xfrm>
            <a:off x="352912" y="2294976"/>
            <a:ext cx="511933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en-US" altLang="zh-CN" dirty="0">
                <a:solidFill>
                  <a:srgbClr val="121212"/>
                </a:solidFill>
                <a:latin typeface="-apple-system"/>
              </a:rPr>
              <a:t>3x3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是最小的能够捕获像素八邻域信息的尺寸；</a:t>
            </a:r>
            <a:endParaRPr lang="en-US" altLang="zh-CN" dirty="0">
              <a:solidFill>
                <a:srgbClr val="121212"/>
              </a:solidFill>
              <a:latin typeface="-apple-system"/>
            </a:endParaRPr>
          </a:p>
          <a:p>
            <a:pPr marL="400050" indent="-400050">
              <a:buFont typeface="+mj-lt"/>
              <a:buAutoNum type="romanUcPeriod"/>
            </a:pP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两个</a:t>
            </a:r>
            <a:r>
              <a:rPr lang="en-US" altLang="zh-CN" dirty="0">
                <a:solidFill>
                  <a:srgbClr val="121212"/>
                </a:solidFill>
                <a:latin typeface="-apple-system"/>
              </a:rPr>
              <a:t>3x3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的堆叠卷基层的有限感受野是</a:t>
            </a:r>
            <a:r>
              <a:rPr lang="en-US" altLang="zh-CN" dirty="0">
                <a:solidFill>
                  <a:srgbClr val="121212"/>
                </a:solidFill>
                <a:latin typeface="-apple-system"/>
              </a:rPr>
              <a:t>5x5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，三个</a:t>
            </a:r>
            <a:r>
              <a:rPr lang="en-US" altLang="zh-CN" dirty="0">
                <a:solidFill>
                  <a:srgbClr val="121212"/>
                </a:solidFill>
                <a:latin typeface="-apple-system"/>
              </a:rPr>
              <a:t>3x3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的堆叠卷基层的感受野是</a:t>
            </a:r>
            <a:r>
              <a:rPr lang="en-US" altLang="zh-CN" dirty="0">
                <a:solidFill>
                  <a:srgbClr val="121212"/>
                </a:solidFill>
                <a:latin typeface="-apple-system"/>
              </a:rPr>
              <a:t>7x7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；</a:t>
            </a:r>
            <a:endParaRPr lang="en-US" altLang="zh-CN" dirty="0">
              <a:solidFill>
                <a:srgbClr val="121212"/>
              </a:solidFill>
              <a:latin typeface="-apple-system"/>
            </a:endParaRPr>
          </a:p>
          <a:p>
            <a:pPr marL="400050" indent="-400050">
              <a:buFont typeface="+mj-lt"/>
              <a:buAutoNum type="romanUcPeriod"/>
            </a:pPr>
            <a:r>
              <a:rPr lang="zh-CN" altLang="en-US" b="0" i="0" dirty="0">
                <a:effectLst/>
                <a:latin typeface="-apple-system"/>
              </a:rPr>
              <a:t>多个 </a:t>
            </a:r>
            <a:r>
              <a:rPr lang="en-US" altLang="zh-CN" b="0" i="0" dirty="0">
                <a:effectLst/>
                <a:latin typeface="-apple-system"/>
              </a:rPr>
              <a:t>3x3 </a:t>
            </a:r>
            <a:r>
              <a:rPr lang="zh-CN" altLang="en-US" b="0" i="0" dirty="0">
                <a:effectLst/>
                <a:latin typeface="-apple-system"/>
              </a:rPr>
              <a:t>的卷积层比一个大尺寸 </a:t>
            </a:r>
            <a:r>
              <a:rPr lang="en-US" altLang="zh-CN" b="0" i="0" dirty="0">
                <a:effectLst/>
                <a:latin typeface="-apple-system"/>
              </a:rPr>
              <a:t>filter</a:t>
            </a:r>
            <a:r>
              <a:rPr lang="zh-CN" altLang="en-US" b="0" i="0" dirty="0">
                <a:effectLst/>
                <a:latin typeface="-apple-system"/>
              </a:rPr>
              <a:t>卷基层有更多的非线性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；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marL="400050" indent="-400050">
              <a:buFont typeface="+mj-lt"/>
              <a:buAutoNum type="romanUcPeriod"/>
            </a:pPr>
            <a:r>
              <a:rPr lang="zh-CN" altLang="en-US" b="0" i="0" dirty="0">
                <a:effectLst/>
                <a:latin typeface="-apple-system"/>
              </a:rPr>
              <a:t>多个 </a:t>
            </a:r>
            <a:r>
              <a:rPr lang="en-US" altLang="zh-CN" b="0" i="0" dirty="0">
                <a:effectLst/>
                <a:latin typeface="-apple-system"/>
              </a:rPr>
              <a:t>3x3</a:t>
            </a:r>
            <a:r>
              <a:rPr lang="zh-CN" altLang="en-US" b="0" i="0" dirty="0">
                <a:effectLst/>
                <a:latin typeface="-apple-system"/>
              </a:rPr>
              <a:t>的卷积层比一个大尺寸的 </a:t>
            </a:r>
            <a:r>
              <a:rPr lang="en-US" altLang="zh-CN" b="0" i="0" dirty="0">
                <a:effectLst/>
                <a:latin typeface="-apple-system"/>
              </a:rPr>
              <a:t>filter </a:t>
            </a:r>
            <a:r>
              <a:rPr lang="zh-CN" altLang="en-US" b="0" i="0" dirty="0">
                <a:effectLst/>
                <a:latin typeface="-apple-system"/>
              </a:rPr>
              <a:t>有更少的参数</a:t>
            </a:r>
            <a:endParaRPr lang="zh-CN" altLang="en-US" dirty="0">
              <a:solidFill>
                <a:srgbClr val="121212"/>
              </a:solidFill>
              <a:latin typeface="-apple-system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9DD317B-CD5A-4D77-8B6C-913DEE20390A}"/>
              </a:ext>
            </a:extLst>
          </p:cNvPr>
          <p:cNvSpPr txBox="1"/>
          <p:nvPr/>
        </p:nvSpPr>
        <p:spPr>
          <a:xfrm>
            <a:off x="-45776" y="4869901"/>
            <a:ext cx="29583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kern="100" dirty="0">
                <a:latin typeface="+mn-ea"/>
                <a:cs typeface="Arial" panose="020B0604020202020204" pitchFamily="34" charset="0"/>
              </a:rPr>
              <a:t>3.Batch size</a:t>
            </a:r>
            <a:r>
              <a:rPr lang="zh-CN" altLang="en-US" b="1" kern="100" dirty="0">
                <a:latin typeface="+mn-ea"/>
                <a:cs typeface="Arial" panose="020B0604020202020204" pitchFamily="34" charset="0"/>
              </a:rPr>
              <a:t>处于</a:t>
            </a:r>
            <a:r>
              <a:rPr lang="en-US" altLang="zh-CN" b="1" kern="100" dirty="0">
                <a:latin typeface="+mn-ea"/>
                <a:cs typeface="Arial" panose="020B0604020202020204" pitchFamily="34" charset="0"/>
              </a:rPr>
              <a:t>2-32</a:t>
            </a:r>
            <a:r>
              <a:rPr lang="zh-CN" altLang="en-US" b="1" kern="100" dirty="0">
                <a:latin typeface="+mn-ea"/>
                <a:cs typeface="Arial" panose="020B0604020202020204" pitchFamily="34" charset="0"/>
              </a:rPr>
              <a:t>之间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4001039-BD17-49B1-B78C-C81C761A81F2}"/>
              </a:ext>
            </a:extLst>
          </p:cNvPr>
          <p:cNvSpPr txBox="1"/>
          <p:nvPr/>
        </p:nvSpPr>
        <p:spPr>
          <a:xfrm>
            <a:off x="-53794" y="5436114"/>
            <a:ext cx="29583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kern="100" dirty="0">
                <a:latin typeface="+mn-ea"/>
                <a:cs typeface="Arial" panose="020B0604020202020204" pitchFamily="34" charset="0"/>
              </a:rPr>
              <a:t>4.</a:t>
            </a:r>
            <a:r>
              <a:rPr lang="zh-CN" altLang="en-US" b="1" kern="100" dirty="0">
                <a:latin typeface="+mn-ea"/>
                <a:cs typeface="Arial" panose="020B0604020202020204" pitchFamily="34" charset="0"/>
              </a:rPr>
              <a:t>卷积层深度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31E3C9E-341F-4FA3-A83D-2A96FC59C420}"/>
              </a:ext>
            </a:extLst>
          </p:cNvPr>
          <p:cNvSpPr txBox="1"/>
          <p:nvPr/>
        </p:nvSpPr>
        <p:spPr>
          <a:xfrm>
            <a:off x="352912" y="5855291"/>
            <a:ext cx="38880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i="0" dirty="0">
                <a:solidFill>
                  <a:srgbClr val="121212"/>
                </a:solidFill>
                <a:effectLst/>
                <a:latin typeface="-apple-system"/>
              </a:rPr>
              <a:t>最深层的感受野应该不大于图像范围</a:t>
            </a:r>
            <a:endParaRPr lang="en-US" altLang="zh-CN" i="0" dirty="0">
              <a:solidFill>
                <a:srgbClr val="121212"/>
              </a:solidFill>
              <a:effectLst/>
              <a:latin typeface="-apple-system"/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6E4D9F04-908E-46E2-9EC7-1DB2CECA2BD0}"/>
              </a:ext>
            </a:extLst>
          </p:cNvPr>
          <p:cNvGrpSpPr/>
          <p:nvPr/>
        </p:nvGrpSpPr>
        <p:grpSpPr>
          <a:xfrm>
            <a:off x="471292" y="6246253"/>
            <a:ext cx="3507616" cy="598589"/>
            <a:chOff x="352912" y="6220418"/>
            <a:chExt cx="3507616" cy="598589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5B5DED36-D4CF-4707-819D-16FC234C02D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48" t="7671" r="5038" b="10795"/>
            <a:stretch/>
          </p:blipFill>
          <p:spPr>
            <a:xfrm>
              <a:off x="352912" y="6220418"/>
              <a:ext cx="2958354" cy="598589"/>
            </a:xfrm>
            <a:prstGeom prst="rect">
              <a:avLst/>
            </a:prstGeom>
          </p:spPr>
        </p:pic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9745082E-9FA1-40BB-B5EC-439C2E5AAD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27" t="5957" r="2828" b="3715"/>
            <a:stretch/>
          </p:blipFill>
          <p:spPr>
            <a:xfrm>
              <a:off x="3391387" y="6446787"/>
              <a:ext cx="190806" cy="125890"/>
            </a:xfrm>
            <a:prstGeom prst="rect">
              <a:avLst/>
            </a:prstGeom>
          </p:spPr>
        </p:pic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id="{8AD6C85C-C2E6-456D-BB7B-2C528CB45A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479" t="3513" r="22525" b="5311"/>
            <a:stretch/>
          </p:blipFill>
          <p:spPr>
            <a:xfrm>
              <a:off x="3692592" y="6259341"/>
              <a:ext cx="167936" cy="500782"/>
            </a:xfrm>
            <a:prstGeom prst="rect">
              <a:avLst/>
            </a:prstGeom>
          </p:spPr>
        </p:pic>
      </p:grpSp>
      <p:graphicFrame>
        <p:nvGraphicFramePr>
          <p:cNvPr id="24" name="表格 23">
            <a:extLst>
              <a:ext uri="{FF2B5EF4-FFF2-40B4-BE49-F238E27FC236}">
                <a16:creationId xmlns:a16="http://schemas.microsoft.com/office/drawing/2014/main" id="{0CC87EE6-EAFB-42AF-8954-8B7A9DC5AF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4079676"/>
              </p:ext>
            </p:extLst>
          </p:nvPr>
        </p:nvGraphicFramePr>
        <p:xfrm>
          <a:off x="2993857" y="4754643"/>
          <a:ext cx="6012577" cy="11049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718958">
                  <a:extLst>
                    <a:ext uri="{9D8B030D-6E8A-4147-A177-3AD203B41FA5}">
                      <a16:colId xmlns:a16="http://schemas.microsoft.com/office/drawing/2014/main" val="3738183822"/>
                    </a:ext>
                  </a:extLst>
                </a:gridCol>
                <a:gridCol w="528365">
                  <a:extLst>
                    <a:ext uri="{9D8B030D-6E8A-4147-A177-3AD203B41FA5}">
                      <a16:colId xmlns:a16="http://schemas.microsoft.com/office/drawing/2014/main" val="280190494"/>
                    </a:ext>
                  </a:extLst>
                </a:gridCol>
                <a:gridCol w="957039">
                  <a:extLst>
                    <a:ext uri="{9D8B030D-6E8A-4147-A177-3AD203B41FA5}">
                      <a16:colId xmlns:a16="http://schemas.microsoft.com/office/drawing/2014/main" val="826887638"/>
                    </a:ext>
                  </a:extLst>
                </a:gridCol>
                <a:gridCol w="777594">
                  <a:extLst>
                    <a:ext uri="{9D8B030D-6E8A-4147-A177-3AD203B41FA5}">
                      <a16:colId xmlns:a16="http://schemas.microsoft.com/office/drawing/2014/main" val="2710061273"/>
                    </a:ext>
                  </a:extLst>
                </a:gridCol>
                <a:gridCol w="765972">
                  <a:extLst>
                    <a:ext uri="{9D8B030D-6E8A-4147-A177-3AD203B41FA5}">
                      <a16:colId xmlns:a16="http://schemas.microsoft.com/office/drawing/2014/main" val="2754323372"/>
                    </a:ext>
                  </a:extLst>
                </a:gridCol>
                <a:gridCol w="801235">
                  <a:extLst>
                    <a:ext uri="{9D8B030D-6E8A-4147-A177-3AD203B41FA5}">
                      <a16:colId xmlns:a16="http://schemas.microsoft.com/office/drawing/2014/main" val="1775592411"/>
                    </a:ext>
                  </a:extLst>
                </a:gridCol>
                <a:gridCol w="761505">
                  <a:extLst>
                    <a:ext uri="{9D8B030D-6E8A-4147-A177-3AD203B41FA5}">
                      <a16:colId xmlns:a16="http://schemas.microsoft.com/office/drawing/2014/main" val="36090192"/>
                    </a:ext>
                  </a:extLst>
                </a:gridCol>
                <a:gridCol w="701909">
                  <a:extLst>
                    <a:ext uri="{9D8B030D-6E8A-4147-A177-3AD203B41FA5}">
                      <a16:colId xmlns:a16="http://schemas.microsoft.com/office/drawing/2014/main" val="1494989437"/>
                    </a:ext>
                  </a:extLst>
                </a:gridCol>
              </a:tblGrid>
              <a:tr h="201905"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2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8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16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32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64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128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2469303"/>
                  </a:ext>
                </a:extLst>
              </a:tr>
              <a:tr h="2019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err="1">
                          <a:effectLst/>
                        </a:rPr>
                        <a:t>Lenet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acc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0.9768 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0.9838 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0.9860</a:t>
                      </a:r>
                      <a:r>
                        <a:rPr lang="en-US" altLang="zh-CN" sz="1400" u="none" strike="noStrike" dirty="0">
                          <a:effectLst/>
                        </a:rPr>
                        <a:t> 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0.9843 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0.9841 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0.9844 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893851754"/>
                  </a:ext>
                </a:extLst>
              </a:tr>
              <a:tr h="201905"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time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613.3680 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289.3510 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213.2230 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94.2120 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72.2930 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29.0630 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84057607"/>
                  </a:ext>
                </a:extLst>
              </a:tr>
              <a:tr h="2019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err="1">
                          <a:effectLst/>
                        </a:rPr>
                        <a:t>AlexNet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acc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0.9812 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0.9867 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0.9903 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0.9909 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0.9910 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0.9924 </a:t>
                      </a:r>
                      <a:endParaRPr lang="en-US" altLang="zh-CN" sz="1400" b="0" i="0" u="none" strike="noStrike" dirty="0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73826635"/>
                  </a:ext>
                </a:extLst>
              </a:tr>
              <a:tr h="201905"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time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3670.7250 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1166.5460 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305.9760 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354.5230 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125.7410 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126.1980 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5276505"/>
                  </a:ext>
                </a:extLst>
              </a:tr>
            </a:tbl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E37A7FFD-B080-495A-9303-18CFB7FDF0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8309567"/>
              </p:ext>
            </p:extLst>
          </p:nvPr>
        </p:nvGraphicFramePr>
        <p:xfrm>
          <a:off x="5739099" y="1555133"/>
          <a:ext cx="2197674" cy="730251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732558">
                  <a:extLst>
                    <a:ext uri="{9D8B030D-6E8A-4147-A177-3AD203B41FA5}">
                      <a16:colId xmlns:a16="http://schemas.microsoft.com/office/drawing/2014/main" val="3633281270"/>
                    </a:ext>
                  </a:extLst>
                </a:gridCol>
                <a:gridCol w="732558">
                  <a:extLst>
                    <a:ext uri="{9D8B030D-6E8A-4147-A177-3AD203B41FA5}">
                      <a16:colId xmlns:a16="http://schemas.microsoft.com/office/drawing/2014/main" val="3906468455"/>
                    </a:ext>
                  </a:extLst>
                </a:gridCol>
                <a:gridCol w="732558">
                  <a:extLst>
                    <a:ext uri="{9D8B030D-6E8A-4147-A177-3AD203B41FA5}">
                      <a16:colId xmlns:a16="http://schemas.microsoft.com/office/drawing/2014/main" val="3587835546"/>
                    </a:ext>
                  </a:extLst>
                </a:gridCol>
              </a:tblGrid>
              <a:tr h="24341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</a:rPr>
                        <a:t>卷积核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err="1">
                          <a:effectLst/>
                        </a:rPr>
                        <a:t>Lenet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err="1">
                          <a:effectLst/>
                        </a:rPr>
                        <a:t>AlexNet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6172825"/>
                  </a:ext>
                </a:extLst>
              </a:tr>
              <a:tr h="2434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2X2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0.9806 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0.9890 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778189850"/>
                  </a:ext>
                </a:extLst>
              </a:tr>
              <a:tr h="2434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3X3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0.9860 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0.9924 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4113548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F7A00762-0EFE-4DB6-BC08-FE9F31CD70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5049972"/>
              </p:ext>
            </p:extLst>
          </p:nvPr>
        </p:nvGraphicFramePr>
        <p:xfrm>
          <a:off x="5790516" y="2662014"/>
          <a:ext cx="2146257" cy="6629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93974">
                  <a:extLst>
                    <a:ext uri="{9D8B030D-6E8A-4147-A177-3AD203B41FA5}">
                      <a16:colId xmlns:a16="http://schemas.microsoft.com/office/drawing/2014/main" val="3007676056"/>
                    </a:ext>
                  </a:extLst>
                </a:gridCol>
                <a:gridCol w="699247">
                  <a:extLst>
                    <a:ext uri="{9D8B030D-6E8A-4147-A177-3AD203B41FA5}">
                      <a16:colId xmlns:a16="http://schemas.microsoft.com/office/drawing/2014/main" val="1733949900"/>
                    </a:ext>
                  </a:extLst>
                </a:gridCol>
                <a:gridCol w="753036">
                  <a:extLst>
                    <a:ext uri="{9D8B030D-6E8A-4147-A177-3AD203B41FA5}">
                      <a16:colId xmlns:a16="http://schemas.microsoft.com/office/drawing/2014/main" val="15608481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</a:rPr>
                        <a:t>卷积层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err="1">
                          <a:effectLst/>
                        </a:rPr>
                        <a:t>Lenet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err="1">
                          <a:effectLst/>
                        </a:rPr>
                        <a:t>AlexNet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0923960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3X3X2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0.9852 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0.9943</a:t>
                      </a:r>
                      <a:r>
                        <a:rPr lang="en-US" altLang="zh-CN" sz="1400" u="none" strike="noStrike" dirty="0">
                          <a:effectLst/>
                        </a:rPr>
                        <a:t> 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18930331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5X5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0.9860 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0.9924 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210065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1AE63D06-1A6E-4B7D-BE75-8FA93BBA50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3013717"/>
              </p:ext>
            </p:extLst>
          </p:nvPr>
        </p:nvGraphicFramePr>
        <p:xfrm>
          <a:off x="5523946" y="3970874"/>
          <a:ext cx="2627979" cy="6629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875993">
                  <a:extLst>
                    <a:ext uri="{9D8B030D-6E8A-4147-A177-3AD203B41FA5}">
                      <a16:colId xmlns:a16="http://schemas.microsoft.com/office/drawing/2014/main" val="1299227578"/>
                    </a:ext>
                  </a:extLst>
                </a:gridCol>
                <a:gridCol w="875993">
                  <a:extLst>
                    <a:ext uri="{9D8B030D-6E8A-4147-A177-3AD203B41FA5}">
                      <a16:colId xmlns:a16="http://schemas.microsoft.com/office/drawing/2014/main" val="4140631219"/>
                    </a:ext>
                  </a:extLst>
                </a:gridCol>
                <a:gridCol w="875993">
                  <a:extLst>
                    <a:ext uri="{9D8B030D-6E8A-4147-A177-3AD203B41FA5}">
                      <a16:colId xmlns:a16="http://schemas.microsoft.com/office/drawing/2014/main" val="49317377"/>
                    </a:ext>
                  </a:extLst>
                </a:gridCol>
              </a:tblGrid>
              <a:tr h="1981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dropout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err="1">
                          <a:effectLst/>
                        </a:rPr>
                        <a:t>Lenet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err="1">
                          <a:effectLst/>
                        </a:rPr>
                        <a:t>AlexNet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4811814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</a:rPr>
                        <a:t>卷积层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0.9889 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0.9926 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360872897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</a:rPr>
                        <a:t>全连接层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0.9894 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0.9924 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7316750"/>
                  </a:ext>
                </a:extLst>
              </a:tr>
            </a:tbl>
          </a:graphicData>
        </a:graphic>
      </p:graphicFrame>
      <p:sp>
        <p:nvSpPr>
          <p:cNvPr id="8" name="箭头: 右 7">
            <a:extLst>
              <a:ext uri="{FF2B5EF4-FFF2-40B4-BE49-F238E27FC236}">
                <a16:creationId xmlns:a16="http://schemas.microsoft.com/office/drawing/2014/main" id="{2C954A39-1AF3-4B0C-8469-7D80216730E2}"/>
              </a:ext>
            </a:extLst>
          </p:cNvPr>
          <p:cNvSpPr/>
          <p:nvPr/>
        </p:nvSpPr>
        <p:spPr>
          <a:xfrm>
            <a:off x="4420762" y="6240212"/>
            <a:ext cx="613186" cy="31333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DA12B339-CEDA-408F-82B2-5D5276153892}"/>
              </a:ext>
            </a:extLst>
          </p:cNvPr>
          <p:cNvSpPr txBox="1"/>
          <p:nvPr/>
        </p:nvSpPr>
        <p:spPr>
          <a:xfrm>
            <a:off x="5232065" y="6212214"/>
            <a:ext cx="27762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i="0" dirty="0">
                <a:solidFill>
                  <a:srgbClr val="121212"/>
                </a:solidFill>
                <a:effectLst/>
                <a:latin typeface="-apple-system"/>
              </a:rPr>
              <a:t>使用</a:t>
            </a:r>
            <a:r>
              <a:rPr lang="en-US" altLang="zh-CN" i="0" dirty="0">
                <a:solidFill>
                  <a:srgbClr val="121212"/>
                </a:solidFill>
                <a:effectLst/>
                <a:latin typeface="-apple-system"/>
              </a:rPr>
              <a:t>3X3</a:t>
            </a:r>
            <a:r>
              <a:rPr lang="zh-CN" altLang="en-US" i="0" dirty="0">
                <a:solidFill>
                  <a:srgbClr val="121212"/>
                </a:solidFill>
                <a:effectLst/>
                <a:latin typeface="-apple-system"/>
              </a:rPr>
              <a:t>卷积层最多</a:t>
            </a:r>
            <a:r>
              <a:rPr lang="en-US" altLang="zh-CN" dirty="0">
                <a:solidFill>
                  <a:srgbClr val="121212"/>
                </a:solidFill>
                <a:latin typeface="-apple-system"/>
              </a:rPr>
              <a:t>8</a:t>
            </a:r>
            <a:r>
              <a:rPr lang="zh-CN" altLang="en-US" i="0" dirty="0">
                <a:solidFill>
                  <a:srgbClr val="121212"/>
                </a:solidFill>
                <a:effectLst/>
                <a:latin typeface="-apple-system"/>
              </a:rPr>
              <a:t>层</a:t>
            </a:r>
            <a:endParaRPr lang="en-US" altLang="zh-CN" i="0" dirty="0">
              <a:solidFill>
                <a:srgbClr val="121212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47219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卷积调参</a:t>
            </a:r>
            <a:endParaRPr lang="en-US" altLang="zh-CN" dirty="0"/>
          </a:p>
        </p:txBody>
      </p:sp>
      <p:sp>
        <p:nvSpPr>
          <p:cNvPr id="7" name="矩形 6"/>
          <p:cNvSpPr/>
          <p:nvPr/>
        </p:nvSpPr>
        <p:spPr>
          <a:xfrm>
            <a:off x="0" y="6497053"/>
            <a:ext cx="4138863" cy="252663"/>
          </a:xfrm>
          <a:prstGeom prst="rect">
            <a:avLst/>
          </a:prstGeom>
          <a:solidFill>
            <a:srgbClr val="5F06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0EA2E1ED-4A5C-4E68-A950-68B259A3C43E}"/>
              </a:ext>
            </a:extLst>
          </p:cNvPr>
          <p:cNvSpPr/>
          <p:nvPr/>
        </p:nvSpPr>
        <p:spPr>
          <a:xfrm>
            <a:off x="0" y="6236173"/>
            <a:ext cx="9144000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D503CEE-5C42-48AE-9B12-A9416593B08C}"/>
              </a:ext>
            </a:extLst>
          </p:cNvPr>
          <p:cNvSpPr txBox="1"/>
          <p:nvPr/>
        </p:nvSpPr>
        <p:spPr>
          <a:xfrm>
            <a:off x="0" y="3032307"/>
            <a:ext cx="7874598" cy="25203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kern="100" dirty="0">
                <a:latin typeface="+mn-ea"/>
                <a:cs typeface="Arial" panose="020B0604020202020204" pitchFamily="34" charset="0"/>
              </a:rPr>
              <a:t>固定</a:t>
            </a:r>
            <a:r>
              <a:rPr lang="zh-CN" altLang="en-US" dirty="0"/>
              <a:t>卷积核个数</a:t>
            </a:r>
            <a:r>
              <a:rPr lang="en-US" altLang="zh-CN" dirty="0"/>
              <a:t>32</a:t>
            </a:r>
            <a:r>
              <a:rPr lang="zh-CN" altLang="en-US" dirty="0"/>
              <a:t>，</a:t>
            </a:r>
            <a:r>
              <a:rPr lang="zh-CN" altLang="en-US" kern="100" dirty="0">
                <a:latin typeface="+mn-ea"/>
                <a:cs typeface="Arial" panose="020B0604020202020204" pitchFamily="34" charset="0"/>
              </a:rPr>
              <a:t>调整卷积层深度</a:t>
            </a:r>
            <a:r>
              <a:rPr lang="en-US" altLang="zh-CN" kern="100" dirty="0">
                <a:latin typeface="+mn-ea"/>
                <a:cs typeface="Arial" panose="020B0604020202020204" pitchFamily="34" charset="0"/>
              </a:rPr>
              <a:t>,</a:t>
            </a:r>
            <a:r>
              <a:rPr lang="zh-CN" altLang="en-US" kern="100" dirty="0">
                <a:latin typeface="+mn-ea"/>
                <a:cs typeface="Arial" panose="020B0604020202020204" pitchFamily="34" charset="0"/>
              </a:rPr>
              <a:t>范围为</a:t>
            </a:r>
            <a:r>
              <a:rPr lang="en-US" altLang="zh-CN" kern="100" dirty="0">
                <a:latin typeface="+mn-ea"/>
                <a:cs typeface="Arial" panose="020B0604020202020204" pitchFamily="34" charset="0"/>
              </a:rPr>
              <a:t>1-8</a:t>
            </a:r>
            <a:r>
              <a:rPr lang="zh-CN" altLang="en-US" kern="100" dirty="0">
                <a:latin typeface="+mn-ea"/>
                <a:cs typeface="Arial" panose="020B0604020202020204" pitchFamily="34" charset="0"/>
              </a:rPr>
              <a:t>层，</a:t>
            </a:r>
            <a:r>
              <a:rPr lang="en-US" altLang="zh-CN" kern="100" dirty="0">
                <a:latin typeface="+mn-ea"/>
                <a:cs typeface="Arial" panose="020B0604020202020204" pitchFamily="34" charset="0"/>
              </a:rPr>
              <a:t>4</a:t>
            </a:r>
            <a:r>
              <a:rPr lang="zh-CN" altLang="en-US" kern="100" dirty="0">
                <a:latin typeface="+mn-ea"/>
                <a:cs typeface="Arial" panose="020B0604020202020204" pitchFamily="34" charset="0"/>
              </a:rPr>
              <a:t>层最好，准确率</a:t>
            </a:r>
            <a:r>
              <a:rPr lang="en-US" altLang="zh-CN" kern="100" dirty="0">
                <a:latin typeface="+mn-ea"/>
                <a:cs typeface="Arial" panose="020B0604020202020204" pitchFamily="34" charset="0"/>
              </a:rPr>
              <a:t>0.9920</a:t>
            </a:r>
            <a:r>
              <a:rPr lang="zh-CN" altLang="en-US" kern="100" dirty="0">
                <a:latin typeface="+mn-ea"/>
                <a:cs typeface="Arial" panose="020B0604020202020204" pitchFamily="34" charset="0"/>
              </a:rPr>
              <a:t>；</a:t>
            </a:r>
            <a:endParaRPr lang="en-US" altLang="zh-CN" kern="100" dirty="0">
              <a:latin typeface="+mn-ea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800" kern="100" dirty="0">
                <a:effectLst/>
                <a:latin typeface="+mn-ea"/>
                <a:cs typeface="Arial" panose="020B0604020202020204" pitchFamily="34" charset="0"/>
              </a:rPr>
              <a:t>每层卷积层后以排列组合形式加入（</a:t>
            </a:r>
            <a:r>
              <a:rPr lang="da-DK" altLang="zh-CN" sz="1800" kern="100" dirty="0">
                <a:effectLst/>
                <a:latin typeface="+mn-ea"/>
                <a:cs typeface="Arial" panose="020B0604020202020204" pitchFamily="34" charset="0"/>
              </a:rPr>
              <a:t>kernel_size=2,stride=2</a:t>
            </a:r>
            <a:r>
              <a:rPr lang="zh-CN" altLang="en-US" kern="100" dirty="0">
                <a:latin typeface="+mn-ea"/>
                <a:cs typeface="Arial" panose="020B0604020202020204" pitchFamily="34" charset="0"/>
              </a:rPr>
              <a:t>）</a:t>
            </a:r>
            <a:r>
              <a:rPr lang="zh-CN" altLang="en-US" sz="1800" kern="100" dirty="0">
                <a:effectLst/>
                <a:latin typeface="+mn-ea"/>
                <a:cs typeface="Arial" panose="020B0604020202020204" pitchFamily="34" charset="0"/>
              </a:rPr>
              <a:t>池化层实验效果，</a:t>
            </a:r>
            <a:r>
              <a:rPr lang="en-US" altLang="zh-CN" kern="100" dirty="0">
                <a:latin typeface="+mn-ea"/>
                <a:cs typeface="Arial" panose="020B0604020202020204" pitchFamily="34" charset="0"/>
              </a:rPr>
              <a:t>3</a:t>
            </a:r>
            <a:r>
              <a:rPr lang="zh-CN" altLang="en-US" kern="100" dirty="0">
                <a:latin typeface="+mn-ea"/>
                <a:cs typeface="Arial" panose="020B0604020202020204" pitchFamily="34" charset="0"/>
              </a:rPr>
              <a:t>、</a:t>
            </a:r>
            <a:r>
              <a:rPr lang="en-US" altLang="zh-CN" kern="100" dirty="0">
                <a:latin typeface="+mn-ea"/>
                <a:cs typeface="Arial" panose="020B0604020202020204" pitchFamily="34" charset="0"/>
              </a:rPr>
              <a:t>4</a:t>
            </a:r>
            <a:r>
              <a:rPr lang="zh-CN" altLang="en-US" kern="100" dirty="0">
                <a:latin typeface="+mn-ea"/>
                <a:cs typeface="Arial" panose="020B0604020202020204" pitchFamily="34" charset="0"/>
              </a:rPr>
              <a:t>层同时加入效果最好，准确率</a:t>
            </a:r>
            <a:r>
              <a:rPr lang="en-US" altLang="zh-CN" kern="100" dirty="0">
                <a:latin typeface="+mn-ea"/>
                <a:cs typeface="Arial" panose="020B0604020202020204" pitchFamily="34" charset="0"/>
              </a:rPr>
              <a:t>0.9935</a:t>
            </a:r>
            <a:r>
              <a:rPr lang="zh-CN" altLang="en-US" kern="100" dirty="0">
                <a:latin typeface="+mn-ea"/>
                <a:cs typeface="Arial" panose="020B0604020202020204" pitchFamily="34" charset="0"/>
              </a:rPr>
              <a:t>；</a:t>
            </a:r>
            <a:endParaRPr lang="en-US" altLang="zh-CN" kern="100" dirty="0">
              <a:latin typeface="+mn-ea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800" kern="100" dirty="0">
                <a:effectLst/>
                <a:latin typeface="+mn-ea"/>
                <a:cs typeface="Arial" panose="020B0604020202020204" pitchFamily="34" charset="0"/>
              </a:rPr>
              <a:t>以排列组合形式调整卷积核个数范围为</a:t>
            </a:r>
            <a:r>
              <a:rPr lang="en-US" altLang="zh-CN" sz="1800" kern="100" dirty="0">
                <a:effectLst/>
                <a:latin typeface="+mn-ea"/>
                <a:cs typeface="Arial" panose="020B0604020202020204" pitchFamily="34" charset="0"/>
              </a:rPr>
              <a:t>(2,32,64,128,256,512),</a:t>
            </a:r>
            <a:r>
              <a:rPr lang="zh-CN" altLang="en-US" sz="1800" kern="100" dirty="0">
                <a:effectLst/>
                <a:latin typeface="+mn-ea"/>
                <a:cs typeface="Arial" panose="020B0604020202020204" pitchFamily="34" charset="0"/>
              </a:rPr>
              <a:t>最优组合</a:t>
            </a:r>
            <a:r>
              <a:rPr lang="en-US" altLang="zh-CN" sz="1800" kern="100" dirty="0">
                <a:effectLst/>
                <a:latin typeface="+mn-ea"/>
                <a:cs typeface="Arial" panose="020B0604020202020204" pitchFamily="34" charset="0"/>
              </a:rPr>
              <a:t>(64,256,512,512),</a:t>
            </a:r>
            <a:r>
              <a:rPr lang="zh-CN" altLang="en-US" sz="1800" kern="100" dirty="0">
                <a:effectLst/>
                <a:latin typeface="+mn-ea"/>
                <a:cs typeface="Arial" panose="020B0604020202020204" pitchFamily="34" charset="0"/>
              </a:rPr>
              <a:t>准确率为</a:t>
            </a:r>
            <a:r>
              <a:rPr lang="en-US" altLang="zh-CN" sz="1800" kern="100" dirty="0">
                <a:effectLst/>
                <a:latin typeface="+mn-ea"/>
                <a:cs typeface="Arial" panose="020B0604020202020204" pitchFamily="34" charset="0"/>
              </a:rPr>
              <a:t>0.9951</a:t>
            </a:r>
            <a:r>
              <a:rPr lang="zh-CN" altLang="en-US" sz="1800" kern="100" dirty="0">
                <a:effectLst/>
                <a:latin typeface="+mn-ea"/>
                <a:cs typeface="Arial" panose="020B0604020202020204" pitchFamily="34" charset="0"/>
              </a:rPr>
              <a:t>。</a:t>
            </a:r>
            <a:endParaRPr lang="en-US" altLang="zh-CN" sz="1800" kern="100" dirty="0">
              <a:effectLst/>
              <a:latin typeface="+mn-ea"/>
              <a:cs typeface="Arial" panose="020B0604020202020204" pitchFamily="34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A6121FE8-136A-470F-A365-E5A9B0917D18}"/>
              </a:ext>
            </a:extLst>
          </p:cNvPr>
          <p:cNvSpPr txBox="1"/>
          <p:nvPr/>
        </p:nvSpPr>
        <p:spPr>
          <a:xfrm>
            <a:off x="157970" y="1260439"/>
            <a:ext cx="503044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固定学习率</a:t>
            </a:r>
            <a:r>
              <a:rPr lang="en-US" altLang="zh-CN" dirty="0"/>
              <a:t>0.0005</a:t>
            </a:r>
            <a:r>
              <a:rPr lang="zh-CN" altLang="en-US" dirty="0"/>
              <a:t>，</a:t>
            </a:r>
            <a:r>
              <a:rPr lang="en-US" altLang="zh-CN" dirty="0"/>
              <a:t>batch=32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zh-CN" altLang="en-US" dirty="0"/>
              <a:t>卷积层：核</a:t>
            </a:r>
            <a:r>
              <a:rPr lang="en-US" altLang="zh-CN" dirty="0"/>
              <a:t>3X3</a:t>
            </a:r>
            <a:r>
              <a:rPr lang="zh-CN" altLang="en-US" dirty="0"/>
              <a:t>，</a:t>
            </a:r>
            <a:r>
              <a:rPr lang="en-US" altLang="zh-CN" dirty="0"/>
              <a:t>padding = 1</a:t>
            </a:r>
            <a:r>
              <a:rPr lang="zh-CN" altLang="en-US" dirty="0"/>
              <a:t>，</a:t>
            </a:r>
            <a:r>
              <a:rPr lang="en-US" altLang="zh-CN" dirty="0"/>
              <a:t>stride = 1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zh-CN" altLang="en-US" dirty="0"/>
              <a:t>池化层：核</a:t>
            </a:r>
            <a:r>
              <a:rPr lang="en-US" altLang="zh-CN" dirty="0"/>
              <a:t>2X2</a:t>
            </a:r>
            <a:r>
              <a:rPr lang="zh-CN" altLang="en-US" dirty="0"/>
              <a:t>，</a:t>
            </a:r>
            <a:r>
              <a:rPr lang="en-US" altLang="zh-CN" dirty="0"/>
              <a:t>padding = 0</a:t>
            </a:r>
            <a:r>
              <a:rPr lang="zh-CN" altLang="en-US" dirty="0"/>
              <a:t>，</a:t>
            </a:r>
            <a:r>
              <a:rPr lang="en-US" altLang="zh-CN" dirty="0"/>
              <a:t>stride = 2</a:t>
            </a:r>
            <a:r>
              <a:rPr lang="zh-CN" altLang="en-US" dirty="0"/>
              <a:t>；</a:t>
            </a:r>
            <a:endParaRPr lang="en-US" altLang="zh-CN" dirty="0"/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64493BDA-7F0D-436F-A914-DE28F6CC78A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0"/>
          <a:stretch/>
        </p:blipFill>
        <p:spPr>
          <a:xfrm>
            <a:off x="4986501" y="1214332"/>
            <a:ext cx="3783045" cy="1762921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FACEF8EF-D162-4407-BFF3-B244412865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145" y="2222594"/>
            <a:ext cx="3604572" cy="701101"/>
          </a:xfrm>
          <a:prstGeom prst="rect">
            <a:avLst/>
          </a:prstGeom>
        </p:spPr>
      </p:pic>
      <p:sp>
        <p:nvSpPr>
          <p:cNvPr id="30" name="文本框 29">
            <a:extLst>
              <a:ext uri="{FF2B5EF4-FFF2-40B4-BE49-F238E27FC236}">
                <a16:creationId xmlns:a16="http://schemas.microsoft.com/office/drawing/2014/main" id="{FE87CFC4-F515-4BAF-A8C7-9F22F40FE07A}"/>
              </a:ext>
            </a:extLst>
          </p:cNvPr>
          <p:cNvSpPr txBox="1"/>
          <p:nvPr/>
        </p:nvSpPr>
        <p:spPr>
          <a:xfrm>
            <a:off x="0" y="2805423"/>
            <a:ext cx="12694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kern="100" dirty="0" err="1">
                <a:latin typeface="+mn-ea"/>
                <a:cs typeface="Arial" panose="020B0604020202020204" pitchFamily="34" charset="0"/>
              </a:rPr>
              <a:t>Mnist</a:t>
            </a:r>
            <a:r>
              <a:rPr lang="zh-CN" altLang="en-US" b="1" kern="100" dirty="0">
                <a:latin typeface="+mn-ea"/>
                <a:cs typeface="Arial" panose="020B0604020202020204" pitchFamily="34" charset="0"/>
              </a:rPr>
              <a:t>调参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84D0A33A-6059-4A65-8CDD-2DBA93E4779F}"/>
              </a:ext>
            </a:extLst>
          </p:cNvPr>
          <p:cNvSpPr txBox="1"/>
          <p:nvPr/>
        </p:nvSpPr>
        <p:spPr>
          <a:xfrm>
            <a:off x="0" y="5551735"/>
            <a:ext cx="32380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altLang="zh-CN" b="1" kern="100" dirty="0">
                <a:latin typeface="+mn-ea"/>
                <a:cs typeface="Arial" panose="020B0604020202020204" pitchFamily="34" charset="0"/>
              </a:rPr>
              <a:t>Intel Image Classification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C418C2C8-B1FB-43A1-9D2D-5BF4A59E5FDD}"/>
              </a:ext>
            </a:extLst>
          </p:cNvPr>
          <p:cNvSpPr txBox="1"/>
          <p:nvPr/>
        </p:nvSpPr>
        <p:spPr>
          <a:xfrm>
            <a:off x="2864555" y="5921067"/>
            <a:ext cx="424389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{128 , 256 + </a:t>
            </a:r>
            <a:r>
              <a:rPr lang="zh-CN" altLang="en-US" dirty="0"/>
              <a:t>池化层；</a:t>
            </a:r>
            <a:r>
              <a:rPr lang="en-US" altLang="zh-CN" dirty="0"/>
              <a:t>256 , 512 + </a:t>
            </a:r>
            <a:r>
              <a:rPr lang="zh-CN" altLang="en-US" dirty="0"/>
              <a:t>池化层；</a:t>
            </a:r>
            <a:endParaRPr lang="en-US" altLang="zh-CN" dirty="0"/>
          </a:p>
          <a:p>
            <a:r>
              <a:rPr lang="en-US" altLang="zh-CN" dirty="0"/>
              <a:t>  512 , 512 + </a:t>
            </a:r>
            <a:r>
              <a:rPr lang="zh-CN" altLang="en-US" dirty="0"/>
              <a:t>池化层；</a:t>
            </a:r>
            <a:r>
              <a:rPr lang="en-US" altLang="zh-CN" dirty="0"/>
              <a:t>512 , 512 + </a:t>
            </a:r>
            <a:r>
              <a:rPr lang="zh-CN" altLang="en-US" dirty="0"/>
              <a:t>池化层；</a:t>
            </a:r>
            <a:endParaRPr lang="en-US" altLang="zh-CN" dirty="0"/>
          </a:p>
          <a:p>
            <a:r>
              <a:rPr lang="en-US" altLang="zh-CN" dirty="0"/>
              <a:t>  512 , 512 + </a:t>
            </a:r>
            <a:r>
              <a:rPr lang="zh-CN" altLang="en-US" dirty="0"/>
              <a:t>池化层；</a:t>
            </a:r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454DA073-F191-4B33-859A-4B43100F8E69}"/>
              </a:ext>
            </a:extLst>
          </p:cNvPr>
          <p:cNvSpPr txBox="1"/>
          <p:nvPr/>
        </p:nvSpPr>
        <p:spPr>
          <a:xfrm>
            <a:off x="85025" y="5959174"/>
            <a:ext cx="297986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6</a:t>
            </a:r>
            <a:r>
              <a:rPr lang="zh-CN" altLang="en-US" dirty="0"/>
              <a:t>分类问题  </a:t>
            </a:r>
            <a:r>
              <a:rPr lang="en-US" altLang="zh-CN" dirty="0"/>
              <a:t>150 * 150</a:t>
            </a:r>
            <a:r>
              <a:rPr lang="zh-CN" altLang="en-US" dirty="0"/>
              <a:t>像素</a:t>
            </a:r>
            <a:endParaRPr lang="en-US" altLang="zh-CN" dirty="0"/>
          </a:p>
          <a:p>
            <a:r>
              <a:rPr lang="en-US" altLang="zh-CN" dirty="0"/>
              <a:t>14034</a:t>
            </a:r>
            <a:r>
              <a:rPr lang="zh-CN" altLang="en-US" dirty="0"/>
              <a:t>个训练样本</a:t>
            </a:r>
            <a:endParaRPr lang="en-US" altLang="zh-CN" dirty="0"/>
          </a:p>
          <a:p>
            <a:r>
              <a:rPr lang="en-US" altLang="zh-CN" dirty="0"/>
              <a:t>3000</a:t>
            </a:r>
            <a:r>
              <a:rPr lang="zh-CN" altLang="en-US" dirty="0"/>
              <a:t>个测试样本</a:t>
            </a:r>
          </a:p>
        </p:txBody>
      </p:sp>
      <p:graphicFrame>
        <p:nvGraphicFramePr>
          <p:cNvPr id="32" name="表格 31">
            <a:extLst>
              <a:ext uri="{FF2B5EF4-FFF2-40B4-BE49-F238E27FC236}">
                <a16:creationId xmlns:a16="http://schemas.microsoft.com/office/drawing/2014/main" id="{ED05D6E7-C7AB-4F2B-BDC9-BBC7C178F4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5410108"/>
              </p:ext>
            </p:extLst>
          </p:nvPr>
        </p:nvGraphicFramePr>
        <p:xfrm>
          <a:off x="7207065" y="6181424"/>
          <a:ext cx="1562481" cy="4419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85967">
                  <a:extLst>
                    <a:ext uri="{9D8B030D-6E8A-4147-A177-3AD203B41FA5}">
                      <a16:colId xmlns:a16="http://schemas.microsoft.com/office/drawing/2014/main" val="651354601"/>
                    </a:ext>
                  </a:extLst>
                </a:gridCol>
                <a:gridCol w="876514">
                  <a:extLst>
                    <a:ext uri="{9D8B030D-6E8A-4147-A177-3AD203B41FA5}">
                      <a16:colId xmlns:a16="http://schemas.microsoft.com/office/drawing/2014/main" val="3838394301"/>
                    </a:ext>
                  </a:extLst>
                </a:gridCol>
              </a:tblGrid>
              <a:tr h="19812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</a:rPr>
                        <a:t>左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0.9390 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259859773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VGG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0.9213 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70636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4914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812774" y="2912169"/>
            <a:ext cx="4343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dirty="0"/>
              <a:t>THANKS</a:t>
            </a:r>
            <a:r>
              <a:rPr lang="zh-CN" altLang="en-US" sz="7200" dirty="0"/>
              <a:t>！</a:t>
            </a:r>
          </a:p>
        </p:txBody>
      </p:sp>
      <p:sp>
        <p:nvSpPr>
          <p:cNvPr id="3" name="矩形 2"/>
          <p:cNvSpPr/>
          <p:nvPr/>
        </p:nvSpPr>
        <p:spPr>
          <a:xfrm>
            <a:off x="0" y="6497053"/>
            <a:ext cx="4138863" cy="252663"/>
          </a:xfrm>
          <a:prstGeom prst="rect">
            <a:avLst/>
          </a:prstGeom>
          <a:solidFill>
            <a:srgbClr val="5F06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MDA">
      <a:majorFont>
        <a:latin typeface="Palatino Linotype"/>
        <a:ea typeface="幼圆"/>
        <a:cs typeface=""/>
      </a:majorFont>
      <a:minorFont>
        <a:latin typeface="Palatino Linotype"/>
        <a:ea typeface="幼圆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2386</TotalTime>
  <Words>890</Words>
  <Application>Microsoft Office PowerPoint</Application>
  <PresentationFormat>全屏显示(4:3)</PresentationFormat>
  <Paragraphs>130</Paragraphs>
  <Slides>6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-apple-system</vt:lpstr>
      <vt:lpstr>PingFang SC</vt:lpstr>
      <vt:lpstr>等线</vt:lpstr>
      <vt:lpstr>宋体</vt:lpstr>
      <vt:lpstr>幼圆</vt:lpstr>
      <vt:lpstr>Arial</vt:lpstr>
      <vt:lpstr>Palatino Linotype</vt:lpstr>
      <vt:lpstr>Office 主题​​</vt:lpstr>
      <vt:lpstr>卷积</vt:lpstr>
      <vt:lpstr>什么是卷积？</vt:lpstr>
      <vt:lpstr>卷积的作用</vt:lpstr>
      <vt:lpstr>卷积调参</vt:lpstr>
      <vt:lpstr>卷积调参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Peng Zhao</dc:creator>
  <cp:lastModifiedBy>ZHOU 大</cp:lastModifiedBy>
  <cp:revision>2172</cp:revision>
  <cp:lastPrinted>2018-04-09T07:26:00Z</cp:lastPrinted>
  <dcterms:created xsi:type="dcterms:W3CDTF">2017-04-12T11:19:00Z</dcterms:created>
  <dcterms:modified xsi:type="dcterms:W3CDTF">2021-08-20T12:18:35Z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