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359" r:id="rId3"/>
    <p:sldId id="351" r:id="rId4"/>
    <p:sldId id="358" r:id="rId5"/>
    <p:sldId id="354" r:id="rId6"/>
    <p:sldId id="355" r:id="rId7"/>
    <p:sldId id="356" r:id="rId8"/>
    <p:sldId id="357" r:id="rId9"/>
    <p:sldId id="3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8" autoAdjust="0"/>
    <p:restoredTop sz="95681" autoAdjust="0"/>
  </p:normalViewPr>
  <p:slideViewPr>
    <p:cSldViewPr snapToGrid="0">
      <p:cViewPr varScale="1">
        <p:scale>
          <a:sx n="92" d="100"/>
          <a:sy n="92" d="100"/>
        </p:scale>
        <p:origin x="7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https://cuijiahua.com/blog/2018/01/dl_3.html</a:t>
            </a: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全连接层之前的作用是提取特征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全理解层的作用是分类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1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https://cuijiahua.com/blog/2018/01/dl_3.html</a:t>
            </a: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-apple-system"/>
              </a:rPr>
              <a:t>全连接网络每一层的所有单元与上一层完全连接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https://cuijiahua.com/blog/2018/01/dl_3.html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62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前人的工作：</a:t>
            </a:r>
            <a:r>
              <a:rPr lang="en-US" altLang="zh-CN"/>
              <a:t>足以用于快速评估“留一出”错误或纠正错误标记的数据等目的，但它并不能提供统计不可区分性的正式保证</a:t>
            </a:r>
            <a:r>
              <a:rPr lang="zh-CN" altLang="en-US"/>
              <a:t>；</a:t>
            </a:r>
          </a:p>
          <a:p>
            <a:r>
              <a:rPr lang="zh-CN" altLang="en-US"/>
              <a:t>我们的工作利用差异隐私来制定更严格的数据删除定义。</a:t>
            </a:r>
          </a:p>
          <a:p>
            <a:r>
              <a:rPr lang="zh-CN" altLang="en-US"/>
              <a:t>许多经典的机器学习算法已经被证明支持不同的</a:t>
            </a:r>
            <a:r>
              <a:rPr lang="en-US" altLang="zh-CN"/>
              <a:t>DP</a:t>
            </a:r>
            <a:r>
              <a:rPr lang="zh-CN" altLang="en-US"/>
              <a:t>版本，包括PCA、矩阵因式分解、线性模型；</a:t>
            </a:r>
          </a:p>
          <a:p>
            <a:r>
              <a:rPr lang="zh-CN" altLang="en-US"/>
              <a:t>我们的去除机制可以从一系列的噪声添加技术上查看，以保持数据隐私，平衡去除机制的计算时间和模型实用程序</a:t>
            </a:r>
          </a:p>
        </p:txBody>
      </p:sp>
    </p:spTree>
    <p:extLst>
      <p:ext uri="{BB962C8B-B14F-4D97-AF65-F5344CB8AC3E}">
        <p14:creationId xmlns:p14="http://schemas.microsoft.com/office/powerpoint/2010/main" val="37234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https://blog.csdn.net/mingxiaod/article/details/88369761</a:t>
            </a: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归一化有助于快速收敛；</a:t>
            </a:r>
            <a:b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2.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对局部神经元的活动创建竞争机制，使得其中响应比较大的值变得相对更大，并抑制其他反馈较小的神经元，增强了模型的泛化能力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89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局部响应归一化层简称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LRN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，是在深度学习中提高准确度的技术方法。一般是在激活、池化后进行的一中处理方法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LRN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本质上也是一种正则化方法，效果并不明显，因此现在很少使用了。（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但是后来，很多研究者发现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LRN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起不到太大作用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归一化有什么好处？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归一化有助于快速收敛；</a:t>
            </a:r>
            <a:b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2.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对局部神经元的活动创建竞争机制，使得其中响应比较大的值变得相对更大，并抑制其他反馈较小的神经元，增强了模型的泛化能力。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https://www.jianshu.com/p/c014f81242e7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8090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https://www.jianshu.com/p/857d5859d2cc   </a:t>
            </a: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激活函数（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activation functions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）的目标是，将神经网络非线性化。激活函数是连续的（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continuous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），且可导的（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differential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五种鲜花的图片数据，分别为玫瑰，太阳花，雏菊，蒲公英，郁金香，其中每种约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800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张图像数据，共计约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4000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29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16691" y="1861720"/>
            <a:ext cx="7632550" cy="1260249"/>
          </a:xfrm>
        </p:spPr>
        <p:txBody>
          <a:bodyPr>
            <a:noAutofit/>
          </a:bodyPr>
          <a:lstStyle/>
          <a:p>
            <a:r>
              <a:rPr lang="zh-CN" altLang="en-US" sz="4000" b="1" dirty="0"/>
              <a:t>卷积网络</a:t>
            </a:r>
            <a:endParaRPr lang="en-US" altLang="zh-CN" sz="4000" b="1" dirty="0"/>
          </a:p>
        </p:txBody>
      </p:sp>
      <p:sp>
        <p:nvSpPr>
          <p:cNvPr id="4" name="矩形 3"/>
          <p:cNvSpPr/>
          <p:nvPr/>
        </p:nvSpPr>
        <p:spPr>
          <a:xfrm>
            <a:off x="6965512" y="41837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/>
              <a:t>谢欣然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8A8D0-94A6-1F4A-BA82-550284CF0F56}"/>
              </a:ext>
            </a:extLst>
          </p:cNvPr>
          <p:cNvSpPr txBox="1"/>
          <p:nvPr/>
        </p:nvSpPr>
        <p:spPr>
          <a:xfrm>
            <a:off x="6699902" y="4683095"/>
            <a:ext cx="191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15</a:t>
            </a:r>
            <a:r>
              <a:rPr kumimoji="1" lang="zh-CN" altLang="en-US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卷积网络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69D98A-826F-42DF-803A-5AA4179F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8" y="1336066"/>
            <a:ext cx="4295900" cy="28533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D710A9-A0E1-4C01-AEB0-D33E6E8C412D}"/>
              </a:ext>
            </a:extLst>
          </p:cNvPr>
          <p:cNvSpPr txBox="1"/>
          <p:nvPr/>
        </p:nvSpPr>
        <p:spPr>
          <a:xfrm>
            <a:off x="1715699" y="4274255"/>
            <a:ext cx="70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卷积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7A4BD-6CA1-40C2-AE47-88339709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14" y="1475228"/>
            <a:ext cx="3750222" cy="21870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885BCC-1C79-4201-82C6-FBDA3371FC0B}"/>
              </a:ext>
            </a:extLst>
          </p:cNvPr>
          <p:cNvSpPr txBox="1"/>
          <p:nvPr/>
        </p:nvSpPr>
        <p:spPr>
          <a:xfrm>
            <a:off x="6534711" y="3820113"/>
            <a:ext cx="70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池化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21DB65-8378-40F2-B40E-8966D924C1E2}"/>
              </a:ext>
            </a:extLst>
          </p:cNvPr>
          <p:cNvSpPr txBox="1"/>
          <p:nvPr/>
        </p:nvSpPr>
        <p:spPr>
          <a:xfrm>
            <a:off x="410586" y="4740080"/>
            <a:ext cx="8041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inherit"/>
                <a:ea typeface="Microsoft YaHei" panose="020B0503020204020204" pitchFamily="34" charset="-122"/>
              </a:rPr>
              <a:t>卷积神经网络能够很好的利用图像的结构信息。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inherit"/>
                <a:ea typeface="Microsoft YaHei" panose="020B0503020204020204" pitchFamily="34" charset="-122"/>
              </a:rPr>
              <a:t>卷积层的参数较少，这也是由卷积层的主要特性即局部连接和共享权重所决定，不同卷积核可以提取不同的特征</a:t>
            </a:r>
            <a:endParaRPr lang="en-US" altLang="zh-CN" b="0" i="0" dirty="0">
              <a:solidFill>
                <a:srgbClr val="444444"/>
              </a:solidFill>
              <a:effectLst/>
              <a:latin typeface="inherit"/>
              <a:ea typeface="Microsoft YaHei" panose="020B0503020204020204" pitchFamily="34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池化是非线性下采样的一种形式，主要作用是通过减少网络的参数来减小计算量，并且能够在一定程度上控制过拟合。</a:t>
            </a:r>
            <a:endParaRPr lang="zh-CN" altLang="en-US" b="0" i="0" dirty="0">
              <a:solidFill>
                <a:srgbClr val="444444"/>
              </a:solidFill>
              <a:effectLst/>
              <a:latin typeface="inheri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LeNet-5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212EF1F4-552C-4D87-87BC-0B02548E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538"/>
            <a:ext cx="9144000" cy="305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F5F311-0FE7-4AA8-9FCC-579241C26270}"/>
              </a:ext>
            </a:extLst>
          </p:cNvPr>
          <p:cNvSpPr txBox="1"/>
          <p:nvPr/>
        </p:nvSpPr>
        <p:spPr>
          <a:xfrm>
            <a:off x="323400" y="4927105"/>
            <a:ext cx="7071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inherit"/>
                <a:ea typeface="Microsoft YaHei" panose="020B0503020204020204" pitchFamily="34" charset="-122"/>
              </a:rPr>
              <a:t>LeNet-5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inherit"/>
                <a:ea typeface="Microsoft YaHei" panose="020B0503020204020204" pitchFamily="34" charset="-122"/>
              </a:rPr>
              <a:t>是一种用于手写体字符识别的非常高效的卷积神经网络。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LeNet-5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0A5D57-5B0B-4484-ADA3-17E4F5EA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14" y="1992164"/>
            <a:ext cx="4962507" cy="19713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5C7279A-9836-4BF7-BE47-D461614B9514}"/>
              </a:ext>
            </a:extLst>
          </p:cNvPr>
          <p:cNvSpPr txBox="1"/>
          <p:nvPr/>
        </p:nvSpPr>
        <p:spPr>
          <a:xfrm>
            <a:off x="384048" y="14201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1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C3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卷积层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BEF7A-8EA6-4BD7-A464-9E5DF40C53D3}"/>
              </a:ext>
            </a:extLst>
          </p:cNvPr>
          <p:cNvSpPr txBox="1"/>
          <p:nvPr/>
        </p:nvSpPr>
        <p:spPr>
          <a:xfrm>
            <a:off x="250827" y="5437858"/>
            <a:ext cx="7144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lang="en-US" altLang="zh-CN" dirty="0">
              <a:solidFill>
                <a:srgbClr val="44444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）减少参数</a:t>
            </a:r>
            <a:endParaRPr lang="en-US" altLang="zh-CN" b="0" i="0" dirty="0">
              <a:solidFill>
                <a:srgbClr val="44444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）这种不对称的组合连接的方式有利于提取多种组合特征。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F1C4A5-A2C3-4070-BC85-0F2FF11F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29" y="3963467"/>
            <a:ext cx="3220499" cy="1987014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DC1BEB2-3D90-4AEC-A241-6E2C3674F05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16659" y="3811219"/>
            <a:ext cx="3642970" cy="114575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LeNet-5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0EB65-8788-4EFF-9362-4310587F5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45" y="1975678"/>
            <a:ext cx="3966029" cy="2875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C7BCB3-3DBA-486B-977C-E04E34F30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1865085"/>
            <a:ext cx="4497863" cy="29857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105D41-AD42-4070-8F6D-BB4D1C04F0DB}"/>
              </a:ext>
            </a:extLst>
          </p:cNvPr>
          <p:cNvSpPr txBox="1"/>
          <p:nvPr/>
        </p:nvSpPr>
        <p:spPr>
          <a:xfrm>
            <a:off x="1726759" y="5016836"/>
            <a:ext cx="685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0" i="0" dirty="0">
                <a:solidFill>
                  <a:srgbClr val="444444"/>
                </a:solidFill>
                <a:effectLst/>
                <a:latin typeface="inherit"/>
                <a:ea typeface="Microsoft YaHei" panose="020B0503020204020204" pitchFamily="34" charset="-122"/>
              </a:rPr>
              <a:t>GPU</a:t>
            </a:r>
          </a:p>
          <a:p>
            <a:pPr algn="l" fontAlgn="base"/>
            <a:endParaRPr lang="zh-CN" altLang="en-US" b="0" i="0" dirty="0">
              <a:solidFill>
                <a:srgbClr val="444444"/>
              </a:solidFill>
              <a:effectLst/>
              <a:latin typeface="inherit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F19159-D799-425D-82AB-E51929B818D6}"/>
              </a:ext>
            </a:extLst>
          </p:cNvPr>
          <p:cNvSpPr txBox="1"/>
          <p:nvPr/>
        </p:nvSpPr>
        <p:spPr>
          <a:xfrm>
            <a:off x="6567487" y="5016836"/>
            <a:ext cx="685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dirty="0">
                <a:solidFill>
                  <a:srgbClr val="444444"/>
                </a:solidFill>
                <a:latin typeface="inherit"/>
                <a:ea typeface="Microsoft YaHei" panose="020B0503020204020204" pitchFamily="34" charset="-122"/>
              </a:rPr>
              <a:t>C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inherit"/>
                <a:ea typeface="Microsoft YaHei" panose="020B0503020204020204" pitchFamily="34" charset="-122"/>
              </a:rPr>
              <a:t>PU</a:t>
            </a:r>
          </a:p>
          <a:p>
            <a:pPr algn="l" fontAlgn="base"/>
            <a:endParaRPr lang="zh-CN" altLang="en-US" b="0" i="0" dirty="0">
              <a:solidFill>
                <a:srgbClr val="444444"/>
              </a:solidFill>
              <a:effectLst/>
              <a:latin typeface="inheri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7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AlexNet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0CC0F6-67DB-4E7E-A7B1-1FD849B64FCF}"/>
              </a:ext>
            </a:extLst>
          </p:cNvPr>
          <p:cNvSpPr txBox="1"/>
          <p:nvPr/>
        </p:nvSpPr>
        <p:spPr>
          <a:xfrm>
            <a:off x="250826" y="4486875"/>
            <a:ext cx="8476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相比于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LeNet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AlexNet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有了以下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改进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 Data Augmentation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：主要有水平翻转，随机裁剪、平移变换，颜色、关照变化。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激活函数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Dropout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正则机制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4. LRN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（局部响应归一化）</a:t>
            </a: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5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（本次实现中未用）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8205A395-A6D5-4C66-9D71-9EDDE7E6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" y="1235366"/>
            <a:ext cx="6146852" cy="3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322486"/>
            <a:ext cx="7993404" cy="730250"/>
          </a:xfrm>
        </p:spPr>
        <p:txBody>
          <a:bodyPr/>
          <a:lstStyle/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+mj-lt"/>
              </a:rPr>
              <a:t>Local Response Normalization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+mj-lt"/>
              </a:rPr>
              <a:t>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+mj-lt"/>
              </a:rPr>
              <a:t>LRN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+mj-lt"/>
              </a:rPr>
              <a:t>）</a:t>
            </a:r>
            <a:endParaRPr lang="en-US" altLang="zh-CN" b="1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312D69-1894-4014-B0AA-FA7A7FD3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5" y="1643433"/>
            <a:ext cx="6547105" cy="14209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BB7D3B-C6B8-4ECB-9247-739F6F46E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80" y="3325211"/>
            <a:ext cx="5698817" cy="28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AlexNet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518AF-2D57-46B3-B77B-9FF583C89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44"/>
          <a:stretch/>
        </p:blipFill>
        <p:spPr>
          <a:xfrm>
            <a:off x="250826" y="1540728"/>
            <a:ext cx="3888037" cy="15755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AB43A6-317A-4008-8AF6-2AAE01851C05}"/>
              </a:ext>
            </a:extLst>
          </p:cNvPr>
          <p:cNvSpPr txBox="1"/>
          <p:nvPr/>
        </p:nvSpPr>
        <p:spPr>
          <a:xfrm>
            <a:off x="309347" y="3979096"/>
            <a:ext cx="81637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Relu</a:t>
            </a:r>
            <a:r>
              <a:rPr lang="en-US" altLang="zh-CN" sz="2400" b="1" dirty="0"/>
              <a:t> vs  Sigmoid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sigmoid</a:t>
            </a:r>
            <a:r>
              <a:rPr lang="zh-CN" altLang="en-US" dirty="0"/>
              <a:t>的导数，只有在</a:t>
            </a:r>
            <a:r>
              <a:rPr lang="en-US" altLang="zh-CN" dirty="0"/>
              <a:t>0</a:t>
            </a:r>
            <a:r>
              <a:rPr lang="zh-CN" altLang="en-US" dirty="0"/>
              <a:t>附近，具有较好的激活性（其他情况</a:t>
            </a:r>
            <a:r>
              <a:rPr lang="en-US" altLang="zh-CN" dirty="0"/>
              <a:t>:</a:t>
            </a:r>
            <a:r>
              <a:rPr lang="zh-CN" altLang="en-US" dirty="0"/>
              <a:t>梯度消失）</a:t>
            </a:r>
            <a:r>
              <a:rPr lang="en-US" altLang="zh-CN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relu</a:t>
            </a:r>
            <a:r>
              <a:rPr lang="zh-CN" altLang="en-US" dirty="0"/>
              <a:t>函数在负半区的导数为</a:t>
            </a:r>
            <a:r>
              <a:rPr lang="en-US" altLang="zh-CN" dirty="0"/>
              <a:t>0 (</a:t>
            </a:r>
            <a:r>
              <a:rPr lang="zh-CN" altLang="en-US" dirty="0"/>
              <a:t>稀疏性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relu</a:t>
            </a:r>
            <a:r>
              <a:rPr lang="zh-CN" altLang="en-US" dirty="0"/>
              <a:t>函数的导数计算更快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D83B1E-FB28-43CD-807C-5563AA732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37"/>
          <a:stretch/>
        </p:blipFill>
        <p:spPr>
          <a:xfrm>
            <a:off x="4572000" y="1915517"/>
            <a:ext cx="3888037" cy="13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AlexNet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20E5C-8914-49D6-A78F-D7CC7683B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9" y="1645099"/>
            <a:ext cx="5610381" cy="36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671</Words>
  <Application>Microsoft Office PowerPoint</Application>
  <PresentationFormat>全屏显示(4:3)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inherit</vt:lpstr>
      <vt:lpstr>等线</vt:lpstr>
      <vt:lpstr>microsoft yahei</vt:lpstr>
      <vt:lpstr>microsoft yahei</vt:lpstr>
      <vt:lpstr>Arial</vt:lpstr>
      <vt:lpstr>Palatino Linotype</vt:lpstr>
      <vt:lpstr>Office 主题​​</vt:lpstr>
      <vt:lpstr>卷积网络</vt:lpstr>
      <vt:lpstr>卷积网络</vt:lpstr>
      <vt:lpstr>LeNet-5</vt:lpstr>
      <vt:lpstr>LeNet-5</vt:lpstr>
      <vt:lpstr>LeNet-5</vt:lpstr>
      <vt:lpstr>AlexNet</vt:lpstr>
      <vt:lpstr>Local Response Normalization（LRN）</vt:lpstr>
      <vt:lpstr>AlexNet</vt:lpstr>
      <vt:lpstr>AlexNet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谢 欣然</cp:lastModifiedBy>
  <cp:revision>678</cp:revision>
  <cp:lastPrinted>2021-07-13T14:36:46Z</cp:lastPrinted>
  <dcterms:created xsi:type="dcterms:W3CDTF">2017-04-12T11:19:00Z</dcterms:created>
  <dcterms:modified xsi:type="dcterms:W3CDTF">2021-07-15T15:03:47Z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017167A3680B400DAD34B32C5515F5B6</vt:lpwstr>
  </property>
</Properties>
</file>