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312" r:id="rId3"/>
    <p:sldId id="342" r:id="rId4"/>
    <p:sldId id="348" r:id="rId5"/>
    <p:sldId id="346" r:id="rId6"/>
    <p:sldId id="347" r:id="rId7"/>
    <p:sldId id="30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2979" autoAdjust="0"/>
  </p:normalViewPr>
  <p:slideViewPr>
    <p:cSldViewPr snapToGrid="0">
      <p:cViewPr>
        <p:scale>
          <a:sx n="75" d="100"/>
          <a:sy n="75" d="100"/>
        </p:scale>
        <p:origin x="1522" y="-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i="0" dirty="0"/>
              <a:t>在训练过程中，生成网络</a:t>
            </a:r>
            <a:r>
              <a:rPr kumimoji="1" lang="en-US" altLang="zh-CN" i="0" dirty="0"/>
              <a:t>G</a:t>
            </a:r>
            <a:r>
              <a:rPr kumimoji="1" lang="zh-CN" altLang="en-US" i="0" dirty="0"/>
              <a:t>的目标就是尽量生成真实的图片去欺骗判别网络</a:t>
            </a:r>
            <a:r>
              <a:rPr kumimoji="1" lang="en-US" altLang="zh-CN" i="0" dirty="0"/>
              <a:t>D</a:t>
            </a:r>
            <a:r>
              <a:rPr kumimoji="1" lang="zh-CN" altLang="en-US" i="0" dirty="0"/>
              <a:t>。而</a:t>
            </a:r>
            <a:r>
              <a:rPr kumimoji="1" lang="en-US" altLang="zh-CN" i="0" dirty="0"/>
              <a:t>D</a:t>
            </a:r>
            <a:r>
              <a:rPr kumimoji="1" lang="zh-CN" altLang="en-US" i="0" dirty="0"/>
              <a:t>的目标就是尽量把</a:t>
            </a:r>
            <a:r>
              <a:rPr kumimoji="1" lang="en-US" altLang="zh-CN" i="0" dirty="0"/>
              <a:t>G</a:t>
            </a:r>
            <a:r>
              <a:rPr kumimoji="1" lang="zh-CN" altLang="en-US" i="0" dirty="0"/>
              <a:t>生成的图片和真实的图片分别开来。这样，</a:t>
            </a:r>
            <a:r>
              <a:rPr kumimoji="1" lang="en-US" altLang="zh-CN" i="0" dirty="0"/>
              <a:t>G</a:t>
            </a:r>
            <a:r>
              <a:rPr kumimoji="1" lang="zh-CN" altLang="en-US" i="0" dirty="0"/>
              <a:t>和</a:t>
            </a:r>
            <a:r>
              <a:rPr kumimoji="1" lang="en-US" altLang="zh-CN" i="0" dirty="0"/>
              <a:t>D</a:t>
            </a:r>
            <a:r>
              <a:rPr kumimoji="1" lang="zh-CN" altLang="en-US" i="0" dirty="0"/>
              <a:t>构成了一个动态的“博弈对抗过程”。</a:t>
            </a:r>
            <a:endParaRPr kumimoji="1" lang="en-US" altLang="zh-CN" i="0" dirty="0"/>
          </a:p>
          <a:p>
            <a:endParaRPr kumimoji="1" lang="en-US" altLang="zh-CN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首先定义数据的真实分布记为</a:t>
            </a:r>
            <a:r>
              <a:rPr kumimoji="1" lang="en-US" altLang="zh-CN" dirty="0" err="1"/>
              <a:t>pdata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</a:t>
            </a:r>
            <a:r>
              <a:rPr kumimoji="1" lang="zh-CN" altLang="en-US" dirty="0"/>
              <a:t>），这个值一般是未知的。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定义噪声的先验分布，这个分布在训练过程中不改变。再定义生成模型</a:t>
            </a:r>
            <a:r>
              <a:rPr kumimoji="1" lang="en-US" altLang="zh-CN" dirty="0"/>
              <a:t>G</a:t>
            </a:r>
            <a:r>
              <a:rPr kumimoji="1" lang="zh-CN" altLang="en-US" dirty="0"/>
              <a:t>，把噪声</a:t>
            </a:r>
            <a:r>
              <a:rPr kumimoji="1" lang="en-US" altLang="zh-CN" dirty="0"/>
              <a:t>Z</a:t>
            </a:r>
            <a:r>
              <a:rPr kumimoji="1" lang="zh-CN" altLang="en-US" dirty="0"/>
              <a:t>映射到数据空间</a:t>
            </a:r>
            <a:r>
              <a:rPr kumimoji="1" lang="en-US" altLang="zh-CN" dirty="0"/>
              <a:t>X</a:t>
            </a:r>
            <a:r>
              <a:rPr kumimoji="1" lang="zh-CN" altLang="en-US" dirty="0"/>
              <a:t>中，参数是</a:t>
            </a:r>
            <a:r>
              <a:rPr kumimoji="1" lang="en-US" altLang="zh-CN" dirty="0"/>
              <a:t>theta g</a:t>
            </a:r>
            <a:r>
              <a:rPr kumimoji="1" lang="zh-CN" altLang="en-US" dirty="0"/>
              <a:t>。在此基础上，可以理解为我们把先验</a:t>
            </a:r>
            <a:r>
              <a:rPr kumimoji="1" lang="en-US" altLang="zh-CN" dirty="0" err="1"/>
              <a:t>pz</a:t>
            </a:r>
            <a:r>
              <a:rPr kumimoji="1" lang="zh-CN" altLang="en-US" dirty="0"/>
              <a:t>（</a:t>
            </a:r>
            <a:r>
              <a:rPr kumimoji="1" lang="en-US" altLang="zh-CN" dirty="0"/>
              <a:t>z</a:t>
            </a:r>
            <a:r>
              <a:rPr kumimoji="1" lang="zh-CN" altLang="en-US" dirty="0"/>
              <a:t>）这个分布映射到数据空间中，记为</a:t>
            </a:r>
            <a:r>
              <a:rPr kumimoji="1" lang="en-US" altLang="zh-CN" dirty="0" err="1"/>
              <a:t>pg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</a:t>
            </a:r>
            <a:r>
              <a:rPr kumimoji="1" lang="zh-CN" altLang="en-US" dirty="0"/>
              <a:t>），模型训练目标就是调整</a:t>
            </a:r>
            <a:r>
              <a:rPr kumimoji="1" lang="en-US" altLang="zh-CN" dirty="0"/>
              <a:t>theta g </a:t>
            </a:r>
            <a:r>
              <a:rPr kumimoji="1" lang="zh-CN" altLang="en-US" dirty="0"/>
              <a:t>使</a:t>
            </a:r>
            <a:r>
              <a:rPr kumimoji="1" lang="en-US" altLang="zh-CN" dirty="0" err="1"/>
              <a:t>pg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</a:t>
            </a:r>
            <a:r>
              <a:rPr kumimoji="1" lang="zh-CN" altLang="en-US" dirty="0"/>
              <a:t>）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pdata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</a:t>
            </a:r>
            <a:r>
              <a:rPr kumimoji="1" lang="zh-CN" altLang="en-US" dirty="0"/>
              <a:t>）。</a:t>
            </a:r>
            <a:r>
              <a:rPr kumimoji="1" lang="en-US" altLang="zh-CN" dirty="0"/>
              <a:t> </a:t>
            </a:r>
            <a:r>
              <a:rPr kumimoji="1" lang="zh-CN" altLang="en-US" dirty="0"/>
              <a:t>然后定义判别模型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，参数是</a:t>
            </a:r>
            <a:r>
              <a:rPr kumimoji="1" lang="en-US" altLang="zh-CN" dirty="0"/>
              <a:t>theta d</a:t>
            </a:r>
            <a:r>
              <a:rPr kumimoji="1" lang="zh-CN" altLang="en-US" dirty="0"/>
              <a:t>。有理论可以证明，最优判别模型</a:t>
            </a:r>
            <a:r>
              <a:rPr kumimoji="1" lang="en-US" altLang="zh-CN" dirty="0"/>
              <a:t>D</a:t>
            </a:r>
            <a:r>
              <a:rPr kumimoji="1" lang="zh-CN" altLang="en-US" dirty="0"/>
              <a:t>满足这个分数形式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向上的箭头表示生成模型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的映射。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(a)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考虑一个接近收敛的情况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类似于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pdata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是一个部分准确的分类器。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(b)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在算法的内循环中训练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区分样本和数据，收敛到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 (x)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pdata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(x)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pdata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(x)+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(x)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(c)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生成模型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更新后的情况，发现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的梯度引导映射流向更有可能被归类为数据的区域。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(d)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经过几个步骤的训练，如果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有足够的能力，他们会到达一个点，因为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pdata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，他们都不能提高。鉴别器无法区分这两个分布，即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D(x) = 1/2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首先固定</a:t>
            </a:r>
            <a:r>
              <a:rPr kumimoji="1" lang="en-US" altLang="zh-CN" dirty="0"/>
              <a:t>G</a:t>
            </a:r>
            <a:r>
              <a:rPr kumimoji="1" lang="zh-CN" altLang="en-US" dirty="0"/>
              <a:t>训练</a:t>
            </a:r>
            <a:r>
              <a:rPr kumimoji="1" lang="en-US" altLang="zh-CN" dirty="0"/>
              <a:t>D 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）训练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的目的是希望这个式子的值越大越好。真实数据希望被</a:t>
            </a:r>
            <a:r>
              <a:rPr kumimoji="1" lang="en-US" altLang="zh-CN" dirty="0"/>
              <a:t>D</a:t>
            </a:r>
            <a:r>
              <a:rPr kumimoji="1" lang="zh-CN" altLang="en-US" dirty="0"/>
              <a:t>分成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，生成数据希望被分成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第一项，如果有一个真实数据被分错，那么</a:t>
            </a:r>
            <a:r>
              <a:rPr kumimoji="1" lang="en-US" altLang="zh-CN" dirty="0"/>
              <a:t>log(D(x))&lt;&lt;0,</a:t>
            </a:r>
            <a:r>
              <a:rPr kumimoji="1" lang="zh-CN" altLang="en-US" dirty="0"/>
              <a:t>期望会变成负无穷大。</a:t>
            </a:r>
          </a:p>
          <a:p>
            <a:r>
              <a:rPr kumimoji="1" lang="zh-CN" altLang="en-US" dirty="0"/>
              <a:t>第二项，如果被分错成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的话，第二项也会是负无穷大。</a:t>
            </a:r>
          </a:p>
          <a:p>
            <a:r>
              <a:rPr kumimoji="1" lang="zh-CN" altLang="en-US" dirty="0"/>
              <a:t>很多被分错的话，就会出现很多负无穷，那样可以优化的空间还有很多。可以修正参数，使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的数值增大。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）训练</a:t>
            </a:r>
            <a:r>
              <a:rPr kumimoji="1" lang="en-US" altLang="zh-CN" dirty="0"/>
              <a:t>G </a:t>
            </a:r>
            <a:r>
              <a:rPr kumimoji="1" lang="zh-CN" altLang="en-US" dirty="0"/>
              <a:t>，它是希望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的值越小越好，让</a:t>
            </a:r>
            <a:r>
              <a:rPr kumimoji="1" lang="en-US" altLang="zh-CN" dirty="0"/>
              <a:t>D</a:t>
            </a:r>
            <a:r>
              <a:rPr kumimoji="1" lang="zh-CN" altLang="en-US" dirty="0"/>
              <a:t>分不开真假数据。</a:t>
            </a:r>
          </a:p>
          <a:p>
            <a:r>
              <a:rPr kumimoji="1" lang="zh-CN" altLang="en-US" dirty="0"/>
              <a:t>因为目标函数的第一项不包含</a:t>
            </a:r>
            <a:r>
              <a:rPr kumimoji="1" lang="en-US" altLang="zh-CN" dirty="0"/>
              <a:t>G</a:t>
            </a:r>
            <a:r>
              <a:rPr kumimoji="1" lang="zh-CN" altLang="en-US" dirty="0"/>
              <a:t>，是常数，所以可以直接忽略 不受影响。</a:t>
            </a:r>
            <a:endParaRPr kumimoji="1" lang="en-US" altLang="zh-CN" dirty="0"/>
          </a:p>
          <a:p>
            <a:r>
              <a:rPr kumimoji="1" lang="zh-CN" altLang="en-US" dirty="0"/>
              <a:t>第二个式子和第一个式子等价。在训练的时候，第二个式子训练效果比较好 常用第二个式子的形式。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首先优化模型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 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次，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是希望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V(G, D)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越大越好，所以是加上梯度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(ascending)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。第二步优化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时，只优化一次，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V(G, D)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越小越好，所以是减去梯度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(descending)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。整个训练过程交替进行。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kumimoji="1"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kumimoji="1"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优化的基本思想是，</a:t>
            </a:r>
            <a:r>
              <a:rPr kumimoji="1" lang="zh-CN" altLang="en-US" dirty="0"/>
              <a:t>只要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的变化足够慢，</a:t>
            </a:r>
            <a:r>
              <a:rPr kumimoji="1" lang="en-US" altLang="zh-CN" dirty="0"/>
              <a:t>D</a:t>
            </a:r>
            <a:r>
              <a:rPr kumimoji="1" lang="zh-CN" altLang="en-US" dirty="0"/>
              <a:t>就可以保持在最优解附近，所以</a:t>
            </a:r>
            <a:r>
              <a:rPr kumimoji="1" lang="en-US" altLang="zh-CN" dirty="0"/>
              <a:t>G</a:t>
            </a:r>
            <a:r>
              <a:rPr kumimoji="1" lang="zh-CN" altLang="en-US" dirty="0"/>
              <a:t>一个循环只优化一次而</a:t>
            </a:r>
            <a:r>
              <a:rPr kumimoji="1" lang="en-US" altLang="zh-CN" dirty="0"/>
              <a:t>D</a:t>
            </a:r>
            <a:r>
              <a:rPr kumimoji="1" lang="zh-CN" altLang="en-US" dirty="0"/>
              <a:t>优化</a:t>
            </a:r>
            <a:r>
              <a:rPr kumimoji="1" lang="en-US" altLang="zh-CN" dirty="0"/>
              <a:t>K</a:t>
            </a:r>
            <a:r>
              <a:rPr kumimoji="1" lang="zh-CN" altLang="en-US" dirty="0"/>
              <a:t>次。</a:t>
            </a:r>
            <a:endParaRPr kumimoji="1"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>
              <a:fillRect/>
            </a:stretch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2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41540" y="1775637"/>
            <a:ext cx="8733994" cy="739036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Generative Adversarial Nets</a:t>
            </a:r>
            <a:endParaRPr lang="en-GB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280064" y="4844042"/>
            <a:ext cx="441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汇报人：周志健</a:t>
            </a:r>
            <a:endParaRPr lang="en-US" altLang="zh-CN" dirty="0"/>
          </a:p>
          <a:p>
            <a:r>
              <a:rPr lang="en-US" altLang="zh-CN" dirty="0"/>
              <a:t>			2021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generative model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一个生成图片的网络；</a:t>
            </a:r>
            <a:endParaRPr lang="en-US" altLang="zh-CN" sz="2000" dirty="0"/>
          </a:p>
          <a:p>
            <a:pPr lvl="1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接收一个随机的噪声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，通过这个噪声生成图片，记做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G(z)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sz="2400" dirty="0"/>
              <a:t>D</a:t>
            </a:r>
            <a:r>
              <a:rPr lang="zh-CN" altLang="en-US" sz="2400" dirty="0"/>
              <a:t>（</a:t>
            </a:r>
            <a:r>
              <a:rPr lang="en-US" altLang="zh-CN" sz="2400" dirty="0"/>
              <a:t> discriminative model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一个判别网络，判别一张图片是不是“真实的”</a:t>
            </a:r>
            <a:r>
              <a:rPr lang="en-US" altLang="zh-CN" sz="2000" dirty="0"/>
              <a:t>;</a:t>
            </a:r>
          </a:p>
          <a:p>
            <a:pPr lvl="1"/>
            <a:r>
              <a:rPr lang="zh-CN" altLang="en-US" sz="2000" dirty="0"/>
              <a:t>输入参数是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代表一张图片，输出</a:t>
            </a:r>
            <a:r>
              <a:rPr lang="en-US" altLang="zh-CN" sz="2000" i="1" dirty="0"/>
              <a:t>D(x)</a:t>
            </a:r>
            <a:r>
              <a:rPr lang="zh-CN" altLang="en-US" sz="2000" dirty="0"/>
              <a:t>代表</a:t>
            </a:r>
            <a:r>
              <a:rPr lang="en-US" altLang="zh-CN" sz="2000" dirty="0"/>
              <a:t>x</a:t>
            </a:r>
            <a:r>
              <a:rPr lang="zh-CN" altLang="en-US" sz="2000" dirty="0"/>
              <a:t>为真实图片的概率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sz="2000" i="1" dirty="0"/>
              <a:t>D(x) = </a:t>
            </a:r>
            <a:r>
              <a:rPr lang="en-US" altLang="zh-CN" sz="2000" dirty="0"/>
              <a:t>1</a:t>
            </a:r>
            <a:r>
              <a:rPr lang="zh-CN" altLang="en-US" sz="2000" dirty="0"/>
              <a:t>，代表</a:t>
            </a:r>
            <a:r>
              <a:rPr lang="en-US" altLang="zh-CN" sz="2000" dirty="0"/>
              <a:t>100%</a:t>
            </a:r>
            <a:r>
              <a:rPr lang="zh-CN" altLang="en-US" sz="2000" dirty="0"/>
              <a:t>是真实的图片。</a:t>
            </a:r>
            <a:endParaRPr lang="en-US" altLang="zh-CN" sz="2000" i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84FB18-DDDD-4A68-BC02-01ACD63C1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/>
          <a:stretch/>
        </p:blipFill>
        <p:spPr>
          <a:xfrm>
            <a:off x="498389" y="4057975"/>
            <a:ext cx="3859333" cy="22045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5734F6-AB79-4EED-81F6-5F4B5620D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84" y="4246334"/>
            <a:ext cx="3339193" cy="18278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kumimoji="1" lang="en-US" altLang="zh-CN" sz="2000" dirty="0">
                <a:solidFill>
                  <a:prstClr val="black"/>
                </a:solidFill>
                <a:ea typeface="幼圆"/>
              </a:rPr>
              <a:t>data generating distribution</a:t>
            </a:r>
          </a:p>
          <a:p>
            <a:pPr lvl="1">
              <a:defRPr/>
            </a:pPr>
            <a:r>
              <a:rPr kumimoji="1" lang="en-US" altLang="zh-CN" sz="2000" dirty="0">
                <a:solidFill>
                  <a:prstClr val="black"/>
                </a:solidFill>
                <a:ea typeface="幼圆"/>
              </a:rPr>
              <a:t>a prior on input noise variable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dirty="0">
                <a:solidFill>
                  <a:prstClr val="black"/>
                </a:solidFill>
                <a:ea typeface="幼圆"/>
              </a:rPr>
              <a:t>represent a mapping to data space</a:t>
            </a:r>
          </a:p>
          <a:p>
            <a:pPr lvl="1">
              <a:defRPr/>
            </a:pPr>
            <a:r>
              <a:rPr kumimoji="1" lang="en-US" altLang="zh-CN" sz="2000" dirty="0">
                <a:solidFill>
                  <a:prstClr val="black"/>
                </a:solidFill>
                <a:ea typeface="幼圆"/>
              </a:rPr>
              <a:t>define discriminative model</a:t>
            </a:r>
          </a:p>
          <a:p>
            <a:pPr lvl="1"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lvl="1">
              <a:defRPr/>
            </a:pPr>
            <a:endParaRPr kumimoji="1" lang="en-US" altLang="zh-CN" sz="2000" dirty="0">
              <a:solidFill>
                <a:prstClr val="black"/>
              </a:solidFill>
              <a:ea typeface="幼圆"/>
            </a:endParaRPr>
          </a:p>
          <a:p>
            <a:pPr lvl="1"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lvl="1">
              <a:defRPr/>
            </a:pPr>
            <a:endParaRPr kumimoji="1" lang="en-US" altLang="zh-CN" sz="2000" dirty="0">
              <a:solidFill>
                <a:prstClr val="black"/>
              </a:solidFill>
              <a:ea typeface="幼圆"/>
            </a:endParaRPr>
          </a:p>
          <a:p>
            <a:pPr lvl="1"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lvl="1">
              <a:defRPr/>
            </a:pPr>
            <a:endParaRPr kumimoji="1" lang="en-US" altLang="zh-CN" sz="2000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zh-CN" sz="2000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dirty="0"/>
              <a:t>blue, dashed line  —  discriminative distribution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black,dotted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 line  —   data generating distribution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green, solid line  —  generative distribution</a:t>
            </a:r>
          </a:p>
          <a:p>
            <a:pPr lvl="1"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87" y="1340187"/>
            <a:ext cx="1380320" cy="29288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72" y="1669752"/>
            <a:ext cx="1195735" cy="30420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79169" y="1925103"/>
            <a:ext cx="2479000" cy="433111"/>
            <a:chOff x="5051559" y="1967044"/>
            <a:chExt cx="2479000" cy="43311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559" y="2045101"/>
              <a:ext cx="776506" cy="276999"/>
            </a:xfrm>
            <a:prstGeom prst="rect">
              <a:avLst/>
            </a:prstGeom>
          </p:spPr>
        </p:pic>
        <p:pic>
          <p:nvPicPr>
            <p:cNvPr id="27" name="Picture 2" descr="preview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15" r="95232" b="8450"/>
            <a:stretch>
              <a:fillRect/>
            </a:stretch>
          </p:blipFill>
          <p:spPr bwMode="auto">
            <a:xfrm>
              <a:off x="5913700" y="1967044"/>
              <a:ext cx="435935" cy="433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组合 29"/>
            <p:cNvGrpSpPr/>
            <p:nvPr/>
          </p:nvGrpSpPr>
          <p:grpSpPr>
            <a:xfrm>
              <a:off x="6443303" y="2007707"/>
              <a:ext cx="1087256" cy="320129"/>
              <a:chOff x="6709936" y="2036680"/>
              <a:chExt cx="1087256" cy="320129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5871" y="2036680"/>
                <a:ext cx="651321" cy="307711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418"/>
              <a:stretch>
                <a:fillRect/>
              </a:stretch>
            </p:blipFill>
            <p:spPr>
              <a:xfrm>
                <a:off x="6709936" y="2063926"/>
                <a:ext cx="435935" cy="292883"/>
              </a:xfrm>
              <a:prstGeom prst="rect">
                <a:avLst/>
              </a:prstGeom>
            </p:spPr>
          </p:pic>
        </p:grpSp>
      </p:grpSp>
      <p:grpSp>
        <p:nvGrpSpPr>
          <p:cNvPr id="22" name="组合 21"/>
          <p:cNvGrpSpPr/>
          <p:nvPr/>
        </p:nvGrpSpPr>
        <p:grpSpPr>
          <a:xfrm>
            <a:off x="4332487" y="2270729"/>
            <a:ext cx="2724951" cy="474504"/>
            <a:chOff x="4361649" y="2239578"/>
            <a:chExt cx="2724951" cy="47450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6" b="8974"/>
            <a:stretch>
              <a:fillRect/>
            </a:stretch>
          </p:blipFill>
          <p:spPr>
            <a:xfrm>
              <a:off x="4361649" y="2356809"/>
              <a:ext cx="800869" cy="25969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52" y="2239578"/>
              <a:ext cx="1537148" cy="474504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4" t="28497" b="25988"/>
            <a:stretch>
              <a:fillRect/>
            </a:stretch>
          </p:blipFill>
          <p:spPr>
            <a:xfrm>
              <a:off x="5256186" y="2414522"/>
              <a:ext cx="268889" cy="153640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0A2E4C70-5201-446B-BBB2-E58B0805B19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8642" r="1718" b="2336"/>
          <a:stretch>
            <a:fillRect/>
          </a:stretch>
        </p:blipFill>
        <p:spPr>
          <a:xfrm>
            <a:off x="1285991" y="2892238"/>
            <a:ext cx="6572017" cy="20034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5717631-874C-40BF-9B71-E6716CD5E1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88" y="5378554"/>
            <a:ext cx="1380320" cy="292883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0558152-A323-499F-ABB8-DEB9E1D2354B}"/>
              </a:ext>
            </a:extLst>
          </p:cNvPr>
          <p:cNvGrpSpPr/>
          <p:nvPr/>
        </p:nvGrpSpPr>
        <p:grpSpPr>
          <a:xfrm>
            <a:off x="5804425" y="5702647"/>
            <a:ext cx="1087256" cy="320129"/>
            <a:chOff x="6709936" y="2036680"/>
            <a:chExt cx="1087256" cy="32012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073714E-1B1A-4FC8-8936-8783FA6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871" y="2036680"/>
              <a:ext cx="651321" cy="307711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F31B176-E645-4221-B60D-B9FEFBA62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418"/>
            <a:stretch>
              <a:fillRect/>
            </a:stretch>
          </p:blipFill>
          <p:spPr>
            <a:xfrm>
              <a:off x="6709936" y="2063926"/>
              <a:ext cx="435935" cy="292883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52285B7-D35B-4C9C-AE96-5D8EA78019FA}"/>
              </a:ext>
            </a:extLst>
          </p:cNvPr>
          <p:cNvGrpSpPr/>
          <p:nvPr/>
        </p:nvGrpSpPr>
        <p:grpSpPr>
          <a:xfrm>
            <a:off x="6370913" y="4895690"/>
            <a:ext cx="2724951" cy="474504"/>
            <a:chOff x="4361649" y="2239578"/>
            <a:chExt cx="2724951" cy="47450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A25C9AD-1AC2-4003-AAA9-A3917342AA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6" b="8974"/>
            <a:stretch>
              <a:fillRect/>
            </a:stretch>
          </p:blipFill>
          <p:spPr>
            <a:xfrm>
              <a:off x="4361649" y="2356809"/>
              <a:ext cx="800869" cy="25969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0753BFB-8828-4165-A3DF-A235B9021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52" y="2239578"/>
              <a:ext cx="1537148" cy="474504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52D94AE8-15A7-42E3-8DC9-6571A732D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4" t="28497" b="25988"/>
            <a:stretch>
              <a:fillRect/>
            </a:stretch>
          </p:blipFill>
          <p:spPr>
            <a:xfrm>
              <a:off x="5256186" y="2414522"/>
              <a:ext cx="268889" cy="153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kumimoji="1" lang="en-US" altLang="zh-CN" sz="2000" dirty="0">
                <a:solidFill>
                  <a:prstClr val="black"/>
                </a:solidFill>
                <a:ea typeface="幼圆"/>
              </a:rPr>
              <a:t>data generating distribution</a:t>
            </a:r>
          </a:p>
          <a:p>
            <a:pPr lvl="1">
              <a:defRPr/>
            </a:pPr>
            <a:r>
              <a:rPr kumimoji="1" lang="en-US" altLang="zh-CN" sz="2000" dirty="0">
                <a:solidFill>
                  <a:prstClr val="black"/>
                </a:solidFill>
                <a:ea typeface="幼圆"/>
              </a:rPr>
              <a:t>a prior on input noise variable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dirty="0">
                <a:solidFill>
                  <a:prstClr val="black"/>
                </a:solidFill>
                <a:ea typeface="幼圆"/>
              </a:rPr>
              <a:t>represent a mapping to data space</a:t>
            </a:r>
          </a:p>
          <a:p>
            <a:pPr lvl="1">
              <a:defRPr/>
            </a:pPr>
            <a:r>
              <a:rPr kumimoji="1" lang="en-US" altLang="zh-CN" sz="2000" dirty="0">
                <a:solidFill>
                  <a:prstClr val="black"/>
                </a:solidFill>
                <a:ea typeface="幼圆"/>
              </a:rPr>
              <a:t>define discriminative model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14372" r="1473" b="21122"/>
          <a:stretch>
            <a:fillRect/>
          </a:stretch>
        </p:blipFill>
        <p:spPr>
          <a:xfrm>
            <a:off x="342174" y="3093866"/>
            <a:ext cx="8459652" cy="4934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87" y="1340187"/>
            <a:ext cx="1380320" cy="29288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72" y="1669752"/>
            <a:ext cx="1195735" cy="30420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79169" y="1925103"/>
            <a:ext cx="2479000" cy="433111"/>
            <a:chOff x="5051559" y="1967044"/>
            <a:chExt cx="2479000" cy="43311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559" y="2045101"/>
              <a:ext cx="776506" cy="276999"/>
            </a:xfrm>
            <a:prstGeom prst="rect">
              <a:avLst/>
            </a:prstGeom>
          </p:spPr>
        </p:pic>
        <p:pic>
          <p:nvPicPr>
            <p:cNvPr id="27" name="Picture 2" descr="preview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15" r="95232" b="8450"/>
            <a:stretch>
              <a:fillRect/>
            </a:stretch>
          </p:blipFill>
          <p:spPr bwMode="auto">
            <a:xfrm>
              <a:off x="5913700" y="1967044"/>
              <a:ext cx="435935" cy="433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组合 29"/>
            <p:cNvGrpSpPr/>
            <p:nvPr/>
          </p:nvGrpSpPr>
          <p:grpSpPr>
            <a:xfrm>
              <a:off x="6443303" y="2007707"/>
              <a:ext cx="1087256" cy="320129"/>
              <a:chOff x="6709936" y="2036680"/>
              <a:chExt cx="1087256" cy="320129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5871" y="2036680"/>
                <a:ext cx="651321" cy="307711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418"/>
              <a:stretch>
                <a:fillRect/>
              </a:stretch>
            </p:blipFill>
            <p:spPr>
              <a:xfrm>
                <a:off x="6709936" y="2063926"/>
                <a:ext cx="435935" cy="292883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5221" b="9374"/>
          <a:stretch/>
        </p:blipFill>
        <p:spPr>
          <a:xfrm>
            <a:off x="751873" y="3974444"/>
            <a:ext cx="6181885" cy="395213"/>
          </a:xfrm>
          <a:prstGeom prst="rect">
            <a:avLst/>
          </a:prstGeom>
        </p:spPr>
      </p:pic>
      <p:pic>
        <p:nvPicPr>
          <p:cNvPr id="19" name="Picture 2" descr="preview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15" r="95232" b="8450"/>
          <a:stretch>
            <a:fillRect/>
          </a:stretch>
        </p:blipFill>
        <p:spPr bwMode="auto">
          <a:xfrm>
            <a:off x="157159" y="3974444"/>
            <a:ext cx="435935" cy="43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review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15" r="95232" b="8450"/>
          <a:stretch>
            <a:fillRect/>
          </a:stretch>
        </p:blipFill>
        <p:spPr bwMode="auto">
          <a:xfrm>
            <a:off x="157158" y="4809122"/>
            <a:ext cx="435935" cy="43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" b="6711"/>
          <a:stretch>
            <a:fillRect/>
          </a:stretch>
        </p:blipFill>
        <p:spPr>
          <a:xfrm>
            <a:off x="751873" y="4811423"/>
            <a:ext cx="3530243" cy="433112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4350331" y="2290331"/>
            <a:ext cx="2724951" cy="474504"/>
            <a:chOff x="4361649" y="2239578"/>
            <a:chExt cx="2724951" cy="47450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6" b="8974"/>
            <a:stretch>
              <a:fillRect/>
            </a:stretch>
          </p:blipFill>
          <p:spPr>
            <a:xfrm>
              <a:off x="4361649" y="2356809"/>
              <a:ext cx="800869" cy="25969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52" y="2239578"/>
              <a:ext cx="1537148" cy="474504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4" t="28497" b="25988"/>
            <a:stretch>
              <a:fillRect/>
            </a:stretch>
          </p:blipFill>
          <p:spPr>
            <a:xfrm>
              <a:off x="5256186" y="2414522"/>
              <a:ext cx="268889" cy="153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4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13661" b="10631"/>
          <a:stretch/>
        </p:blipFill>
        <p:spPr>
          <a:xfrm>
            <a:off x="729022" y="1447298"/>
            <a:ext cx="7779622" cy="39634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4009772" y="31552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883463-D7DC-4156-9BB2-DAB2D03AE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t="10766" r="8168" b="9740"/>
          <a:stretch/>
        </p:blipFill>
        <p:spPr>
          <a:xfrm>
            <a:off x="1810004" y="3874402"/>
            <a:ext cx="2445949" cy="24218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893B846-7D11-4EBF-AAA0-3533F129D3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1806" r="7581" b="8699"/>
          <a:stretch/>
        </p:blipFill>
        <p:spPr>
          <a:xfrm>
            <a:off x="6544999" y="3932729"/>
            <a:ext cx="2451665" cy="242752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81407A3-B287-4513-84D1-1D9E0655D959}"/>
              </a:ext>
            </a:extLst>
          </p:cNvPr>
          <p:cNvSpPr txBox="1"/>
          <p:nvPr/>
        </p:nvSpPr>
        <p:spPr>
          <a:xfrm>
            <a:off x="-2915874" y="5203183"/>
            <a:ext cx="780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1500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张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7AAA6A-2D4A-47A3-B7F7-6F6E3629A05C}"/>
              </a:ext>
            </a:extLst>
          </p:cNvPr>
          <p:cNvSpPr txBox="1"/>
          <p:nvPr/>
        </p:nvSpPr>
        <p:spPr>
          <a:xfrm>
            <a:off x="1541147" y="5193264"/>
            <a:ext cx="780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3000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张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EE279FF-D6DA-40E2-AF14-B304707154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5" t="11350" r="9601" b="11001"/>
          <a:stretch/>
        </p:blipFill>
        <p:spPr>
          <a:xfrm>
            <a:off x="1817007" y="1210374"/>
            <a:ext cx="2438946" cy="241763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F88CFBD-48CD-4A24-B973-B56CB3F5756D}"/>
              </a:ext>
            </a:extLst>
          </p:cNvPr>
          <p:cNvSpPr txBox="1"/>
          <p:nvPr/>
        </p:nvSpPr>
        <p:spPr>
          <a:xfrm>
            <a:off x="-3043172" y="2230715"/>
            <a:ext cx="780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500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张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5EA123D-DE3B-494B-B651-A98FFF439E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3" t="12250" r="9333" b="10096"/>
          <a:stretch/>
        </p:blipFill>
        <p:spPr>
          <a:xfrm>
            <a:off x="6544999" y="1361348"/>
            <a:ext cx="2438773" cy="241763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48AB2D6-9010-4A7E-A60E-2F2667E49679}"/>
              </a:ext>
            </a:extLst>
          </p:cNvPr>
          <p:cNvSpPr txBox="1"/>
          <p:nvPr/>
        </p:nvSpPr>
        <p:spPr>
          <a:xfrm>
            <a:off x="1541147" y="2230715"/>
            <a:ext cx="780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latin typeface="+mn-ea"/>
                <a:cs typeface="Arial" panose="020B0604020202020204" pitchFamily="34" charset="0"/>
              </a:rPr>
              <a:t>1</a:t>
            </a:r>
            <a:r>
              <a:rPr lang="en-US" altLang="zh-CN" sz="1800" b="1" kern="100" dirty="0">
                <a:effectLst/>
                <a:latin typeface="+mn-ea"/>
                <a:cs typeface="Arial" panose="020B0604020202020204" pitchFamily="34" charset="0"/>
              </a:rPr>
              <a:t>000</a:t>
            </a:r>
            <a:r>
              <a:rPr lang="zh-CN" altLang="en-US" sz="1800" b="1" kern="100" dirty="0">
                <a:effectLst/>
                <a:latin typeface="+mn-ea"/>
                <a:cs typeface="Arial" panose="020B0604020202020204" pitchFamily="34" charset="0"/>
              </a:rPr>
              <a:t>张</a:t>
            </a:r>
            <a:endParaRPr lang="zh-CN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6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12774" y="2912169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794</Words>
  <Application>Microsoft Office PowerPoint</Application>
  <PresentationFormat>全屏显示(4:3)</PresentationFormat>
  <Paragraphs>83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等线</vt:lpstr>
      <vt:lpstr>幼圆</vt:lpstr>
      <vt:lpstr>Arial</vt:lpstr>
      <vt:lpstr>Palatino Linotype</vt:lpstr>
      <vt:lpstr>Office 主题​​</vt:lpstr>
      <vt:lpstr>Generative Adversarial Nets</vt:lpstr>
      <vt:lpstr>GAN</vt:lpstr>
      <vt:lpstr>Objective function</vt:lpstr>
      <vt:lpstr>Objective function</vt:lpstr>
      <vt:lpstr>GAN</vt:lpstr>
      <vt:lpstr>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ZHOU 大</cp:lastModifiedBy>
  <cp:revision>1663</cp:revision>
  <cp:lastPrinted>2018-04-09T07:26:00Z</cp:lastPrinted>
  <dcterms:created xsi:type="dcterms:W3CDTF">2017-04-12T11:19:00Z</dcterms:created>
  <dcterms:modified xsi:type="dcterms:W3CDTF">2021-07-15T14:56:44Z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