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8" r:id="rId3"/>
    <p:sldId id="296" r:id="rId4"/>
    <p:sldId id="297" r:id="rId5"/>
    <p:sldId id="285" r:id="rId6"/>
    <p:sldId id="299" r:id="rId7"/>
    <p:sldId id="300" r:id="rId8"/>
    <p:sldId id="301" r:id="rId9"/>
    <p:sldId id="29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6108" autoAdjust="0"/>
  </p:normalViewPr>
  <p:slideViewPr>
    <p:cSldViewPr snapToGrid="0">
      <p:cViewPr varScale="1">
        <p:scale>
          <a:sx n="74" d="100"/>
          <a:sy n="74" d="100"/>
        </p:scale>
        <p:origin x="17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1C7CC9-53DC-4AE5-A0D0-92703098C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B26A9-819A-46FC-AEFC-F99DB0A16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831E-3139-4A58-9E17-2EDE4B562ABF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F6DA8-B82F-49C1-AE37-8F3D921AE7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A0835-F0B6-4566-AF84-993B391ED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3B61-9D3F-4703-B4C7-8B89071FA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EE82F-567F-4C2A-AC6F-F2FD3AC327CB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7584-7F48-4E5C-94A7-81FB2438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1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1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能力不变</a:t>
            </a:r>
            <a:endParaRPr lang="en-US" altLang="zh-CN" dirty="0"/>
          </a:p>
          <a:p>
            <a:r>
              <a:rPr lang="zh-CN" altLang="en-US" dirty="0"/>
              <a:t>不希望测试样本的输出值和这个</a:t>
            </a:r>
            <a:r>
              <a:rPr lang="en-US" altLang="zh-CN" dirty="0"/>
              <a:t>batch</a:t>
            </a:r>
            <a:r>
              <a:rPr lang="zh-CN" altLang="en-US" dirty="0"/>
              <a:t>一起来的其他样本有关，或者单个样本进行测试，没有这些统计量。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7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论文：在训练过程中，随着参数不断变化，某一层的输入的分布也变化很剧烈，尤其是深层的时候，前面层的参数变化，对后面的影响很大</a:t>
            </a:r>
            <a:endParaRPr lang="en-US" altLang="zh-CN" dirty="0"/>
          </a:p>
          <a:p>
            <a:r>
              <a:rPr lang="zh-CN" altLang="en-US" dirty="0"/>
              <a:t>输入的分布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4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6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过拟合严重但是使用</a:t>
            </a:r>
            <a:r>
              <a:rPr lang="en-US" altLang="zh-CN" dirty="0"/>
              <a:t>Dropout</a:t>
            </a:r>
            <a:r>
              <a:rPr lang="zh-CN" altLang="en-US" dirty="0"/>
              <a:t>准确率很低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4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0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210CB63-E625-44B8-BCBB-794787F0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4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>
            <a:extLst>
              <a:ext uri="{FF2B5EF4-FFF2-40B4-BE49-F238E27FC236}">
                <a16:creationId xmlns:a16="http://schemas.microsoft.com/office/drawing/2014/main" id="{970A1557-07A0-41A2-91B1-D66394DAF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13694" y="107950"/>
            <a:ext cx="1081087" cy="1758950"/>
            <a:chOff x="6322762" y="100290"/>
            <a:chExt cx="1080000" cy="1760164"/>
          </a:xfrm>
        </p:grpSpPr>
        <p:pic>
          <p:nvPicPr>
            <p:cNvPr id="6" name="Picture 2" descr="“南京大学 logo”的图片搜索结果">
              <a:extLst>
                <a:ext uri="{FF2B5EF4-FFF2-40B4-BE49-F238E27FC236}">
                  <a16:creationId xmlns:a16="http://schemas.microsoft.com/office/drawing/2014/main" id="{AD713C86-8909-4283-B7C1-71B9B8503D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>
              <a:extLst>
                <a:ext uri="{FF2B5EF4-FFF2-40B4-BE49-F238E27FC236}">
                  <a16:creationId xmlns:a16="http://schemas.microsoft.com/office/drawing/2014/main" id="{600BEEB2-0C0F-4C6D-9A75-06F89AC7D2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6"/>
            <a:stretch>
              <a:fillRect/>
            </a:stretch>
          </p:blipFill>
          <p:spPr bwMode="auto">
            <a:xfrm>
              <a:off x="6322762" y="100290"/>
              <a:ext cx="1080000" cy="34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>
            <a:extLst>
              <a:ext uri="{FF2B5EF4-FFF2-40B4-BE49-F238E27FC236}">
                <a16:creationId xmlns:a16="http://schemas.microsoft.com/office/drawing/2014/main" id="{8D7E871F-E02A-40B1-9F96-F9D35F7B5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752987"/>
            <a:ext cx="915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60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600" baseline="0">
                <a:latin typeface="Palatino Linotype" panose="02040502050505030304" pitchFamily="18" charset="0"/>
              </a:defRPr>
            </a:lvl1pPr>
          </a:lstStyle>
          <a:p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Palatino Linotype" panose="0204050205050503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00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2FBBF621-7E86-4E6C-BBD9-7A551D4A6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A11CFAA-6762-4420-AE05-2437A60BD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6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2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33" y="129540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6E1C2E28-2252-4228-BC20-DC23B75DB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80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01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8">
            <a:extLst>
              <a:ext uri="{FF2B5EF4-FFF2-40B4-BE49-F238E27FC236}">
                <a16:creationId xmlns:a16="http://schemas.microsoft.com/office/drawing/2014/main" id="{31BE911D-C467-45F2-B9CC-ACDF15316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" y="6321437"/>
            <a:ext cx="91424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E62C3FA-0DBF-4FDC-92E3-E5EB234F8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6" y="322263"/>
            <a:ext cx="67341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0B9ED53C-6A52-4B37-9365-96B6B0720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50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FDCA754A-F4F5-449D-8F80-8B7D9A444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31" y="1295408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9pPr>
    </p:titleStyle>
    <p:bodyStyle>
      <a:lvl1pPr marL="171446" indent="-171446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37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28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20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12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32DC-C708-4DB0-B1E8-C77B0935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6AF3E3-24D0-4813-8331-178EB3A496B6}"/>
              </a:ext>
            </a:extLst>
          </p:cNvPr>
          <p:cNvSpPr txBox="1"/>
          <p:nvPr/>
        </p:nvSpPr>
        <p:spPr>
          <a:xfrm>
            <a:off x="5776736" y="4511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滕明卓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99E49E2-B599-4ECF-830F-0E5C2CA2F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</p:spPr>
        <p:txBody>
          <a:bodyPr>
            <a:normAutofit/>
          </a:bodyPr>
          <a:lstStyle/>
          <a:p>
            <a:r>
              <a:rPr lang="en-US" altLang="zh-CN" dirty="0"/>
              <a:t>2021.8.20</a:t>
            </a:r>
          </a:p>
        </p:txBody>
      </p:sp>
    </p:spTree>
    <p:extLst>
      <p:ext uri="{BB962C8B-B14F-4D97-AF65-F5344CB8AC3E}">
        <p14:creationId xmlns:p14="http://schemas.microsoft.com/office/powerpoint/2010/main" val="273812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8725C-EC69-4638-84EC-A3AC76AC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BN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0DAF5-7B2E-401C-95AC-263AE773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 </a:t>
            </a:r>
            <a:r>
              <a:rPr lang="en-US" altLang="zh-CN" dirty="0"/>
              <a:t>mini-batch </a:t>
            </a:r>
            <a:r>
              <a:rPr lang="zh-CN" altLang="en-US" dirty="0"/>
              <a:t>某层输出的每一维进行 </a:t>
            </a:r>
            <a:r>
              <a:rPr lang="en-US" altLang="zh-CN" dirty="0"/>
              <a:t>Normalization</a:t>
            </a:r>
          </a:p>
          <a:p>
            <a:r>
              <a:rPr lang="zh-CN" altLang="en-US" dirty="0"/>
              <a:t>训练：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测试：使用</a:t>
            </a:r>
            <a:r>
              <a:rPr lang="zh-CN" altLang="en-US" b="1" dirty="0"/>
              <a:t>训练时</a:t>
            </a:r>
            <a:r>
              <a:rPr lang="zh-CN" altLang="en-US" dirty="0"/>
              <a:t>的统计量的均值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AB2DC07-E596-460F-8D34-FADA0420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78" y="1732843"/>
            <a:ext cx="5707875" cy="40922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2B4EED2-C976-4580-83F5-9525398B7028}"/>
              </a:ext>
            </a:extLst>
          </p:cNvPr>
          <p:cNvSpPr txBox="1"/>
          <p:nvPr/>
        </p:nvSpPr>
        <p:spPr>
          <a:xfrm>
            <a:off x="5213131" y="537792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使得</a:t>
            </a:r>
            <a:r>
              <a:rPr lang="en-US" altLang="zh-CN" dirty="0">
                <a:solidFill>
                  <a:srgbClr val="FF0000"/>
                </a:solidFill>
              </a:rPr>
              <a:t>BN</a:t>
            </a:r>
            <a:r>
              <a:rPr lang="zh-CN" altLang="en-US" dirty="0">
                <a:solidFill>
                  <a:srgbClr val="FF0000"/>
                </a:solidFill>
              </a:rPr>
              <a:t>不会减小模型的能力</a:t>
            </a:r>
          </a:p>
        </p:txBody>
      </p:sp>
    </p:spTree>
    <p:extLst>
      <p:ext uri="{BB962C8B-B14F-4D97-AF65-F5344CB8AC3E}">
        <p14:creationId xmlns:p14="http://schemas.microsoft.com/office/powerpoint/2010/main" val="378815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03758-8739-46AD-A2F1-FA55E584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</a:t>
            </a:r>
            <a:r>
              <a:rPr lang="en-US" altLang="zh-CN" dirty="0"/>
              <a:t>BN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17218-DAB1-46CD-B289-560B01D1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Normalization</a:t>
            </a:r>
          </a:p>
          <a:p>
            <a:pPr lvl="1"/>
            <a:r>
              <a:rPr lang="zh-CN" altLang="en-US" dirty="0"/>
              <a:t>特征的尺度相近，对参数的影响程度一致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 err="1"/>
              <a:t>Sigmod</a:t>
            </a:r>
            <a:r>
              <a:rPr lang="zh-CN" altLang="en-US" dirty="0"/>
              <a:t>等激活函数来说，在激活函数之前使用</a:t>
            </a:r>
            <a:r>
              <a:rPr lang="en-US" altLang="zh-CN" dirty="0"/>
              <a:t>BN</a:t>
            </a:r>
            <a:r>
              <a:rPr lang="zh-CN" altLang="en-US" dirty="0"/>
              <a:t>，将数据集中在</a:t>
            </a:r>
            <a:r>
              <a:rPr lang="en-US" altLang="zh-CN" dirty="0"/>
              <a:t>0</a:t>
            </a:r>
            <a:r>
              <a:rPr lang="zh-CN" altLang="en-US" dirty="0"/>
              <a:t>附近，防止梯度消失</a:t>
            </a:r>
            <a:endParaRPr lang="en-US" altLang="zh-CN" dirty="0"/>
          </a:p>
          <a:p>
            <a:pPr lvl="1"/>
            <a:r>
              <a:rPr lang="en-US" altLang="zh-CN" dirty="0" err="1"/>
              <a:t>ReLU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Batch Normalization: Accelerating Deep Network Training by Reducing </a:t>
            </a:r>
            <a:r>
              <a:rPr lang="en-US" altLang="zh-CN" b="1" dirty="0"/>
              <a:t>Internal Covariate Shift</a:t>
            </a:r>
          </a:p>
          <a:p>
            <a:pPr lvl="1"/>
            <a:r>
              <a:rPr lang="zh-CN" altLang="en-US" dirty="0"/>
              <a:t>在训练过程中，随着参数不断变化，某一层的输入的分布也变化很剧烈</a:t>
            </a:r>
            <a:endParaRPr lang="en-US" altLang="zh-CN" dirty="0"/>
          </a:p>
          <a:p>
            <a:pPr lvl="1"/>
            <a:r>
              <a:rPr lang="zh-CN" altLang="en-US" dirty="0"/>
              <a:t>学习一个稳定的分布比较困难</a:t>
            </a:r>
            <a:endParaRPr lang="en-US" altLang="zh-CN" dirty="0"/>
          </a:p>
          <a:p>
            <a:pPr lvl="1"/>
            <a:r>
              <a:rPr lang="zh-CN" altLang="en-US" dirty="0"/>
              <a:t>固定均值和方差，可以使分布变化比较缓和</a:t>
            </a:r>
            <a:endParaRPr lang="en-US" altLang="zh-CN" dirty="0"/>
          </a:p>
          <a:p>
            <a:pPr lvl="1"/>
            <a:r>
              <a:rPr lang="zh-CN" altLang="en-US" dirty="0"/>
              <a:t>加快训练速度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21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8F783-F9C8-4AB5-A690-EA295FA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BN</a:t>
            </a:r>
            <a:r>
              <a:rPr lang="zh-CN" altLang="en-US" dirty="0"/>
              <a:t>的性质和使用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1881B-979E-4A5A-A3A0-287F60C1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BN</a:t>
            </a:r>
            <a:r>
              <a:rPr lang="zh-CN" altLang="en-US" dirty="0"/>
              <a:t>层的位置</a:t>
            </a:r>
            <a:endParaRPr lang="en-US" altLang="zh-CN" dirty="0"/>
          </a:p>
          <a:p>
            <a:pPr lvl="1"/>
            <a:r>
              <a:rPr lang="en-US" altLang="zh-CN" dirty="0" err="1"/>
              <a:t>Sigmod</a:t>
            </a:r>
            <a:r>
              <a:rPr lang="en-US" altLang="zh-CN" dirty="0"/>
              <a:t> —— </a:t>
            </a:r>
            <a:r>
              <a:rPr lang="zh-CN" altLang="en-US" dirty="0"/>
              <a:t>激活函数之前</a:t>
            </a:r>
            <a:endParaRPr lang="en-US" altLang="zh-CN" dirty="0"/>
          </a:p>
          <a:p>
            <a:pPr lvl="1"/>
            <a:r>
              <a:rPr lang="en-US" altLang="zh-CN" dirty="0" err="1"/>
              <a:t>ReLU</a:t>
            </a:r>
            <a:r>
              <a:rPr lang="en-US" altLang="zh-CN" dirty="0"/>
              <a:t> —— </a:t>
            </a:r>
            <a:r>
              <a:rPr lang="zh-CN" altLang="en-US" dirty="0"/>
              <a:t>一般在激活函数之后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容许更大的学习率</a:t>
            </a:r>
            <a:endParaRPr lang="en-US" altLang="zh-CN" dirty="0"/>
          </a:p>
          <a:p>
            <a:pPr lvl="1"/>
            <a:r>
              <a:rPr lang="zh-CN" altLang="en-US" dirty="0"/>
              <a:t>以前为了分布不剧烈变化，需要使用很小的学习率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BN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141418"/>
                </a:solidFill>
                <a:effectLst/>
                <a:latin typeface="PingFang SC"/>
              </a:rPr>
              <a:t>训练过程更加稳定，可以使用较大学习率</a:t>
            </a:r>
            <a:endParaRPr lang="en-US" altLang="zh-CN" b="0" i="0" dirty="0">
              <a:solidFill>
                <a:srgbClr val="141418"/>
              </a:solidFill>
              <a:effectLst/>
              <a:latin typeface="PingFang SC"/>
            </a:endParaRPr>
          </a:p>
          <a:p>
            <a:pPr lvl="1"/>
            <a:endParaRPr lang="en-US" altLang="zh-CN" dirty="0">
              <a:solidFill>
                <a:srgbClr val="141418"/>
              </a:solidFill>
              <a:latin typeface="PingFang SC"/>
            </a:endParaRPr>
          </a:p>
          <a:p>
            <a:r>
              <a:rPr lang="zh-CN" altLang="en-US" dirty="0"/>
              <a:t>对权重初始化不敏感</a:t>
            </a:r>
            <a:endParaRPr lang="en-US" altLang="zh-CN" dirty="0"/>
          </a:p>
          <a:p>
            <a:pPr lvl="1"/>
            <a:r>
              <a:rPr lang="zh-CN" altLang="en-US" dirty="0"/>
              <a:t>学习的 </a:t>
            </a:r>
            <a:r>
              <a:rPr lang="en-US" altLang="zh-CN" dirty="0"/>
              <a:t>γ </a:t>
            </a:r>
            <a:r>
              <a:rPr lang="zh-CN" altLang="en-US" dirty="0"/>
              <a:t>缩放了权重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BN</a:t>
            </a:r>
            <a:r>
              <a:rPr lang="zh-CN" altLang="en-US" dirty="0"/>
              <a:t>有一定的正则化作用，防止过拟合</a:t>
            </a:r>
            <a:endParaRPr lang="en-US" altLang="zh-CN" dirty="0"/>
          </a:p>
          <a:p>
            <a:pPr lvl="1"/>
            <a:r>
              <a:rPr lang="zh-CN" altLang="en-US" dirty="0"/>
              <a:t>使网络不依赖</a:t>
            </a:r>
            <a:r>
              <a:rPr lang="en-US" altLang="zh-CN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75215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03A9B-8E41-455D-8F09-2B3B7212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</a:t>
            </a:r>
            <a:r>
              <a:rPr lang="en-US" altLang="zh-CN" dirty="0" err="1"/>
              <a:t>Mnist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FA65A-3742-4388-BBEA-C406CC57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  <a:r>
              <a:rPr lang="en-US" altLang="zh-CN" dirty="0"/>
              <a:t>60000 * 28 * 28</a:t>
            </a:r>
          </a:p>
          <a:p>
            <a:r>
              <a:rPr lang="zh-CN" altLang="en-US" dirty="0"/>
              <a:t>测试集</a:t>
            </a:r>
            <a:r>
              <a:rPr lang="en-US" altLang="zh-CN" dirty="0"/>
              <a:t>10000 </a:t>
            </a:r>
            <a:r>
              <a:rPr lang="zh-CN" altLang="en-US" dirty="0"/>
              <a:t>* </a:t>
            </a:r>
            <a:r>
              <a:rPr lang="en-US" altLang="zh-CN" dirty="0"/>
              <a:t>28 </a:t>
            </a:r>
            <a:r>
              <a:rPr lang="zh-CN" altLang="en-US" dirty="0"/>
              <a:t>* </a:t>
            </a:r>
            <a:r>
              <a:rPr lang="en-US" altLang="zh-CN" dirty="0"/>
              <a:t>28</a:t>
            </a:r>
          </a:p>
          <a:p>
            <a:r>
              <a:rPr lang="zh-CN" altLang="en-US" dirty="0"/>
              <a:t>多分类：</a:t>
            </a:r>
            <a:r>
              <a:rPr lang="en-US" altLang="zh-CN" dirty="0"/>
              <a:t>10</a:t>
            </a:r>
            <a:r>
              <a:rPr lang="zh-CN" altLang="en-US" dirty="0"/>
              <a:t>个类别</a:t>
            </a:r>
            <a:endParaRPr lang="en-US" altLang="zh-CN" dirty="0"/>
          </a:p>
          <a:p>
            <a:r>
              <a:rPr lang="zh-CN" altLang="en-US" dirty="0"/>
              <a:t>每个像素值为</a:t>
            </a:r>
            <a:r>
              <a:rPr lang="en-US" altLang="zh-CN" dirty="0"/>
              <a:t>0-1</a:t>
            </a:r>
            <a:r>
              <a:rPr lang="zh-CN" altLang="en-US" dirty="0"/>
              <a:t>之间的浮点数</a:t>
            </a:r>
            <a:endParaRPr lang="en-US" altLang="zh-CN" dirty="0"/>
          </a:p>
          <a:p>
            <a:r>
              <a:rPr lang="zh-CN" altLang="en-US" dirty="0"/>
              <a:t>最好效果：准确率</a:t>
            </a:r>
            <a:r>
              <a:rPr lang="en-US" altLang="zh-CN" dirty="0"/>
              <a:t>99.73%</a:t>
            </a:r>
            <a:r>
              <a:rPr lang="zh-CN" altLang="en-US" dirty="0"/>
              <a:t>左右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训练角度：</a:t>
            </a:r>
            <a:r>
              <a:rPr lang="en-US" altLang="zh-CN" dirty="0" err="1"/>
              <a:t>batch_size</a:t>
            </a:r>
            <a:r>
              <a:rPr lang="en-US" altLang="zh-CN" dirty="0"/>
              <a:t>, epochs</a:t>
            </a:r>
          </a:p>
          <a:p>
            <a:r>
              <a:rPr lang="zh-CN" altLang="en-US" dirty="0"/>
              <a:t>优化角度：学习率</a:t>
            </a:r>
            <a:endParaRPr lang="en-US" altLang="zh-CN" dirty="0"/>
          </a:p>
          <a:p>
            <a:r>
              <a:rPr lang="zh-CN" altLang="en-US" dirty="0"/>
              <a:t>网络角度：网络结构</a:t>
            </a:r>
            <a:endParaRPr lang="en-US" altLang="zh-CN" dirty="0"/>
          </a:p>
          <a:p>
            <a:r>
              <a:rPr lang="zh-CN" altLang="en-US" dirty="0"/>
              <a:t>可以观察到的：</a:t>
            </a:r>
            <a:endParaRPr lang="en-US" altLang="zh-CN" dirty="0"/>
          </a:p>
          <a:p>
            <a:pPr lvl="1"/>
            <a:r>
              <a:rPr lang="zh-CN" altLang="en-US" b="1" dirty="0"/>
              <a:t>训练误差，测试误差</a:t>
            </a:r>
            <a:endParaRPr lang="en-US" altLang="zh-CN" b="1" dirty="0"/>
          </a:p>
          <a:p>
            <a:pPr lvl="1"/>
            <a:r>
              <a:rPr lang="zh-CN" altLang="en-US" dirty="0"/>
              <a:t>参数大小</a:t>
            </a:r>
            <a:endParaRPr lang="en-US" altLang="zh-CN" dirty="0"/>
          </a:p>
          <a:p>
            <a:pPr lvl="1"/>
            <a:r>
              <a:rPr lang="zh-CN" altLang="en-US" dirty="0"/>
              <a:t>梯度大小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AE54A4-B4BF-4638-8079-AB9512FE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3" y="4145972"/>
            <a:ext cx="5058242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5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C061B-7E60-4A90-B215-82B6FBF0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不同之处</a:t>
            </a:r>
            <a:r>
              <a:rPr lang="en-US" altLang="zh-CN" dirty="0"/>
              <a:t>——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861C7-2434-4CA3-9DA2-43DC25AA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卷积层</a:t>
            </a:r>
            <a:endParaRPr lang="en-US" altLang="zh-CN" sz="2400" dirty="0"/>
          </a:p>
          <a:p>
            <a:pPr lvl="1"/>
            <a:r>
              <a:rPr lang="zh-CN" altLang="en-US" sz="2000" dirty="0"/>
              <a:t>卷积核大小，步长</a:t>
            </a:r>
            <a:endParaRPr lang="en-US" altLang="zh-CN" sz="2000" dirty="0"/>
          </a:p>
          <a:p>
            <a:pPr lvl="1"/>
            <a:r>
              <a:rPr lang="zh-CN" altLang="en-US" sz="2000" dirty="0"/>
              <a:t>卷积层数</a:t>
            </a:r>
            <a:endParaRPr lang="en-US" altLang="zh-CN" sz="2000" dirty="0"/>
          </a:p>
          <a:p>
            <a:pPr lvl="1"/>
            <a:r>
              <a:rPr lang="zh-CN" altLang="en-US" sz="2000" dirty="0"/>
              <a:t>卷积通道数（卷积核数量）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池化层</a:t>
            </a:r>
            <a:endParaRPr lang="en-US" altLang="zh-CN" sz="2400" dirty="0"/>
          </a:p>
          <a:p>
            <a:pPr lvl="1"/>
            <a:r>
              <a:rPr lang="zh-CN" altLang="en-US" sz="2000" dirty="0"/>
              <a:t>最大池化</a:t>
            </a:r>
            <a:r>
              <a:rPr lang="en-US" altLang="zh-CN" sz="2000" dirty="0"/>
              <a:t>/</a:t>
            </a:r>
            <a:r>
              <a:rPr lang="zh-CN" altLang="en-US" sz="2000" dirty="0"/>
              <a:t>平均池化</a:t>
            </a:r>
            <a:endParaRPr lang="en-US" altLang="zh-CN" sz="2000" dirty="0"/>
          </a:p>
          <a:p>
            <a:pPr lvl="1"/>
            <a:r>
              <a:rPr lang="zh-CN" altLang="en-US" sz="2000" dirty="0"/>
              <a:t>大小，步长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全连接层</a:t>
            </a:r>
            <a:endParaRPr lang="en-US" altLang="zh-CN" sz="2400" dirty="0"/>
          </a:p>
          <a:p>
            <a:r>
              <a:rPr lang="zh-CN" altLang="en-US" sz="2400" dirty="0"/>
              <a:t>层的顺序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CA132B-6587-4BD1-BAB0-7DBEACBD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83" y="4145972"/>
            <a:ext cx="5058242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8CF71-5735-447D-9E3E-95EA1CE3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调参过程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D7E02-949C-43E1-B087-047FBC3E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33" y="1181107"/>
            <a:ext cx="8736013" cy="4967167"/>
          </a:xfrm>
        </p:spPr>
        <p:txBody>
          <a:bodyPr/>
          <a:lstStyle/>
          <a:p>
            <a:r>
              <a:rPr lang="zh-CN" altLang="en-US" dirty="0"/>
              <a:t>使用简单的网络：两层卷积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[conv(5x5) - </a:t>
            </a:r>
            <a:r>
              <a:rPr lang="en-US" altLang="zh-CN" dirty="0" err="1"/>
              <a:t>maxPool</a:t>
            </a:r>
            <a:r>
              <a:rPr lang="en-US" altLang="zh-CN" dirty="0"/>
              <a:t> – BN ]*2 – FCN(1024) - 10</a:t>
            </a:r>
          </a:p>
          <a:p>
            <a:endParaRPr lang="en-US" altLang="zh-CN" dirty="0"/>
          </a:p>
          <a:p>
            <a:r>
              <a:rPr lang="zh-CN" altLang="en-US" dirty="0"/>
              <a:t>初步调好学习率和</a:t>
            </a:r>
            <a:r>
              <a:rPr lang="en-US" altLang="zh-CN" dirty="0"/>
              <a:t>Batch Size (99.28%) (</a:t>
            </a:r>
            <a:r>
              <a:rPr lang="zh-CN" altLang="en-US" dirty="0"/>
              <a:t>之前全连接我最好调到了</a:t>
            </a:r>
            <a:r>
              <a:rPr lang="en-US" altLang="zh-CN" dirty="0"/>
              <a:t>99.02%)</a:t>
            </a:r>
          </a:p>
          <a:p>
            <a:endParaRPr lang="en-US" altLang="zh-CN" dirty="0"/>
          </a:p>
          <a:p>
            <a:r>
              <a:rPr lang="zh-CN" altLang="en-US" dirty="0"/>
              <a:t>调整一下层的顺序（</a:t>
            </a:r>
            <a:r>
              <a:rPr lang="en-US" altLang="zh-CN" dirty="0"/>
              <a:t>BN</a:t>
            </a:r>
            <a:r>
              <a:rPr lang="zh-CN" altLang="en-US" dirty="0"/>
              <a:t>放在</a:t>
            </a:r>
            <a:r>
              <a:rPr lang="en-US" altLang="zh-CN" dirty="0" err="1"/>
              <a:t>ReLU</a:t>
            </a:r>
            <a:r>
              <a:rPr lang="zh-CN" altLang="en-US" dirty="0"/>
              <a:t>之后比放在之前要好）</a:t>
            </a:r>
            <a:r>
              <a:rPr lang="en-US" altLang="zh-CN" dirty="0"/>
              <a:t>(99.34%)</a:t>
            </a:r>
          </a:p>
          <a:p>
            <a:r>
              <a:rPr lang="zh-CN" altLang="en-US" dirty="0"/>
              <a:t>添加</a:t>
            </a:r>
            <a:r>
              <a:rPr lang="en-US" altLang="zh-CN" dirty="0"/>
              <a:t>Dropout(p=0.3)</a:t>
            </a:r>
            <a:r>
              <a:rPr lang="zh-CN" altLang="en-US" dirty="0"/>
              <a:t>，更好一些 </a:t>
            </a:r>
            <a:r>
              <a:rPr lang="en-US" altLang="zh-CN" dirty="0"/>
              <a:t>(99.44%) (</a:t>
            </a:r>
            <a:r>
              <a:rPr lang="zh-CN" altLang="en-US" dirty="0"/>
              <a:t>根据训练准确率调</a:t>
            </a:r>
            <a:r>
              <a:rPr lang="en-US" altLang="zh-CN" dirty="0"/>
              <a:t>p)</a:t>
            </a:r>
          </a:p>
          <a:p>
            <a:endParaRPr lang="en-US" altLang="zh-CN" dirty="0"/>
          </a:p>
          <a:p>
            <a:r>
              <a:rPr lang="zh-CN" altLang="en-US" dirty="0"/>
              <a:t>全连接层调参：单隐层</a:t>
            </a:r>
            <a:r>
              <a:rPr lang="en-US" altLang="zh-CN" dirty="0"/>
              <a:t>1024</a:t>
            </a:r>
            <a:r>
              <a:rPr lang="zh-CN" altLang="en-US" dirty="0"/>
              <a:t>神经元</a:t>
            </a:r>
            <a:r>
              <a:rPr lang="en-US" altLang="zh-CN" dirty="0"/>
              <a:t>(99.50+%)</a:t>
            </a:r>
          </a:p>
          <a:p>
            <a:r>
              <a:rPr lang="zh-CN" altLang="en-US" dirty="0"/>
              <a:t>增加卷积层数量：三层卷积，</a:t>
            </a:r>
            <a:endParaRPr lang="en-US" altLang="zh-CN" dirty="0"/>
          </a:p>
          <a:p>
            <a:pPr lvl="1"/>
            <a:r>
              <a:rPr lang="zh-CN" altLang="en-US" dirty="0"/>
              <a:t>最后</a:t>
            </a:r>
            <a:r>
              <a:rPr lang="en-US" altLang="zh-CN" dirty="0"/>
              <a:t>3x3</a:t>
            </a:r>
            <a:r>
              <a:rPr lang="zh-CN" altLang="en-US" dirty="0"/>
              <a:t>的特征图做一个平均池化再全连接，比直接</a:t>
            </a:r>
            <a:r>
              <a:rPr lang="en-US" altLang="zh-CN" dirty="0"/>
              <a:t>reshape</a:t>
            </a:r>
            <a:r>
              <a:rPr lang="zh-CN" altLang="en-US" dirty="0"/>
              <a:t>成一维向量再全连接要好</a:t>
            </a:r>
            <a:r>
              <a:rPr lang="en-US" altLang="zh-CN" dirty="0"/>
              <a:t>(99.64%)</a:t>
            </a:r>
          </a:p>
          <a:p>
            <a:r>
              <a:rPr lang="zh-CN" altLang="en-US" dirty="0"/>
              <a:t>增加</a:t>
            </a:r>
            <a:r>
              <a:rPr lang="en-US" altLang="zh-CN" dirty="0"/>
              <a:t>Channel </a:t>
            </a:r>
            <a:r>
              <a:rPr lang="zh-CN" altLang="en-US" dirty="0"/>
              <a:t>，没太大变化</a:t>
            </a:r>
            <a:endParaRPr lang="en-US" altLang="zh-CN" dirty="0"/>
          </a:p>
          <a:p>
            <a:r>
              <a:rPr lang="zh-CN" altLang="en-US" dirty="0"/>
              <a:t>把每层的</a:t>
            </a:r>
            <a:r>
              <a:rPr lang="en-US" altLang="zh-CN" dirty="0"/>
              <a:t>5x5</a:t>
            </a:r>
            <a:r>
              <a:rPr lang="zh-CN" altLang="en-US" dirty="0"/>
              <a:t>卷积改成两层</a:t>
            </a:r>
            <a:r>
              <a:rPr lang="en-US" altLang="zh-CN" dirty="0"/>
              <a:t>3x3 (99.73%)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学习率和</a:t>
            </a:r>
            <a:r>
              <a:rPr lang="en-US" altLang="zh-CN" dirty="0">
                <a:solidFill>
                  <a:schemeClr val="bg1"/>
                </a:solidFill>
              </a:rPr>
              <a:t>Batch Size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Batch Size128</a:t>
            </a:r>
            <a:r>
              <a:rPr lang="zh-CN" altLang="en-US" dirty="0">
                <a:solidFill>
                  <a:schemeClr val="bg1"/>
                </a:solidFill>
              </a:rPr>
              <a:t>比较好，学习率主要调了衰减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19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55AF5-19B3-4B0C-881D-2DCDC881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Image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F9533-7015-414A-BB55-7F097777E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  <a:r>
              <a:rPr lang="en-US" altLang="zh-CN" dirty="0"/>
              <a:t>:14000</a:t>
            </a:r>
          </a:p>
          <a:p>
            <a:r>
              <a:rPr lang="zh-CN" altLang="en-US" dirty="0"/>
              <a:t>测试集</a:t>
            </a:r>
            <a:r>
              <a:rPr lang="en-US" altLang="zh-CN" dirty="0"/>
              <a:t>: 3000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个类别</a:t>
            </a:r>
            <a:endParaRPr lang="en-US" altLang="zh-CN" dirty="0"/>
          </a:p>
          <a:p>
            <a:r>
              <a:rPr lang="zh-CN" altLang="en-US" dirty="0"/>
              <a:t>图片大小缩放为</a:t>
            </a:r>
            <a:r>
              <a:rPr lang="en-US" altLang="zh-CN" dirty="0"/>
              <a:t>150</a:t>
            </a:r>
            <a:r>
              <a:rPr lang="zh-CN" altLang="en-US" dirty="0"/>
              <a:t>*</a:t>
            </a:r>
            <a:r>
              <a:rPr lang="en-US" altLang="zh-CN" dirty="0"/>
              <a:t>150</a:t>
            </a:r>
          </a:p>
          <a:p>
            <a:r>
              <a:rPr lang="zh-CN" altLang="en-US" dirty="0"/>
              <a:t>和</a:t>
            </a:r>
            <a:r>
              <a:rPr lang="en-US" altLang="zh-CN" dirty="0" err="1"/>
              <a:t>mnist</a:t>
            </a:r>
            <a:r>
              <a:rPr lang="en-US" altLang="zh-CN" dirty="0"/>
              <a:t>(28*28)</a:t>
            </a:r>
            <a:r>
              <a:rPr lang="zh-CN" altLang="en-US" dirty="0"/>
              <a:t>相比，图片更大，需要更多卷积层数</a:t>
            </a:r>
            <a:endParaRPr lang="en-US" altLang="zh-CN" dirty="0"/>
          </a:p>
          <a:p>
            <a:r>
              <a:rPr lang="zh-CN" altLang="en-US" dirty="0"/>
              <a:t>准确率</a:t>
            </a:r>
            <a:r>
              <a:rPr lang="en-US" altLang="zh-CN" dirty="0"/>
              <a:t>90.6%</a:t>
            </a:r>
          </a:p>
          <a:p>
            <a:endParaRPr lang="en-US" altLang="zh-CN" dirty="0"/>
          </a:p>
          <a:p>
            <a:r>
              <a:rPr lang="en-US" altLang="zh-CN" dirty="0"/>
              <a:t>[(3x3</a:t>
            </a:r>
            <a:r>
              <a:rPr lang="zh-CN" altLang="en-US" dirty="0"/>
              <a:t>卷积</a:t>
            </a:r>
            <a:r>
              <a:rPr lang="en-US" altLang="zh-CN" dirty="0"/>
              <a:t>)*2 - </a:t>
            </a:r>
            <a:r>
              <a:rPr lang="en-US" altLang="zh-CN" dirty="0" err="1"/>
              <a:t>MaxPool</a:t>
            </a:r>
            <a:r>
              <a:rPr lang="en-US" altLang="zh-CN" dirty="0"/>
              <a:t>] *5 -  </a:t>
            </a:r>
            <a:r>
              <a:rPr lang="en-US" altLang="zh-CN" dirty="0" err="1"/>
              <a:t>AvgPool</a:t>
            </a:r>
            <a:r>
              <a:rPr lang="en-US" altLang="zh-CN" dirty="0"/>
              <a:t> – 1024 – 6</a:t>
            </a:r>
          </a:p>
          <a:p>
            <a:r>
              <a:rPr lang="zh-CN" altLang="en-US" dirty="0"/>
              <a:t>没有</a:t>
            </a:r>
            <a:r>
              <a:rPr lang="en-US" altLang="zh-CN" dirty="0"/>
              <a:t>Dropout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772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32DC-C708-4DB0-B1E8-C77B0935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99E49E2-B599-4ECF-830F-0E5C2CA2F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1032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10002</TotalTime>
  <Words>653</Words>
  <Application>Microsoft Office PowerPoint</Application>
  <PresentationFormat>全屏显示(4:3)</PresentationFormat>
  <Paragraphs>114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PingFang SC</vt:lpstr>
      <vt:lpstr>等线</vt:lpstr>
      <vt:lpstr>Arial</vt:lpstr>
      <vt:lpstr>Palatino Linotype</vt:lpstr>
      <vt:lpstr>Times New Roman</vt:lpstr>
      <vt:lpstr>1_Office 主题​​</vt:lpstr>
      <vt:lpstr>Batch Normalization</vt:lpstr>
      <vt:lpstr>什么是BN？</vt:lpstr>
      <vt:lpstr>为什么引入BN？</vt:lpstr>
      <vt:lpstr>BN的性质和使用</vt:lpstr>
      <vt:lpstr>实验：Mnist</vt:lpstr>
      <vt:lpstr>CNN不同之处——结构</vt:lpstr>
      <vt:lpstr>调参过程</vt:lpstr>
      <vt:lpstr>Intel Image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滕 明卓</cp:lastModifiedBy>
  <cp:revision>147</cp:revision>
  <dcterms:created xsi:type="dcterms:W3CDTF">2020-10-09T20:24:45Z</dcterms:created>
  <dcterms:modified xsi:type="dcterms:W3CDTF">2021-08-20T16:11:58Z</dcterms:modified>
</cp:coreProperties>
</file>