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  <p:sldId id="268" r:id="rId11"/>
    <p:sldId id="267" r:id="rId12"/>
    <p:sldId id="266" r:id="rId13"/>
    <p:sldId id="265" r:id="rId14"/>
    <p:sldId id="26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5244" autoAdjust="0"/>
  </p:normalViewPr>
  <p:slideViewPr>
    <p:cSldViewPr snapToGrid="0">
      <p:cViewPr varScale="1">
        <p:scale>
          <a:sx n="86" d="100"/>
          <a:sy n="86" d="100"/>
        </p:scale>
        <p:origin x="13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31C7CC9-53DC-4AE5-A0D0-92703098C8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5B26A9-819A-46FC-AEFC-F99DB0A16B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79831E-3139-4A58-9E17-2EDE4B562ABF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8F6DA8-B82F-49C1-AE37-8F3D921AE7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BA0835-F0B6-4566-AF84-993B391ED3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83B61-9D3F-4703-B4C7-8B89071FA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155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EE82F-567F-4C2A-AC6F-F2FD3AC327CB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E7584-7F48-4E5C-94A7-81FB2438AD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018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把输入和当前层的输出，加在一起，传递给下一层</a:t>
            </a:r>
            <a:endParaRPr lang="en-US" altLang="zh-CN" dirty="0"/>
          </a:p>
          <a:p>
            <a:r>
              <a:rPr lang="zh-CN" altLang="en-US" dirty="0"/>
              <a:t>当前层学习的是一个残差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E7584-7F48-4E5C-94A7-81FB2438AD6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6182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Batch size </a:t>
            </a:r>
            <a:r>
              <a:rPr lang="zh-CN" altLang="en-US" dirty="0"/>
              <a:t>越大，训练相同数据时间越短</a:t>
            </a:r>
            <a:endParaRPr lang="en-US" altLang="zh-CN" dirty="0"/>
          </a:p>
          <a:p>
            <a:r>
              <a:rPr lang="zh-CN" altLang="en-US" dirty="0"/>
              <a:t>但是也不是越大越好。</a:t>
            </a:r>
            <a:endParaRPr lang="en-US" altLang="zh-CN" dirty="0"/>
          </a:p>
          <a:p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一般来说，在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合理的范围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之内，越大的 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batch size 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使下降方向越准确，震荡越小；</a:t>
            </a:r>
            <a:endParaRPr lang="en-US" altLang="zh-CN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batch size 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如果过大，则可能会出现局部最优的情况。</a:t>
            </a:r>
            <a:endParaRPr lang="en-US" altLang="zh-CN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小的 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bath size 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引入的随机性更大，难以达到收敛，极少数情况下可能会效果变好。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E7584-7F48-4E5C-94A7-81FB2438AD6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319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Resnet</a:t>
            </a:r>
            <a:r>
              <a:rPr lang="zh-CN" altLang="en-US" dirty="0"/>
              <a:t>是在</a:t>
            </a:r>
            <a:r>
              <a:rPr lang="en-US" altLang="zh-CN" dirty="0"/>
              <a:t>15</a:t>
            </a:r>
            <a:r>
              <a:rPr lang="zh-CN" altLang="en-US" dirty="0"/>
              <a:t>年的</a:t>
            </a:r>
            <a:r>
              <a:rPr lang="en-US" altLang="zh-CN" dirty="0" err="1"/>
              <a:t>imagenet</a:t>
            </a:r>
            <a:r>
              <a:rPr lang="zh-CN" altLang="en-US" dirty="0"/>
              <a:t>数据集上获得了冠军。</a:t>
            </a:r>
            <a:endParaRPr lang="en-US" altLang="zh-CN" dirty="0"/>
          </a:p>
          <a:p>
            <a:r>
              <a:rPr lang="zh-CN" altLang="en-US" dirty="0"/>
              <a:t>它的网络结构有</a:t>
            </a:r>
            <a:r>
              <a:rPr lang="en-US" altLang="zh-CN" dirty="0"/>
              <a:t>152</a:t>
            </a:r>
            <a:r>
              <a:rPr lang="zh-CN" altLang="en-US" dirty="0"/>
              <a:t>层，而在此之前，神经网络深度一直都无法做到很深。</a:t>
            </a:r>
            <a:endParaRPr lang="en-US" altLang="zh-CN" dirty="0"/>
          </a:p>
          <a:p>
            <a:r>
              <a:rPr lang="zh-CN" altLang="en-US" dirty="0"/>
              <a:t>比如</a:t>
            </a:r>
            <a:r>
              <a:rPr lang="en-US" altLang="zh-CN" dirty="0"/>
              <a:t>12</a:t>
            </a:r>
            <a:r>
              <a:rPr lang="zh-CN" altLang="en-US" dirty="0"/>
              <a:t>年的</a:t>
            </a:r>
            <a:r>
              <a:rPr lang="en-US" altLang="zh-CN" dirty="0" err="1"/>
              <a:t>AlexNet</a:t>
            </a:r>
            <a:r>
              <a:rPr lang="zh-CN" altLang="en-US" dirty="0"/>
              <a:t>，只有</a:t>
            </a:r>
            <a:r>
              <a:rPr lang="en-US" altLang="zh-CN" dirty="0"/>
              <a:t>8</a:t>
            </a:r>
            <a:r>
              <a:rPr lang="zh-CN" altLang="en-US" dirty="0"/>
              <a:t>层，</a:t>
            </a:r>
            <a:r>
              <a:rPr lang="en-US" altLang="zh-CN" dirty="0"/>
              <a:t>14</a:t>
            </a:r>
            <a:r>
              <a:rPr lang="zh-CN" altLang="en-US" dirty="0"/>
              <a:t>年的</a:t>
            </a:r>
            <a:r>
              <a:rPr lang="en-US" altLang="zh-CN" dirty="0"/>
              <a:t>VGG</a:t>
            </a:r>
            <a:r>
              <a:rPr lang="zh-CN" altLang="en-US" dirty="0"/>
              <a:t>和</a:t>
            </a:r>
            <a:r>
              <a:rPr lang="en-US" altLang="zh-CN" dirty="0" err="1"/>
              <a:t>GoogleNet</a:t>
            </a:r>
            <a:r>
              <a:rPr lang="zh-CN" altLang="en-US" dirty="0"/>
              <a:t>，分别是</a:t>
            </a:r>
            <a:r>
              <a:rPr lang="en-US" altLang="zh-CN" dirty="0"/>
              <a:t>19</a:t>
            </a:r>
            <a:r>
              <a:rPr lang="zh-CN" altLang="en-US" dirty="0"/>
              <a:t>层和</a:t>
            </a:r>
            <a:r>
              <a:rPr lang="en-US" altLang="zh-CN" dirty="0"/>
              <a:t>22</a:t>
            </a:r>
            <a:r>
              <a:rPr lang="zh-CN" altLang="en-US" dirty="0"/>
              <a:t>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为什么此前，神经网络没有办法做到很深呢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E7584-7F48-4E5C-94A7-81FB2438AD6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946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模型的深度对模型的性能非常重要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一般来说，深度增加，模型的复杂度应该更高，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理论上可以取得更好的效果</a:t>
            </a:r>
            <a:endParaRPr lang="en-US" altLang="zh-CN" dirty="0"/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网络深度增加时，网络准确度出现饱和，甚至出现下降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在图中直观看出来：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56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层的网络比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20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层网络效果还要差。这不是过拟合问题，因为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56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层网络的训练误差同样高。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dirty="0"/>
              <a:t>一方面，存在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梯度消失或者梯度爆炸的问题，可以通过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Batch Normalization</a:t>
            </a: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另一方面，说明深度网络不容易训练，增加深度的时候，就算想什么都不学习，直接从上一层的特征恒等映射，获得和浅层一样的性能，也是很困难的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E7584-7F48-4E5C-94A7-81FB2438AD6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795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正常的网络学得的是目标函数，</a:t>
            </a:r>
            <a:r>
              <a:rPr lang="en-US" altLang="zh-CN" dirty="0"/>
              <a:t>H(x)</a:t>
            </a:r>
          </a:p>
          <a:p>
            <a:r>
              <a:rPr lang="zh-CN" altLang="en-US" dirty="0"/>
              <a:t>作者想到一个方法，就是残差学习</a:t>
            </a:r>
            <a:endParaRPr lang="en-US" altLang="zh-CN" dirty="0"/>
          </a:p>
          <a:p>
            <a:r>
              <a:rPr lang="zh-CN" altLang="en-US" dirty="0"/>
              <a:t>如果恒等映射是最优的，残差网络很容易学得最优的参数，就是所有权重都是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E7584-7F48-4E5C-94A7-81FB2438AD6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293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论文：</a:t>
            </a:r>
            <a:endParaRPr lang="en-US" altLang="zh-CN" dirty="0"/>
          </a:p>
          <a:p>
            <a:r>
              <a:rPr lang="en-US" altLang="zh-CN" dirty="0"/>
              <a:t>plain net </a:t>
            </a:r>
            <a:r>
              <a:rPr lang="zh-CN" altLang="en-US" dirty="0"/>
              <a:t>的设计：堆叠卷积网络</a:t>
            </a:r>
            <a:endParaRPr lang="en-US" altLang="zh-CN" dirty="0"/>
          </a:p>
          <a:p>
            <a:r>
              <a:rPr lang="en-US" altLang="zh-CN" dirty="0" err="1"/>
              <a:t>ResNet</a:t>
            </a:r>
            <a:r>
              <a:rPr lang="zh-CN" altLang="en-US" dirty="0"/>
              <a:t>在每两层卷积之间加上</a:t>
            </a:r>
            <a:r>
              <a:rPr lang="en-US" altLang="zh-CN" dirty="0"/>
              <a:t>shortcut</a:t>
            </a:r>
          </a:p>
          <a:p>
            <a:r>
              <a:rPr lang="en-US" altLang="zh-CN" dirty="0"/>
              <a:t>3x3</a:t>
            </a:r>
            <a:r>
              <a:rPr lang="zh-CN" altLang="en-US" dirty="0"/>
              <a:t>卷积，步长为</a:t>
            </a:r>
            <a:r>
              <a:rPr lang="en-US" altLang="zh-CN" dirty="0"/>
              <a:t>1</a:t>
            </a:r>
            <a:r>
              <a:rPr lang="zh-CN" altLang="en-US" dirty="0"/>
              <a:t>，保证输入和输出是相同大小的</a:t>
            </a:r>
            <a:endParaRPr lang="en-US" altLang="zh-CN" dirty="0"/>
          </a:p>
          <a:p>
            <a:r>
              <a:rPr lang="zh-CN" altLang="en-US" dirty="0"/>
              <a:t>细节：有的网络层之间，</a:t>
            </a:r>
            <a:r>
              <a:rPr lang="en-US" altLang="zh-CN" dirty="0"/>
              <a:t>feature map</a:t>
            </a:r>
            <a:r>
              <a:rPr lang="zh-CN" altLang="en-US" dirty="0"/>
              <a:t>大小减半，深度变为</a:t>
            </a:r>
            <a:r>
              <a:rPr lang="en-US" altLang="zh-CN" dirty="0"/>
              <a:t>2</a:t>
            </a:r>
            <a:r>
              <a:rPr lang="zh-CN" altLang="en-US" dirty="0"/>
              <a:t>倍，这个时候，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E7584-7F48-4E5C-94A7-81FB2438AD6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582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E7584-7F48-4E5C-94A7-81FB2438AD6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992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先降低通道数，做卷积，再提升通道数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E7584-7F48-4E5C-94A7-81FB2438AD6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97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E7584-7F48-4E5C-94A7-81FB2438AD6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79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E7584-7F48-4E5C-94A7-81FB2438AD6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937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>
            <a:extLst>
              <a:ext uri="{FF2B5EF4-FFF2-40B4-BE49-F238E27FC236}">
                <a16:creationId xmlns:a16="http://schemas.microsoft.com/office/drawing/2014/main" id="{4210CB63-E625-44B8-BCBB-794787F09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2" y="204800"/>
            <a:ext cx="1704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16">
            <a:extLst>
              <a:ext uri="{FF2B5EF4-FFF2-40B4-BE49-F238E27FC236}">
                <a16:creationId xmlns:a16="http://schemas.microsoft.com/office/drawing/2014/main" id="{970A1557-07A0-41A2-91B1-D66394DAF5B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7913694" y="107950"/>
            <a:ext cx="1081087" cy="1758950"/>
            <a:chOff x="6322762" y="100290"/>
            <a:chExt cx="1080000" cy="1760164"/>
          </a:xfrm>
        </p:grpSpPr>
        <p:pic>
          <p:nvPicPr>
            <p:cNvPr id="6" name="Picture 2" descr="“南京大学 logo”的图片搜索结果">
              <a:extLst>
                <a:ext uri="{FF2B5EF4-FFF2-40B4-BE49-F238E27FC236}">
                  <a16:creationId xmlns:a16="http://schemas.microsoft.com/office/drawing/2014/main" id="{AD713C86-8909-4283-B7C1-71B9B8503D3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2762" y="506423"/>
              <a:ext cx="1080000" cy="1354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图片 15">
              <a:extLst>
                <a:ext uri="{FF2B5EF4-FFF2-40B4-BE49-F238E27FC236}">
                  <a16:creationId xmlns:a16="http://schemas.microsoft.com/office/drawing/2014/main" id="{600BEEB2-0C0F-4C6D-9A75-06F89AC7D23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906"/>
            <a:stretch>
              <a:fillRect/>
            </a:stretch>
          </p:blipFill>
          <p:spPr bwMode="auto">
            <a:xfrm>
              <a:off x="6322762" y="100290"/>
              <a:ext cx="1080000" cy="349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" name="图片 3">
            <a:extLst>
              <a:ext uri="{FF2B5EF4-FFF2-40B4-BE49-F238E27FC236}">
                <a16:creationId xmlns:a16="http://schemas.microsoft.com/office/drawing/2014/main" id="{8D7E871F-E02A-40B1-9F96-F9D35F7B55E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4752987"/>
            <a:ext cx="915352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1698" y="1901160"/>
            <a:ext cx="7772400" cy="126024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spcAft>
                <a:spcPts val="450"/>
              </a:spcAft>
              <a:defRPr sz="3600" baseline="0">
                <a:latin typeface="Palatino Linotype" panose="02040502050505030304" pitchFamily="18" charset="0"/>
              </a:defRPr>
            </a:lvl1pPr>
          </a:lstStyle>
          <a:p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4050" y="3602038"/>
            <a:ext cx="5100864" cy="6531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500">
                <a:latin typeface="Palatino Linotype" panose="02040502050505030304" pitchFamily="18" charset="0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880022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id="{2FBBF621-7E86-4E6C-BBD9-7A551D4A601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50827" y="1143000"/>
            <a:ext cx="5545138" cy="0"/>
          </a:xfrm>
          <a:prstGeom prst="line">
            <a:avLst/>
          </a:prstGeom>
          <a:noFill/>
          <a:ln w="50800">
            <a:solidFill>
              <a:srgbClr val="5F06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pic>
        <p:nvPicPr>
          <p:cNvPr id="5" name="Picture 14">
            <a:extLst>
              <a:ext uri="{FF2B5EF4-FFF2-40B4-BE49-F238E27FC236}">
                <a16:creationId xmlns:a16="http://schemas.microsoft.com/office/drawing/2014/main" id="{5A11CFAA-6762-4420-AE05-2437A60BD09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576" y="282587"/>
            <a:ext cx="1704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32" y="322486"/>
            <a:ext cx="7144205" cy="730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0833" y="1295408"/>
            <a:ext cx="8736013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5968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4">
            <a:extLst>
              <a:ext uri="{FF2B5EF4-FFF2-40B4-BE49-F238E27FC236}">
                <a16:creationId xmlns:a16="http://schemas.microsoft.com/office/drawing/2014/main" id="{6E1C2E28-2252-4228-BC20-DC23B75DBA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25" y="282587"/>
            <a:ext cx="1704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80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60133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28">
            <a:extLst>
              <a:ext uri="{FF2B5EF4-FFF2-40B4-BE49-F238E27FC236}">
                <a16:creationId xmlns:a16="http://schemas.microsoft.com/office/drawing/2014/main" id="{31BE911D-C467-45F2-B9CC-ACDF15316B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" y="6321437"/>
            <a:ext cx="9142413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FE62C3FA-0DBF-4FDC-92E3-E5EB234F8B6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50826" y="322263"/>
            <a:ext cx="673417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pic>
        <p:nvPicPr>
          <p:cNvPr id="1028" name="图片 2">
            <a:extLst>
              <a:ext uri="{FF2B5EF4-FFF2-40B4-BE49-F238E27FC236}">
                <a16:creationId xmlns:a16="http://schemas.microsoft.com/office/drawing/2014/main" id="{0B9ED53C-6A52-4B37-9365-96B6B07205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3350"/>
            <a:ext cx="91440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3">
            <a:extLst>
              <a:ext uri="{FF2B5EF4-FFF2-40B4-BE49-F238E27FC236}">
                <a16:creationId xmlns:a16="http://schemas.microsoft.com/office/drawing/2014/main" id="{FDCA754A-F4F5-449D-8F80-8B7D9A444B0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50831" y="1295408"/>
            <a:ext cx="8736013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79478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Palatino Linotype" panose="02040502050505030304" pitchFamily="18" charset="0"/>
          <a:ea typeface="幼圆" panose="02010509060101010101" pitchFamily="49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Palatino Linotype" panose="02040502050505030304" pitchFamily="18" charset="0"/>
          <a:ea typeface="幼圆" panose="02010509060101010101" pitchFamily="49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Palatino Linotype" panose="02040502050505030304" pitchFamily="18" charset="0"/>
          <a:ea typeface="幼圆" panose="02010509060101010101" pitchFamily="49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Palatino Linotype" panose="02040502050505030304" pitchFamily="18" charset="0"/>
          <a:ea typeface="幼圆" panose="02010509060101010101" pitchFamily="49" charset="-122"/>
        </a:defRPr>
      </a:lvl5pPr>
      <a:lvl6pPr marL="342892"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Palatino Linotype" panose="02040502050505030304" pitchFamily="18" charset="0"/>
          <a:ea typeface="幼圆" panose="02010509060101010101" pitchFamily="49" charset="-122"/>
        </a:defRPr>
      </a:lvl6pPr>
      <a:lvl7pPr marL="685783"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Palatino Linotype" panose="02040502050505030304" pitchFamily="18" charset="0"/>
          <a:ea typeface="幼圆" panose="02010509060101010101" pitchFamily="49" charset="-122"/>
        </a:defRPr>
      </a:lvl7pPr>
      <a:lvl8pPr marL="1028675"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Palatino Linotype" panose="02040502050505030304" pitchFamily="18" charset="0"/>
          <a:ea typeface="幼圆" panose="02010509060101010101" pitchFamily="49" charset="-122"/>
        </a:defRPr>
      </a:lvl8pPr>
      <a:lvl9pPr marL="1371566"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Palatino Linotype" panose="02040502050505030304" pitchFamily="18" charset="0"/>
          <a:ea typeface="幼圆" panose="02010509060101010101" pitchFamily="49" charset="-122"/>
        </a:defRPr>
      </a:lvl9pPr>
    </p:titleStyle>
    <p:bodyStyle>
      <a:lvl1pPr marL="171446" indent="-171446" algn="l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514337" indent="-171446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857228" indent="-171446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200120" indent="-171446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543012" indent="-171446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932DC-C708-4DB0-B1E8-C77B09355D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residual network,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26AF3E3-24D0-4813-8331-178EB3A496B6}"/>
              </a:ext>
            </a:extLst>
          </p:cNvPr>
          <p:cNvSpPr txBox="1"/>
          <p:nvPr/>
        </p:nvSpPr>
        <p:spPr>
          <a:xfrm>
            <a:off x="6358635" y="4785619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滕明卓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099E49E2-B599-4ECF-830F-0E5C2CA2F6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4050" y="3602038"/>
            <a:ext cx="5100864" cy="653152"/>
          </a:xfrm>
        </p:spPr>
        <p:txBody>
          <a:bodyPr/>
          <a:lstStyle/>
          <a:p>
            <a:r>
              <a:rPr lang="en-US" altLang="zh-CN" dirty="0" err="1"/>
              <a:t>Kaiming</a:t>
            </a:r>
            <a:r>
              <a:rPr lang="en-US" altLang="zh-CN" dirty="0"/>
              <a:t> He, </a:t>
            </a:r>
            <a:r>
              <a:rPr lang="en-US" altLang="zh-CN" dirty="0" err="1"/>
              <a:t>Xiangyu</a:t>
            </a:r>
            <a:r>
              <a:rPr lang="en-US" altLang="zh-CN" dirty="0"/>
              <a:t> Zhang, </a:t>
            </a:r>
            <a:r>
              <a:rPr lang="en-US" altLang="zh-CN" dirty="0" err="1"/>
              <a:t>Shaoqing</a:t>
            </a:r>
            <a:r>
              <a:rPr lang="en-US" altLang="zh-CN" dirty="0"/>
              <a:t> Ren, Jian Sun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8120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D606EB-6689-4AB5-A2FC-8F74D4438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 </a:t>
            </a:r>
            <a:r>
              <a:rPr lang="en-US" altLang="zh-CN" dirty="0"/>
              <a:t>– </a:t>
            </a:r>
            <a:r>
              <a:rPr lang="zh-CN" altLang="en-US" dirty="0"/>
              <a:t>网络结构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72E9BB-25AB-4DC0-83D6-628B5CDA9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网络结构设计</a:t>
            </a:r>
            <a:endParaRPr lang="en-US" altLang="zh-CN" dirty="0"/>
          </a:p>
          <a:p>
            <a:r>
              <a:rPr lang="zh-CN" altLang="en-US" dirty="0"/>
              <a:t>对于不同的数据集，设计不同的网络结构</a:t>
            </a:r>
            <a:endParaRPr lang="en-US" altLang="zh-CN" dirty="0"/>
          </a:p>
          <a:p>
            <a:r>
              <a:rPr lang="zh-CN" altLang="en-US" dirty="0"/>
              <a:t>前文所设计网络适用于</a:t>
            </a:r>
            <a:r>
              <a:rPr lang="en-US" altLang="zh-CN" dirty="0"/>
              <a:t>ImageNet(224 x 224)</a:t>
            </a:r>
            <a:r>
              <a:rPr lang="zh-CN" altLang="en-US" dirty="0"/>
              <a:t>，对于</a:t>
            </a:r>
            <a:r>
              <a:rPr lang="en-US" altLang="zh-CN" dirty="0"/>
              <a:t>Cifar-10</a:t>
            </a:r>
            <a:r>
              <a:rPr lang="zh-CN" altLang="en-US" dirty="0"/>
              <a:t>不适用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C183FD-33FD-40E2-9F32-EB8169EB5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1" y="2438681"/>
            <a:ext cx="8977138" cy="391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9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D606EB-6689-4AB5-A2FC-8F74D4438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 </a:t>
            </a:r>
            <a:r>
              <a:rPr lang="en-US" altLang="zh-CN" dirty="0"/>
              <a:t>– </a:t>
            </a:r>
            <a:r>
              <a:rPr lang="zh-CN" altLang="en-US" dirty="0"/>
              <a:t>网络结构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72E9BB-25AB-4DC0-83D6-628B5CDA9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网络结构设计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 = 3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9</a:t>
            </a:r>
            <a:r>
              <a:rPr lang="zh-CN" altLang="en-US" dirty="0"/>
              <a:t>时，对应的网络层数分别为</a:t>
            </a:r>
            <a:r>
              <a:rPr lang="en-US" altLang="zh-CN" dirty="0"/>
              <a:t>20</a:t>
            </a:r>
            <a:r>
              <a:rPr lang="zh-CN" altLang="en-US" dirty="0"/>
              <a:t>、</a:t>
            </a:r>
            <a:r>
              <a:rPr lang="en-US" altLang="zh-CN" dirty="0"/>
              <a:t>32</a:t>
            </a:r>
            <a:r>
              <a:rPr lang="zh-CN" altLang="en-US" dirty="0"/>
              <a:t>、</a:t>
            </a:r>
            <a:r>
              <a:rPr lang="en-US" altLang="zh-CN" dirty="0"/>
              <a:t>44</a:t>
            </a:r>
            <a:r>
              <a:rPr lang="zh-CN" altLang="en-US" dirty="0"/>
              <a:t>、</a:t>
            </a:r>
            <a:r>
              <a:rPr lang="en-US" altLang="zh-CN" dirty="0"/>
              <a:t>56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BBDF9005-17D8-4380-A1FE-9F7D02E875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321019"/>
              </p:ext>
            </p:extLst>
          </p:nvPr>
        </p:nvGraphicFramePr>
        <p:xfrm>
          <a:off x="2944959" y="1821696"/>
          <a:ext cx="2627504" cy="3601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7504">
                  <a:extLst>
                    <a:ext uri="{9D8B030D-6E8A-4147-A177-3AD203B41FA5}">
                      <a16:colId xmlns:a16="http://schemas.microsoft.com/office/drawing/2014/main" val="1549247475"/>
                    </a:ext>
                  </a:extLst>
                </a:gridCol>
              </a:tblGrid>
              <a:tr h="9004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843228"/>
                  </a:ext>
                </a:extLst>
              </a:tr>
              <a:tr h="9004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189355"/>
                  </a:ext>
                </a:extLst>
              </a:tr>
              <a:tr h="9004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120899"/>
                  </a:ext>
                </a:extLst>
              </a:tr>
              <a:tr h="9004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avg pool</a:t>
                      </a:r>
                    </a:p>
                    <a:p>
                      <a:pPr algn="ctr"/>
                      <a:r>
                        <a:rPr lang="en-US" altLang="zh-CN" sz="1800" dirty="0"/>
                        <a:t>10-d fc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380291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C6C8C95C-D781-474F-B313-3732761D6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944" y="1887955"/>
            <a:ext cx="1796595" cy="77725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37BCFDB-A134-4066-A867-DB654ADA9D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6460" y="2843397"/>
            <a:ext cx="1796596" cy="75885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123856D-DA6D-48E4-AA23-E7EF114B32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3488" y="3740523"/>
            <a:ext cx="1783625" cy="75885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C4D2C89-7088-4252-AA6F-E1D7A86572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8953" y="2153392"/>
            <a:ext cx="1043491" cy="213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723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965E0-F1E8-4D13-9624-B2D34E061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 </a:t>
            </a:r>
            <a:r>
              <a:rPr lang="en-US" altLang="zh-CN" dirty="0"/>
              <a:t>– </a:t>
            </a:r>
            <a:r>
              <a:rPr lang="zh-CN" altLang="en-US" dirty="0"/>
              <a:t>网络深度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97CF154-8413-4F98-A0E3-69FC52F06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3FC0317-8AA6-42F8-88A6-AFE131D53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49" y="1625287"/>
            <a:ext cx="4496190" cy="363505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681CF4B-581E-47F6-90A7-50445600B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839" y="1625287"/>
            <a:ext cx="4473328" cy="36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611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0FC3B6-0F85-4479-9327-0EFFCAA54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 </a:t>
            </a:r>
            <a:r>
              <a:rPr lang="en-US" altLang="zh-CN" dirty="0"/>
              <a:t>– </a:t>
            </a:r>
            <a:r>
              <a:rPr lang="zh-CN" altLang="en-US" dirty="0"/>
              <a:t>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3E9970-3072-4923-BCAB-63DCE3E1B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学习率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9230C07-7DC0-47C0-AE34-AC14328C9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827" y="1611471"/>
            <a:ext cx="4298052" cy="363505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59E8D23-C741-4366-91E8-44C37763AF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154" y="1611471"/>
            <a:ext cx="4305673" cy="36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940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9ED15-5150-42B1-96AA-5072A646D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Batch size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8B9F6CF-D40B-4492-8B94-09474A291E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67014" y="1611472"/>
            <a:ext cx="4221846" cy="363505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BD2066A-0ABB-465E-AF10-C4B548D5D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533" y="1611472"/>
            <a:ext cx="4229467" cy="36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669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DE6EE-0752-4489-9106-F54060438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C49358-B086-4096-AE8F-9DBA029A8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CA081D4-0E3D-4A69-B15F-28EF95D92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58" y="1295408"/>
            <a:ext cx="8679932" cy="506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543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33A11-02A2-4CDA-9B6A-AEEED66A1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深度网络的退化问题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3B66E1-36A0-4003-8E4A-4EEFD30B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简单地堆叠网络，增加深度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深度增加，模型的复杂度应该更高，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理论上可以取得更好的结果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E7FA862-318B-401B-8DD5-95B2D39B7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78" y="1862954"/>
            <a:ext cx="8352244" cy="31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8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322E5E-F548-411C-8775-CE54D1A28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残差学习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F78005E-E046-49DF-8B0C-B109DA419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67" y="1817230"/>
            <a:ext cx="3726503" cy="3223539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038ECF9-AACD-483F-B8D5-757359C828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8753" y="1817230"/>
            <a:ext cx="5425910" cy="352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318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1BAFE0-F44F-4743-8797-9228C0F42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0547AF-4E66-48A7-B146-A91086A53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见论文</a:t>
            </a:r>
            <a:r>
              <a:rPr lang="en-US" altLang="zh-CN" dirty="0"/>
              <a:t>PDF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BE8A2A9-96D6-4AC3-AFD8-EE66C9C84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1" y="1771706"/>
            <a:ext cx="8977138" cy="391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294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46EA3-34A5-4A36-9F04-EE8E00EAA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DD5D9F-D8A6-4FE3-8917-49CB6802F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特征图大小发生变化，不能直接相加</a:t>
            </a:r>
            <a:r>
              <a:rPr lang="en-US" altLang="zh-CN" dirty="0"/>
              <a:t>(</a:t>
            </a:r>
            <a:r>
              <a:rPr lang="zh-CN" altLang="en-US" dirty="0"/>
              <a:t>虚线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对输入</a:t>
            </a:r>
            <a:r>
              <a:rPr lang="en-US" altLang="zh-CN" dirty="0"/>
              <a:t>x</a:t>
            </a:r>
            <a:r>
              <a:rPr lang="zh-CN" altLang="en-US" dirty="0"/>
              <a:t>做步长为</a:t>
            </a:r>
            <a:r>
              <a:rPr lang="en-US" altLang="zh-CN" dirty="0"/>
              <a:t>2</a:t>
            </a:r>
            <a:r>
              <a:rPr lang="zh-CN" altLang="en-US" dirty="0"/>
              <a:t>的</a:t>
            </a:r>
            <a:r>
              <a:rPr lang="en-US" altLang="zh-CN" dirty="0"/>
              <a:t>1x1</a:t>
            </a:r>
            <a:r>
              <a:rPr lang="zh-CN" altLang="en-US" dirty="0"/>
              <a:t>卷积，这样使特征图大小减半，通道数变为</a:t>
            </a:r>
            <a:r>
              <a:rPr lang="en-US" altLang="zh-CN" dirty="0"/>
              <a:t>2</a:t>
            </a:r>
            <a:r>
              <a:rPr lang="zh-CN" altLang="en-US" dirty="0"/>
              <a:t>倍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9086D42-E4A0-4256-893D-94C9E7E6C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706" y="1802045"/>
            <a:ext cx="4049067" cy="376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045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3AF70-2B90-4FB6-A801-E5736D4FB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网络结构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178ADF5-4FF5-4F5A-996C-0AB155137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32" y="1496167"/>
            <a:ext cx="8314140" cy="409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321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CDBA55-3796-4B5F-B744-845395D04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72160F-FCBF-43A1-BE4A-812764888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D30B144-2993-4953-A1B7-BB263495C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0716"/>
            <a:ext cx="9144000" cy="263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988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D606EB-6689-4AB5-A2FC-8F74D4438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72E9BB-25AB-4DC0-83D6-628B5CDA9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Cifar-10</a:t>
            </a:r>
            <a:r>
              <a:rPr lang="zh-CN" altLang="en-US" dirty="0"/>
              <a:t>数据集上进行实验</a:t>
            </a:r>
            <a:endParaRPr lang="en-US" altLang="zh-CN" dirty="0"/>
          </a:p>
          <a:p>
            <a:r>
              <a:rPr lang="en-US" altLang="zh-CN" dirty="0"/>
              <a:t>10 </a:t>
            </a:r>
            <a:r>
              <a:rPr lang="zh-CN" altLang="en-US" dirty="0"/>
              <a:t>个类别</a:t>
            </a:r>
            <a:endParaRPr lang="en-US" altLang="zh-CN" dirty="0"/>
          </a:p>
          <a:p>
            <a:r>
              <a:rPr lang="zh-CN" altLang="en-US" dirty="0"/>
              <a:t>图片大小 </a:t>
            </a:r>
            <a:endParaRPr lang="en-US" altLang="zh-CN" dirty="0"/>
          </a:p>
          <a:p>
            <a:r>
              <a:rPr lang="zh-CN" altLang="en-US" dirty="0"/>
              <a:t>训练集 </a:t>
            </a:r>
            <a:r>
              <a:rPr lang="en-US" altLang="zh-CN" dirty="0"/>
              <a:t>50000</a:t>
            </a:r>
            <a:r>
              <a:rPr lang="zh-CN" altLang="en-US" dirty="0"/>
              <a:t>张图片，测试集</a:t>
            </a:r>
            <a:r>
              <a:rPr lang="en-US" altLang="zh-CN" dirty="0"/>
              <a:t>10000</a:t>
            </a:r>
            <a:r>
              <a:rPr lang="zh-CN" altLang="en-US" dirty="0"/>
              <a:t>张图片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01C8105-3AF7-493E-8C94-3045D6C6F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152" y="2049313"/>
            <a:ext cx="1455546" cy="45724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73A9AEC-BDA1-44AE-8A97-0B7BDCC91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923" y="3012224"/>
            <a:ext cx="4150407" cy="308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34222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8140</TotalTime>
  <Words>612</Words>
  <Application>Microsoft Office PowerPoint</Application>
  <PresentationFormat>全屏显示(4:3)</PresentationFormat>
  <Paragraphs>99</Paragraphs>
  <Slides>14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-apple-system</vt:lpstr>
      <vt:lpstr>等线</vt:lpstr>
      <vt:lpstr>Arial</vt:lpstr>
      <vt:lpstr>Palatino Linotype</vt:lpstr>
      <vt:lpstr>Times New Roman</vt:lpstr>
      <vt:lpstr>1_Office 主题​​</vt:lpstr>
      <vt:lpstr>Deep residual network, ResNet</vt:lpstr>
      <vt:lpstr>背景</vt:lpstr>
      <vt:lpstr>深度网络的退化问题</vt:lpstr>
      <vt:lpstr>残差学习</vt:lpstr>
      <vt:lpstr>网络结构</vt:lpstr>
      <vt:lpstr>网络结构</vt:lpstr>
      <vt:lpstr>网络结构</vt:lpstr>
      <vt:lpstr>实验</vt:lpstr>
      <vt:lpstr>实验</vt:lpstr>
      <vt:lpstr>实验 – 网络结构</vt:lpstr>
      <vt:lpstr>实验 – 网络结构</vt:lpstr>
      <vt:lpstr>实验 – 网络深度</vt:lpstr>
      <vt:lpstr>实验 – 参数</vt:lpstr>
      <vt:lpstr>Batch size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滕 明卓</dc:creator>
  <cp:lastModifiedBy>滕 明卓</cp:lastModifiedBy>
  <cp:revision>125</cp:revision>
  <dcterms:created xsi:type="dcterms:W3CDTF">2020-10-09T20:24:45Z</dcterms:created>
  <dcterms:modified xsi:type="dcterms:W3CDTF">2021-07-15T13:46:49Z</dcterms:modified>
</cp:coreProperties>
</file>