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2" r:id="rId2"/>
    <p:sldId id="346" r:id="rId3"/>
    <p:sldId id="348" r:id="rId4"/>
    <p:sldId id="34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82314" autoAdjust="0"/>
  </p:normalViewPr>
  <p:slideViewPr>
    <p:cSldViewPr snapToGrid="0">
      <p:cViewPr>
        <p:scale>
          <a:sx n="100" d="100"/>
          <a:sy n="100" d="100"/>
        </p:scale>
        <p:origin x="802" y="-7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间隔取得太小容易收到平地和波谷的影响，间隔取得太大容易导致距离最优点过远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正负样本比有</a:t>
            </a:r>
            <a:r>
              <a:rPr lang="en-US" altLang="zh-CN" dirty="0"/>
              <a:t>1:7.8</a:t>
            </a:r>
            <a:r>
              <a:rPr kumimoji="1" lang="zh-CN" altLang="en-US" i="0" dirty="0"/>
              <a:t>，</a:t>
            </a:r>
            <a:r>
              <a:rPr kumimoji="1" lang="en-US" altLang="zh-CN" i="0" dirty="0"/>
              <a:t>RELU</a:t>
            </a:r>
            <a:r>
              <a:rPr kumimoji="1" lang="zh-CN" altLang="en-US" i="0" dirty="0"/>
              <a:t>函数是线性的 </a:t>
            </a:r>
            <a:r>
              <a:rPr kumimoji="1" lang="en-US" altLang="zh-CN" i="0" dirty="0"/>
              <a:t>,</a:t>
            </a:r>
            <a:r>
              <a:rPr kumimoji="1" lang="zh-CN" altLang="en-US" i="0" dirty="0"/>
              <a:t>受到平峰波谷影响</a:t>
            </a:r>
            <a:r>
              <a:rPr kumimoji="1" lang="en-US" altLang="zh-CN" i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dirty="0"/>
              <a:t>训练耗时大致随着网络层数，结点数上升而上升</a:t>
            </a:r>
            <a:endParaRPr lang="en-US" altLang="zh-CN" dirty="0"/>
          </a:p>
          <a:p>
            <a:endParaRPr kumimoji="1" lang="en-US" altLang="zh-CN" i="0" dirty="0"/>
          </a:p>
          <a:p>
            <a:endParaRPr kumimoji="1"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i="0" dirty="0"/>
              <a:t>受到平峰波谷影响</a:t>
            </a:r>
            <a:r>
              <a:rPr kumimoji="1" lang="en-US" altLang="zh-CN" i="0" dirty="0"/>
              <a:t> </a:t>
            </a:r>
            <a:r>
              <a:rPr kumimoji="1" lang="zh-CN" altLang="en-US" i="0" dirty="0"/>
              <a:t>（一般来讲，学习</a:t>
            </a:r>
            <a:r>
              <a:rPr kumimoji="1" lang="en-US" altLang="zh-CN" i="0" dirty="0"/>
              <a:t>0.01</a:t>
            </a:r>
            <a:r>
              <a:rPr kumimoji="1" lang="zh-CN" altLang="en-US" i="0" dirty="0"/>
              <a:t>学习率率越低耗时应越长）</a:t>
            </a:r>
            <a:endParaRPr kumimoji="1" lang="en-US" altLang="zh-CN" i="0" dirty="0"/>
          </a:p>
          <a:p>
            <a:r>
              <a:rPr kumimoji="1" lang="zh-CN" altLang="en-US" i="0" dirty="0"/>
              <a:t>耗时与</a:t>
            </a:r>
            <a:r>
              <a:rPr kumimoji="1" lang="en-US" altLang="zh-CN" i="0" dirty="0"/>
              <a:t>Dropout</a:t>
            </a:r>
            <a:r>
              <a:rPr kumimoji="1" lang="zh-CN" altLang="en-US" i="0" dirty="0"/>
              <a:t>无关的结果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此收敛标准一般应对大型的较为简单的数据集，相比上个收敛标准此标准需要多确定一个</a:t>
            </a:r>
            <a:r>
              <a:rPr kumimoji="1" lang="en-US" altLang="zh-CN" dirty="0"/>
              <a:t>Threshold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Threshold</a:t>
            </a:r>
            <a:r>
              <a:rPr kumimoji="1" lang="zh-CN" altLang="en-US" dirty="0"/>
              <a:t>一般通过时间决定，比一般变化值低一个量级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耗时大致随着每层结点数增加而增加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数据集越简单受到平地和波谷的影响就比较小（准确率高）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7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bankdata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C6CB63C-D582-467A-8EEB-7F03547D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5516"/>
              </p:ext>
            </p:extLst>
          </p:nvPr>
        </p:nvGraphicFramePr>
        <p:xfrm>
          <a:off x="4456006" y="1736130"/>
          <a:ext cx="4687994" cy="4202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23525">
                  <a:extLst>
                    <a:ext uri="{9D8B030D-6E8A-4147-A177-3AD203B41FA5}">
                      <a16:colId xmlns:a16="http://schemas.microsoft.com/office/drawing/2014/main" val="272174277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2783062120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3073001922"/>
                    </a:ext>
                  </a:extLst>
                </a:gridCol>
              </a:tblGrid>
              <a:tr h="181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网络结构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准确率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耗时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118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15.8813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78286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16, 16,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0.8971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186.8509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7422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16,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37.2907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69964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16, 16,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48.8358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8343915"/>
                  </a:ext>
                </a:extLst>
              </a:tr>
              <a:tr h="224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16, 16, 16,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59.7348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92779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16, 16, 16, 16,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69.7883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53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32,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0.8989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80.0492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0740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32, 32,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0.8973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193.0755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46339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32, 32, 32,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143.3832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023504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32, 32, 32, 32,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187.4442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5691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32, 32, 32, 32, 32,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233.5765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88901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32, 32, 32, 32, 32, 32,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139.5706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58494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128,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0.8969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182.9520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0738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0.8978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559.4415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902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128, 128, 128,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283.6878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6883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128, 128,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387.2200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7675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128, 128, 128,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488.6508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13464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128, 128, 128, 128,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589.1111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75467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D351BD5-33A8-4974-A97E-8E221E2C863A}"/>
              </a:ext>
            </a:extLst>
          </p:cNvPr>
          <p:cNvSpPr txBox="1"/>
          <p:nvPr/>
        </p:nvSpPr>
        <p:spPr>
          <a:xfrm>
            <a:off x="4642050" y="1209767"/>
            <a:ext cx="431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固定学习率为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0.1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dropout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0.5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4F105EB-1A3F-4E34-B171-B1B1040E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2246" r="3057" b="4315"/>
          <a:stretch/>
        </p:blipFill>
        <p:spPr>
          <a:xfrm>
            <a:off x="116606" y="2466147"/>
            <a:ext cx="4339399" cy="225769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37B47F7-9C1C-40F3-A065-3543D0ACA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9" y="1489816"/>
            <a:ext cx="3604572" cy="70110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FBB5CB1-E629-4C4F-92CE-A1C371A0B052}"/>
              </a:ext>
            </a:extLst>
          </p:cNvPr>
          <p:cNvSpPr txBox="1"/>
          <p:nvPr/>
        </p:nvSpPr>
        <p:spPr>
          <a:xfrm>
            <a:off x="116606" y="4800474"/>
            <a:ext cx="1842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收敛标准：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D5ABAB7-654A-4218-B2C3-BA7414653DEC}"/>
              </a:ext>
            </a:extLst>
          </p:cNvPr>
          <p:cNvSpPr txBox="1"/>
          <p:nvPr/>
        </p:nvSpPr>
        <p:spPr>
          <a:xfrm>
            <a:off x="421975" y="5149255"/>
            <a:ext cx="3576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+mn-ea"/>
                <a:cs typeface="Arial" panose="020B0604020202020204" pitchFamily="34" charset="0"/>
              </a:rPr>
              <a:t>每隔一段时间计算测试误差，若减小则继续，反之终止训练。</a:t>
            </a:r>
            <a:endParaRPr lang="en-US" altLang="zh-CN" sz="1600" kern="1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129592-C643-42EF-BD19-F3DE0322B1DE}"/>
              </a:ext>
            </a:extLst>
          </p:cNvPr>
          <p:cNvSpPr txBox="1"/>
          <p:nvPr/>
        </p:nvSpPr>
        <p:spPr>
          <a:xfrm>
            <a:off x="2568564" y="129406"/>
            <a:ext cx="3408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32950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个训练数据</a:t>
            </a:r>
            <a:endParaRPr lang="en-US" altLang="zh-CN" sz="1800" b="1" kern="100" dirty="0">
              <a:effectLst/>
              <a:latin typeface="+mn-ea"/>
              <a:cs typeface="Arial" panose="020B0604020202020204" pitchFamily="34" charset="0"/>
            </a:endParaRPr>
          </a:p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8238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个测试数据</a:t>
            </a:r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分类任务，正负比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7.8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bankdata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32C009-06BF-4AB9-9AB1-FE14684F6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43908"/>
              </p:ext>
            </p:extLst>
          </p:nvPr>
        </p:nvGraphicFramePr>
        <p:xfrm>
          <a:off x="4945361" y="2286838"/>
          <a:ext cx="3769211" cy="2872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5945">
                  <a:extLst>
                    <a:ext uri="{9D8B030D-6E8A-4147-A177-3AD203B41FA5}">
                      <a16:colId xmlns:a16="http://schemas.microsoft.com/office/drawing/2014/main" val="3233812568"/>
                    </a:ext>
                  </a:extLst>
                </a:gridCol>
                <a:gridCol w="983083">
                  <a:extLst>
                    <a:ext uri="{9D8B030D-6E8A-4147-A177-3AD203B41FA5}">
                      <a16:colId xmlns:a16="http://schemas.microsoft.com/office/drawing/2014/main" val="3840299752"/>
                    </a:ext>
                  </a:extLst>
                </a:gridCol>
                <a:gridCol w="876392">
                  <a:extLst>
                    <a:ext uri="{9D8B030D-6E8A-4147-A177-3AD203B41FA5}">
                      <a16:colId xmlns:a16="http://schemas.microsoft.com/office/drawing/2014/main" val="1188478103"/>
                    </a:ext>
                  </a:extLst>
                </a:gridCol>
                <a:gridCol w="903791">
                  <a:extLst>
                    <a:ext uri="{9D8B030D-6E8A-4147-A177-3AD203B41FA5}">
                      <a16:colId xmlns:a16="http://schemas.microsoft.com/office/drawing/2014/main" val="30514263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学习率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Dropout</a:t>
                      </a:r>
                      <a:r>
                        <a:rPr lang="zh-CN" altLang="en-US" sz="1400" u="none" strike="noStrike" dirty="0">
                          <a:effectLst/>
                        </a:rPr>
                        <a:t>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准确率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耗时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91565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80.3973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549845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78.9542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1688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77.7316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7990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75.9677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80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80.1087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65601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0.8990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190.2119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6150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0.8979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116.0685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83833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0.9114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227.0395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578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1.0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77.3562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8075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76.2590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0991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0.9007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188.3909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583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0.9084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147.9179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353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F5A83E94-4B18-45D3-A44F-904C069C7ACB}"/>
              </a:ext>
            </a:extLst>
          </p:cNvPr>
          <p:cNvSpPr txBox="1"/>
          <p:nvPr/>
        </p:nvSpPr>
        <p:spPr>
          <a:xfrm>
            <a:off x="4672013" y="1777189"/>
            <a:ext cx="431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固定网络结构为</a:t>
            </a:r>
            <a:r>
              <a:rPr lang="en-US" altLang="zh-CN" sz="1800" u="none" strike="noStrike" dirty="0">
                <a:effectLst/>
              </a:rPr>
              <a:t>[63, 16, 32, 2]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 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B847CC7-B1D7-4707-BADA-A5F0CD9A4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40439"/>
              </p:ext>
            </p:extLst>
          </p:nvPr>
        </p:nvGraphicFramePr>
        <p:xfrm>
          <a:off x="773746" y="2286838"/>
          <a:ext cx="2768414" cy="1546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864">
                  <a:extLst>
                    <a:ext uri="{9D8B030D-6E8A-4147-A177-3AD203B41FA5}">
                      <a16:colId xmlns:a16="http://schemas.microsoft.com/office/drawing/2014/main" val="3195320309"/>
                    </a:ext>
                  </a:extLst>
                </a:gridCol>
                <a:gridCol w="632018">
                  <a:extLst>
                    <a:ext uri="{9D8B030D-6E8A-4147-A177-3AD203B41FA5}">
                      <a16:colId xmlns:a16="http://schemas.microsoft.com/office/drawing/2014/main" val="2859721711"/>
                    </a:ext>
                  </a:extLst>
                </a:gridCol>
                <a:gridCol w="961532">
                  <a:extLst>
                    <a:ext uri="{9D8B030D-6E8A-4147-A177-3AD203B41FA5}">
                      <a16:colId xmlns:a16="http://schemas.microsoft.com/office/drawing/2014/main" val="2781572668"/>
                    </a:ext>
                  </a:extLst>
                </a:gridCol>
              </a:tblGrid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网络结构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准确率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耗时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0035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16, 32,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0.8990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190.2119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09594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[63, 32, 16, 2]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0.8983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271.6630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30849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16,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0.8865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104.9469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129366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16,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0.8983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647.5509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1721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32, 128,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0.8978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480.5055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50387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[63, 128, 32, 2]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0.8982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609.7019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40795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E06FBBC-B85D-4D76-A254-46B1F8A87ACC}"/>
              </a:ext>
            </a:extLst>
          </p:cNvPr>
          <p:cNvSpPr txBox="1"/>
          <p:nvPr/>
        </p:nvSpPr>
        <p:spPr>
          <a:xfrm>
            <a:off x="0" y="1777189"/>
            <a:ext cx="431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固定学习率为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0.1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dropout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0.5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EB74357-8A03-41B7-98D4-DD645DD1B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2246" r="3057" b="4315"/>
          <a:stretch/>
        </p:blipFill>
        <p:spPr>
          <a:xfrm>
            <a:off x="232601" y="4036530"/>
            <a:ext cx="4339399" cy="22576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BEDD1D-BD84-40E4-9C56-2F9DEA73DE5B}"/>
              </a:ext>
            </a:extLst>
          </p:cNvPr>
          <p:cNvSpPr txBox="1"/>
          <p:nvPr/>
        </p:nvSpPr>
        <p:spPr>
          <a:xfrm>
            <a:off x="2568564" y="129406"/>
            <a:ext cx="3408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32950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个训练数据</a:t>
            </a:r>
            <a:endParaRPr lang="en-US" altLang="zh-CN" sz="1800" b="1" kern="100" dirty="0">
              <a:effectLst/>
              <a:latin typeface="+mn-ea"/>
              <a:cs typeface="Arial" panose="020B0604020202020204" pitchFamily="34" charset="0"/>
            </a:endParaRPr>
          </a:p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8238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个测试数据</a:t>
            </a:r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分类任务，正负比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7.8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mnist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262914-A152-4C37-8394-8B32A1EFC824}"/>
              </a:ext>
            </a:extLst>
          </p:cNvPr>
          <p:cNvSpPr txBox="1"/>
          <p:nvPr/>
        </p:nvSpPr>
        <p:spPr>
          <a:xfrm>
            <a:off x="0" y="1179814"/>
            <a:ext cx="1842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收敛标准：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45F21F-F6E2-4BCF-8DC4-8DB650F67945}"/>
              </a:ext>
            </a:extLst>
          </p:cNvPr>
          <p:cNvSpPr txBox="1"/>
          <p:nvPr/>
        </p:nvSpPr>
        <p:spPr>
          <a:xfrm>
            <a:off x="305369" y="1484119"/>
            <a:ext cx="4180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+mn-ea"/>
                <a:cs typeface="Arial" panose="020B0604020202020204" pitchFamily="34" charset="0"/>
              </a:rPr>
              <a:t>每隔一段时间计算测试误差，若测试误差更新值 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&lt; threshold,</a:t>
            </a:r>
            <a:r>
              <a:rPr lang="zh-CN" altLang="en-US" sz="1600" kern="100" dirty="0">
                <a:effectLst/>
                <a:latin typeface="+mn-ea"/>
                <a:cs typeface="Arial" panose="020B0604020202020204" pitchFamily="34" charset="0"/>
              </a:rPr>
              <a:t>终止训练。</a:t>
            </a:r>
            <a:endParaRPr lang="en-US" altLang="zh-CN" sz="1600" kern="100" dirty="0">
              <a:effectLst/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4C73022-C7CF-492B-A3E7-F493F030C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2246" r="3057" b="4315"/>
          <a:stretch/>
        </p:blipFill>
        <p:spPr>
          <a:xfrm>
            <a:off x="112424" y="2063509"/>
            <a:ext cx="4085546" cy="21256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229757-DAB5-4104-8F81-1D1124C3AE3E}"/>
              </a:ext>
            </a:extLst>
          </p:cNvPr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51F925-2F23-497C-AAD2-4E8102D3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60599"/>
              </p:ext>
            </p:extLst>
          </p:nvPr>
        </p:nvGraphicFramePr>
        <p:xfrm>
          <a:off x="338144" y="4588175"/>
          <a:ext cx="3859826" cy="2209800"/>
        </p:xfrm>
        <a:graphic>
          <a:graphicData uri="http://schemas.openxmlformats.org/drawingml/2006/table">
            <a:tbl>
              <a:tblPr lastCol="1">
                <a:tableStyleId>{2D5ABB26-0587-4C30-8999-92F81FD0307C}</a:tableStyleId>
              </a:tblPr>
              <a:tblGrid>
                <a:gridCol w="1905184">
                  <a:extLst>
                    <a:ext uri="{9D8B030D-6E8A-4147-A177-3AD203B41FA5}">
                      <a16:colId xmlns:a16="http://schemas.microsoft.com/office/drawing/2014/main" val="289026798"/>
                    </a:ext>
                  </a:extLst>
                </a:gridCol>
                <a:gridCol w="957072">
                  <a:extLst>
                    <a:ext uri="{9D8B030D-6E8A-4147-A177-3AD203B41FA5}">
                      <a16:colId xmlns:a16="http://schemas.microsoft.com/office/drawing/2014/main" val="2152924559"/>
                    </a:ext>
                  </a:extLst>
                </a:gridCol>
                <a:gridCol w="997570">
                  <a:extLst>
                    <a:ext uri="{9D8B030D-6E8A-4147-A177-3AD203B41FA5}">
                      <a16:colId xmlns:a16="http://schemas.microsoft.com/office/drawing/2014/main" val="2842438608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网络结构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准确率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耗时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412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0.9680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8924.0499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967556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0.9654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10177.0976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0823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64,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0.9584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6939.5357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72637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64, 64,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0.9211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7127.7939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21805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128,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10244.6996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08062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128, 128,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0.9758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12081.3126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14367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256,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0.9815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25230.9438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605978"/>
                  </a:ext>
                </a:extLst>
              </a:tr>
              <a:tr h="201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256, 256,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30329.4625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1530442"/>
                  </a:ext>
                </a:extLst>
              </a:tr>
              <a:tr h="201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[784, 512, 10]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0.9816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30440.3996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7138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20D4CC26-7AF4-44D3-BD70-589846B47C43}"/>
              </a:ext>
            </a:extLst>
          </p:cNvPr>
          <p:cNvSpPr txBox="1"/>
          <p:nvPr/>
        </p:nvSpPr>
        <p:spPr>
          <a:xfrm>
            <a:off x="-2756" y="4189126"/>
            <a:ext cx="431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固定学习率为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0.1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dropout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率为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0.5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E1D43E1-9117-4BC5-A98A-660E45A38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94684"/>
              </p:ext>
            </p:extLst>
          </p:nvPr>
        </p:nvGraphicFramePr>
        <p:xfrm>
          <a:off x="4433202" y="1648656"/>
          <a:ext cx="4478020" cy="3535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3140">
                  <a:extLst>
                    <a:ext uri="{9D8B030D-6E8A-4147-A177-3AD203B41FA5}">
                      <a16:colId xmlns:a16="http://schemas.microsoft.com/office/drawing/2014/main" val="780483001"/>
                    </a:ext>
                  </a:extLst>
                </a:gridCol>
                <a:gridCol w="1021581">
                  <a:extLst>
                    <a:ext uri="{9D8B030D-6E8A-4147-A177-3AD203B41FA5}">
                      <a16:colId xmlns:a16="http://schemas.microsoft.com/office/drawing/2014/main" val="3141961873"/>
                    </a:ext>
                  </a:extLst>
                </a:gridCol>
                <a:gridCol w="1254259">
                  <a:extLst>
                    <a:ext uri="{9D8B030D-6E8A-4147-A177-3AD203B41FA5}">
                      <a16:colId xmlns:a16="http://schemas.microsoft.com/office/drawing/2014/main" val="141869423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488180658"/>
                    </a:ext>
                  </a:extLst>
                </a:gridCol>
              </a:tblGrid>
              <a:tr h="210438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64, 64,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128,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9889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0.9302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0.9307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0.9392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47892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0.9462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0.9457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0.9534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79505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0.9517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0.9525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0.9601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330208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0.9549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0.9573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0.9646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33668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0.9566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0.9588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0.9675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37264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0.9573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0.9603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0.9697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8610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0.9584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0.9611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0.9714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9518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0.9605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0.9624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0.9726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9478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0.9637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0.9633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12632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0.9649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0.9637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0.9740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353604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0.9643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0.9743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6225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0.9664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0.9646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0.9755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2226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.....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0.9648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18358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0.9680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0.9654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21288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平均变化值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0.0024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0.0025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0.0026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30097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FF7E77F-1B98-4D0E-8715-35D1C3D97998}"/>
              </a:ext>
            </a:extLst>
          </p:cNvPr>
          <p:cNvSpPr txBox="1"/>
          <p:nvPr/>
        </p:nvSpPr>
        <p:spPr>
          <a:xfrm>
            <a:off x="4514259" y="1135338"/>
            <a:ext cx="431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测试集准确率变化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8724FBC-CEDE-4D92-BC03-104943079E7D}"/>
              </a:ext>
            </a:extLst>
          </p:cNvPr>
          <p:cNvSpPr/>
          <p:nvPr/>
        </p:nvSpPr>
        <p:spPr>
          <a:xfrm rot="16200000">
            <a:off x="5839092" y="5257749"/>
            <a:ext cx="426720" cy="3878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89C3578-AF7A-4A8C-BD5E-6B294251C58F}"/>
              </a:ext>
            </a:extLst>
          </p:cNvPr>
          <p:cNvSpPr txBox="1"/>
          <p:nvPr/>
        </p:nvSpPr>
        <p:spPr>
          <a:xfrm>
            <a:off x="6404108" y="5267015"/>
            <a:ext cx="230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Arial" panose="020B0604020202020204" pitchFamily="34" charset="0"/>
              </a:rPr>
              <a:t>Threshold = 0.0001</a:t>
            </a:r>
            <a:endParaRPr lang="en-US" altLang="zh-CN" sz="1800" kern="1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D500F0-24ED-4CDE-BD19-C6F87EA0AB8F}"/>
              </a:ext>
            </a:extLst>
          </p:cNvPr>
          <p:cNvSpPr txBox="1"/>
          <p:nvPr/>
        </p:nvSpPr>
        <p:spPr>
          <a:xfrm>
            <a:off x="4438148" y="5835237"/>
            <a:ext cx="3931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学习率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0.01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0.1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；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dropout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率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0.3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0.5</a:t>
            </a:r>
            <a:r>
              <a:rPr lang="zh-CN" altLang="en-US" sz="1400" kern="100" dirty="0">
                <a:effectLst/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kern="100" dirty="0">
                <a:effectLst/>
                <a:latin typeface="+mn-ea"/>
                <a:cs typeface="Arial" panose="020B0604020202020204" pitchFamily="34" charset="0"/>
              </a:rPr>
              <a:t>0.7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25C26EF-56F6-4157-8528-EB386DBDE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8961"/>
              </p:ext>
            </p:extLst>
          </p:nvPr>
        </p:nvGraphicFramePr>
        <p:xfrm>
          <a:off x="4433202" y="6274446"/>
          <a:ext cx="4634490" cy="5156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9610">
                  <a:extLst>
                    <a:ext uri="{9D8B030D-6E8A-4147-A177-3AD203B41FA5}">
                      <a16:colId xmlns:a16="http://schemas.microsoft.com/office/drawing/2014/main" val="2748158915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9192541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43343436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12146905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42806814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网络结构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学习率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Dropout</a:t>
                      </a:r>
                      <a:r>
                        <a:rPr lang="zh-CN" altLang="en-US" sz="1400" u="none" strike="noStrike" dirty="0">
                          <a:effectLst/>
                        </a:rPr>
                        <a:t>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准确率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耗时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3272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[784, 512, 10]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0.01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0.9837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83871.3530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09624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A1373445-C0BE-4CCF-B578-A3F6E69A4EEB}"/>
              </a:ext>
            </a:extLst>
          </p:cNvPr>
          <p:cNvSpPr txBox="1"/>
          <p:nvPr/>
        </p:nvSpPr>
        <p:spPr>
          <a:xfrm>
            <a:off x="1842703" y="157159"/>
            <a:ext cx="2171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60000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个训练数据</a:t>
            </a:r>
            <a:endParaRPr lang="en-US" altLang="zh-CN" sz="1800" b="1" kern="100" dirty="0">
              <a:effectLst/>
              <a:latin typeface="+mn-ea"/>
              <a:cs typeface="Arial" panose="020B0604020202020204" pitchFamily="34" charset="0"/>
            </a:endParaRPr>
          </a:p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10000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个测试数据</a:t>
            </a:r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784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维，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分类任务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6CE8DF-24BE-4699-AB1B-1CBAA3F915F2}"/>
              </a:ext>
            </a:extLst>
          </p:cNvPr>
          <p:cNvSpPr txBox="1"/>
          <p:nvPr/>
        </p:nvSpPr>
        <p:spPr>
          <a:xfrm>
            <a:off x="247961" y="1961066"/>
            <a:ext cx="8648077" cy="293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耗时随着每层结点数增加而增加，神经网络层数增加而增加，随着学习率的增大而减小；</a:t>
            </a:r>
            <a:endParaRPr lang="en-US" altLang="zh-CN" sz="1800" b="1" kern="1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收敛标准的间隔取得太小容易受到平地和波谷的影响，间隔取得太大容易导致距离最优点过远；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较难数据集相对更容易受到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平地和波谷的影响，再加上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RELU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激活函数的线性特征，使得网络层数的堆叠失去效果。</a:t>
            </a:r>
            <a:endParaRPr lang="en-US" altLang="zh-CN" sz="1800" b="1" kern="1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在训练较难数据集时，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整体上来看，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dropout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值越小效果越好</a:t>
            </a:r>
            <a:endParaRPr lang="en-US" altLang="zh-CN" b="1" kern="1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970</Words>
  <Application>Microsoft Office PowerPoint</Application>
  <PresentationFormat>全屏显示(4:3)</PresentationFormat>
  <Paragraphs>265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幼圆</vt:lpstr>
      <vt:lpstr>Arial</vt:lpstr>
      <vt:lpstr>Palatino Linotype</vt:lpstr>
      <vt:lpstr>Office 主题​​</vt:lpstr>
      <vt:lpstr>bankdata</vt:lpstr>
      <vt:lpstr>bankdata</vt:lpstr>
      <vt:lpstr>mnist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ZHOU 大</cp:lastModifiedBy>
  <cp:revision>2018</cp:revision>
  <cp:lastPrinted>2018-04-09T07:26:00Z</cp:lastPrinted>
  <dcterms:created xsi:type="dcterms:W3CDTF">2017-04-12T11:19:00Z</dcterms:created>
  <dcterms:modified xsi:type="dcterms:W3CDTF">2021-08-08T13:31:04Z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