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20" r:id="rId2"/>
    <p:sldId id="342" r:id="rId3"/>
    <p:sldId id="343" r:id="rId4"/>
    <p:sldId id="345" r:id="rId5"/>
    <p:sldId id="344" r:id="rId6"/>
    <p:sldId id="346" r:id="rId7"/>
    <p:sldId id="347" r:id="rId8"/>
    <p:sldId id="34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0660"/>
    <a:srgbClr val="FFFFB3"/>
    <a:srgbClr val="0000FF"/>
    <a:srgbClr val="EAD2EB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86145" autoAdjust="0"/>
  </p:normalViewPr>
  <p:slideViewPr>
    <p:cSldViewPr snapToGrid="0">
      <p:cViewPr varScale="1">
        <p:scale>
          <a:sx n="87" d="100"/>
          <a:sy n="87" d="100"/>
        </p:scale>
        <p:origin x="1717" y="7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F13D-4EBE-4F35-B0F2-35B3D398713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3CA4D-8432-4725-99DA-4FAA21BCD7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62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A3B3-44AE-4BB6-BF11-7EB7779EBBDB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6A0D-F9A6-4C65-A99E-D9475DD41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4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8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55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4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7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98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2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48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4800" baseline="0">
                <a:latin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53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/>
          <p:cNvGrpSpPr/>
          <p:nvPr userDrawn="1"/>
        </p:nvGrpSpPr>
        <p:grpSpPr>
          <a:xfrm>
            <a:off x="7914098" y="107219"/>
            <a:ext cx="1080000" cy="1760164"/>
            <a:chOff x="6322762" y="100290"/>
            <a:chExt cx="1080000" cy="1760164"/>
          </a:xfrm>
        </p:grpSpPr>
        <p:pic>
          <p:nvPicPr>
            <p:cNvPr id="2050" name="Picture 2" descr="“南京大学 logo”的图片搜索结果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4"/>
            <a:srcRect b="22906"/>
            <a:stretch/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" y="4752979"/>
            <a:ext cx="9153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0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295404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31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36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43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31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flipV="1">
            <a:off x="2" y="6322039"/>
            <a:ext cx="9141619" cy="61462"/>
          </a:xfrm>
          <a:prstGeom prst="rect">
            <a:avLst/>
          </a:prstGeom>
        </p:spPr>
      </p:pic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673344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383505"/>
            <a:ext cx="9144000" cy="485775"/>
          </a:xfrm>
          <a:prstGeom prst="rect">
            <a:avLst/>
          </a:prstGeom>
        </p:spPr>
      </p:pic>
      <p:sp>
        <p:nvSpPr>
          <p:cNvPr id="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1295404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-1" y="6487892"/>
            <a:ext cx="888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aseline="0" dirty="0">
                <a:solidFill>
                  <a:schemeClr val="bg1"/>
                </a:solidFill>
              </a:rPr>
              <a:t>LAMDA2019</a:t>
            </a:r>
            <a:r>
              <a:rPr lang="zh-CN" altLang="en-US" sz="1200" baseline="0" dirty="0">
                <a:solidFill>
                  <a:schemeClr val="bg1"/>
                </a:solidFill>
              </a:rPr>
              <a:t>暑期讲读班  贝叶斯分类器</a:t>
            </a:r>
            <a:r>
              <a:rPr lang="en-US" altLang="zh-CN" sz="1200" baseline="0" dirty="0">
                <a:solidFill>
                  <a:schemeClr val="bg1"/>
                </a:solidFill>
              </a:rPr>
              <a:t>/</a:t>
            </a:r>
            <a:r>
              <a:rPr lang="zh-CN" altLang="en-US" sz="1200" baseline="0" dirty="0">
                <a:solidFill>
                  <a:schemeClr val="bg1"/>
                </a:solidFill>
              </a:rPr>
              <a:t>部分概率图模型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2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Naoya Takeishi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68300" y="1690576"/>
            <a:ext cx="8126220" cy="1129536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LDA </a:t>
            </a:r>
            <a:r>
              <a:rPr lang="zh-CN" altLang="en-US" sz="36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主题模型</a:t>
            </a:r>
            <a:endParaRPr lang="en-US" altLang="zh-CN" sz="36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375C96-B8AB-4FB1-A6C9-A0B83557F4D2}"/>
              </a:ext>
            </a:extLst>
          </p:cNvPr>
          <p:cNvSpPr txBox="1"/>
          <p:nvPr/>
        </p:nvSpPr>
        <p:spPr>
          <a:xfrm>
            <a:off x="6261652" y="4173448"/>
            <a:ext cx="4154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袁满杰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2021 6.4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94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97157"/>
            <a:ext cx="8893174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隐狄利克雷分配模型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(Latent Dirichlet Allocation)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目标：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给定主题数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K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，对文档计算其中各主题的分布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可以理解为对文档进行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embedding</a:t>
            </a: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下游任务据此可做聚类、分类等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特点：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无监督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“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生成式模型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”,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从如何生成一个文档出发建模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基于贝叶斯学派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超参数：主题数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K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主题的先验分布和每个主题下单词的先验分布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LDA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主题模型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5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概率论两大学派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9359C24-8C23-45B9-B59F-7D2E4019CCFF}"/>
              </a:ext>
            </a:extLst>
          </p:cNvPr>
          <p:cNvSpPr txBox="1">
            <a:spLocks/>
          </p:cNvSpPr>
          <p:nvPr/>
        </p:nvSpPr>
        <p:spPr bwMode="auto">
          <a:xfrm>
            <a:off x="250826" y="1297157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频率学派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对于一个带参数的分布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P(</a:t>
            </a:r>
            <a:r>
              <a:rPr lang="en-US" altLang="zh-CN" sz="28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x|θ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θ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是未知但客观存在且确定的一个值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目标是基于随机采样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x~ D(θ)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来估计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θ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的值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贝叶斯学派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对于一个带参数的分布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P(</a:t>
            </a:r>
            <a:r>
              <a:rPr lang="en-US" altLang="zh-CN" sz="28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x|θ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 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θ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也应该是一个随机变量，服从于分布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P(θ)</a:t>
            </a:r>
          </a:p>
          <a:p>
            <a:pPr lvl="1"/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目标是基于遇到的数据修正分布</a:t>
            </a:r>
            <a:r>
              <a:rPr lang="en-US" altLang="zh-CN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P(θ)</a:t>
            </a:r>
          </a:p>
          <a:p>
            <a:pPr marL="914400" lvl="2" indent="0">
              <a:buNone/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55F56B-654A-4EC8-898C-1B1D6A9EC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413" y="5466289"/>
            <a:ext cx="3390900" cy="914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04DA7E-B444-470E-A921-F2A332EC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31" y="4943440"/>
            <a:ext cx="4633362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9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贝叶斯学派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9359C24-8C23-45B9-B59F-7D2E4019CCFF}"/>
              </a:ext>
            </a:extLst>
          </p:cNvPr>
          <p:cNvSpPr txBox="1">
            <a:spLocks/>
          </p:cNvSpPr>
          <p:nvPr/>
        </p:nvSpPr>
        <p:spPr bwMode="auto">
          <a:xfrm>
            <a:off x="250826" y="1297157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为了方便计算，后验分布与先验分布应形式相同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称对于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P(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x|θ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满足上述要求的分布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P(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x|θ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为共轭分布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对于二项分布，共轭分布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先验后验分布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Beta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分布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对于多项分布，共轭分布为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Dirichelet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分布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914400" lvl="2" indent="0">
              <a:buNone/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04DA7E-B444-470E-A921-F2A332EC3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297157"/>
            <a:ext cx="4633362" cy="6401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6AD4817-94E6-4979-A897-7878AF1FB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617" y="1848360"/>
            <a:ext cx="5610225" cy="819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35C071-E061-4AF4-97C1-3D9F47EFE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249" y="4212064"/>
            <a:ext cx="4600575" cy="533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DD4612-B553-40C4-A0B4-399C20AA3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5" y="4760470"/>
            <a:ext cx="9001125" cy="457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6EAA56-F915-456A-A70E-3CC7719D31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85" y="5795432"/>
            <a:ext cx="77152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6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2E5D80-8147-4834-A2AD-6381159C5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679" y="1465789"/>
            <a:ext cx="4314825" cy="491490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5" y="1257401"/>
            <a:ext cx="5613261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模型的生成过程：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对于一篇文档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从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Dirichlet(θ|α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中采样一个主题分布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θ</a:t>
            </a:r>
            <a:r>
              <a:rPr lang="en-US" altLang="zh-CN" sz="20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依次对每个词：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对于第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n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个词，首先基于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θ</a:t>
            </a:r>
            <a:r>
              <a:rPr lang="en-US" altLang="zh-CN" sz="18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生成一个主题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Z</a:t>
            </a:r>
            <a:r>
              <a:rPr lang="en-US" altLang="zh-CN" sz="18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m,n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对于这一主题，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Dirichlet(θ|β</a:t>
            </a:r>
            <a:r>
              <a:rPr lang="en-US" altLang="zh-CN" sz="18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Z</a:t>
            </a:r>
            <a:r>
              <a:rPr lang="en-US" altLang="zh-CN" sz="14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m,n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中采样一个词分布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φ</a:t>
            </a:r>
            <a:r>
              <a:rPr lang="en-US" altLang="zh-CN" sz="18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k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对于这个词，基于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φ</a:t>
            </a:r>
            <a:r>
              <a:rPr lang="en-US" altLang="zh-CN" sz="18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k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生成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该词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w</a:t>
            </a:r>
            <a:r>
              <a:rPr lang="en-US" altLang="zh-CN" sz="18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m,n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LDA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主题模型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37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5" y="1257401"/>
            <a:ext cx="8585062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求解目标：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求解文档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主题分布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θ</a:t>
            </a:r>
            <a:r>
              <a:rPr lang="en-US" altLang="zh-CN" sz="20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、主题单词分布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φ</a:t>
            </a:r>
            <a:r>
              <a:rPr lang="en-US" altLang="zh-CN" sz="20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k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（等价于求解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α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和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β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Z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）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期望下分布概率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θ</a:t>
            </a:r>
            <a:r>
              <a:rPr lang="en-US" altLang="zh-CN" sz="20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可由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α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算出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求解方法：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Gibbs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采样法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变分推断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EM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算法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LDA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主题模型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99025C-84D1-4F0C-B393-F28B1C109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262" y="3429000"/>
            <a:ext cx="4523223" cy="14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3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5" y="1257401"/>
            <a:ext cx="8585062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数据集：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en-US" altLang="zh-CN" b="1" dirty="0"/>
              <a:t>All </a:t>
            </a:r>
            <a:r>
              <a:rPr lang="en-US" altLang="zh-CN" b="1" dirty="0" err="1"/>
              <a:t>NeurIPS</a:t>
            </a:r>
            <a:r>
              <a:rPr lang="en-US" altLang="zh-CN" b="1" dirty="0"/>
              <a:t> (NIPS) Papers  (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Kaggle) </a:t>
            </a: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9674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篇文章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预处理：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只保留单词，去除数词、符号等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去停用词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全部转小写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输出：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打印出现频率最高的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个主题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每个主题打印出现频率最高的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个单词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实验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0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5" y="1257401"/>
            <a:ext cx="8585062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受算力限制，数据取最近的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1000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篇论文文本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K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取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100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K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取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30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实验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47E3C5-BAB8-45C6-9890-E5F5204C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0353"/>
            <a:ext cx="9144000" cy="141454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FC6F96B-FF32-4344-AC66-DD0ECA1FB365}"/>
              </a:ext>
            </a:extLst>
          </p:cNvPr>
          <p:cNvCxnSpPr>
            <a:cxnSpLocks/>
          </p:cNvCxnSpPr>
          <p:nvPr/>
        </p:nvCxnSpPr>
        <p:spPr>
          <a:xfrm>
            <a:off x="6370983" y="2832652"/>
            <a:ext cx="4174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209DCA4-8360-4C64-B418-E162066C054E}"/>
              </a:ext>
            </a:extLst>
          </p:cNvPr>
          <p:cNvCxnSpPr>
            <a:cxnSpLocks/>
          </p:cNvCxnSpPr>
          <p:nvPr/>
        </p:nvCxnSpPr>
        <p:spPr>
          <a:xfrm>
            <a:off x="2358888" y="3067623"/>
            <a:ext cx="4174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F354221-DA3F-436A-B506-5A846B3754A2}"/>
              </a:ext>
            </a:extLst>
          </p:cNvPr>
          <p:cNvCxnSpPr>
            <a:cxnSpLocks/>
          </p:cNvCxnSpPr>
          <p:nvPr/>
        </p:nvCxnSpPr>
        <p:spPr>
          <a:xfrm>
            <a:off x="4572000" y="3409122"/>
            <a:ext cx="4174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A7CC57EB-41B4-4BEC-BABE-FF1ED87D5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63229"/>
            <a:ext cx="9144000" cy="1198388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902A54B-15D1-48BE-B280-7CF2B0337ABC}"/>
              </a:ext>
            </a:extLst>
          </p:cNvPr>
          <p:cNvCxnSpPr>
            <a:cxnSpLocks/>
          </p:cNvCxnSpPr>
          <p:nvPr/>
        </p:nvCxnSpPr>
        <p:spPr>
          <a:xfrm>
            <a:off x="6457122" y="4691015"/>
            <a:ext cx="4174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61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MDA">
      <a:majorFont>
        <a:latin typeface="Palatino Linotype"/>
        <a:ea typeface="幼圆"/>
        <a:cs typeface=""/>
      </a:majorFont>
      <a:minorFont>
        <a:latin typeface="Palatino Linotype"/>
        <a:ea typeface="幼圆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4348</TotalTime>
  <Words>444</Words>
  <Application>Microsoft Office PowerPoint</Application>
  <PresentationFormat>全屏显示(4:3)</PresentationFormat>
  <Paragraphs>77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Adobe 黑体 Std R</vt:lpstr>
      <vt:lpstr>等线</vt:lpstr>
      <vt:lpstr>幼圆</vt:lpstr>
      <vt:lpstr>Arial</vt:lpstr>
      <vt:lpstr>Palatino Linotype</vt:lpstr>
      <vt:lpstr>Office 主题​​</vt:lpstr>
      <vt:lpstr>LDA 主题模型</vt:lpstr>
      <vt:lpstr>LDA主题模型</vt:lpstr>
      <vt:lpstr>概率论两大学派</vt:lpstr>
      <vt:lpstr>贝叶斯学派</vt:lpstr>
      <vt:lpstr>LDA主题模型</vt:lpstr>
      <vt:lpstr>LDA主题模型</vt:lpstr>
      <vt:lpstr>实验</vt:lpstr>
      <vt:lpstr>实验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Zhao</dc:creator>
  <cp:lastModifiedBy>Manjie Yuan</cp:lastModifiedBy>
  <cp:revision>529</cp:revision>
  <cp:lastPrinted>2018-04-09T07:26:07Z</cp:lastPrinted>
  <dcterms:created xsi:type="dcterms:W3CDTF">2017-04-12T11:19:14Z</dcterms:created>
  <dcterms:modified xsi:type="dcterms:W3CDTF">2021-06-04T13:04:17Z</dcterms:modified>
</cp:coreProperties>
</file>