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2"/>
  </p:notesMasterIdLst>
  <p:handoutMasterIdLst>
    <p:handoutMasterId r:id="rId13"/>
  </p:handoutMasterIdLst>
  <p:sldIdLst>
    <p:sldId id="263" r:id="rId2"/>
    <p:sldId id="351" r:id="rId3"/>
    <p:sldId id="368" r:id="rId4"/>
    <p:sldId id="363" r:id="rId5"/>
    <p:sldId id="359" r:id="rId6"/>
    <p:sldId id="366" r:id="rId7"/>
    <p:sldId id="361" r:id="rId8"/>
    <p:sldId id="362" r:id="rId9"/>
    <p:sldId id="367" r:id="rId10"/>
    <p:sldId id="369"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0660"/>
    <a:srgbClr val="FFFFB3"/>
    <a:srgbClr val="0000FF"/>
    <a:srgbClr val="EAD2EB"/>
    <a:srgbClr val="6306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98" autoAdjust="0"/>
    <p:restoredTop sz="95681" autoAdjust="0"/>
  </p:normalViewPr>
  <p:slideViewPr>
    <p:cSldViewPr snapToGrid="0">
      <p:cViewPr varScale="1">
        <p:scale>
          <a:sx n="96" d="100"/>
          <a:sy n="96" d="100"/>
        </p:scale>
        <p:origin x="632" y="6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2" d="100"/>
          <a:sy n="52" d="100"/>
        </p:scale>
        <p:origin x="268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C8F13D-4EBE-4F35-B0F2-35B3D3987130}" type="datetimeFigureOut">
              <a:rPr lang="zh-CN" altLang="en-US" smtClean="0"/>
              <a:t>2021/7/28</a:t>
            </a:fld>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A3CA4D-8432-4725-99DA-4FAA21BCD72F}" type="slidenum">
              <a:rPr lang="zh-CN" altLang="en-US" smtClean="0"/>
              <a:t>‹#›</a:t>
            </a:fld>
            <a:endParaRPr lang="zh-CN" altLang="en-US"/>
          </a:p>
        </p:txBody>
      </p:sp>
      <p:sp>
        <p:nvSpPr>
          <p:cNvPr id="6" name="页脚占位符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A7A3B3-44AE-4BB6-BF11-7EB7779EBBDB}" type="datetimeFigureOut">
              <a:rPr lang="zh-CN" altLang="en-US" smtClean="0"/>
              <a:t>2021/7/28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86A0D-F9A6-4C65-A99E-D9475DD41EE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en-US" altLang="zh-CN" b="0" i="0" dirty="0" err="1">
                <a:solidFill>
                  <a:srgbClr val="121212"/>
                </a:solidFill>
                <a:effectLst/>
                <a:latin typeface="-apple-system"/>
              </a:rPr>
              <a:t>BatchNorm</a:t>
            </a:r>
            <a:r>
              <a:rPr lang="zh-CN" altLang="en-US" b="0" i="0" dirty="0">
                <a:solidFill>
                  <a:srgbClr val="121212"/>
                </a:solidFill>
                <a:effectLst/>
                <a:latin typeface="-apple-system"/>
              </a:rPr>
              <a:t>就是在深度神经网络训练过程中使得每一层神经网络的输入保持相同分布的（避免梯度消失问题产生，而且梯度变大意味着学习收敛速度快，能大大加快训练速度。）：</a:t>
            </a:r>
            <a:r>
              <a:rPr lang="en-US" altLang="zh-CN" b="0" i="0" dirty="0">
                <a:solidFill>
                  <a:srgbClr val="121212"/>
                </a:solidFill>
                <a:effectLst/>
                <a:latin typeface="-apple-system"/>
              </a:rPr>
              <a:t>https://zhuanlan.zhihu.com/p/88347589</a:t>
            </a:r>
          </a:p>
          <a:p>
            <a:pPr algn="l"/>
            <a:r>
              <a:rPr lang="en-US" altLang="zh-CN" b="0" i="0" dirty="0">
                <a:solidFill>
                  <a:srgbClr val="121212"/>
                </a:solidFill>
                <a:effectLst/>
                <a:latin typeface="-apple-system"/>
              </a:rPr>
              <a:t>Xavier</a:t>
            </a:r>
            <a:r>
              <a:rPr lang="zh-CN" altLang="en-US" b="0" i="0" dirty="0">
                <a:solidFill>
                  <a:srgbClr val="121212"/>
                </a:solidFill>
                <a:effectLst/>
                <a:latin typeface="-apple-system"/>
              </a:rPr>
              <a:t>：我们要让样本空间与类别空间的分布差异（密度差别）不要太大，也就是要让它们的方差尽可能相等</a:t>
            </a:r>
            <a:r>
              <a:rPr lang="en-US" altLang="zh-CN" b="0" i="0" dirty="0">
                <a:solidFill>
                  <a:srgbClr val="121212"/>
                </a:solidFill>
                <a:effectLst/>
                <a:latin typeface="-apple-system"/>
              </a:rPr>
              <a:t>https://zhuanlan.zhihu.com/p/27919794</a:t>
            </a:r>
          </a:p>
          <a:p>
            <a:pPr algn="l"/>
            <a:r>
              <a:rPr lang="en-US" altLang="zh-CN" b="0" i="0" dirty="0">
                <a:solidFill>
                  <a:srgbClr val="4D4D4D"/>
                </a:solidFill>
                <a:effectLst/>
                <a:latin typeface="-apple-system"/>
              </a:rPr>
              <a:t>Xavier</a:t>
            </a:r>
            <a:r>
              <a:rPr lang="zh-CN" altLang="en-US" b="0" i="0" dirty="0">
                <a:solidFill>
                  <a:srgbClr val="4D4D4D"/>
                </a:solidFill>
                <a:effectLst/>
                <a:latin typeface="-apple-system"/>
              </a:rPr>
              <a:t>在</a:t>
            </a:r>
            <a:r>
              <a:rPr lang="en-US" altLang="zh-CN" b="0" i="0" dirty="0">
                <a:solidFill>
                  <a:srgbClr val="4D4D4D"/>
                </a:solidFill>
                <a:effectLst/>
                <a:latin typeface="-apple-system"/>
              </a:rPr>
              <a:t>tanh</a:t>
            </a:r>
            <a:r>
              <a:rPr lang="zh-CN" altLang="en-US" b="0" i="0" dirty="0">
                <a:solidFill>
                  <a:srgbClr val="4D4D4D"/>
                </a:solidFill>
                <a:effectLst/>
                <a:latin typeface="-apple-system"/>
              </a:rPr>
              <a:t>中表现的很好，但在</a:t>
            </a:r>
            <a:r>
              <a:rPr lang="en-US" altLang="zh-CN" b="0" i="0" dirty="0" err="1">
                <a:solidFill>
                  <a:srgbClr val="4D4D4D"/>
                </a:solidFill>
                <a:effectLst/>
                <a:latin typeface="-apple-system"/>
              </a:rPr>
              <a:t>Relu</a:t>
            </a:r>
            <a:r>
              <a:rPr lang="zh-CN" altLang="en-US" b="0" i="0" dirty="0">
                <a:solidFill>
                  <a:srgbClr val="4D4D4D"/>
                </a:solidFill>
                <a:effectLst/>
                <a:latin typeface="-apple-system"/>
              </a:rPr>
              <a:t>激活函数中表现的很差，所何凯明提出了针对于</a:t>
            </a:r>
            <a:r>
              <a:rPr lang="en-US" altLang="zh-CN" b="0" i="0" dirty="0" err="1">
                <a:solidFill>
                  <a:srgbClr val="4D4D4D"/>
                </a:solidFill>
                <a:effectLst/>
                <a:latin typeface="-apple-system"/>
              </a:rPr>
              <a:t>relu</a:t>
            </a:r>
            <a:r>
              <a:rPr lang="zh-CN" altLang="en-US" b="0" i="0" dirty="0">
                <a:solidFill>
                  <a:srgbClr val="4D4D4D"/>
                </a:solidFill>
                <a:effectLst/>
                <a:latin typeface="-apple-system"/>
              </a:rPr>
              <a:t>的初始化方法</a:t>
            </a:r>
            <a:endParaRPr lang="en-US" altLang="zh-CN" b="0" i="0" dirty="0">
              <a:solidFill>
                <a:srgbClr val="4D4D4D"/>
              </a:solidFill>
              <a:effectLst/>
              <a:latin typeface="-apple-system"/>
            </a:endParaRPr>
          </a:p>
          <a:p>
            <a:pPr algn="l"/>
            <a:r>
              <a:rPr lang="en-US" altLang="zh-CN" b="0" i="0" dirty="0">
                <a:solidFill>
                  <a:srgbClr val="222222"/>
                </a:solidFill>
                <a:effectLst/>
                <a:latin typeface="-apple-system"/>
              </a:rPr>
              <a:t>https://blog.csdn.net/winycg/article/details/86649832</a:t>
            </a:r>
            <a:endParaRPr lang="zh-CN" altLang="en-US" b="0" i="0" dirty="0">
              <a:solidFill>
                <a:srgbClr val="222222"/>
              </a:solidFill>
              <a:effectLst/>
              <a:latin typeface="-apple-system"/>
            </a:endParaRPr>
          </a:p>
        </p:txBody>
      </p:sp>
    </p:spTree>
    <p:extLst>
      <p:ext uri="{BB962C8B-B14F-4D97-AF65-F5344CB8AC3E}">
        <p14:creationId xmlns:p14="http://schemas.microsoft.com/office/powerpoint/2010/main" val="2446300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https://cuijiahua.com/blog/2018/01/dl_3.html</a:t>
            </a:r>
          </a:p>
          <a:p>
            <a:r>
              <a:rPr lang="zh-CN" altLang="en-US" b="0" i="0" dirty="0">
                <a:solidFill>
                  <a:srgbClr val="444444"/>
                </a:solidFill>
                <a:effectLst/>
                <a:latin typeface="-apple-system"/>
              </a:rPr>
              <a:t>全连接网络每一层的所有单元与上一层完全连接</a:t>
            </a:r>
            <a:endParaRPr lang="zh-CN" altLang="en-US" dirty="0"/>
          </a:p>
        </p:txBody>
      </p:sp>
    </p:spTree>
    <p:extLst>
      <p:ext uri="{BB962C8B-B14F-4D97-AF65-F5344CB8AC3E}">
        <p14:creationId xmlns:p14="http://schemas.microsoft.com/office/powerpoint/2010/main" val="1412279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4F4F4F"/>
                </a:solidFill>
                <a:effectLst/>
                <a:latin typeface="-apple-system"/>
              </a:rPr>
              <a:t>基于人类神经元的多突触传递</a:t>
            </a:r>
            <a:r>
              <a:rPr lang="en-US" altLang="zh-CN" b="0" i="0" dirty="0">
                <a:solidFill>
                  <a:srgbClr val="4F4F4F"/>
                </a:solidFill>
                <a:effectLst/>
                <a:latin typeface="-apple-system"/>
              </a:rPr>
              <a:t>——</a:t>
            </a:r>
            <a:r>
              <a:rPr lang="zh-CN" altLang="en-US" b="0" i="0" dirty="0">
                <a:solidFill>
                  <a:srgbClr val="4F4F4F"/>
                </a:solidFill>
                <a:effectLst/>
                <a:latin typeface="-apple-system"/>
              </a:rPr>
              <a:t>而研究出的人工神经元，允许多个输入，并根据连接权重（</a:t>
            </a:r>
            <a:r>
              <a:rPr lang="en-US" altLang="zh-CN" b="0" i="0" dirty="0">
                <a:solidFill>
                  <a:srgbClr val="4F4F4F"/>
                </a:solidFill>
                <a:effectLst/>
                <a:latin typeface="-apple-system"/>
              </a:rPr>
              <a:t>{\omega _</a:t>
            </a:r>
            <a:r>
              <a:rPr lang="en-US" altLang="zh-CN" b="0" i="0" dirty="0" err="1">
                <a:solidFill>
                  <a:srgbClr val="4F4F4F"/>
                </a:solidFill>
                <a:effectLst/>
                <a:latin typeface="-apple-system"/>
              </a:rPr>
              <a:t>i</a:t>
            </a:r>
            <a:r>
              <a:rPr lang="en-US" altLang="zh-CN" b="0" i="0" dirty="0">
                <a:solidFill>
                  <a:srgbClr val="4F4F4F"/>
                </a:solidFill>
                <a:effectLst/>
                <a:latin typeface="-apple-system"/>
              </a:rPr>
              <a:t>}</a:t>
            </a:r>
            <a:r>
              <a:rPr lang="en-US" altLang="zh-CN" b="0" i="0" dirty="0" err="1">
                <a:solidFill>
                  <a:srgbClr val="4F4F4F"/>
                </a:solidFill>
                <a:effectLst/>
                <a:latin typeface="-apple-system"/>
              </a:rPr>
              <a:t>ωi</a:t>
            </a:r>
            <a:r>
              <a:rPr lang="en-US" altLang="zh-CN" b="0" i="0" dirty="0">
                <a:solidFill>
                  <a:srgbClr val="4F4F4F"/>
                </a:solidFill>
                <a:effectLst/>
                <a:latin typeface="-apple-system"/>
              </a:rPr>
              <a:t>​</a:t>
            </a:r>
            <a:r>
              <a:rPr lang="zh-CN" altLang="en-US" b="0" i="0" dirty="0">
                <a:solidFill>
                  <a:srgbClr val="4F4F4F"/>
                </a:solidFill>
                <a:effectLst/>
                <a:latin typeface="-apple-system"/>
              </a:rPr>
              <a:t>）以及阈值（</a:t>
            </a:r>
            <a:r>
              <a:rPr lang="en-US" altLang="zh-CN" b="0" i="0" dirty="0">
                <a:solidFill>
                  <a:srgbClr val="4F4F4F"/>
                </a:solidFill>
                <a:effectLst/>
                <a:latin typeface="-apple-system"/>
              </a:rPr>
              <a:t>h</a:t>
            </a:r>
            <a:r>
              <a:rPr lang="zh-CN" altLang="en-US" b="0" i="0" dirty="0">
                <a:solidFill>
                  <a:srgbClr val="4F4F4F"/>
                </a:solidFill>
                <a:effectLst/>
                <a:latin typeface="-apple-system"/>
              </a:rPr>
              <a:t>）的到预测的输出。</a:t>
            </a:r>
            <a:endParaRPr lang="en-US" altLang="zh-CN" b="0" i="0" dirty="0">
              <a:solidFill>
                <a:srgbClr val="4F4F4F"/>
              </a:solidFill>
              <a:effectLst/>
              <a:latin typeface="-apple-system"/>
            </a:endParaRPr>
          </a:p>
          <a:p>
            <a:endParaRPr lang="en-US" altLang="zh-CN" b="0" i="0" dirty="0">
              <a:solidFill>
                <a:srgbClr val="4F4F4F"/>
              </a:solidFill>
              <a:effectLst/>
              <a:latin typeface="-apple-system"/>
            </a:endParaRPr>
          </a:p>
          <a:p>
            <a:r>
              <a:rPr lang="en-US" altLang="zh-CN" dirty="0"/>
              <a:t>https://blog.csdn.net/u013007900/article/details/50066315</a:t>
            </a:r>
          </a:p>
          <a:p>
            <a:endParaRPr lang="en-US" altLang="zh-CN" dirty="0"/>
          </a:p>
          <a:p>
            <a:r>
              <a:rPr lang="zh-CN" altLang="en-US" dirty="0"/>
              <a:t>这种“阈值加权和”的神经元模型称为 </a:t>
            </a:r>
            <a:r>
              <a:rPr lang="en-US" altLang="zh-CN" dirty="0"/>
              <a:t>M-P</a:t>
            </a:r>
            <a:r>
              <a:rPr lang="zh-CN" altLang="en-US" dirty="0"/>
              <a:t>模型 </a:t>
            </a:r>
            <a:r>
              <a:rPr lang="en-US" altLang="zh-CN" dirty="0"/>
              <a:t>( McCulloch-Pitts Model )</a:t>
            </a:r>
            <a:r>
              <a:rPr lang="zh-CN" altLang="en-US" dirty="0"/>
              <a:t>，也称为神经网络的一个 处理单元</a:t>
            </a:r>
            <a:r>
              <a:rPr lang="en-US" altLang="zh-CN" dirty="0"/>
              <a:t>( PE, Processing Element )</a:t>
            </a:r>
            <a:r>
              <a:rPr lang="zh-CN" altLang="en-US" dirty="0"/>
              <a:t>。</a:t>
            </a:r>
            <a:endParaRPr lang="en-US" altLang="zh-CN" dirty="0"/>
          </a:p>
          <a:p>
            <a:endParaRPr lang="en-US" altLang="zh-CN" dirty="0"/>
          </a:p>
          <a:p>
            <a:r>
              <a:rPr lang="en-US" altLang="zh-CN" b="0" i="0" dirty="0">
                <a:solidFill>
                  <a:srgbClr val="4F4F4F"/>
                </a:solidFill>
                <a:effectLst/>
                <a:latin typeface="-apple-system"/>
              </a:rPr>
              <a:t>M-P</a:t>
            </a:r>
            <a:r>
              <a:rPr lang="zh-CN" altLang="en-US" b="0" i="0" dirty="0">
                <a:solidFill>
                  <a:srgbClr val="4F4F4F"/>
                </a:solidFill>
                <a:effectLst/>
                <a:latin typeface="-apple-system"/>
              </a:rPr>
              <a:t>模型在创建之初，研究者就发现通过手动设置</a:t>
            </a:r>
            <a:r>
              <a:rPr lang="en-US" altLang="zh-CN" b="0" i="0" dirty="0" err="1">
                <a:solidFill>
                  <a:srgbClr val="4F4F4F"/>
                </a:solidFill>
                <a:effectLst/>
                <a:latin typeface="-apple-system"/>
              </a:rPr>
              <a:t>ωi</a:t>
            </a:r>
            <a:r>
              <a:rPr lang="en-US" altLang="zh-CN" b="0" i="0" dirty="0">
                <a:solidFill>
                  <a:srgbClr val="4F4F4F"/>
                </a:solidFill>
                <a:effectLst/>
                <a:latin typeface="-apple-system"/>
              </a:rPr>
              <a:t>​</a:t>
            </a:r>
            <a:r>
              <a:rPr lang="zh-CN" altLang="en-US" b="0" i="0" dirty="0">
                <a:solidFill>
                  <a:srgbClr val="4F4F4F"/>
                </a:solidFill>
                <a:effectLst/>
                <a:latin typeface="-apple-system"/>
              </a:rPr>
              <a:t>和</a:t>
            </a:r>
            <a:r>
              <a:rPr lang="en-US" altLang="zh-CN" b="0" i="0" dirty="0" err="1">
                <a:solidFill>
                  <a:srgbClr val="4F4F4F"/>
                </a:solidFill>
                <a:effectLst/>
                <a:latin typeface="-apple-system"/>
              </a:rPr>
              <a:t>hh</a:t>
            </a:r>
            <a:r>
              <a:rPr lang="zh-CN" altLang="en-US" b="0" i="0" dirty="0">
                <a:solidFill>
                  <a:srgbClr val="4F4F4F"/>
                </a:solidFill>
                <a:effectLst/>
                <a:latin typeface="-apple-system"/>
              </a:rPr>
              <a:t>，可以实现基本的逻辑运算</a:t>
            </a:r>
            <a:r>
              <a:rPr lang="en-US" altLang="zh-CN" b="0" i="0" dirty="0">
                <a:solidFill>
                  <a:srgbClr val="4F4F4F"/>
                </a:solidFill>
                <a:effectLst/>
                <a:latin typeface="-apple-system"/>
              </a:rPr>
              <a:t>——AND, OR , NOT (</a:t>
            </a:r>
            <a:r>
              <a:rPr lang="zh-CN" altLang="en-US" b="0" i="0" dirty="0">
                <a:solidFill>
                  <a:srgbClr val="4F4F4F"/>
                </a:solidFill>
                <a:effectLst/>
                <a:latin typeface="-apple-system"/>
              </a:rPr>
              <a:t>然而却</a:t>
            </a:r>
            <a:r>
              <a:rPr lang="zh-CN" altLang="en-US" dirty="0"/>
              <a:t>不能实现异或</a:t>
            </a:r>
            <a:r>
              <a:rPr lang="en-US" altLang="zh-CN" b="0" i="0" dirty="0">
                <a:solidFill>
                  <a:srgbClr val="4F4F4F"/>
                </a:solidFill>
                <a:effectLst/>
                <a:latin typeface="-apple-system"/>
              </a:rPr>
              <a:t>)</a:t>
            </a:r>
          </a:p>
          <a:p>
            <a:r>
              <a:rPr lang="en-US" altLang="zh-CN" dirty="0"/>
              <a:t>https://www.pianshen.com/article/19111081124/</a:t>
            </a:r>
            <a:endParaRPr lang="zh-CN" altLang="en-US" dirty="0"/>
          </a:p>
        </p:txBody>
      </p:sp>
    </p:spTree>
    <p:extLst>
      <p:ext uri="{BB962C8B-B14F-4D97-AF65-F5344CB8AC3E}">
        <p14:creationId xmlns:p14="http://schemas.microsoft.com/office/powerpoint/2010/main" val="462404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4D4D4D"/>
                </a:solidFill>
                <a:effectLst/>
                <a:latin typeface="-apple-system"/>
              </a:rPr>
              <a:t>感知机模型是一个非常简单的线性机器学习分类器，</a:t>
            </a:r>
            <a:r>
              <a:rPr lang="en-US" altLang="zh-CN" b="0" i="0" dirty="0">
                <a:effectLst/>
                <a:latin typeface="-apple-system"/>
              </a:rPr>
              <a:t>PLA</a:t>
            </a:r>
            <a:r>
              <a:rPr lang="zh-CN" altLang="en-US" b="0" i="0" dirty="0">
                <a:effectLst/>
                <a:latin typeface="-apple-system"/>
              </a:rPr>
              <a:t>是一个线性的二分类器，但不能对非线性的数据并不能进行有效的分类。因此便有了对网络层次的加深，理论上，多层网络可以模拟任何复杂的函数。</a:t>
            </a:r>
            <a:endParaRPr lang="en-US" altLang="zh-CN" b="0" i="0" dirty="0">
              <a:solidFill>
                <a:srgbClr val="4D4D4D"/>
              </a:solidFill>
              <a:effectLst/>
              <a:latin typeface="-apple-system"/>
            </a:endParaRPr>
          </a:p>
          <a:p>
            <a:r>
              <a:rPr lang="en-US" altLang="zh-CN" dirty="0"/>
              <a:t>https://blog.csdn.net/zhong_ddbb/article/details/105864563</a:t>
            </a:r>
          </a:p>
          <a:p>
            <a:r>
              <a:rPr lang="zh-CN" altLang="en-US" dirty="0"/>
              <a:t>异或（上图）情况 线性不可分</a:t>
            </a:r>
            <a:endParaRPr lang="en-US" altLang="zh-CN" dirty="0"/>
          </a:p>
          <a:p>
            <a:r>
              <a:rPr lang="en-US" altLang="zh-CN" dirty="0"/>
              <a:t>https://blog.csdn.net/shareviews/article/details/83017353</a:t>
            </a:r>
            <a:endParaRPr lang="zh-CN" altLang="en-US" dirty="0"/>
          </a:p>
        </p:txBody>
      </p:sp>
    </p:spTree>
    <p:extLst>
      <p:ext uri="{BB962C8B-B14F-4D97-AF65-F5344CB8AC3E}">
        <p14:creationId xmlns:p14="http://schemas.microsoft.com/office/powerpoint/2010/main" val="1122412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222222"/>
                </a:solidFill>
                <a:effectLst/>
                <a:latin typeface="-apple-system"/>
              </a:rPr>
              <a:t>多层感知机就是含有至少一个隐藏层的由全连接层组成的神经网络</a:t>
            </a:r>
            <a:endParaRPr lang="en-US" altLang="zh-CN" b="0" i="0" dirty="0">
              <a:solidFill>
                <a:srgbClr val="222222"/>
              </a:solidFill>
              <a:effectLst/>
              <a:latin typeface="-apple-system"/>
            </a:endParaRPr>
          </a:p>
          <a:p>
            <a:r>
              <a:rPr lang="zh-CN" altLang="en-US" b="0" i="0" dirty="0">
                <a:solidFill>
                  <a:srgbClr val="B22222"/>
                </a:solidFill>
                <a:effectLst/>
                <a:latin typeface="Helvetica Neue"/>
              </a:rPr>
              <a:t>当只有一层这样的神经元存在时，它被称为感知机。</a:t>
            </a:r>
            <a:r>
              <a:rPr lang="zh-CN" altLang="en-US" b="0" i="0" dirty="0">
                <a:solidFill>
                  <a:srgbClr val="444444"/>
                </a:solidFill>
                <a:effectLst/>
                <a:latin typeface="Helvetica Neue"/>
              </a:rPr>
              <a:t>输入层被称为第零层，因为它只是缓冲输入。存在的唯一一层神经元形成输出层。输出层的每个神经元都有自己的权重和阈值。</a:t>
            </a:r>
            <a:br>
              <a:rPr lang="zh-CN" altLang="en-US" dirty="0"/>
            </a:br>
            <a:br>
              <a:rPr lang="zh-CN" altLang="en-US" dirty="0"/>
            </a:br>
            <a:r>
              <a:rPr lang="zh-CN" altLang="en-US" b="0" i="0" dirty="0">
                <a:solidFill>
                  <a:srgbClr val="444444"/>
                </a:solidFill>
                <a:effectLst/>
                <a:latin typeface="Helvetica Neue"/>
              </a:rPr>
              <a:t>当存在许多这样的层时，网络被称为</a:t>
            </a:r>
            <a:r>
              <a:rPr lang="zh-CN" altLang="en-US" b="0" i="0" dirty="0">
                <a:solidFill>
                  <a:srgbClr val="008000"/>
                </a:solidFill>
                <a:effectLst/>
                <a:latin typeface="Helvetica Neue"/>
              </a:rPr>
              <a:t>多层感知机（</a:t>
            </a:r>
            <a:r>
              <a:rPr lang="en-US" altLang="zh-CN" b="0" i="0" dirty="0">
                <a:solidFill>
                  <a:srgbClr val="008000"/>
                </a:solidFill>
                <a:effectLst/>
                <a:latin typeface="Helvetica Neue"/>
              </a:rPr>
              <a:t>MLP</a:t>
            </a:r>
            <a:r>
              <a:rPr lang="zh-CN" altLang="en-US" b="0" i="0" dirty="0">
                <a:solidFill>
                  <a:srgbClr val="008000"/>
                </a:solidFill>
                <a:effectLst/>
                <a:latin typeface="Helvetica Neue"/>
              </a:rPr>
              <a:t>）</a:t>
            </a:r>
            <a:r>
              <a:rPr lang="zh-CN" altLang="en-US" b="0" i="0" dirty="0">
                <a:solidFill>
                  <a:srgbClr val="444444"/>
                </a:solidFill>
                <a:effectLst/>
                <a:latin typeface="Helvetica Neue"/>
              </a:rPr>
              <a:t>。</a:t>
            </a:r>
            <a:r>
              <a:rPr lang="en-US" altLang="zh-CN" b="0" i="0" dirty="0">
                <a:solidFill>
                  <a:srgbClr val="444444"/>
                </a:solidFill>
                <a:effectLst/>
                <a:latin typeface="Helvetica Neue"/>
              </a:rPr>
              <a:t>MLP</a:t>
            </a:r>
            <a:r>
              <a:rPr lang="zh-CN" altLang="en-US" b="0" i="0" dirty="0">
                <a:solidFill>
                  <a:srgbClr val="444444"/>
                </a:solidFill>
                <a:effectLst/>
                <a:latin typeface="Helvetica Neue"/>
              </a:rPr>
              <a:t>有一个或多个隐藏层。这些隐藏层具有不同数量的隐藏神经元。每个隐藏层的神经元具有相同的激活函数：</a:t>
            </a:r>
            <a:endParaRPr lang="zh-CN" altLang="en-US" dirty="0"/>
          </a:p>
        </p:txBody>
      </p:sp>
    </p:spTree>
    <p:extLst>
      <p:ext uri="{BB962C8B-B14F-4D97-AF65-F5344CB8AC3E}">
        <p14:creationId xmlns:p14="http://schemas.microsoft.com/office/powerpoint/2010/main" val="1129977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https://cuijiahua.com/blog/2018/01/dl_3.html</a:t>
            </a:r>
          </a:p>
          <a:p>
            <a:pPr algn="l"/>
            <a:r>
              <a:rPr lang="zh-CN" altLang="en-US" b="1" i="0" dirty="0">
                <a:solidFill>
                  <a:srgbClr val="121212"/>
                </a:solidFill>
                <a:effectLst/>
                <a:latin typeface="-apple-system"/>
              </a:rPr>
              <a:t>全连接层之前的作用是提取特征</a:t>
            </a:r>
            <a:endParaRPr lang="zh-CN" altLang="en-US" b="0" i="0" dirty="0">
              <a:solidFill>
                <a:srgbClr val="121212"/>
              </a:solidFill>
              <a:effectLst/>
              <a:latin typeface="-apple-system"/>
            </a:endParaRPr>
          </a:p>
          <a:p>
            <a:pPr algn="l"/>
            <a:r>
              <a:rPr lang="zh-CN" altLang="en-US" b="1" i="0" dirty="0">
                <a:solidFill>
                  <a:srgbClr val="121212"/>
                </a:solidFill>
                <a:effectLst/>
                <a:latin typeface="-apple-system"/>
              </a:rPr>
              <a:t>全理解层的作用是分类</a:t>
            </a:r>
            <a:endParaRPr lang="zh-CN" altLang="en-US" b="0" i="0" dirty="0">
              <a:solidFill>
                <a:srgbClr val="121212"/>
              </a:solidFill>
              <a:effectLst/>
              <a:latin typeface="-apple-system"/>
            </a:endParaRPr>
          </a:p>
          <a:p>
            <a:endParaRPr lang="zh-CN" altLang="en-US" dirty="0"/>
          </a:p>
        </p:txBody>
      </p:sp>
    </p:spTree>
    <p:extLst>
      <p:ext uri="{BB962C8B-B14F-4D97-AF65-F5344CB8AC3E}">
        <p14:creationId xmlns:p14="http://schemas.microsoft.com/office/powerpoint/2010/main" val="3597258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en-US" altLang="zh-CN" dirty="0"/>
              <a:t> https://zhuanlan.zhihu.com/p/63294512</a:t>
            </a:r>
          </a:p>
          <a:p>
            <a:pPr algn="l"/>
            <a:r>
              <a:rPr lang="en-US" altLang="zh-CN" b="0" i="0" dirty="0" err="1">
                <a:solidFill>
                  <a:srgbClr val="121212"/>
                </a:solidFill>
                <a:effectLst/>
                <a:latin typeface="-apple-system"/>
              </a:rPr>
              <a:t>ReLU</a:t>
            </a:r>
            <a:r>
              <a:rPr lang="zh-CN" altLang="en-US" b="0" i="0" dirty="0">
                <a:solidFill>
                  <a:srgbClr val="121212"/>
                </a:solidFill>
                <a:effectLst/>
                <a:latin typeface="-apple-system"/>
              </a:rPr>
              <a:t>的使用频率仍然远远高于其它的版本；</a:t>
            </a:r>
            <a:r>
              <a:rPr lang="en-US" altLang="zh-CN" b="0" i="0" dirty="0">
                <a:solidFill>
                  <a:srgbClr val="121212"/>
                </a:solidFill>
                <a:effectLst/>
                <a:latin typeface="-apple-system"/>
              </a:rPr>
              <a:t>Tanh</a:t>
            </a:r>
            <a:r>
              <a:rPr lang="zh-CN" altLang="en-US" b="0" i="0" dirty="0">
                <a:solidFill>
                  <a:srgbClr val="121212"/>
                </a:solidFill>
                <a:effectLst/>
                <a:latin typeface="-apple-system"/>
              </a:rPr>
              <a:t>在图像生成模型中应用较多，能够有效的提高生成图像的质量</a:t>
            </a:r>
            <a:endParaRPr lang="en-US" altLang="zh-CN" b="0" i="0" dirty="0">
              <a:solidFill>
                <a:srgbClr val="121212"/>
              </a:solidFill>
              <a:effectLst/>
              <a:latin typeface="-apple-system"/>
            </a:endParaRPr>
          </a:p>
          <a:p>
            <a:pPr algn="l"/>
            <a:endParaRPr lang="en-US" altLang="zh-CN" dirty="0"/>
          </a:p>
          <a:p>
            <a:pPr algn="l"/>
            <a:r>
              <a:rPr lang="en-US" altLang="zh-CN" b="0" i="0" dirty="0" err="1">
                <a:solidFill>
                  <a:srgbClr val="222222"/>
                </a:solidFill>
                <a:effectLst/>
                <a:latin typeface="-apple-system"/>
              </a:rPr>
              <a:t>ReLu</a:t>
            </a:r>
            <a:r>
              <a:rPr lang="zh-CN" altLang="en-US" b="0" i="0" dirty="0">
                <a:solidFill>
                  <a:srgbClr val="222222"/>
                </a:solidFill>
                <a:effectLst/>
                <a:latin typeface="-apple-system"/>
              </a:rPr>
              <a:t>函数是一个通用的激活函数，目前在大多数情况下使用。但是，</a:t>
            </a:r>
            <a:r>
              <a:rPr lang="en-US" altLang="zh-CN" b="0" i="0" dirty="0" err="1">
                <a:solidFill>
                  <a:srgbClr val="222222"/>
                </a:solidFill>
                <a:effectLst/>
                <a:latin typeface="-apple-system"/>
              </a:rPr>
              <a:t>ReLU</a:t>
            </a:r>
            <a:r>
              <a:rPr lang="zh-CN" altLang="en-US" b="0" i="0" dirty="0">
                <a:solidFill>
                  <a:srgbClr val="222222"/>
                </a:solidFill>
                <a:effectLst/>
                <a:latin typeface="-apple-system"/>
              </a:rPr>
              <a:t>函数只能在隐藏层中使用。</a:t>
            </a:r>
          </a:p>
          <a:p>
            <a:pPr algn="l"/>
            <a:r>
              <a:rPr lang="zh-CN" altLang="en-US" b="0" i="0" dirty="0">
                <a:solidFill>
                  <a:srgbClr val="222222"/>
                </a:solidFill>
                <a:effectLst/>
                <a:latin typeface="-apple-system"/>
              </a:rPr>
              <a:t>用于分类器时，</a:t>
            </a:r>
            <a:r>
              <a:rPr lang="en-US" altLang="zh-CN" b="0" i="0" dirty="0">
                <a:solidFill>
                  <a:srgbClr val="222222"/>
                </a:solidFill>
                <a:effectLst/>
                <a:latin typeface="-apple-system"/>
              </a:rPr>
              <a:t>sigmoid</a:t>
            </a:r>
            <a:r>
              <a:rPr lang="zh-CN" altLang="en-US" b="0" i="0" dirty="0">
                <a:solidFill>
                  <a:srgbClr val="222222"/>
                </a:solidFill>
                <a:effectLst/>
                <a:latin typeface="-apple-system"/>
              </a:rPr>
              <a:t>函数及其组合通常效果更好。由于梯度消失问题，有时要避免使用</a:t>
            </a:r>
            <a:r>
              <a:rPr lang="en-US" altLang="zh-CN" b="0" i="0" dirty="0">
                <a:solidFill>
                  <a:srgbClr val="222222"/>
                </a:solidFill>
                <a:effectLst/>
                <a:latin typeface="-apple-system"/>
              </a:rPr>
              <a:t>sigmoid</a:t>
            </a:r>
            <a:r>
              <a:rPr lang="zh-CN" altLang="en-US" b="0" i="0" dirty="0">
                <a:solidFill>
                  <a:srgbClr val="222222"/>
                </a:solidFill>
                <a:effectLst/>
                <a:latin typeface="-apple-system"/>
              </a:rPr>
              <a:t>和</a:t>
            </a:r>
            <a:r>
              <a:rPr lang="en-US" altLang="zh-CN" b="0" i="0" dirty="0">
                <a:solidFill>
                  <a:srgbClr val="222222"/>
                </a:solidFill>
                <a:effectLst/>
                <a:latin typeface="-apple-system"/>
              </a:rPr>
              <a:t>tanh</a:t>
            </a:r>
            <a:r>
              <a:rPr lang="zh-CN" altLang="en-US" b="0" i="0" dirty="0">
                <a:solidFill>
                  <a:srgbClr val="222222"/>
                </a:solidFill>
                <a:effectLst/>
                <a:latin typeface="-apple-system"/>
              </a:rPr>
              <a:t>函数。</a:t>
            </a:r>
          </a:p>
          <a:p>
            <a:pPr algn="l"/>
            <a:r>
              <a:rPr lang="zh-CN" altLang="en-US" b="0" i="0" dirty="0">
                <a:solidFill>
                  <a:srgbClr val="222222"/>
                </a:solidFill>
                <a:effectLst/>
                <a:latin typeface="-apple-system"/>
              </a:rPr>
              <a:t>在神经网络层数较多的时候，最好使用</a:t>
            </a:r>
            <a:r>
              <a:rPr lang="en-US" altLang="zh-CN" b="0" i="0" dirty="0" err="1">
                <a:solidFill>
                  <a:srgbClr val="222222"/>
                </a:solidFill>
                <a:effectLst/>
                <a:latin typeface="-apple-system"/>
              </a:rPr>
              <a:t>ReLu</a:t>
            </a:r>
            <a:r>
              <a:rPr lang="zh-CN" altLang="en-US" b="0" i="0" dirty="0">
                <a:solidFill>
                  <a:srgbClr val="222222"/>
                </a:solidFill>
                <a:effectLst/>
                <a:latin typeface="-apple-system"/>
              </a:rPr>
              <a:t>函数，</a:t>
            </a:r>
            <a:r>
              <a:rPr lang="en-US" altLang="zh-CN" b="0" i="0" dirty="0" err="1">
                <a:solidFill>
                  <a:srgbClr val="222222"/>
                </a:solidFill>
                <a:effectLst/>
                <a:latin typeface="-apple-system"/>
              </a:rPr>
              <a:t>ReLu</a:t>
            </a:r>
            <a:r>
              <a:rPr lang="zh-CN" altLang="en-US" b="0" i="0" dirty="0">
                <a:solidFill>
                  <a:srgbClr val="222222"/>
                </a:solidFill>
                <a:effectLst/>
                <a:latin typeface="-apple-system"/>
              </a:rPr>
              <a:t>函数比较简单计算量少，而</a:t>
            </a:r>
            <a:r>
              <a:rPr lang="en-US" altLang="zh-CN" b="0" i="0" dirty="0">
                <a:solidFill>
                  <a:srgbClr val="222222"/>
                </a:solidFill>
                <a:effectLst/>
                <a:latin typeface="-apple-system"/>
              </a:rPr>
              <a:t>sigmoid</a:t>
            </a:r>
            <a:r>
              <a:rPr lang="zh-CN" altLang="en-US" b="0" i="0" dirty="0">
                <a:solidFill>
                  <a:srgbClr val="222222"/>
                </a:solidFill>
                <a:effectLst/>
                <a:latin typeface="-apple-system"/>
              </a:rPr>
              <a:t>和</a:t>
            </a:r>
            <a:r>
              <a:rPr lang="en-US" altLang="zh-CN" b="0" i="0" dirty="0">
                <a:solidFill>
                  <a:srgbClr val="222222"/>
                </a:solidFill>
                <a:effectLst/>
                <a:latin typeface="-apple-system"/>
              </a:rPr>
              <a:t>tanh</a:t>
            </a:r>
            <a:r>
              <a:rPr lang="zh-CN" altLang="en-US" b="0" i="0" dirty="0">
                <a:solidFill>
                  <a:srgbClr val="222222"/>
                </a:solidFill>
                <a:effectLst/>
                <a:latin typeface="-apple-system"/>
              </a:rPr>
              <a:t>函数计算量大很多。</a:t>
            </a:r>
          </a:p>
          <a:p>
            <a:pPr algn="l"/>
            <a:r>
              <a:rPr lang="zh-CN" altLang="en-US" b="0" i="0" dirty="0">
                <a:solidFill>
                  <a:srgbClr val="222222"/>
                </a:solidFill>
                <a:effectLst/>
                <a:latin typeface="-apple-system"/>
              </a:rPr>
              <a:t>在选择激活函数的时候可以先选用</a:t>
            </a:r>
            <a:r>
              <a:rPr lang="en-US" altLang="zh-CN" b="0" i="0" dirty="0" err="1">
                <a:solidFill>
                  <a:srgbClr val="222222"/>
                </a:solidFill>
                <a:effectLst/>
                <a:latin typeface="-apple-system"/>
              </a:rPr>
              <a:t>ReLu</a:t>
            </a:r>
            <a:r>
              <a:rPr lang="zh-CN" altLang="en-US" b="0" i="0" dirty="0">
                <a:solidFill>
                  <a:srgbClr val="222222"/>
                </a:solidFill>
                <a:effectLst/>
                <a:latin typeface="-apple-system"/>
              </a:rPr>
              <a:t>函数如果效果不理想可以尝试其他激活函数。</a:t>
            </a:r>
          </a:p>
        </p:txBody>
      </p:sp>
    </p:spTree>
    <p:extLst>
      <p:ext uri="{BB962C8B-B14F-4D97-AF65-F5344CB8AC3E}">
        <p14:creationId xmlns:p14="http://schemas.microsoft.com/office/powerpoint/2010/main" val="3526209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zh-CN" altLang="en-US" b="0" i="0" dirty="0">
                <a:solidFill>
                  <a:srgbClr val="404040"/>
                </a:solidFill>
                <a:effectLst/>
                <a:latin typeface="-apple-system"/>
              </a:rPr>
              <a:t>动量法每下降一步都是由前面下降方向的一个累积和当前点的梯度方向组合而成。</a:t>
            </a:r>
            <a:endParaRPr lang="en-US" altLang="zh-CN" b="0" i="0" dirty="0">
              <a:solidFill>
                <a:srgbClr val="404040"/>
              </a:solidFill>
              <a:effectLst/>
              <a:latin typeface="-apple-system"/>
            </a:endParaRPr>
          </a:p>
          <a:p>
            <a:pPr algn="l"/>
            <a:r>
              <a:rPr lang="en-US" altLang="zh-CN" b="1" i="0" dirty="0" err="1">
                <a:solidFill>
                  <a:srgbClr val="333333"/>
                </a:solidFill>
                <a:effectLst/>
                <a:latin typeface="arial" panose="020B0604020202020204" pitchFamily="34" charset="0"/>
              </a:rPr>
              <a:t>LReLU</a:t>
            </a:r>
            <a:r>
              <a:rPr lang="zh-CN" altLang="en-US" b="0" i="0" dirty="0">
                <a:solidFill>
                  <a:srgbClr val="333333"/>
                </a:solidFill>
                <a:effectLst/>
                <a:latin typeface="arial" panose="020B0604020202020204" pitchFamily="34" charset="0"/>
              </a:rPr>
              <a:t>当</a:t>
            </a:r>
            <a:r>
              <a:rPr lang="en-US" altLang="zh-CN" b="0" i="0" dirty="0">
                <a:solidFill>
                  <a:srgbClr val="333333"/>
                </a:solidFill>
                <a:effectLst/>
                <a:latin typeface="arial" panose="020B0604020202020204" pitchFamily="34" charset="0"/>
              </a:rPr>
              <a:t>ai</a:t>
            </a:r>
            <a:r>
              <a:rPr lang="zh-CN" altLang="en-US" b="0" i="0" dirty="0">
                <a:solidFill>
                  <a:srgbClr val="333333"/>
                </a:solidFill>
                <a:effectLst/>
                <a:latin typeface="arial" panose="020B0604020202020204" pitchFamily="34" charset="0"/>
              </a:rPr>
              <a:t>比较小而且固定的时候，我们称之为</a:t>
            </a:r>
            <a:r>
              <a:rPr lang="en-US" altLang="zh-CN" b="0" i="0" dirty="0" err="1">
                <a:solidFill>
                  <a:srgbClr val="333333"/>
                </a:solidFill>
                <a:effectLst/>
                <a:latin typeface="arial" panose="020B0604020202020204" pitchFamily="34" charset="0"/>
              </a:rPr>
              <a:t>LReLU</a:t>
            </a:r>
            <a:r>
              <a:rPr lang="zh-CN" altLang="en-US" b="0" i="0" dirty="0">
                <a:solidFill>
                  <a:srgbClr val="333333"/>
                </a:solidFill>
                <a:effectLst/>
                <a:latin typeface="arial" panose="020B0604020202020204" pitchFamily="34" charset="0"/>
              </a:rPr>
              <a:t>。</a:t>
            </a:r>
            <a:r>
              <a:rPr lang="en-US" altLang="zh-CN" b="0" i="0" dirty="0" err="1">
                <a:solidFill>
                  <a:srgbClr val="333333"/>
                </a:solidFill>
                <a:effectLst/>
                <a:latin typeface="arial" panose="020B0604020202020204" pitchFamily="34" charset="0"/>
              </a:rPr>
              <a:t>LReLU</a:t>
            </a:r>
            <a:r>
              <a:rPr lang="zh-CN" altLang="en-US" b="0" i="0" dirty="0">
                <a:solidFill>
                  <a:srgbClr val="333333"/>
                </a:solidFill>
                <a:effectLst/>
                <a:latin typeface="arial" panose="020B0604020202020204" pitchFamily="34" charset="0"/>
              </a:rPr>
              <a:t>最初的目的是为了避免梯度消失。但在一些实验中，我们发现</a:t>
            </a:r>
            <a:r>
              <a:rPr lang="en-US" altLang="zh-CN" b="0" i="0" dirty="0" err="1">
                <a:solidFill>
                  <a:srgbClr val="333333"/>
                </a:solidFill>
                <a:effectLst/>
                <a:latin typeface="arial" panose="020B0604020202020204" pitchFamily="34" charset="0"/>
              </a:rPr>
              <a:t>LReLU</a:t>
            </a:r>
            <a:r>
              <a:rPr lang="zh-CN" altLang="en-US" b="0" i="0" dirty="0">
                <a:solidFill>
                  <a:srgbClr val="333333"/>
                </a:solidFill>
                <a:effectLst/>
                <a:latin typeface="arial" panose="020B0604020202020204" pitchFamily="34" charset="0"/>
              </a:rPr>
              <a:t>对准确率并没有太大的影响。很多时候，当我们想要应用</a:t>
            </a:r>
            <a:r>
              <a:rPr lang="en-US" altLang="zh-CN" b="0" i="0" dirty="0" err="1">
                <a:solidFill>
                  <a:srgbClr val="333333"/>
                </a:solidFill>
                <a:effectLst/>
                <a:latin typeface="arial" panose="020B0604020202020204" pitchFamily="34" charset="0"/>
              </a:rPr>
              <a:t>LReLU</a:t>
            </a:r>
            <a:r>
              <a:rPr lang="zh-CN" altLang="en-US" b="0" i="0" dirty="0">
                <a:solidFill>
                  <a:srgbClr val="333333"/>
                </a:solidFill>
                <a:effectLst/>
                <a:latin typeface="arial" panose="020B0604020202020204" pitchFamily="34" charset="0"/>
              </a:rPr>
              <a:t>时，我们必须要非常小心谨慎地重复训练，选取出合适的</a:t>
            </a:r>
            <a:r>
              <a:rPr lang="en-US" altLang="zh-CN" b="0" i="0" dirty="0">
                <a:solidFill>
                  <a:srgbClr val="333333"/>
                </a:solidFill>
                <a:effectLst/>
                <a:latin typeface="arial" panose="020B0604020202020204" pitchFamily="34" charset="0"/>
              </a:rPr>
              <a:t>a</a:t>
            </a:r>
            <a:r>
              <a:rPr lang="zh-CN" altLang="en-US" b="0" i="0" dirty="0">
                <a:solidFill>
                  <a:srgbClr val="333333"/>
                </a:solidFill>
                <a:effectLst/>
                <a:latin typeface="arial" panose="020B0604020202020204" pitchFamily="34" charset="0"/>
              </a:rPr>
              <a:t>，</a:t>
            </a:r>
            <a:r>
              <a:rPr lang="en-US" altLang="zh-CN" b="0" i="0" dirty="0" err="1">
                <a:solidFill>
                  <a:srgbClr val="333333"/>
                </a:solidFill>
                <a:effectLst/>
                <a:latin typeface="arial" panose="020B0604020202020204" pitchFamily="34" charset="0"/>
              </a:rPr>
              <a:t>LReLU</a:t>
            </a:r>
            <a:r>
              <a:rPr lang="zh-CN" altLang="en-US" b="0" i="0" dirty="0">
                <a:solidFill>
                  <a:srgbClr val="333333"/>
                </a:solidFill>
                <a:effectLst/>
                <a:latin typeface="arial" panose="020B0604020202020204" pitchFamily="34" charset="0"/>
              </a:rPr>
              <a:t>的表现出的结果才比</a:t>
            </a:r>
            <a:r>
              <a:rPr lang="en-US" altLang="zh-CN" b="0" i="0" dirty="0" err="1">
                <a:solidFill>
                  <a:srgbClr val="333333"/>
                </a:solidFill>
                <a:effectLst/>
                <a:latin typeface="arial" panose="020B0604020202020204" pitchFamily="34" charset="0"/>
              </a:rPr>
              <a:t>ReLU</a:t>
            </a:r>
            <a:r>
              <a:rPr lang="zh-CN" altLang="en-US" b="0" i="0" dirty="0">
                <a:solidFill>
                  <a:srgbClr val="333333"/>
                </a:solidFill>
                <a:effectLst/>
                <a:latin typeface="arial" panose="020B0604020202020204" pitchFamily="34" charset="0"/>
              </a:rPr>
              <a:t>好。因此有人提出了一种自适应地从数据中学习参数的</a:t>
            </a:r>
            <a:r>
              <a:rPr lang="en-US" altLang="zh-CN" b="0" i="0" dirty="0" err="1">
                <a:solidFill>
                  <a:srgbClr val="333333"/>
                </a:solidFill>
                <a:effectLst/>
                <a:latin typeface="arial" panose="020B0604020202020204" pitchFamily="34" charset="0"/>
              </a:rPr>
              <a:t>PReLU</a:t>
            </a:r>
            <a:r>
              <a:rPr lang="zh-CN" altLang="en-US" b="0" i="0" dirty="0">
                <a:solidFill>
                  <a:srgbClr val="333333"/>
                </a:solidFill>
                <a:effectLst/>
                <a:latin typeface="arial" panose="020B0604020202020204" pitchFamily="34" charset="0"/>
              </a:rPr>
              <a:t>。</a:t>
            </a:r>
            <a:endParaRPr lang="en-US" altLang="zh-CN" b="0" i="0" dirty="0">
              <a:solidFill>
                <a:srgbClr val="333333"/>
              </a:solidFill>
              <a:effectLst/>
              <a:latin typeface="arial" panose="020B0604020202020204" pitchFamily="34" charset="0"/>
            </a:endParaRPr>
          </a:p>
          <a:p>
            <a:pPr algn="l"/>
            <a:r>
              <a:rPr lang="en-US" altLang="zh-CN" b="1" i="0" dirty="0" err="1">
                <a:solidFill>
                  <a:srgbClr val="333333"/>
                </a:solidFill>
                <a:effectLst/>
                <a:latin typeface="arial" panose="020B0604020202020204" pitchFamily="34" charset="0"/>
              </a:rPr>
              <a:t>PReLU</a:t>
            </a:r>
            <a:r>
              <a:rPr lang="en-US" altLang="zh-CN" b="0" i="0" dirty="0" err="1">
                <a:solidFill>
                  <a:srgbClr val="333333"/>
                </a:solidFill>
                <a:effectLst/>
                <a:latin typeface="arial" panose="020B0604020202020204" pitchFamily="34" charset="0"/>
              </a:rPr>
              <a:t>PReLU</a:t>
            </a:r>
            <a:r>
              <a:rPr lang="zh-CN" altLang="en-US" b="0" i="0" dirty="0">
                <a:solidFill>
                  <a:srgbClr val="333333"/>
                </a:solidFill>
                <a:effectLst/>
                <a:latin typeface="arial" panose="020B0604020202020204" pitchFamily="34" charset="0"/>
              </a:rPr>
              <a:t>是</a:t>
            </a:r>
            <a:r>
              <a:rPr lang="en-US" altLang="zh-CN" b="0" i="0" dirty="0" err="1">
                <a:solidFill>
                  <a:srgbClr val="333333"/>
                </a:solidFill>
                <a:effectLst/>
                <a:latin typeface="arial" panose="020B0604020202020204" pitchFamily="34" charset="0"/>
              </a:rPr>
              <a:t>LReLU</a:t>
            </a:r>
            <a:r>
              <a:rPr lang="zh-CN" altLang="en-US" b="0" i="0" dirty="0">
                <a:solidFill>
                  <a:srgbClr val="333333"/>
                </a:solidFill>
                <a:effectLst/>
                <a:latin typeface="arial" panose="020B0604020202020204" pitchFamily="34" charset="0"/>
              </a:rPr>
              <a:t>的改进，可以自适应地从数据中学习参数。</a:t>
            </a:r>
            <a:r>
              <a:rPr lang="en-US" altLang="zh-CN" b="0" i="0" dirty="0" err="1">
                <a:solidFill>
                  <a:srgbClr val="333333"/>
                </a:solidFill>
                <a:effectLst/>
                <a:latin typeface="arial" panose="020B0604020202020204" pitchFamily="34" charset="0"/>
              </a:rPr>
              <a:t>PReLU</a:t>
            </a:r>
            <a:r>
              <a:rPr lang="zh-CN" altLang="en-US" b="0" i="0" dirty="0">
                <a:solidFill>
                  <a:srgbClr val="333333"/>
                </a:solidFill>
                <a:effectLst/>
                <a:latin typeface="arial" panose="020B0604020202020204" pitchFamily="34" charset="0"/>
              </a:rPr>
              <a:t>具有收敛速度快、错误率低的特点（</a:t>
            </a:r>
            <a:r>
              <a:rPr lang="en-US" altLang="zh-CN" b="0" i="0" dirty="0">
                <a:solidFill>
                  <a:srgbClr val="333333"/>
                </a:solidFill>
                <a:effectLst/>
                <a:latin typeface="arial" panose="020B0604020202020204" pitchFamily="34" charset="0"/>
              </a:rPr>
              <a:t>https://blog.csdn.net/shuzfan/article/details/51345832</a:t>
            </a:r>
            <a:r>
              <a:rPr lang="zh-CN" altLang="en-US" b="0" i="0" dirty="0">
                <a:solidFill>
                  <a:srgbClr val="333333"/>
                </a:solidFill>
                <a:effectLst/>
                <a:latin typeface="arial" panose="020B0604020202020204" pitchFamily="34" charset="0"/>
              </a:rPr>
              <a:t>）。</a:t>
            </a:r>
            <a:r>
              <a:rPr lang="en-US" altLang="zh-CN" b="0" i="0" dirty="0" err="1">
                <a:solidFill>
                  <a:srgbClr val="333333"/>
                </a:solidFill>
                <a:effectLst/>
                <a:latin typeface="arial" panose="020B0604020202020204" pitchFamily="34" charset="0"/>
              </a:rPr>
              <a:t>PReLU</a:t>
            </a:r>
            <a:r>
              <a:rPr lang="zh-CN" altLang="en-US" b="0" i="0" dirty="0">
                <a:solidFill>
                  <a:srgbClr val="333333"/>
                </a:solidFill>
                <a:effectLst/>
                <a:latin typeface="arial" panose="020B0604020202020204" pitchFamily="34" charset="0"/>
              </a:rPr>
              <a:t>可以用于反向传播的训练，可以与其他层同时优化。</a:t>
            </a:r>
            <a:endParaRPr lang="zh-CN" altLang="en-US" b="0" i="0" dirty="0">
              <a:solidFill>
                <a:srgbClr val="222222"/>
              </a:solidFill>
              <a:effectLst/>
              <a:latin typeface="-apple-system"/>
            </a:endParaRPr>
          </a:p>
        </p:txBody>
      </p:sp>
    </p:spTree>
    <p:extLst>
      <p:ext uri="{BB962C8B-B14F-4D97-AF65-F5344CB8AC3E}">
        <p14:creationId xmlns:p14="http://schemas.microsoft.com/office/powerpoint/2010/main" val="25065821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1698" y="1901148"/>
            <a:ext cx="7772400" cy="1260249"/>
          </a:xfrm>
          <a:prstGeom prst="rect">
            <a:avLst/>
          </a:prstGeom>
        </p:spPr>
        <p:txBody>
          <a:bodyPr anchor="b">
            <a:normAutofit/>
          </a:bodyPr>
          <a:lstStyle>
            <a:lvl1pPr algn="ctr">
              <a:lnSpc>
                <a:spcPct val="100000"/>
              </a:lnSpc>
              <a:spcAft>
                <a:spcPts val="600"/>
              </a:spcAft>
              <a:defRPr sz="4800" baseline="0">
                <a:latin typeface="Palatino Linotype" panose="02040502050505030304" pitchFamily="18" charset="0"/>
              </a:defRPr>
            </a:lvl1pPr>
          </a:lstStyle>
          <a:p>
            <a:endParaRPr lang="en-US" dirty="0"/>
          </a:p>
        </p:txBody>
      </p:sp>
      <p:sp>
        <p:nvSpPr>
          <p:cNvPr id="3" name="Subtitle 2"/>
          <p:cNvSpPr>
            <a:spLocks noGrp="1"/>
          </p:cNvSpPr>
          <p:nvPr>
            <p:ph type="subTitle" idx="1"/>
          </p:nvPr>
        </p:nvSpPr>
        <p:spPr>
          <a:xfrm>
            <a:off x="1924050" y="3602038"/>
            <a:ext cx="5100864" cy="653152"/>
          </a:xfrm>
          <a:prstGeom prst="rect">
            <a:avLst/>
          </a:prstGeom>
        </p:spPr>
        <p:txBody>
          <a:bodyPr>
            <a:normAutofit/>
          </a:bodyPr>
          <a:lstStyle>
            <a:lvl1pPr marL="0" indent="0" algn="ctr">
              <a:buNone/>
              <a:defRPr sz="2000">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pic>
        <p:nvPicPr>
          <p:cNvPr id="1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2" y="205387"/>
            <a:ext cx="17049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7" name="组合 16"/>
          <p:cNvGrpSpPr/>
          <p:nvPr userDrawn="1"/>
        </p:nvGrpSpPr>
        <p:grpSpPr>
          <a:xfrm>
            <a:off x="7914098" y="107219"/>
            <a:ext cx="1080000" cy="1760164"/>
            <a:chOff x="6322762" y="100290"/>
            <a:chExt cx="1080000" cy="1760164"/>
          </a:xfrm>
        </p:grpSpPr>
        <p:pic>
          <p:nvPicPr>
            <p:cNvPr id="2050" name="Picture 2" descr="“南京大学 logo”的图片搜索结果"/>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322762" y="506423"/>
              <a:ext cx="1080000" cy="1354031"/>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p:cNvPicPr>
              <a:picLocks noChangeAspect="1"/>
            </p:cNvPicPr>
            <p:nvPr userDrawn="1"/>
          </p:nvPicPr>
          <p:blipFill rotWithShape="1">
            <a:blip r:embed="rId4"/>
            <a:srcRect b="22906"/>
            <a:stretch>
              <a:fillRect/>
            </a:stretch>
          </p:blipFill>
          <p:spPr>
            <a:xfrm>
              <a:off x="6322762" y="100290"/>
              <a:ext cx="1080000" cy="349456"/>
            </a:xfrm>
            <a:prstGeom prst="rect">
              <a:avLst/>
            </a:prstGeom>
          </p:spPr>
        </p:pic>
      </p:grpSp>
      <p:pic>
        <p:nvPicPr>
          <p:cNvPr id="4" name="图片 3"/>
          <p:cNvPicPr>
            <a:picLocks noChangeAspect="1"/>
          </p:cNvPicPr>
          <p:nvPr userDrawn="1"/>
        </p:nvPicPr>
        <p:blipFill>
          <a:blip r:embed="rId5"/>
          <a:stretch>
            <a:fillRect/>
          </a:stretch>
        </p:blipFill>
        <p:spPr>
          <a:xfrm>
            <a:off x="2" y="4752979"/>
            <a:ext cx="9153525" cy="21050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auto">
          <a:xfrm>
            <a:off x="250826" y="322486"/>
            <a:ext cx="7144205" cy="730250"/>
          </a:xfrm>
          <a:prstGeom prst="rect">
            <a:avLst/>
          </a:prstGeom>
          <a:noFill/>
          <a:ln w="9525">
            <a:noFill/>
            <a:miter lim="800000"/>
          </a:ln>
          <a:effectLst/>
        </p:spPr>
        <p:txBody>
          <a:bodyPr vert="horz" wrap="square" lIns="91440" tIns="45720" rIns="91440" bIns="45720" numCol="1" anchor="ctr" anchorCtr="0" compatLnSpc="1"/>
          <a:lstStyle/>
          <a:p>
            <a:pPr lvl="0"/>
            <a:r>
              <a:rPr lang="zh-CN" altLang="en-US" dirty="0"/>
              <a:t>单击此处编辑母版标题样式</a:t>
            </a:r>
          </a:p>
        </p:txBody>
      </p:sp>
      <p:sp>
        <p:nvSpPr>
          <p:cNvPr id="8" name="Rectangle 3"/>
          <p:cNvSpPr>
            <a:spLocks noGrp="1" noChangeArrowheads="1"/>
          </p:cNvSpPr>
          <p:nvPr>
            <p:ph idx="1"/>
          </p:nvPr>
        </p:nvSpPr>
        <p:spPr bwMode="auto">
          <a:xfrm>
            <a:off x="250827" y="1295404"/>
            <a:ext cx="8736013" cy="4967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Line 4"/>
          <p:cNvSpPr>
            <a:spLocks noChangeShapeType="1"/>
          </p:cNvSpPr>
          <p:nvPr userDrawn="1"/>
        </p:nvSpPr>
        <p:spPr bwMode="auto">
          <a:xfrm>
            <a:off x="250827" y="1143000"/>
            <a:ext cx="5545138" cy="0"/>
          </a:xfrm>
          <a:prstGeom prst="line">
            <a:avLst/>
          </a:prstGeom>
          <a:noFill/>
          <a:ln w="50800">
            <a:solidFill>
              <a:srgbClr val="5F0660"/>
            </a:solidFill>
            <a:round/>
          </a:ln>
          <a:extLst>
            <a:ext uri="{909E8E84-426E-40DD-AFC4-6F175D3DCCD1}">
              <a14:hiddenFill xmlns:a14="http://schemas.microsoft.com/office/drawing/2010/main">
                <a:noFill/>
              </a14:hiddenFill>
            </a:ext>
          </a:extLst>
        </p:spPr>
        <p:txBody>
          <a:bodyPr/>
          <a:lstStyle/>
          <a:p>
            <a:endParaRPr lang="zh-CN" altLang="en-US" sz="1800"/>
          </a:p>
        </p:txBody>
      </p:sp>
      <p:pic>
        <p:nvPicPr>
          <p:cNvPr id="6" name="Picture 1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5031" y="282800"/>
            <a:ext cx="17049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3888" y="4589468"/>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标题 3"/>
          <p:cNvSpPr>
            <a:spLocks noGrp="1"/>
          </p:cNvSpPr>
          <p:nvPr>
            <p:ph type="title"/>
          </p:nvPr>
        </p:nvSpPr>
        <p:spPr/>
        <p:txBody>
          <a:bodyPr/>
          <a:lstStyle/>
          <a:p>
            <a:r>
              <a:rPr lang="zh-CN" altLang="en-US"/>
              <a:t>单击此处编辑母版标题样式</a:t>
            </a:r>
          </a:p>
        </p:txBody>
      </p:sp>
      <p:pic>
        <p:nvPicPr>
          <p:cNvPr id="5" name="Picture 1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50043" y="282800"/>
            <a:ext cx="17049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2021/7/28</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9" name="图片 28"/>
          <p:cNvPicPr>
            <a:picLocks noChangeAspect="1"/>
          </p:cNvPicPr>
          <p:nvPr userDrawn="1"/>
        </p:nvPicPr>
        <p:blipFill>
          <a:blip r:embed="rId6">
            <a:lum bright="70000" contrast="-70000"/>
          </a:blip>
          <a:stretch>
            <a:fillRect/>
          </a:stretch>
        </p:blipFill>
        <p:spPr>
          <a:xfrm flipV="1">
            <a:off x="2" y="6322039"/>
            <a:ext cx="9141619" cy="61462"/>
          </a:xfrm>
          <a:prstGeom prst="rect">
            <a:avLst/>
          </a:prstGeom>
        </p:spPr>
      </p:pic>
      <p:sp>
        <p:nvSpPr>
          <p:cNvPr id="17" name="Rectangle 2"/>
          <p:cNvSpPr>
            <a:spLocks noGrp="1" noChangeArrowheads="1"/>
          </p:cNvSpPr>
          <p:nvPr>
            <p:ph type="title"/>
          </p:nvPr>
        </p:nvSpPr>
        <p:spPr bwMode="auto">
          <a:xfrm>
            <a:off x="250826" y="322486"/>
            <a:ext cx="6733443" cy="730250"/>
          </a:xfrm>
          <a:prstGeom prst="rect">
            <a:avLst/>
          </a:prstGeom>
          <a:noFill/>
          <a:ln w="9525">
            <a:noFill/>
            <a:miter lim="800000"/>
          </a:ln>
          <a:effectLst/>
        </p:spPr>
        <p:txBody>
          <a:bodyPr vert="horz" wrap="square" lIns="91440" tIns="45720" rIns="91440" bIns="45720" numCol="1" anchor="ctr" anchorCtr="0" compatLnSpc="1"/>
          <a:lstStyle/>
          <a:p>
            <a:pPr lvl="0"/>
            <a:r>
              <a:rPr lang="zh-CN" altLang="en-US" dirty="0"/>
              <a:t>单击此处编辑母版标题样式</a:t>
            </a:r>
          </a:p>
        </p:txBody>
      </p:sp>
      <p:pic>
        <p:nvPicPr>
          <p:cNvPr id="3" name="图片 2"/>
          <p:cNvPicPr>
            <a:picLocks noChangeAspect="1"/>
          </p:cNvPicPr>
          <p:nvPr userDrawn="1"/>
        </p:nvPicPr>
        <p:blipFill>
          <a:blip r:embed="rId7"/>
          <a:stretch>
            <a:fillRect/>
          </a:stretch>
        </p:blipFill>
        <p:spPr>
          <a:xfrm>
            <a:off x="0" y="6383505"/>
            <a:ext cx="9144000" cy="485775"/>
          </a:xfrm>
          <a:prstGeom prst="rect">
            <a:avLst/>
          </a:prstGeom>
        </p:spPr>
      </p:pic>
      <p:sp>
        <p:nvSpPr>
          <p:cNvPr id="18" name="Rectangle 3"/>
          <p:cNvSpPr>
            <a:spLocks noGrp="1" noChangeArrowheads="1"/>
          </p:cNvSpPr>
          <p:nvPr>
            <p:ph type="body" idx="1"/>
          </p:nvPr>
        </p:nvSpPr>
        <p:spPr bwMode="auto">
          <a:xfrm>
            <a:off x="250827" y="1295404"/>
            <a:ext cx="8736013"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矩形 3"/>
          <p:cNvSpPr/>
          <p:nvPr userDrawn="1"/>
        </p:nvSpPr>
        <p:spPr>
          <a:xfrm>
            <a:off x="-1" y="6487892"/>
            <a:ext cx="8885238" cy="276999"/>
          </a:xfrm>
          <a:prstGeom prst="rect">
            <a:avLst/>
          </a:prstGeom>
        </p:spPr>
        <p:txBody>
          <a:bodyPr wrap="square">
            <a:spAutoFit/>
          </a:bodyPr>
          <a:lstStyle/>
          <a:p>
            <a:pPr algn="just"/>
            <a:r>
              <a:rPr lang="en-US" altLang="zh-CN" sz="1200" baseline="0" dirty="0">
                <a:solidFill>
                  <a:schemeClr val="bg1"/>
                </a:solidFill>
              </a:rPr>
              <a:t>LAMDA2019</a:t>
            </a:r>
            <a:r>
              <a:rPr lang="zh-CN" altLang="en-US" sz="1200" baseline="0" dirty="0">
                <a:solidFill>
                  <a:schemeClr val="bg1"/>
                </a:solidFill>
              </a:rPr>
              <a:t>暑期讲读班  贝叶斯分类器</a:t>
            </a:r>
            <a:r>
              <a:rPr lang="en-US" altLang="zh-CN" sz="1200" baseline="0" dirty="0">
                <a:solidFill>
                  <a:schemeClr val="bg1"/>
                </a:solidFill>
              </a:rPr>
              <a:t>/</a:t>
            </a:r>
            <a:r>
              <a:rPr lang="zh-CN" altLang="en-US" sz="1200" baseline="0" dirty="0">
                <a:solidFill>
                  <a:schemeClr val="bg1"/>
                </a:solidFill>
              </a:rPr>
              <a:t>部分概率图模型</a:t>
            </a:r>
            <a:endParaRPr lang="zh-CN" altLang="en-US" sz="12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000" kern="1200">
          <a:solidFill>
            <a:schemeClr val="tx1"/>
          </a:solidFill>
          <a:latin typeface="Palatino Linotype" panose="020405020505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Naoya Takeishi"/>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标题 7"/>
          <p:cNvSpPr>
            <a:spLocks noGrp="1"/>
          </p:cNvSpPr>
          <p:nvPr>
            <p:ph type="ctrTitle"/>
          </p:nvPr>
        </p:nvSpPr>
        <p:spPr>
          <a:xfrm>
            <a:off x="716691" y="1861720"/>
            <a:ext cx="7632550" cy="1260249"/>
          </a:xfrm>
        </p:spPr>
        <p:txBody>
          <a:bodyPr>
            <a:noAutofit/>
          </a:bodyPr>
          <a:lstStyle/>
          <a:p>
            <a:r>
              <a:rPr lang="zh-CN" altLang="en-US" sz="4000" b="1" dirty="0"/>
              <a:t>全连接神经网络</a:t>
            </a:r>
            <a:endParaRPr lang="en-US" altLang="zh-CN" sz="4000" b="1" dirty="0"/>
          </a:p>
        </p:txBody>
      </p:sp>
      <p:sp>
        <p:nvSpPr>
          <p:cNvPr id="4" name="矩形 3"/>
          <p:cNvSpPr/>
          <p:nvPr/>
        </p:nvSpPr>
        <p:spPr>
          <a:xfrm>
            <a:off x="6965512" y="4183754"/>
            <a:ext cx="877163" cy="369332"/>
          </a:xfrm>
          <a:prstGeom prst="rect">
            <a:avLst/>
          </a:prstGeom>
        </p:spPr>
        <p:txBody>
          <a:bodyPr wrap="none">
            <a:spAutoFit/>
          </a:bodyPr>
          <a:lstStyle/>
          <a:p>
            <a:r>
              <a:rPr lang="zh-CN" altLang="en-US" i="1" dirty="0"/>
              <a:t>谢欣然</a:t>
            </a:r>
          </a:p>
        </p:txBody>
      </p:sp>
      <p:sp>
        <p:nvSpPr>
          <p:cNvPr id="5" name="文本框 4">
            <a:extLst>
              <a:ext uri="{FF2B5EF4-FFF2-40B4-BE49-F238E27FC236}">
                <a16:creationId xmlns:a16="http://schemas.microsoft.com/office/drawing/2014/main" id="{9DF8A8D0-94A6-1F4A-BA82-550284CF0F56}"/>
              </a:ext>
            </a:extLst>
          </p:cNvPr>
          <p:cNvSpPr txBox="1"/>
          <p:nvPr/>
        </p:nvSpPr>
        <p:spPr>
          <a:xfrm>
            <a:off x="6699902" y="4683095"/>
            <a:ext cx="1917403" cy="369332"/>
          </a:xfrm>
          <a:prstGeom prst="rect">
            <a:avLst/>
          </a:prstGeom>
          <a:noFill/>
        </p:spPr>
        <p:txBody>
          <a:bodyPr wrap="square" rtlCol="0">
            <a:spAutoFit/>
          </a:bodyPr>
          <a:lstStyle/>
          <a:p>
            <a:r>
              <a:rPr kumimoji="1" lang="en-US" altLang="zh-CN" dirty="0"/>
              <a:t>2021</a:t>
            </a:r>
            <a:r>
              <a:rPr kumimoji="1" lang="zh-CN" altLang="en-US" dirty="0"/>
              <a:t>年</a:t>
            </a:r>
            <a:r>
              <a:rPr kumimoji="1" lang="en-US" altLang="zh-CN" dirty="0"/>
              <a:t>7</a:t>
            </a:r>
            <a:r>
              <a:rPr kumimoji="1" lang="zh-CN" altLang="en-US" dirty="0"/>
              <a:t>月</a:t>
            </a:r>
            <a:r>
              <a:rPr kumimoji="1" lang="en-US" altLang="zh-CN" dirty="0"/>
              <a:t>28</a:t>
            </a:r>
            <a:r>
              <a:rPr kumimoji="1" lang="zh-CN" altLang="en-US" dirty="0"/>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3359B2CA-A84E-4695-A674-0C1ADA59AA71}"/>
              </a:ext>
            </a:extLst>
          </p:cNvPr>
          <p:cNvPicPr>
            <a:picLocks noChangeAspect="1"/>
          </p:cNvPicPr>
          <p:nvPr/>
        </p:nvPicPr>
        <p:blipFill>
          <a:blip r:embed="rId3"/>
          <a:stretch>
            <a:fillRect/>
          </a:stretch>
        </p:blipFill>
        <p:spPr>
          <a:xfrm>
            <a:off x="4325359" y="4409545"/>
            <a:ext cx="1758998" cy="576456"/>
          </a:xfrm>
          <a:prstGeom prst="rect">
            <a:avLst/>
          </a:prstGeom>
        </p:spPr>
      </p:pic>
      <p:sp>
        <p:nvSpPr>
          <p:cNvPr id="2" name="标题 1"/>
          <p:cNvSpPr>
            <a:spLocks noGrp="1"/>
          </p:cNvSpPr>
          <p:nvPr>
            <p:ph type="title"/>
          </p:nvPr>
        </p:nvSpPr>
        <p:spPr/>
        <p:txBody>
          <a:bodyPr/>
          <a:lstStyle/>
          <a:p>
            <a:r>
              <a:rPr lang="zh-CN" altLang="en-US" b="1" dirty="0"/>
              <a:t>实验</a:t>
            </a:r>
            <a:endParaRPr lang="en-US" altLang="zh-CN" b="1" dirty="0"/>
          </a:p>
        </p:txBody>
      </p:sp>
      <p:sp>
        <p:nvSpPr>
          <p:cNvPr id="6" name="文本框 5"/>
          <p:cNvSpPr txBox="1"/>
          <p:nvPr/>
        </p:nvSpPr>
        <p:spPr>
          <a:xfrm>
            <a:off x="4138863" y="2977816"/>
            <a:ext cx="65" cy="276999"/>
          </a:xfrm>
          <a:prstGeom prst="rect">
            <a:avLst/>
          </a:prstGeom>
          <a:noFill/>
        </p:spPr>
        <p:txBody>
          <a:bodyPr wrap="none" lIns="0" tIns="0" rIns="0" bIns="0" rtlCol="0">
            <a:spAutoFit/>
          </a:bodyPr>
          <a:lstStyle/>
          <a:p>
            <a:endParaRPr lang="zh-CN" altLang="en-US" dirty="0"/>
          </a:p>
        </p:txBody>
      </p:sp>
      <p:sp>
        <p:nvSpPr>
          <p:cNvPr id="7" name="矩形 6"/>
          <p:cNvSpPr/>
          <p:nvPr/>
        </p:nvSpPr>
        <p:spPr>
          <a:xfrm>
            <a:off x="0" y="6497053"/>
            <a:ext cx="4138863" cy="252663"/>
          </a:xfrm>
          <a:prstGeom prst="rect">
            <a:avLst/>
          </a:prstGeom>
          <a:solidFill>
            <a:srgbClr val="5F0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C43AFB9F-B0E9-40D0-A96D-8980BA7EC66F}"/>
              </a:ext>
            </a:extLst>
          </p:cNvPr>
          <p:cNvPicPr>
            <a:picLocks noChangeAspect="1"/>
          </p:cNvPicPr>
          <p:nvPr/>
        </p:nvPicPr>
        <p:blipFill>
          <a:blip r:embed="rId4"/>
          <a:stretch>
            <a:fillRect/>
          </a:stretch>
        </p:blipFill>
        <p:spPr>
          <a:xfrm>
            <a:off x="387850" y="1167901"/>
            <a:ext cx="3424219" cy="2558366"/>
          </a:xfrm>
          <a:prstGeom prst="rect">
            <a:avLst/>
          </a:prstGeom>
        </p:spPr>
      </p:pic>
      <p:sp>
        <p:nvSpPr>
          <p:cNvPr id="8" name="文本框 7">
            <a:extLst>
              <a:ext uri="{FF2B5EF4-FFF2-40B4-BE49-F238E27FC236}">
                <a16:creationId xmlns:a16="http://schemas.microsoft.com/office/drawing/2014/main" id="{D744F0A6-D443-498E-98AE-7033416A41FB}"/>
              </a:ext>
            </a:extLst>
          </p:cNvPr>
          <p:cNvSpPr txBox="1"/>
          <p:nvPr/>
        </p:nvSpPr>
        <p:spPr>
          <a:xfrm>
            <a:off x="3812069" y="3418520"/>
            <a:ext cx="939553" cy="369332"/>
          </a:xfrm>
          <a:prstGeom prst="rect">
            <a:avLst/>
          </a:prstGeom>
          <a:noFill/>
        </p:spPr>
        <p:txBody>
          <a:bodyPr wrap="square" rtlCol="0">
            <a:spAutoFit/>
          </a:bodyPr>
          <a:lstStyle/>
          <a:p>
            <a:r>
              <a:rPr lang="en-US" altLang="zh-CN" dirty="0"/>
              <a:t>MNIST</a:t>
            </a:r>
            <a:endParaRPr lang="zh-CN" altLang="en-US" dirty="0"/>
          </a:p>
        </p:txBody>
      </p:sp>
      <p:sp>
        <p:nvSpPr>
          <p:cNvPr id="9" name="文本框 8">
            <a:extLst>
              <a:ext uri="{FF2B5EF4-FFF2-40B4-BE49-F238E27FC236}">
                <a16:creationId xmlns:a16="http://schemas.microsoft.com/office/drawing/2014/main" id="{939839D2-892D-4740-A744-282C29474E89}"/>
              </a:ext>
            </a:extLst>
          </p:cNvPr>
          <p:cNvSpPr txBox="1"/>
          <p:nvPr/>
        </p:nvSpPr>
        <p:spPr>
          <a:xfrm>
            <a:off x="5254053" y="1299982"/>
            <a:ext cx="3701654" cy="4801314"/>
          </a:xfrm>
          <a:prstGeom prst="rect">
            <a:avLst/>
          </a:prstGeom>
          <a:noFill/>
        </p:spPr>
        <p:txBody>
          <a:bodyPr wrap="none" rtlCol="0">
            <a:spAutoFit/>
          </a:bodyPr>
          <a:lstStyle/>
          <a:p>
            <a:pPr marL="285750" indent="-285750">
              <a:buFont typeface="Arial" panose="020B0604020202020204" pitchFamily="34" charset="0"/>
              <a:buChar char="•"/>
            </a:pPr>
            <a:r>
              <a:rPr lang="en-US" altLang="zh-CN" b="1" dirty="0" err="1"/>
              <a:t>learning_rate</a:t>
            </a:r>
            <a:r>
              <a:rPr lang="zh-CN" altLang="en-US" b="1" dirty="0"/>
              <a:t>：</a:t>
            </a:r>
            <a:endParaRPr lang="en-US" altLang="zh-CN" b="1" dirty="0"/>
          </a:p>
          <a:p>
            <a:r>
              <a:rPr lang="en-US" altLang="zh-CN" dirty="0"/>
              <a:t>	</a:t>
            </a:r>
            <a:r>
              <a:rPr lang="en-US" altLang="zh-CN" dirty="0" err="1"/>
              <a:t>ReduceLROnPlateau</a:t>
            </a:r>
            <a:r>
              <a:rPr lang="zh-CN" altLang="en-US" dirty="0"/>
              <a:t>（）</a:t>
            </a:r>
            <a:endParaRPr lang="en-US" altLang="zh-CN" dirty="0"/>
          </a:p>
          <a:p>
            <a:r>
              <a:rPr lang="en-US" altLang="zh-CN" dirty="0"/>
              <a:t>	</a:t>
            </a:r>
            <a:r>
              <a:rPr lang="en-US" altLang="zh-CN" dirty="0" err="1"/>
              <a:t>CyclicLR</a:t>
            </a:r>
            <a:r>
              <a:rPr lang="zh-CN" altLang="en-US" dirty="0"/>
              <a:t>（）</a:t>
            </a:r>
            <a:endParaRPr lang="en-US" altLang="zh-CN" dirty="0"/>
          </a:p>
          <a:p>
            <a:endParaRPr lang="en-US" altLang="zh-CN" dirty="0"/>
          </a:p>
          <a:p>
            <a:pPr marL="285750" indent="-285750">
              <a:buFont typeface="Arial" panose="020B0604020202020204" pitchFamily="34" charset="0"/>
              <a:buChar char="•"/>
            </a:pPr>
            <a:r>
              <a:rPr lang="en-US" altLang="zh-CN" b="1" dirty="0"/>
              <a:t>Optimizer</a:t>
            </a:r>
            <a:r>
              <a:rPr lang="zh-CN" altLang="en-US" b="1" dirty="0"/>
              <a:t>：</a:t>
            </a:r>
            <a:endParaRPr lang="en-US" altLang="zh-CN" b="1" dirty="0"/>
          </a:p>
          <a:p>
            <a:r>
              <a:rPr lang="en-US" altLang="zh-CN" dirty="0"/>
              <a:t>                 SGD</a:t>
            </a:r>
            <a:r>
              <a:rPr lang="zh-CN" altLang="en-US" dirty="0"/>
              <a:t>（）</a:t>
            </a:r>
            <a:endParaRPr lang="en-US" altLang="zh-CN" dirty="0"/>
          </a:p>
          <a:p>
            <a:r>
              <a:rPr lang="en-US" altLang="zh-CN" dirty="0"/>
              <a:t>	Adam</a:t>
            </a:r>
            <a:r>
              <a:rPr lang="zh-CN" altLang="en-US" dirty="0"/>
              <a:t>（）</a:t>
            </a:r>
            <a:endParaRPr lang="en-US" altLang="zh-CN" dirty="0"/>
          </a:p>
          <a:p>
            <a:r>
              <a:rPr lang="en-US" altLang="zh-CN" dirty="0"/>
              <a:t>	RMSprop</a:t>
            </a:r>
            <a:r>
              <a:rPr lang="zh-CN" altLang="en-US" dirty="0"/>
              <a:t>（）</a:t>
            </a:r>
            <a:endParaRPr lang="en-US" altLang="zh-CN" dirty="0"/>
          </a:p>
          <a:p>
            <a:pPr marL="285750" indent="-285750">
              <a:buFont typeface="Arial" panose="020B0604020202020204" pitchFamily="34" charset="0"/>
              <a:buChar char="•"/>
            </a:pPr>
            <a:r>
              <a:rPr lang="en-US" altLang="zh-CN" b="1" dirty="0" err="1"/>
              <a:t>weight_init</a:t>
            </a:r>
            <a:r>
              <a:rPr lang="zh-CN" altLang="en-US" b="1" dirty="0"/>
              <a:t>：</a:t>
            </a:r>
            <a:endParaRPr lang="en-US" altLang="zh-CN" b="1" dirty="0"/>
          </a:p>
          <a:p>
            <a:r>
              <a:rPr lang="en-US" altLang="zh-CN" dirty="0"/>
              <a:t>	constant_</a:t>
            </a:r>
            <a:r>
              <a:rPr lang="zh-CN" altLang="en-US" dirty="0"/>
              <a:t>（）</a:t>
            </a:r>
            <a:endParaRPr lang="en-US" altLang="zh-CN" dirty="0"/>
          </a:p>
          <a:p>
            <a:r>
              <a:rPr lang="en-US" altLang="zh-CN" dirty="0"/>
              <a:t>	normal_</a:t>
            </a:r>
            <a:r>
              <a:rPr lang="zh-CN" altLang="en-US" dirty="0"/>
              <a:t>（）</a:t>
            </a:r>
            <a:endParaRPr lang="en-US" altLang="zh-CN" dirty="0"/>
          </a:p>
          <a:p>
            <a:r>
              <a:rPr lang="en-US" altLang="zh-CN" dirty="0"/>
              <a:t>	</a:t>
            </a:r>
            <a:r>
              <a:rPr lang="en-US" altLang="zh-CN" dirty="0" err="1"/>
              <a:t>xavier_normal</a:t>
            </a:r>
            <a:r>
              <a:rPr lang="en-US" altLang="zh-CN" dirty="0"/>
              <a:t>_</a:t>
            </a:r>
            <a:r>
              <a:rPr lang="zh-CN" altLang="en-US" dirty="0"/>
              <a:t>（）</a:t>
            </a:r>
            <a:endParaRPr lang="en-US" altLang="zh-CN" dirty="0"/>
          </a:p>
          <a:p>
            <a:r>
              <a:rPr lang="en-US" altLang="zh-CN" dirty="0"/>
              <a:t>	</a:t>
            </a:r>
            <a:r>
              <a:rPr lang="en-US" altLang="zh-CN" dirty="0" err="1"/>
              <a:t>kaiming_normal</a:t>
            </a:r>
            <a:r>
              <a:rPr lang="en-US" altLang="zh-CN" dirty="0"/>
              <a:t>_</a:t>
            </a:r>
            <a:r>
              <a:rPr lang="zh-CN" altLang="en-US" dirty="0"/>
              <a:t>（）</a:t>
            </a:r>
            <a:endParaRPr lang="en-US" altLang="zh-CN" dirty="0"/>
          </a:p>
          <a:p>
            <a:pPr marL="285750" indent="-285750">
              <a:buFont typeface="Arial" panose="020B0604020202020204" pitchFamily="34" charset="0"/>
              <a:buChar char="•"/>
            </a:pPr>
            <a:r>
              <a:rPr lang="en-US" altLang="zh-CN" b="1" dirty="0" err="1"/>
              <a:t>batch_size</a:t>
            </a:r>
            <a:endParaRPr lang="en-US" altLang="zh-CN" b="1" dirty="0"/>
          </a:p>
          <a:p>
            <a:pPr marL="285750" indent="-285750">
              <a:buFont typeface="Arial" panose="020B0604020202020204" pitchFamily="34" charset="0"/>
              <a:buChar char="•"/>
            </a:pPr>
            <a:r>
              <a:rPr lang="en-US" altLang="zh-CN" b="1" dirty="0" err="1"/>
              <a:t>BatchNorm</a:t>
            </a:r>
            <a:endParaRPr lang="en-US" altLang="zh-CN" b="1" dirty="0"/>
          </a:p>
          <a:p>
            <a:pPr marL="285750" indent="-285750">
              <a:buFont typeface="Arial" panose="020B0604020202020204" pitchFamily="34" charset="0"/>
              <a:buChar char="•"/>
            </a:pPr>
            <a:r>
              <a:rPr lang="en-US" altLang="zh-CN" b="1" dirty="0"/>
              <a:t>activation function</a:t>
            </a:r>
          </a:p>
          <a:p>
            <a:endParaRPr lang="zh-CN" altLang="en-US" dirty="0"/>
          </a:p>
        </p:txBody>
      </p:sp>
      <p:sp>
        <p:nvSpPr>
          <p:cNvPr id="11" name="文本框 10">
            <a:extLst>
              <a:ext uri="{FF2B5EF4-FFF2-40B4-BE49-F238E27FC236}">
                <a16:creationId xmlns:a16="http://schemas.microsoft.com/office/drawing/2014/main" id="{A2C76060-5AC2-4B9F-92E9-B30F601D94B1}"/>
              </a:ext>
            </a:extLst>
          </p:cNvPr>
          <p:cNvSpPr txBox="1"/>
          <p:nvPr/>
        </p:nvSpPr>
        <p:spPr>
          <a:xfrm>
            <a:off x="3812069" y="5964016"/>
            <a:ext cx="1181297" cy="369332"/>
          </a:xfrm>
          <a:prstGeom prst="rect">
            <a:avLst/>
          </a:prstGeom>
          <a:noFill/>
        </p:spPr>
        <p:txBody>
          <a:bodyPr wrap="square" rtlCol="0">
            <a:spAutoFit/>
          </a:bodyPr>
          <a:lstStyle/>
          <a:p>
            <a:r>
              <a:rPr lang="en-US" altLang="zh-CN" dirty="0"/>
              <a:t>CIFAR10</a:t>
            </a:r>
            <a:endParaRPr lang="zh-CN" altLang="en-US" dirty="0"/>
          </a:p>
        </p:txBody>
      </p:sp>
      <p:pic>
        <p:nvPicPr>
          <p:cNvPr id="5" name="图片 4">
            <a:extLst>
              <a:ext uri="{FF2B5EF4-FFF2-40B4-BE49-F238E27FC236}">
                <a16:creationId xmlns:a16="http://schemas.microsoft.com/office/drawing/2014/main" id="{F7A69474-8037-43C7-9F91-437A0C0204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709" y="3726267"/>
            <a:ext cx="3424219" cy="2568165"/>
          </a:xfrm>
          <a:prstGeom prst="rect">
            <a:avLst/>
          </a:prstGeom>
        </p:spPr>
      </p:pic>
      <p:cxnSp>
        <p:nvCxnSpPr>
          <p:cNvPr id="15" name="直接箭头连接符 14">
            <a:extLst>
              <a:ext uri="{FF2B5EF4-FFF2-40B4-BE49-F238E27FC236}">
                <a16:creationId xmlns:a16="http://schemas.microsoft.com/office/drawing/2014/main" id="{4ADD1546-EEBC-4A25-BBAD-ECA2A2F0D16B}"/>
              </a:ext>
            </a:extLst>
          </p:cNvPr>
          <p:cNvCxnSpPr>
            <a:cxnSpLocks/>
            <a:endCxn id="13" idx="3"/>
          </p:cNvCxnSpPr>
          <p:nvPr/>
        </p:nvCxnSpPr>
        <p:spPr>
          <a:xfrm flipH="1">
            <a:off x="6084357" y="4527421"/>
            <a:ext cx="668866" cy="170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184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全连接神经网络</a:t>
            </a:r>
            <a:endParaRPr lang="en-US" altLang="zh-CN" b="1" dirty="0"/>
          </a:p>
        </p:txBody>
      </p:sp>
      <p:sp>
        <p:nvSpPr>
          <p:cNvPr id="6" name="文本框 5"/>
          <p:cNvSpPr txBox="1"/>
          <p:nvPr/>
        </p:nvSpPr>
        <p:spPr>
          <a:xfrm>
            <a:off x="4138863" y="2977816"/>
            <a:ext cx="65" cy="276999"/>
          </a:xfrm>
          <a:prstGeom prst="rect">
            <a:avLst/>
          </a:prstGeom>
          <a:noFill/>
        </p:spPr>
        <p:txBody>
          <a:bodyPr wrap="none" lIns="0" tIns="0" rIns="0" bIns="0" rtlCol="0">
            <a:spAutoFit/>
          </a:bodyPr>
          <a:lstStyle/>
          <a:p>
            <a:endParaRPr lang="zh-CN" altLang="en-US" dirty="0"/>
          </a:p>
        </p:txBody>
      </p:sp>
      <p:sp>
        <p:nvSpPr>
          <p:cNvPr id="7" name="矩形 6"/>
          <p:cNvSpPr/>
          <p:nvPr/>
        </p:nvSpPr>
        <p:spPr>
          <a:xfrm>
            <a:off x="0" y="6497053"/>
            <a:ext cx="4138863" cy="252663"/>
          </a:xfrm>
          <a:prstGeom prst="rect">
            <a:avLst/>
          </a:prstGeom>
          <a:solidFill>
            <a:srgbClr val="5F0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27B5743-67C8-4AE5-9A8F-65E70DB9D324}"/>
              </a:ext>
            </a:extLst>
          </p:cNvPr>
          <p:cNvSpPr txBox="1"/>
          <p:nvPr/>
        </p:nvSpPr>
        <p:spPr>
          <a:xfrm>
            <a:off x="182278" y="1589973"/>
            <a:ext cx="8779444"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基础概念，网络结构等：</a:t>
            </a:r>
            <a:r>
              <a:rPr lang="en-US" altLang="zh-CN" dirty="0"/>
              <a:t>M-P</a:t>
            </a:r>
            <a:r>
              <a:rPr lang="zh-CN" altLang="en-US" dirty="0"/>
              <a:t>模型，感知机模型，多层感知机模型</a:t>
            </a:r>
            <a:r>
              <a:rPr lang="en-US" altLang="zh-CN" dirty="0"/>
              <a:t>,</a:t>
            </a:r>
            <a:r>
              <a:rPr lang="zh-CN" altLang="en-US" dirty="0"/>
              <a:t>常见激活函数</a:t>
            </a:r>
          </a:p>
          <a:p>
            <a:endParaRPr lang="zh-CN" altLang="en-US" dirty="0"/>
          </a:p>
          <a:p>
            <a:pPr marL="285750" indent="-285750">
              <a:buFont typeface="Arial" panose="020B0604020202020204" pitchFamily="34" charset="0"/>
              <a:buChar char="•"/>
            </a:pPr>
            <a:r>
              <a:rPr lang="zh-CN" altLang="en-US" dirty="0"/>
              <a:t>基本优化方法：梯度下降，前向传播，反向传播，学习率，常见损失函数</a:t>
            </a:r>
          </a:p>
          <a:p>
            <a:endParaRPr lang="zh-CN" altLang="en-US" dirty="0"/>
          </a:p>
          <a:p>
            <a:pPr marL="285750" indent="-285750">
              <a:buFont typeface="Arial" panose="020B0604020202020204" pitchFamily="34" charset="0"/>
              <a:buChar char="•"/>
            </a:pPr>
            <a:r>
              <a:rPr lang="zh-CN" altLang="en-US" dirty="0"/>
              <a:t>实际训练中的其它问题：随机梯度下降，</a:t>
            </a:r>
            <a:r>
              <a:rPr lang="en-US" altLang="zh-CN" dirty="0" err="1"/>
              <a:t>Minibatch,batch</a:t>
            </a:r>
            <a:r>
              <a:rPr lang="en-US" altLang="zh-CN" dirty="0"/>
              <a:t> normalization</a:t>
            </a:r>
            <a:r>
              <a:rPr lang="zh-CN" altLang="en-US" dirty="0"/>
              <a:t>、网络权重初始化等。</a:t>
            </a:r>
            <a:endParaRPr lang="en-US" altLang="zh-CN" dirty="0"/>
          </a:p>
          <a:p>
            <a:endParaRPr lang="zh-CN" altLang="en-US" dirty="0"/>
          </a:p>
          <a:p>
            <a:pPr marL="285750" indent="-285750">
              <a:buFont typeface="Arial" panose="020B0604020202020204" pitchFamily="34" charset="0"/>
              <a:buChar char="•"/>
            </a:pPr>
            <a:r>
              <a:rPr lang="zh-CN" altLang="en-US" dirty="0"/>
              <a:t>进阶优化方法：除随机梯度下降以外的，各种梯度下降方法的改进版本、加速等；概述比较一下不同</a:t>
            </a:r>
            <a:r>
              <a:rPr lang="en-US" altLang="zh-CN" dirty="0"/>
              <a:t>optimizer(</a:t>
            </a:r>
            <a:r>
              <a:rPr lang="zh-CN" altLang="en-US" dirty="0"/>
              <a:t>除</a:t>
            </a:r>
            <a:r>
              <a:rPr lang="en-US" altLang="zh-CN" dirty="0"/>
              <a:t>SGD</a:t>
            </a:r>
            <a:r>
              <a:rPr lang="zh-CN" altLang="en-US" dirty="0"/>
              <a:t>外</a:t>
            </a:r>
            <a:r>
              <a:rPr lang="en-US" altLang="zh-CN" dirty="0"/>
              <a:t>)</a:t>
            </a:r>
          </a:p>
          <a:p>
            <a:endParaRPr lang="zh-CN" altLang="en-US" dirty="0"/>
          </a:p>
          <a:p>
            <a:pPr marL="285750" indent="-285750">
              <a:buFont typeface="Arial" panose="020B0604020202020204" pitchFamily="34" charset="0"/>
              <a:buChar char="•"/>
            </a:pPr>
            <a:r>
              <a:rPr lang="zh-CN" altLang="en-US" dirty="0"/>
              <a:t>正则化：过拟合，正则化方法，</a:t>
            </a:r>
            <a:r>
              <a:rPr lang="en-US" altLang="zh-CN" dirty="0"/>
              <a:t>Dropout</a:t>
            </a:r>
            <a:r>
              <a:rPr lang="zh-CN" altLang="en-US" dirty="0"/>
              <a:t>机制等。</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全连接神经网络</a:t>
            </a:r>
            <a:endParaRPr lang="en-US" altLang="zh-CN" b="1" dirty="0"/>
          </a:p>
        </p:txBody>
      </p:sp>
      <p:sp>
        <p:nvSpPr>
          <p:cNvPr id="6" name="文本框 5"/>
          <p:cNvSpPr txBox="1"/>
          <p:nvPr/>
        </p:nvSpPr>
        <p:spPr>
          <a:xfrm>
            <a:off x="4138863" y="2977816"/>
            <a:ext cx="65" cy="276999"/>
          </a:xfrm>
          <a:prstGeom prst="rect">
            <a:avLst/>
          </a:prstGeom>
          <a:noFill/>
        </p:spPr>
        <p:txBody>
          <a:bodyPr wrap="none" lIns="0" tIns="0" rIns="0" bIns="0" rtlCol="0">
            <a:spAutoFit/>
          </a:bodyPr>
          <a:lstStyle/>
          <a:p>
            <a:endParaRPr lang="zh-CN" altLang="en-US" dirty="0"/>
          </a:p>
        </p:txBody>
      </p:sp>
      <p:sp>
        <p:nvSpPr>
          <p:cNvPr id="7" name="矩形 6"/>
          <p:cNvSpPr/>
          <p:nvPr/>
        </p:nvSpPr>
        <p:spPr>
          <a:xfrm>
            <a:off x="0" y="6497053"/>
            <a:ext cx="4138863" cy="252663"/>
          </a:xfrm>
          <a:prstGeom prst="rect">
            <a:avLst/>
          </a:prstGeom>
          <a:solidFill>
            <a:srgbClr val="5F0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2" descr="preview">
            <a:extLst>
              <a:ext uri="{FF2B5EF4-FFF2-40B4-BE49-F238E27FC236}">
                <a16:creationId xmlns:a16="http://schemas.microsoft.com/office/drawing/2014/main" id="{D01A4EB8-FC40-4889-8829-2093B1C548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0037" y="1413163"/>
            <a:ext cx="6203419" cy="4798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38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M-P</a:t>
            </a:r>
            <a:r>
              <a:rPr lang="zh-CN" altLang="en-US" b="1" dirty="0"/>
              <a:t>模型</a:t>
            </a:r>
            <a:endParaRPr lang="en-US" altLang="zh-CN" b="1" dirty="0"/>
          </a:p>
        </p:txBody>
      </p:sp>
      <p:sp>
        <p:nvSpPr>
          <p:cNvPr id="6" name="文本框 5"/>
          <p:cNvSpPr txBox="1"/>
          <p:nvPr/>
        </p:nvSpPr>
        <p:spPr>
          <a:xfrm>
            <a:off x="4138863" y="2977816"/>
            <a:ext cx="65" cy="276999"/>
          </a:xfrm>
          <a:prstGeom prst="rect">
            <a:avLst/>
          </a:prstGeom>
          <a:noFill/>
        </p:spPr>
        <p:txBody>
          <a:bodyPr wrap="none" lIns="0" tIns="0" rIns="0" bIns="0" rtlCol="0">
            <a:spAutoFit/>
          </a:bodyPr>
          <a:lstStyle/>
          <a:p>
            <a:endParaRPr lang="zh-CN" altLang="en-US" dirty="0"/>
          </a:p>
        </p:txBody>
      </p:sp>
      <p:sp>
        <p:nvSpPr>
          <p:cNvPr id="7" name="矩形 6"/>
          <p:cNvSpPr/>
          <p:nvPr/>
        </p:nvSpPr>
        <p:spPr>
          <a:xfrm>
            <a:off x="0" y="6497053"/>
            <a:ext cx="4138863" cy="252663"/>
          </a:xfrm>
          <a:prstGeom prst="rect">
            <a:avLst/>
          </a:prstGeom>
          <a:solidFill>
            <a:srgbClr val="5F0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2">
            <a:extLst>
              <a:ext uri="{FF2B5EF4-FFF2-40B4-BE49-F238E27FC236}">
                <a16:creationId xmlns:a16="http://schemas.microsoft.com/office/drawing/2014/main" id="{7FDB465A-6CFF-486A-B83B-C780BAE7F03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2" name="Picture 4">
            <a:extLst>
              <a:ext uri="{FF2B5EF4-FFF2-40B4-BE49-F238E27FC236}">
                <a16:creationId xmlns:a16="http://schemas.microsoft.com/office/drawing/2014/main" id="{31C7A822-897F-486B-AE2E-236E9897B54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439" y="1342086"/>
            <a:ext cx="3099769" cy="16666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在这里插入图片描述">
            <a:extLst>
              <a:ext uri="{FF2B5EF4-FFF2-40B4-BE49-F238E27FC236}">
                <a16:creationId xmlns:a16="http://schemas.microsoft.com/office/drawing/2014/main" id="{EABF6743-F5C7-4BAC-B8F0-D9757EC8DF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9208" y="1191624"/>
            <a:ext cx="3337119" cy="2421163"/>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0062912A-C3D8-457E-9A6B-34907F6FF60F}"/>
              </a:ext>
            </a:extLst>
          </p:cNvPr>
          <p:cNvPicPr>
            <a:picLocks noChangeAspect="1"/>
          </p:cNvPicPr>
          <p:nvPr/>
        </p:nvPicPr>
        <p:blipFill>
          <a:blip r:embed="rId5"/>
          <a:stretch>
            <a:fillRect/>
          </a:stretch>
        </p:blipFill>
        <p:spPr>
          <a:xfrm>
            <a:off x="5650832" y="2777484"/>
            <a:ext cx="2783305" cy="998231"/>
          </a:xfrm>
          <a:prstGeom prst="rect">
            <a:avLst/>
          </a:prstGeom>
        </p:spPr>
      </p:pic>
      <p:pic>
        <p:nvPicPr>
          <p:cNvPr id="10" name="图片 9">
            <a:extLst>
              <a:ext uri="{FF2B5EF4-FFF2-40B4-BE49-F238E27FC236}">
                <a16:creationId xmlns:a16="http://schemas.microsoft.com/office/drawing/2014/main" id="{210ECCA7-5605-4B50-A9B3-ADE8AFAAF424}"/>
              </a:ext>
            </a:extLst>
          </p:cNvPr>
          <p:cNvPicPr>
            <a:picLocks noChangeAspect="1"/>
          </p:cNvPicPr>
          <p:nvPr/>
        </p:nvPicPr>
        <p:blipFill rotWithShape="1">
          <a:blip r:embed="rId6"/>
          <a:srcRect r="45884"/>
          <a:stretch/>
        </p:blipFill>
        <p:spPr>
          <a:xfrm>
            <a:off x="100545" y="4986625"/>
            <a:ext cx="3099769" cy="1365320"/>
          </a:xfrm>
          <a:prstGeom prst="rect">
            <a:avLst/>
          </a:prstGeom>
        </p:spPr>
      </p:pic>
      <p:sp>
        <p:nvSpPr>
          <p:cNvPr id="11" name="文本框 10">
            <a:extLst>
              <a:ext uri="{FF2B5EF4-FFF2-40B4-BE49-F238E27FC236}">
                <a16:creationId xmlns:a16="http://schemas.microsoft.com/office/drawing/2014/main" id="{EA4E5F6A-DD3C-4B2E-B031-CA8189884704}"/>
              </a:ext>
            </a:extLst>
          </p:cNvPr>
          <p:cNvSpPr txBox="1"/>
          <p:nvPr/>
        </p:nvSpPr>
        <p:spPr>
          <a:xfrm>
            <a:off x="100545" y="4488514"/>
            <a:ext cx="1284519" cy="369332"/>
          </a:xfrm>
          <a:prstGeom prst="rect">
            <a:avLst/>
          </a:prstGeom>
          <a:noFill/>
        </p:spPr>
        <p:txBody>
          <a:bodyPr wrap="none" rtlCol="0">
            <a:spAutoFit/>
          </a:bodyPr>
          <a:lstStyle/>
          <a:p>
            <a:r>
              <a:rPr lang="en-US" altLang="zh-CN" b="0" i="0" dirty="0">
                <a:solidFill>
                  <a:srgbClr val="4F4F4F"/>
                </a:solidFill>
                <a:effectLst/>
                <a:latin typeface="-apple-system"/>
              </a:rPr>
              <a:t>NOT</a:t>
            </a:r>
            <a:r>
              <a:rPr lang="zh-CN" altLang="en-US" b="0" i="0" dirty="0">
                <a:solidFill>
                  <a:srgbClr val="4F4F4F"/>
                </a:solidFill>
                <a:effectLst/>
                <a:latin typeface="-apple-system"/>
              </a:rPr>
              <a:t>运算：</a:t>
            </a:r>
            <a:endParaRPr lang="zh-CN" altLang="en-US" dirty="0"/>
          </a:p>
        </p:txBody>
      </p:sp>
      <p:pic>
        <p:nvPicPr>
          <p:cNvPr id="13" name="图片 12">
            <a:extLst>
              <a:ext uri="{FF2B5EF4-FFF2-40B4-BE49-F238E27FC236}">
                <a16:creationId xmlns:a16="http://schemas.microsoft.com/office/drawing/2014/main" id="{7F3CDAC1-6BE3-44D8-AC8C-836B4F895B79}"/>
              </a:ext>
            </a:extLst>
          </p:cNvPr>
          <p:cNvPicPr>
            <a:picLocks noChangeAspect="1"/>
          </p:cNvPicPr>
          <p:nvPr/>
        </p:nvPicPr>
        <p:blipFill rotWithShape="1">
          <a:blip r:embed="rId7"/>
          <a:srcRect b="2011"/>
          <a:stretch/>
        </p:blipFill>
        <p:spPr>
          <a:xfrm>
            <a:off x="4138863" y="4379041"/>
            <a:ext cx="3425293" cy="1827795"/>
          </a:xfrm>
          <a:prstGeom prst="rect">
            <a:avLst/>
          </a:prstGeom>
        </p:spPr>
      </p:pic>
      <p:sp>
        <p:nvSpPr>
          <p:cNvPr id="16" name="文本框 15">
            <a:extLst>
              <a:ext uri="{FF2B5EF4-FFF2-40B4-BE49-F238E27FC236}">
                <a16:creationId xmlns:a16="http://schemas.microsoft.com/office/drawing/2014/main" id="{A62A82B4-338D-44A8-BE2B-B0F064C5A305}"/>
              </a:ext>
            </a:extLst>
          </p:cNvPr>
          <p:cNvSpPr txBox="1"/>
          <p:nvPr/>
        </p:nvSpPr>
        <p:spPr>
          <a:xfrm>
            <a:off x="4272675" y="4031447"/>
            <a:ext cx="1301959" cy="369332"/>
          </a:xfrm>
          <a:prstGeom prst="rect">
            <a:avLst/>
          </a:prstGeom>
          <a:noFill/>
        </p:spPr>
        <p:txBody>
          <a:bodyPr wrap="none" rtlCol="0">
            <a:spAutoFit/>
          </a:bodyPr>
          <a:lstStyle/>
          <a:p>
            <a:r>
              <a:rPr lang="en-US" altLang="zh-CN" dirty="0">
                <a:solidFill>
                  <a:srgbClr val="4F4F4F"/>
                </a:solidFill>
                <a:latin typeface="-apple-system"/>
              </a:rPr>
              <a:t>AND</a:t>
            </a:r>
            <a:r>
              <a:rPr lang="zh-CN" altLang="en-US" b="0" i="0" dirty="0">
                <a:solidFill>
                  <a:srgbClr val="4F4F4F"/>
                </a:solidFill>
                <a:effectLst/>
                <a:latin typeface="-apple-system"/>
              </a:rPr>
              <a:t>运算：</a:t>
            </a:r>
            <a:endParaRPr lang="zh-CN" altLang="en-US" dirty="0"/>
          </a:p>
        </p:txBody>
      </p:sp>
    </p:spTree>
    <p:extLst>
      <p:ext uri="{BB962C8B-B14F-4D97-AF65-F5344CB8AC3E}">
        <p14:creationId xmlns:p14="http://schemas.microsoft.com/office/powerpoint/2010/main" val="1224903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单层感知机模型（</a:t>
            </a:r>
            <a:r>
              <a:rPr lang="en-US" altLang="zh-CN" b="1" dirty="0"/>
              <a:t>PLA</a:t>
            </a:r>
            <a:r>
              <a:rPr lang="zh-CN" altLang="en-US" b="1" dirty="0"/>
              <a:t>）</a:t>
            </a:r>
            <a:endParaRPr lang="en-US" altLang="zh-CN" b="1" dirty="0"/>
          </a:p>
        </p:txBody>
      </p:sp>
      <p:sp>
        <p:nvSpPr>
          <p:cNvPr id="6" name="文本框 5"/>
          <p:cNvSpPr txBox="1"/>
          <p:nvPr/>
        </p:nvSpPr>
        <p:spPr>
          <a:xfrm>
            <a:off x="4138863" y="2977816"/>
            <a:ext cx="65" cy="276999"/>
          </a:xfrm>
          <a:prstGeom prst="rect">
            <a:avLst/>
          </a:prstGeom>
          <a:noFill/>
        </p:spPr>
        <p:txBody>
          <a:bodyPr wrap="none" lIns="0" tIns="0" rIns="0" bIns="0" rtlCol="0">
            <a:spAutoFit/>
          </a:bodyPr>
          <a:lstStyle/>
          <a:p>
            <a:endParaRPr lang="zh-CN" altLang="en-US" dirty="0"/>
          </a:p>
        </p:txBody>
      </p:sp>
      <p:sp>
        <p:nvSpPr>
          <p:cNvPr id="7" name="矩形 6"/>
          <p:cNvSpPr/>
          <p:nvPr/>
        </p:nvSpPr>
        <p:spPr>
          <a:xfrm>
            <a:off x="0" y="6497053"/>
            <a:ext cx="4138863" cy="252663"/>
          </a:xfrm>
          <a:prstGeom prst="rect">
            <a:avLst/>
          </a:prstGeom>
          <a:solidFill>
            <a:srgbClr val="5F0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417B3A6E-8D71-4AAC-B996-0090A9A2B22E}"/>
              </a:ext>
            </a:extLst>
          </p:cNvPr>
          <p:cNvPicPr>
            <a:picLocks noChangeAspect="1"/>
          </p:cNvPicPr>
          <p:nvPr/>
        </p:nvPicPr>
        <p:blipFill>
          <a:blip r:embed="rId3"/>
          <a:stretch>
            <a:fillRect/>
          </a:stretch>
        </p:blipFill>
        <p:spPr>
          <a:xfrm>
            <a:off x="197707" y="1440199"/>
            <a:ext cx="8561968" cy="4518391"/>
          </a:xfrm>
          <a:prstGeom prst="rect">
            <a:avLst/>
          </a:prstGeom>
        </p:spPr>
      </p:pic>
      <p:pic>
        <p:nvPicPr>
          <p:cNvPr id="21" name="图片 20">
            <a:extLst>
              <a:ext uri="{FF2B5EF4-FFF2-40B4-BE49-F238E27FC236}">
                <a16:creationId xmlns:a16="http://schemas.microsoft.com/office/drawing/2014/main" id="{3E0DAF24-62B3-409B-9C4B-4981D32C8926}"/>
              </a:ext>
            </a:extLst>
          </p:cNvPr>
          <p:cNvPicPr>
            <a:picLocks noChangeAspect="1"/>
          </p:cNvPicPr>
          <p:nvPr/>
        </p:nvPicPr>
        <p:blipFill>
          <a:blip r:embed="rId4"/>
          <a:stretch>
            <a:fillRect/>
          </a:stretch>
        </p:blipFill>
        <p:spPr>
          <a:xfrm>
            <a:off x="5005074" y="1351140"/>
            <a:ext cx="3126235" cy="1881315"/>
          </a:xfrm>
          <a:prstGeom prst="rect">
            <a:avLst/>
          </a:prstGeom>
        </p:spPr>
      </p:pic>
      <p:pic>
        <p:nvPicPr>
          <p:cNvPr id="23" name="图片 22">
            <a:extLst>
              <a:ext uri="{FF2B5EF4-FFF2-40B4-BE49-F238E27FC236}">
                <a16:creationId xmlns:a16="http://schemas.microsoft.com/office/drawing/2014/main" id="{45037B13-FBE0-4ABD-8475-A1341BCD2161}"/>
              </a:ext>
            </a:extLst>
          </p:cNvPr>
          <p:cNvPicPr>
            <a:picLocks noChangeAspect="1"/>
          </p:cNvPicPr>
          <p:nvPr/>
        </p:nvPicPr>
        <p:blipFill>
          <a:blip r:embed="rId5"/>
          <a:stretch>
            <a:fillRect/>
          </a:stretch>
        </p:blipFill>
        <p:spPr>
          <a:xfrm>
            <a:off x="523126" y="3938641"/>
            <a:ext cx="3092609" cy="914447"/>
          </a:xfrm>
          <a:prstGeom prst="rect">
            <a:avLst/>
          </a:prstGeom>
        </p:spPr>
      </p:pic>
      <p:pic>
        <p:nvPicPr>
          <p:cNvPr id="25" name="图片 24">
            <a:extLst>
              <a:ext uri="{FF2B5EF4-FFF2-40B4-BE49-F238E27FC236}">
                <a16:creationId xmlns:a16="http://schemas.microsoft.com/office/drawing/2014/main" id="{39DBCE1A-34B1-4FBD-BE05-DCDA77432578}"/>
              </a:ext>
            </a:extLst>
          </p:cNvPr>
          <p:cNvPicPr>
            <a:picLocks noChangeAspect="1"/>
          </p:cNvPicPr>
          <p:nvPr/>
        </p:nvPicPr>
        <p:blipFill>
          <a:blip r:embed="rId6"/>
          <a:stretch>
            <a:fillRect/>
          </a:stretch>
        </p:blipFill>
        <p:spPr>
          <a:xfrm>
            <a:off x="3851769" y="3767816"/>
            <a:ext cx="3246073" cy="1024616"/>
          </a:xfrm>
          <a:prstGeom prst="rect">
            <a:avLst/>
          </a:prstGeom>
        </p:spPr>
      </p:pic>
      <p:pic>
        <p:nvPicPr>
          <p:cNvPr id="19" name="图片 18">
            <a:extLst>
              <a:ext uri="{FF2B5EF4-FFF2-40B4-BE49-F238E27FC236}">
                <a16:creationId xmlns:a16="http://schemas.microsoft.com/office/drawing/2014/main" id="{2CD31BDC-1E8B-46A2-8E82-36644F100DCA}"/>
              </a:ext>
            </a:extLst>
          </p:cNvPr>
          <p:cNvPicPr>
            <a:picLocks noChangeAspect="1"/>
          </p:cNvPicPr>
          <p:nvPr/>
        </p:nvPicPr>
        <p:blipFill>
          <a:blip r:embed="rId7"/>
          <a:stretch>
            <a:fillRect/>
          </a:stretch>
        </p:blipFill>
        <p:spPr>
          <a:xfrm>
            <a:off x="6399692" y="4078448"/>
            <a:ext cx="2685402" cy="2149373"/>
          </a:xfrm>
          <a:prstGeom prst="rect">
            <a:avLst/>
          </a:prstGeom>
        </p:spPr>
      </p:pic>
    </p:spTree>
    <p:extLst>
      <p:ext uri="{BB962C8B-B14F-4D97-AF65-F5344CB8AC3E}">
        <p14:creationId xmlns:p14="http://schemas.microsoft.com/office/powerpoint/2010/main" val="349215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多层感知机模型（</a:t>
            </a:r>
            <a:r>
              <a:rPr lang="en-US" altLang="zh-CN" b="1" dirty="0"/>
              <a:t>MLP</a:t>
            </a:r>
            <a:r>
              <a:rPr lang="zh-CN" altLang="en-US" b="1" dirty="0"/>
              <a:t>）</a:t>
            </a:r>
            <a:endParaRPr lang="en-US" altLang="zh-CN" b="1" dirty="0"/>
          </a:p>
        </p:txBody>
      </p:sp>
      <p:sp>
        <p:nvSpPr>
          <p:cNvPr id="6" name="文本框 5"/>
          <p:cNvSpPr txBox="1"/>
          <p:nvPr/>
        </p:nvSpPr>
        <p:spPr>
          <a:xfrm>
            <a:off x="4138863" y="2977816"/>
            <a:ext cx="65" cy="276999"/>
          </a:xfrm>
          <a:prstGeom prst="rect">
            <a:avLst/>
          </a:prstGeom>
          <a:noFill/>
        </p:spPr>
        <p:txBody>
          <a:bodyPr wrap="none" lIns="0" tIns="0" rIns="0" bIns="0" rtlCol="0">
            <a:spAutoFit/>
          </a:bodyPr>
          <a:lstStyle/>
          <a:p>
            <a:endParaRPr lang="zh-CN" altLang="en-US" dirty="0"/>
          </a:p>
        </p:txBody>
      </p:sp>
      <p:sp>
        <p:nvSpPr>
          <p:cNvPr id="7" name="矩形 6"/>
          <p:cNvSpPr/>
          <p:nvPr/>
        </p:nvSpPr>
        <p:spPr>
          <a:xfrm>
            <a:off x="0" y="6497053"/>
            <a:ext cx="4138863" cy="252663"/>
          </a:xfrm>
          <a:prstGeom prst="rect">
            <a:avLst/>
          </a:prstGeom>
          <a:solidFill>
            <a:srgbClr val="5F0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AA322433-3341-4392-A8F7-C595922E7C18}"/>
              </a:ext>
            </a:extLst>
          </p:cNvPr>
          <p:cNvPicPr>
            <a:picLocks noChangeAspect="1"/>
          </p:cNvPicPr>
          <p:nvPr/>
        </p:nvPicPr>
        <p:blipFill>
          <a:blip r:embed="rId3"/>
          <a:stretch>
            <a:fillRect/>
          </a:stretch>
        </p:blipFill>
        <p:spPr>
          <a:xfrm>
            <a:off x="1076386" y="1489424"/>
            <a:ext cx="6786464" cy="4169363"/>
          </a:xfrm>
          <a:prstGeom prst="rect">
            <a:avLst/>
          </a:prstGeom>
        </p:spPr>
      </p:pic>
    </p:spTree>
    <p:extLst>
      <p:ext uri="{BB962C8B-B14F-4D97-AF65-F5344CB8AC3E}">
        <p14:creationId xmlns:p14="http://schemas.microsoft.com/office/powerpoint/2010/main" val="1530682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激活函数</a:t>
            </a:r>
            <a:endParaRPr lang="en-US" altLang="zh-CN" b="1" dirty="0"/>
          </a:p>
        </p:txBody>
      </p:sp>
      <p:sp>
        <p:nvSpPr>
          <p:cNvPr id="6" name="文本框 5"/>
          <p:cNvSpPr txBox="1"/>
          <p:nvPr/>
        </p:nvSpPr>
        <p:spPr>
          <a:xfrm>
            <a:off x="4138863" y="2977816"/>
            <a:ext cx="65" cy="276999"/>
          </a:xfrm>
          <a:prstGeom prst="rect">
            <a:avLst/>
          </a:prstGeom>
          <a:noFill/>
        </p:spPr>
        <p:txBody>
          <a:bodyPr wrap="none" lIns="0" tIns="0" rIns="0" bIns="0" rtlCol="0">
            <a:spAutoFit/>
          </a:bodyPr>
          <a:lstStyle/>
          <a:p>
            <a:endParaRPr lang="zh-CN" altLang="en-US" dirty="0"/>
          </a:p>
        </p:txBody>
      </p:sp>
      <p:sp>
        <p:nvSpPr>
          <p:cNvPr id="7" name="矩形 6"/>
          <p:cNvSpPr/>
          <p:nvPr/>
        </p:nvSpPr>
        <p:spPr>
          <a:xfrm>
            <a:off x="0" y="6497053"/>
            <a:ext cx="4138863" cy="252663"/>
          </a:xfrm>
          <a:prstGeom prst="rect">
            <a:avLst/>
          </a:prstGeom>
          <a:solidFill>
            <a:srgbClr val="5F0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EFAFF7C3-6982-41D5-8A82-2E94971DA67E}"/>
              </a:ext>
            </a:extLst>
          </p:cNvPr>
          <p:cNvPicPr>
            <a:picLocks noChangeAspect="1"/>
          </p:cNvPicPr>
          <p:nvPr/>
        </p:nvPicPr>
        <p:blipFill>
          <a:blip r:embed="rId3"/>
          <a:stretch>
            <a:fillRect/>
          </a:stretch>
        </p:blipFill>
        <p:spPr>
          <a:xfrm>
            <a:off x="250826" y="1702160"/>
            <a:ext cx="8712648" cy="3105310"/>
          </a:xfrm>
          <a:prstGeom prst="rect">
            <a:avLst/>
          </a:prstGeom>
        </p:spPr>
      </p:pic>
      <p:sp>
        <p:nvSpPr>
          <p:cNvPr id="9" name="文本框 8">
            <a:extLst>
              <a:ext uri="{FF2B5EF4-FFF2-40B4-BE49-F238E27FC236}">
                <a16:creationId xmlns:a16="http://schemas.microsoft.com/office/drawing/2014/main" id="{6822C5FA-225E-446D-AAB8-B235FC8A1CA9}"/>
              </a:ext>
            </a:extLst>
          </p:cNvPr>
          <p:cNvSpPr txBox="1"/>
          <p:nvPr/>
        </p:nvSpPr>
        <p:spPr>
          <a:xfrm>
            <a:off x="1350818" y="4786508"/>
            <a:ext cx="1338828" cy="369332"/>
          </a:xfrm>
          <a:prstGeom prst="rect">
            <a:avLst/>
          </a:prstGeom>
          <a:noFill/>
        </p:spPr>
        <p:txBody>
          <a:bodyPr wrap="none" rtlCol="0">
            <a:spAutoFit/>
          </a:bodyPr>
          <a:lstStyle/>
          <a:p>
            <a:r>
              <a:rPr lang="zh-CN" altLang="en-US" dirty="0"/>
              <a:t>无激活函数</a:t>
            </a:r>
          </a:p>
        </p:txBody>
      </p:sp>
      <p:sp>
        <p:nvSpPr>
          <p:cNvPr id="12" name="文本框 11">
            <a:extLst>
              <a:ext uri="{FF2B5EF4-FFF2-40B4-BE49-F238E27FC236}">
                <a16:creationId xmlns:a16="http://schemas.microsoft.com/office/drawing/2014/main" id="{5DEE694D-4160-4962-8322-C077A8AAAD7E}"/>
              </a:ext>
            </a:extLst>
          </p:cNvPr>
          <p:cNvSpPr txBox="1"/>
          <p:nvPr/>
        </p:nvSpPr>
        <p:spPr>
          <a:xfrm>
            <a:off x="6283037" y="4818717"/>
            <a:ext cx="1338828" cy="369332"/>
          </a:xfrm>
          <a:prstGeom prst="rect">
            <a:avLst/>
          </a:prstGeom>
          <a:noFill/>
        </p:spPr>
        <p:txBody>
          <a:bodyPr wrap="none" rtlCol="0">
            <a:spAutoFit/>
          </a:bodyPr>
          <a:lstStyle/>
          <a:p>
            <a:r>
              <a:rPr lang="zh-CN" altLang="en-US" dirty="0"/>
              <a:t>有激活函数</a:t>
            </a:r>
          </a:p>
        </p:txBody>
      </p:sp>
    </p:spTree>
    <p:extLst>
      <p:ext uri="{BB962C8B-B14F-4D97-AF65-F5344CB8AC3E}">
        <p14:creationId xmlns:p14="http://schemas.microsoft.com/office/powerpoint/2010/main" val="213115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激活函数</a:t>
            </a:r>
            <a:endParaRPr lang="en-US" altLang="zh-CN" b="1" dirty="0"/>
          </a:p>
        </p:txBody>
      </p:sp>
      <p:sp>
        <p:nvSpPr>
          <p:cNvPr id="6" name="文本框 5"/>
          <p:cNvSpPr txBox="1"/>
          <p:nvPr/>
        </p:nvSpPr>
        <p:spPr>
          <a:xfrm>
            <a:off x="4138863" y="2977816"/>
            <a:ext cx="65" cy="276999"/>
          </a:xfrm>
          <a:prstGeom prst="rect">
            <a:avLst/>
          </a:prstGeom>
          <a:noFill/>
        </p:spPr>
        <p:txBody>
          <a:bodyPr wrap="none" lIns="0" tIns="0" rIns="0" bIns="0" rtlCol="0">
            <a:spAutoFit/>
          </a:bodyPr>
          <a:lstStyle/>
          <a:p>
            <a:endParaRPr lang="zh-CN" altLang="en-US" dirty="0"/>
          </a:p>
        </p:txBody>
      </p:sp>
      <p:sp>
        <p:nvSpPr>
          <p:cNvPr id="7" name="矩形 6"/>
          <p:cNvSpPr/>
          <p:nvPr/>
        </p:nvSpPr>
        <p:spPr>
          <a:xfrm>
            <a:off x="0" y="6497053"/>
            <a:ext cx="4138863" cy="252663"/>
          </a:xfrm>
          <a:prstGeom prst="rect">
            <a:avLst/>
          </a:prstGeom>
          <a:solidFill>
            <a:srgbClr val="5F0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FEA7AE5F-0D23-4F7B-8ED9-E09F40BC1873}"/>
              </a:ext>
            </a:extLst>
          </p:cNvPr>
          <p:cNvPicPr>
            <a:picLocks noChangeAspect="1"/>
          </p:cNvPicPr>
          <p:nvPr/>
        </p:nvPicPr>
        <p:blipFill>
          <a:blip r:embed="rId3"/>
          <a:stretch>
            <a:fillRect/>
          </a:stretch>
        </p:blipFill>
        <p:spPr>
          <a:xfrm>
            <a:off x="0" y="1535153"/>
            <a:ext cx="9144000" cy="3439324"/>
          </a:xfrm>
          <a:prstGeom prst="rect">
            <a:avLst/>
          </a:prstGeom>
        </p:spPr>
      </p:pic>
      <p:sp>
        <p:nvSpPr>
          <p:cNvPr id="3" name="文本框 2">
            <a:extLst>
              <a:ext uri="{FF2B5EF4-FFF2-40B4-BE49-F238E27FC236}">
                <a16:creationId xmlns:a16="http://schemas.microsoft.com/office/drawing/2014/main" id="{97B00F5F-72D6-4C2D-94A9-A2E960F7DCC8}"/>
              </a:ext>
            </a:extLst>
          </p:cNvPr>
          <p:cNvSpPr txBox="1"/>
          <p:nvPr/>
        </p:nvSpPr>
        <p:spPr>
          <a:xfrm>
            <a:off x="0" y="4979715"/>
            <a:ext cx="3384260" cy="646331"/>
          </a:xfrm>
          <a:prstGeom prst="rect">
            <a:avLst/>
          </a:prstGeom>
          <a:noFill/>
        </p:spPr>
        <p:txBody>
          <a:bodyPr wrap="none" rtlCol="0">
            <a:spAutoFit/>
          </a:bodyPr>
          <a:lstStyle/>
          <a:p>
            <a:r>
              <a:rPr lang="en-US" altLang="zh-CN" dirty="0"/>
              <a:t>1</a:t>
            </a:r>
            <a:r>
              <a:rPr lang="zh-CN" altLang="en-US" dirty="0"/>
              <a:t>）梯度消失（权重初始化）</a:t>
            </a:r>
            <a:endParaRPr lang="en-US" altLang="zh-CN" dirty="0"/>
          </a:p>
          <a:p>
            <a:r>
              <a:rPr lang="en-US" altLang="zh-CN" dirty="0"/>
              <a:t>2</a:t>
            </a:r>
            <a:r>
              <a:rPr lang="zh-CN" altLang="en-US" dirty="0"/>
              <a:t>）</a:t>
            </a:r>
            <a:r>
              <a:rPr lang="en-US" altLang="zh-CN" dirty="0"/>
              <a:t>Sigmoid</a:t>
            </a:r>
            <a:r>
              <a:rPr lang="zh-CN" altLang="en-US" dirty="0"/>
              <a:t>输出并非以</a:t>
            </a:r>
            <a:r>
              <a:rPr lang="en-US" altLang="zh-CN" dirty="0"/>
              <a:t>0</a:t>
            </a:r>
            <a:r>
              <a:rPr lang="zh-CN" altLang="en-US" dirty="0"/>
              <a:t>为均值</a:t>
            </a:r>
          </a:p>
        </p:txBody>
      </p:sp>
      <p:sp>
        <p:nvSpPr>
          <p:cNvPr id="8" name="文本框 7">
            <a:extLst>
              <a:ext uri="{FF2B5EF4-FFF2-40B4-BE49-F238E27FC236}">
                <a16:creationId xmlns:a16="http://schemas.microsoft.com/office/drawing/2014/main" id="{992711E4-D938-4819-94CD-AB2511D95515}"/>
              </a:ext>
            </a:extLst>
          </p:cNvPr>
          <p:cNvSpPr txBox="1"/>
          <p:nvPr/>
        </p:nvSpPr>
        <p:spPr>
          <a:xfrm>
            <a:off x="7128304" y="4995229"/>
            <a:ext cx="1685077" cy="1200329"/>
          </a:xfrm>
          <a:prstGeom prst="rect">
            <a:avLst/>
          </a:prstGeom>
          <a:noFill/>
        </p:spPr>
        <p:txBody>
          <a:bodyPr wrap="none" rtlCol="0">
            <a:spAutoFit/>
          </a:bodyPr>
          <a:lstStyle/>
          <a:p>
            <a:r>
              <a:rPr lang="en-US" altLang="zh-CN" dirty="0"/>
              <a:t>1</a:t>
            </a:r>
            <a:r>
              <a:rPr lang="zh-CN" altLang="en-US" dirty="0"/>
              <a:t>）计算简单</a:t>
            </a:r>
            <a:endParaRPr lang="en-US" altLang="zh-CN" dirty="0"/>
          </a:p>
          <a:p>
            <a:r>
              <a:rPr lang="en-US" altLang="zh-CN" dirty="0"/>
              <a:t>2</a:t>
            </a:r>
            <a:r>
              <a:rPr lang="zh-CN" altLang="en-US" dirty="0"/>
              <a:t>）加速收敛</a:t>
            </a:r>
            <a:endParaRPr lang="en-US" altLang="zh-CN" dirty="0"/>
          </a:p>
          <a:p>
            <a:r>
              <a:rPr lang="en-US" altLang="zh-CN" dirty="0"/>
              <a:t>3</a:t>
            </a:r>
            <a:r>
              <a:rPr lang="zh-CN" altLang="en-US" dirty="0"/>
              <a:t>）梯度爆炸</a:t>
            </a:r>
            <a:endParaRPr lang="en-US" altLang="zh-CN" dirty="0"/>
          </a:p>
          <a:p>
            <a:r>
              <a:rPr lang="en-US" altLang="zh-CN" dirty="0"/>
              <a:t>4</a:t>
            </a:r>
            <a:r>
              <a:rPr lang="zh-CN" altLang="en-US" dirty="0"/>
              <a:t>）稀疏激活性</a:t>
            </a:r>
          </a:p>
        </p:txBody>
      </p:sp>
    </p:spTree>
    <p:extLst>
      <p:ext uri="{BB962C8B-B14F-4D97-AF65-F5344CB8AC3E}">
        <p14:creationId xmlns:p14="http://schemas.microsoft.com/office/powerpoint/2010/main" val="2357255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激活函数</a:t>
            </a:r>
            <a:endParaRPr lang="en-US" altLang="zh-CN" b="1" dirty="0"/>
          </a:p>
        </p:txBody>
      </p:sp>
      <p:sp>
        <p:nvSpPr>
          <p:cNvPr id="6" name="文本框 5"/>
          <p:cNvSpPr txBox="1"/>
          <p:nvPr/>
        </p:nvSpPr>
        <p:spPr>
          <a:xfrm>
            <a:off x="4138863" y="2977816"/>
            <a:ext cx="65" cy="276999"/>
          </a:xfrm>
          <a:prstGeom prst="rect">
            <a:avLst/>
          </a:prstGeom>
          <a:noFill/>
        </p:spPr>
        <p:txBody>
          <a:bodyPr wrap="none" lIns="0" tIns="0" rIns="0" bIns="0" rtlCol="0">
            <a:spAutoFit/>
          </a:bodyPr>
          <a:lstStyle/>
          <a:p>
            <a:endParaRPr lang="zh-CN" altLang="en-US" dirty="0"/>
          </a:p>
        </p:txBody>
      </p:sp>
      <p:sp>
        <p:nvSpPr>
          <p:cNvPr id="7" name="矩形 6"/>
          <p:cNvSpPr/>
          <p:nvPr/>
        </p:nvSpPr>
        <p:spPr>
          <a:xfrm>
            <a:off x="0" y="6497053"/>
            <a:ext cx="4138863" cy="252663"/>
          </a:xfrm>
          <a:prstGeom prst="rect">
            <a:avLst/>
          </a:prstGeom>
          <a:solidFill>
            <a:srgbClr val="5F0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E75815F6-3E58-478A-A3B8-CEE20B5F22A9}"/>
              </a:ext>
            </a:extLst>
          </p:cNvPr>
          <p:cNvPicPr>
            <a:picLocks noChangeAspect="1"/>
          </p:cNvPicPr>
          <p:nvPr/>
        </p:nvPicPr>
        <p:blipFill>
          <a:blip r:embed="rId3"/>
          <a:stretch>
            <a:fillRect/>
          </a:stretch>
        </p:blipFill>
        <p:spPr>
          <a:xfrm>
            <a:off x="250826" y="1336629"/>
            <a:ext cx="8517038" cy="2696170"/>
          </a:xfrm>
          <a:prstGeom prst="rect">
            <a:avLst/>
          </a:prstGeom>
        </p:spPr>
      </p:pic>
      <p:sp>
        <p:nvSpPr>
          <p:cNvPr id="3" name="文本框 2">
            <a:extLst>
              <a:ext uri="{FF2B5EF4-FFF2-40B4-BE49-F238E27FC236}">
                <a16:creationId xmlns:a16="http://schemas.microsoft.com/office/drawing/2014/main" id="{9BD8C185-D229-487F-A1A6-0AA51CD36085}"/>
              </a:ext>
            </a:extLst>
          </p:cNvPr>
          <p:cNvSpPr txBox="1"/>
          <p:nvPr/>
        </p:nvSpPr>
        <p:spPr>
          <a:xfrm>
            <a:off x="84233" y="5381709"/>
            <a:ext cx="8975534" cy="646331"/>
          </a:xfrm>
          <a:prstGeom prst="rect">
            <a:avLst/>
          </a:prstGeom>
          <a:noFill/>
        </p:spPr>
        <p:txBody>
          <a:bodyPr wrap="none" rtlCol="0">
            <a:spAutoFit/>
          </a:bodyPr>
          <a:lstStyle/>
          <a:p>
            <a:pPr marL="285750" indent="-285750">
              <a:buFont typeface="Arial" panose="020B0604020202020204" pitchFamily="34" charset="0"/>
              <a:buChar char="•"/>
            </a:pPr>
            <a:r>
              <a:rPr lang="en-US" altLang="zh-CN" dirty="0"/>
              <a:t>Leaky </a:t>
            </a:r>
            <a:r>
              <a:rPr lang="en-US" altLang="zh-CN" dirty="0" err="1"/>
              <a:t>ReLU</a:t>
            </a:r>
            <a:r>
              <a:rPr lang="zh-CN" altLang="en-US" dirty="0"/>
              <a:t>中的</a:t>
            </a:r>
            <a:r>
              <a:rPr lang="en-US" altLang="zh-CN" dirty="0"/>
              <a:t>ai</a:t>
            </a:r>
            <a:r>
              <a:rPr lang="zh-CN" altLang="en-US" dirty="0"/>
              <a:t>是固定的（</a:t>
            </a:r>
            <a:r>
              <a:rPr lang="en-US" altLang="zh-CN" dirty="0"/>
              <a:t>ai=0.01</a:t>
            </a:r>
            <a:r>
              <a:rPr lang="zh-CN" altLang="en-US" dirty="0"/>
              <a:t>）</a:t>
            </a:r>
            <a:r>
              <a:rPr lang="en-US" altLang="zh-CN" dirty="0"/>
              <a:t>,</a:t>
            </a:r>
            <a:r>
              <a:rPr lang="en-US" altLang="zh-CN" dirty="0" err="1"/>
              <a:t>PReLU</a:t>
            </a:r>
            <a:r>
              <a:rPr lang="zh-CN" altLang="en-US" dirty="0"/>
              <a:t>中的</a:t>
            </a:r>
            <a:r>
              <a:rPr lang="en-US" altLang="zh-CN" dirty="0"/>
              <a:t>ai</a:t>
            </a:r>
            <a:r>
              <a:rPr lang="zh-CN" altLang="en-US" dirty="0"/>
              <a:t>是变化的</a:t>
            </a:r>
            <a:r>
              <a:rPr lang="en-US" altLang="zh-CN" dirty="0"/>
              <a:t>(</a:t>
            </a:r>
            <a:r>
              <a:rPr lang="zh-CN" altLang="en-US" dirty="0"/>
              <a:t>初始</a:t>
            </a:r>
            <a:r>
              <a:rPr lang="en-US" altLang="zh-CN" dirty="0"/>
              <a:t>ai=0.25)</a:t>
            </a:r>
            <a:endParaRPr lang="zh-CN" altLang="en-US" dirty="0"/>
          </a:p>
          <a:p>
            <a:pPr marL="285750" indent="-285750">
              <a:buFont typeface="Arial" panose="020B0604020202020204" pitchFamily="34" charset="0"/>
              <a:buChar char="•"/>
            </a:pPr>
            <a:r>
              <a:rPr lang="en-US" altLang="zh-CN" dirty="0" err="1"/>
              <a:t>RReLU</a:t>
            </a:r>
            <a:r>
              <a:rPr lang="zh-CN" altLang="en-US" dirty="0"/>
              <a:t>中的</a:t>
            </a:r>
            <a:r>
              <a:rPr lang="en-US" altLang="zh-CN" dirty="0" err="1"/>
              <a:t>aji</a:t>
            </a:r>
            <a:r>
              <a:rPr lang="zh-CN" altLang="en-US" dirty="0"/>
              <a:t>是一个在一个给定的范围内随机抽取的值，这个值在测试环节固定。</a:t>
            </a:r>
          </a:p>
        </p:txBody>
      </p:sp>
      <p:pic>
        <p:nvPicPr>
          <p:cNvPr id="8" name="图片 7">
            <a:extLst>
              <a:ext uri="{FF2B5EF4-FFF2-40B4-BE49-F238E27FC236}">
                <a16:creationId xmlns:a16="http://schemas.microsoft.com/office/drawing/2014/main" id="{B338D421-092C-4E38-BFF3-C7F510B5D350}"/>
              </a:ext>
            </a:extLst>
          </p:cNvPr>
          <p:cNvPicPr>
            <a:picLocks noChangeAspect="1"/>
          </p:cNvPicPr>
          <p:nvPr/>
        </p:nvPicPr>
        <p:blipFill>
          <a:blip r:embed="rId4"/>
          <a:stretch>
            <a:fillRect/>
          </a:stretch>
        </p:blipFill>
        <p:spPr>
          <a:xfrm>
            <a:off x="3043003" y="1723987"/>
            <a:ext cx="2607550" cy="2323006"/>
          </a:xfrm>
          <a:prstGeom prst="rect">
            <a:avLst/>
          </a:prstGeom>
        </p:spPr>
      </p:pic>
      <p:pic>
        <p:nvPicPr>
          <p:cNvPr id="12" name="图片 11">
            <a:extLst>
              <a:ext uri="{FF2B5EF4-FFF2-40B4-BE49-F238E27FC236}">
                <a16:creationId xmlns:a16="http://schemas.microsoft.com/office/drawing/2014/main" id="{9B090809-24C1-4CF0-8FA9-68D074CA1D5D}"/>
              </a:ext>
            </a:extLst>
          </p:cNvPr>
          <p:cNvPicPr>
            <a:picLocks noChangeAspect="1"/>
          </p:cNvPicPr>
          <p:nvPr/>
        </p:nvPicPr>
        <p:blipFill>
          <a:blip r:embed="rId5"/>
          <a:stretch>
            <a:fillRect/>
          </a:stretch>
        </p:blipFill>
        <p:spPr>
          <a:xfrm>
            <a:off x="3409024" y="4178261"/>
            <a:ext cx="2117190" cy="483792"/>
          </a:xfrm>
          <a:prstGeom prst="rect">
            <a:avLst/>
          </a:prstGeom>
        </p:spPr>
      </p:pic>
      <p:pic>
        <p:nvPicPr>
          <p:cNvPr id="14" name="图片 13">
            <a:extLst>
              <a:ext uri="{FF2B5EF4-FFF2-40B4-BE49-F238E27FC236}">
                <a16:creationId xmlns:a16="http://schemas.microsoft.com/office/drawing/2014/main" id="{97932071-8A34-41CC-B5AF-9A0E92651049}"/>
              </a:ext>
            </a:extLst>
          </p:cNvPr>
          <p:cNvPicPr>
            <a:picLocks noChangeAspect="1"/>
          </p:cNvPicPr>
          <p:nvPr/>
        </p:nvPicPr>
        <p:blipFill>
          <a:blip r:embed="rId6"/>
          <a:stretch>
            <a:fillRect/>
          </a:stretch>
        </p:blipFill>
        <p:spPr>
          <a:xfrm>
            <a:off x="250826" y="1820436"/>
            <a:ext cx="2421034" cy="2069259"/>
          </a:xfrm>
          <a:prstGeom prst="rect">
            <a:avLst/>
          </a:prstGeom>
        </p:spPr>
      </p:pic>
      <p:pic>
        <p:nvPicPr>
          <p:cNvPr id="16" name="图片 15">
            <a:extLst>
              <a:ext uri="{FF2B5EF4-FFF2-40B4-BE49-F238E27FC236}">
                <a16:creationId xmlns:a16="http://schemas.microsoft.com/office/drawing/2014/main" id="{2179B644-57DD-4E54-BF1F-89ECF4B31543}"/>
              </a:ext>
            </a:extLst>
          </p:cNvPr>
          <p:cNvPicPr>
            <a:picLocks noChangeAspect="1"/>
          </p:cNvPicPr>
          <p:nvPr/>
        </p:nvPicPr>
        <p:blipFill>
          <a:blip r:embed="rId7"/>
          <a:stretch>
            <a:fillRect/>
          </a:stretch>
        </p:blipFill>
        <p:spPr>
          <a:xfrm>
            <a:off x="455063" y="4072262"/>
            <a:ext cx="1868919" cy="602480"/>
          </a:xfrm>
          <a:prstGeom prst="rect">
            <a:avLst/>
          </a:prstGeom>
        </p:spPr>
      </p:pic>
      <p:pic>
        <p:nvPicPr>
          <p:cNvPr id="18" name="图片 17">
            <a:extLst>
              <a:ext uri="{FF2B5EF4-FFF2-40B4-BE49-F238E27FC236}">
                <a16:creationId xmlns:a16="http://schemas.microsoft.com/office/drawing/2014/main" id="{BB16C0A5-53FA-4BA0-962F-0B204273BA03}"/>
              </a:ext>
            </a:extLst>
          </p:cNvPr>
          <p:cNvPicPr>
            <a:picLocks noChangeAspect="1"/>
          </p:cNvPicPr>
          <p:nvPr/>
        </p:nvPicPr>
        <p:blipFill>
          <a:blip r:embed="rId8"/>
          <a:stretch>
            <a:fillRect/>
          </a:stretch>
        </p:blipFill>
        <p:spPr>
          <a:xfrm>
            <a:off x="6334471" y="4111119"/>
            <a:ext cx="2260716" cy="596931"/>
          </a:xfrm>
          <a:prstGeom prst="rect">
            <a:avLst/>
          </a:prstGeom>
        </p:spPr>
      </p:pic>
      <p:cxnSp>
        <p:nvCxnSpPr>
          <p:cNvPr id="20" name="直接箭头连接符 19">
            <a:extLst>
              <a:ext uri="{FF2B5EF4-FFF2-40B4-BE49-F238E27FC236}">
                <a16:creationId xmlns:a16="http://schemas.microsoft.com/office/drawing/2014/main" id="{75044436-4AAD-4E15-8E14-4D4DAE39A43F}"/>
              </a:ext>
            </a:extLst>
          </p:cNvPr>
          <p:cNvCxnSpPr/>
          <p:nvPr/>
        </p:nvCxnSpPr>
        <p:spPr>
          <a:xfrm flipH="1">
            <a:off x="1579418" y="3889695"/>
            <a:ext cx="232757" cy="3497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85652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MDA">
      <a:majorFont>
        <a:latin typeface="Palatino Linotype"/>
        <a:ea typeface="幼圆"/>
        <a:cs typeface=""/>
      </a:majorFont>
      <a:minorFont>
        <a:latin typeface="Palatino Linotype"/>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1372</TotalTime>
  <Words>1152</Words>
  <Application>Microsoft Office PowerPoint</Application>
  <PresentationFormat>全屏显示(4:3)</PresentationFormat>
  <Paragraphs>84</Paragraphs>
  <Slides>10</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-apple-system</vt:lpstr>
      <vt:lpstr>Helvetica Neue</vt:lpstr>
      <vt:lpstr>等线</vt:lpstr>
      <vt:lpstr>Arial</vt:lpstr>
      <vt:lpstr>Arial</vt:lpstr>
      <vt:lpstr>Palatino Linotype</vt:lpstr>
      <vt:lpstr>Office 主题​​</vt:lpstr>
      <vt:lpstr>全连接神经网络</vt:lpstr>
      <vt:lpstr>全连接神经网络</vt:lpstr>
      <vt:lpstr>全连接神经网络</vt:lpstr>
      <vt:lpstr>M-P模型</vt:lpstr>
      <vt:lpstr>单层感知机模型（PLA）</vt:lpstr>
      <vt:lpstr>多层感知机模型（MLP）</vt:lpstr>
      <vt:lpstr>激活函数</vt:lpstr>
      <vt:lpstr>激活函数</vt:lpstr>
      <vt:lpstr>激活函数</vt:lpstr>
      <vt:lpstr>实验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Peng Zhao</dc:creator>
  <cp:lastModifiedBy>谢 欣然</cp:lastModifiedBy>
  <cp:revision>723</cp:revision>
  <cp:lastPrinted>2021-07-13T14:36:46Z</cp:lastPrinted>
  <dcterms:created xsi:type="dcterms:W3CDTF">2017-04-12T11:19:00Z</dcterms:created>
  <dcterms:modified xsi:type="dcterms:W3CDTF">2021-07-28T11:19:14Z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017167A3680B400DAD34B32C5515F5B6</vt:lpwstr>
  </property>
</Properties>
</file>