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
  </p:handoutMasterIdLst>
  <p:sldIdLst>
    <p:sldId id="263" r:id="rId2"/>
    <p:sldId id="369" r:id="rId3"/>
    <p:sldId id="370" r:id="rId4"/>
    <p:sldId id="371"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0660"/>
    <a:srgbClr val="FFFFB3"/>
    <a:srgbClr val="0000FF"/>
    <a:srgbClr val="EAD2EB"/>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8" autoAdjust="0"/>
    <p:restoredTop sz="95681" autoAdjust="0"/>
  </p:normalViewPr>
  <p:slideViewPr>
    <p:cSldViewPr snapToGrid="0">
      <p:cViewPr varScale="1">
        <p:scale>
          <a:sx n="96" d="100"/>
          <a:sy n="96" d="100"/>
        </p:scale>
        <p:origin x="632"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8F13D-4EBE-4F35-B0F2-35B3D3987130}" type="datetimeFigureOut">
              <a:rPr lang="zh-CN" altLang="en-US" smtClean="0"/>
              <a:t>2021/8/8</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3CA4D-8432-4725-99DA-4FAA21BCD72F}" type="slidenum">
              <a:rPr lang="zh-CN" altLang="en-US" smtClean="0"/>
              <a:t>‹#›</a:t>
            </a:fld>
            <a:endParaRPr lang="zh-CN" altLang="en-US"/>
          </a:p>
        </p:txBody>
      </p:sp>
      <p:sp>
        <p:nvSpPr>
          <p:cNvPr id="6" name="页脚占位符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7A3B3-44AE-4BB6-BF11-7EB7779EBBDB}" type="datetimeFigureOut">
              <a:rPr lang="zh-CN" altLang="en-US" smtClean="0"/>
              <a:t>2021/8/8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86A0D-F9A6-4C65-A99E-D9475DD41E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t>60000:10000</a:t>
            </a:r>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244630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b="0" i="0" dirty="0" err="1">
                <a:solidFill>
                  <a:srgbClr val="121212"/>
                </a:solidFill>
                <a:effectLst/>
                <a:latin typeface="-apple-system"/>
              </a:rPr>
              <a:t>BatchNorm</a:t>
            </a:r>
            <a:r>
              <a:rPr lang="zh-CN" altLang="en-US" b="0" i="0" dirty="0">
                <a:solidFill>
                  <a:srgbClr val="121212"/>
                </a:solidFill>
                <a:effectLst/>
                <a:latin typeface="-apple-system"/>
              </a:rPr>
              <a:t>就是在深度神经网络训练过程中使得每一层神经网络的输入保持相同分布的（避免梯度消失问题产生，而且梯度变大意味着学习收敛速度快，能大大加快训练速度。）：</a:t>
            </a:r>
            <a:r>
              <a:rPr lang="en-US" altLang="zh-CN" b="0" i="0" dirty="0">
                <a:solidFill>
                  <a:srgbClr val="121212"/>
                </a:solidFill>
                <a:effectLst/>
                <a:latin typeface="-apple-system"/>
              </a:rPr>
              <a:t>https://zhuanlan.zhihu.com/p/88347589</a:t>
            </a:r>
          </a:p>
          <a:p>
            <a:pPr algn="l"/>
            <a:r>
              <a:rPr lang="en-US" altLang="zh-CN" b="0" i="0" dirty="0">
                <a:solidFill>
                  <a:srgbClr val="121212"/>
                </a:solidFill>
                <a:effectLst/>
                <a:latin typeface="-apple-system"/>
              </a:rPr>
              <a:t>Xavier</a:t>
            </a:r>
            <a:r>
              <a:rPr lang="zh-CN" altLang="en-US" b="0" i="0" dirty="0">
                <a:solidFill>
                  <a:srgbClr val="121212"/>
                </a:solidFill>
                <a:effectLst/>
                <a:latin typeface="-apple-system"/>
              </a:rPr>
              <a:t>：我们要让样本空间与类别空间的分布差异（密度差别）不要太大，也就是要让它们的方差尽可能相等</a:t>
            </a:r>
            <a:r>
              <a:rPr lang="en-US" altLang="zh-CN" b="0" i="0" dirty="0">
                <a:solidFill>
                  <a:srgbClr val="121212"/>
                </a:solidFill>
                <a:effectLst/>
                <a:latin typeface="-apple-system"/>
              </a:rPr>
              <a:t>https://zhuanlan.zhihu.com/p/27919794</a:t>
            </a:r>
          </a:p>
          <a:p>
            <a:pPr algn="l"/>
            <a:r>
              <a:rPr lang="en-US" altLang="zh-CN" b="0" i="0" dirty="0">
                <a:solidFill>
                  <a:srgbClr val="4D4D4D"/>
                </a:solidFill>
                <a:effectLst/>
                <a:latin typeface="-apple-system"/>
              </a:rPr>
              <a:t>Xavier</a:t>
            </a:r>
            <a:r>
              <a:rPr lang="zh-CN" altLang="en-US" b="0" i="0" dirty="0">
                <a:solidFill>
                  <a:srgbClr val="4D4D4D"/>
                </a:solidFill>
                <a:effectLst/>
                <a:latin typeface="-apple-system"/>
              </a:rPr>
              <a:t>在</a:t>
            </a:r>
            <a:r>
              <a:rPr lang="en-US" altLang="zh-CN" b="0" i="0" dirty="0">
                <a:solidFill>
                  <a:srgbClr val="4D4D4D"/>
                </a:solidFill>
                <a:effectLst/>
                <a:latin typeface="-apple-system"/>
              </a:rPr>
              <a:t>tanh</a:t>
            </a:r>
            <a:r>
              <a:rPr lang="zh-CN" altLang="en-US" b="0" i="0" dirty="0">
                <a:solidFill>
                  <a:srgbClr val="4D4D4D"/>
                </a:solidFill>
                <a:effectLst/>
                <a:latin typeface="-apple-system"/>
              </a:rPr>
              <a:t>中表现的很好，但在</a:t>
            </a:r>
            <a:r>
              <a:rPr lang="en-US" altLang="zh-CN" b="0" i="0" dirty="0" err="1">
                <a:solidFill>
                  <a:srgbClr val="4D4D4D"/>
                </a:solidFill>
                <a:effectLst/>
                <a:latin typeface="-apple-system"/>
              </a:rPr>
              <a:t>Relu</a:t>
            </a:r>
            <a:r>
              <a:rPr lang="zh-CN" altLang="en-US" b="0" i="0" dirty="0">
                <a:solidFill>
                  <a:srgbClr val="4D4D4D"/>
                </a:solidFill>
                <a:effectLst/>
                <a:latin typeface="-apple-system"/>
              </a:rPr>
              <a:t>激活函数中表现的很差，所何凯明提出了针对于</a:t>
            </a:r>
            <a:r>
              <a:rPr lang="en-US" altLang="zh-CN" b="0" i="0" dirty="0" err="1">
                <a:solidFill>
                  <a:srgbClr val="4D4D4D"/>
                </a:solidFill>
                <a:effectLst/>
                <a:latin typeface="-apple-system"/>
              </a:rPr>
              <a:t>relu</a:t>
            </a:r>
            <a:r>
              <a:rPr lang="zh-CN" altLang="en-US" b="0" i="0" dirty="0">
                <a:solidFill>
                  <a:srgbClr val="4D4D4D"/>
                </a:solidFill>
                <a:effectLst/>
                <a:latin typeface="-apple-system"/>
              </a:rPr>
              <a:t>的初始化方法</a:t>
            </a:r>
            <a:endParaRPr lang="en-US" altLang="zh-CN" b="0" i="0" dirty="0">
              <a:solidFill>
                <a:srgbClr val="4D4D4D"/>
              </a:solidFill>
              <a:effectLst/>
              <a:latin typeface="-apple-system"/>
            </a:endParaRPr>
          </a:p>
          <a:p>
            <a:pPr algn="l"/>
            <a:r>
              <a:rPr lang="en-US" altLang="zh-CN" b="0" i="0" dirty="0">
                <a:solidFill>
                  <a:srgbClr val="222222"/>
                </a:solidFill>
                <a:effectLst/>
                <a:latin typeface="-apple-system"/>
              </a:rPr>
              <a:t>https://blog.csdn.net/winycg/article/details/86649832</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57975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dirty="0">
                <a:solidFill>
                  <a:srgbClr val="000000"/>
                </a:solidFill>
                <a:latin typeface="Helvetica Neue"/>
                <a:sym typeface="Wingdings" panose="05000000000000000000" pitchFamily="2" charset="2"/>
              </a:rPr>
              <a:t>(</a:t>
            </a:r>
            <a:r>
              <a:rPr lang="zh-CN" altLang="en-US" dirty="0">
                <a:solidFill>
                  <a:srgbClr val="000000"/>
                </a:solidFill>
                <a:latin typeface="Helvetica Neue"/>
                <a:sym typeface="Wingdings" panose="05000000000000000000" pitchFamily="2" charset="2"/>
              </a:rPr>
              <a:t>高估所需隐藏单元的数量除了会使训练变慢外，几乎不会产生负面影响</a:t>
            </a:r>
            <a:r>
              <a:rPr lang="en-US" altLang="zh-CN" dirty="0">
                <a:solidFill>
                  <a:srgbClr val="000000"/>
                </a:solidFill>
                <a:latin typeface="Helvetica Neue"/>
                <a:sym typeface="Wingdings" panose="05000000000000000000" pitchFamily="2" charset="2"/>
              </a:rPr>
              <a:t>)</a:t>
            </a:r>
            <a:endParaRPr lang="zh-CN" altLang="en-US" b="0" i="0" dirty="0">
              <a:solidFill>
                <a:srgbClr val="222222"/>
              </a:solidFill>
              <a:effectLst/>
              <a:latin typeface="-apple-system"/>
            </a:endParaRPr>
          </a:p>
        </p:txBody>
      </p:sp>
    </p:spTree>
    <p:extLst>
      <p:ext uri="{BB962C8B-B14F-4D97-AF65-F5344CB8AC3E}">
        <p14:creationId xmlns:p14="http://schemas.microsoft.com/office/powerpoint/2010/main" val="151867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1698" y="1901148"/>
            <a:ext cx="7772400" cy="1260249"/>
          </a:xfrm>
          <a:prstGeom prst="rect">
            <a:avLst/>
          </a:prstGeom>
        </p:spPr>
        <p:txBody>
          <a:bodyPr anchor="b">
            <a:normAutofit/>
          </a:bodyPr>
          <a:lstStyle>
            <a:lvl1pPr algn="ctr">
              <a:lnSpc>
                <a:spcPct val="100000"/>
              </a:lnSpc>
              <a:spcAft>
                <a:spcPts val="600"/>
              </a:spcAft>
              <a:defRPr sz="4800" baseline="0">
                <a:latin typeface="Palatino Linotype" panose="02040502050505030304" pitchFamily="18" charset="0"/>
              </a:defRPr>
            </a:lvl1pPr>
          </a:lstStyle>
          <a:p>
            <a:endParaRPr lang="en-US" dirty="0"/>
          </a:p>
        </p:txBody>
      </p:sp>
      <p:sp>
        <p:nvSpPr>
          <p:cNvPr id="3" name="Subtitle 2"/>
          <p:cNvSpPr>
            <a:spLocks noGrp="1"/>
          </p:cNvSpPr>
          <p:nvPr>
            <p:ph type="subTitle" idx="1"/>
          </p:nvPr>
        </p:nvSpPr>
        <p:spPr>
          <a:xfrm>
            <a:off x="1924050" y="3602038"/>
            <a:ext cx="5100864" cy="653152"/>
          </a:xfrm>
          <a:prstGeom prst="rect">
            <a:avLst/>
          </a:prstGeom>
        </p:spPr>
        <p:txBody>
          <a:bodyPr>
            <a:normAutofit/>
          </a:bodyPr>
          <a:lstStyle>
            <a:lvl1pPr marL="0" indent="0" algn="ctr">
              <a:buNone/>
              <a:defRPr sz="2000">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2" y="205387"/>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7" name="组合 16"/>
          <p:cNvGrpSpPr/>
          <p:nvPr userDrawn="1"/>
        </p:nvGrpSpPr>
        <p:grpSpPr>
          <a:xfrm>
            <a:off x="7914098" y="107219"/>
            <a:ext cx="1080000" cy="1760164"/>
            <a:chOff x="6322762" y="100290"/>
            <a:chExt cx="1080000" cy="1760164"/>
          </a:xfrm>
        </p:grpSpPr>
        <p:pic>
          <p:nvPicPr>
            <p:cNvPr id="2050" name="Picture 2" descr="“南京大学 logo”的图片搜索结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userDrawn="1"/>
          </p:nvPicPr>
          <p:blipFill rotWithShape="1">
            <a:blip r:embed="rId4"/>
            <a:srcRect b="22906"/>
            <a:stretch>
              <a:fillRect/>
            </a:stretch>
          </p:blipFill>
          <p:spPr>
            <a:xfrm>
              <a:off x="6322762" y="100290"/>
              <a:ext cx="1080000" cy="349456"/>
            </a:xfrm>
            <a:prstGeom prst="rect">
              <a:avLst/>
            </a:prstGeom>
          </p:spPr>
        </p:pic>
      </p:grpSp>
      <p:pic>
        <p:nvPicPr>
          <p:cNvPr id="4" name="图片 3"/>
          <p:cNvPicPr>
            <a:picLocks noChangeAspect="1"/>
          </p:cNvPicPr>
          <p:nvPr userDrawn="1"/>
        </p:nvPicPr>
        <p:blipFill>
          <a:blip r:embed="rId5"/>
          <a:stretch>
            <a:fillRect/>
          </a:stretch>
        </p:blipFill>
        <p:spPr>
          <a:xfrm>
            <a:off x="2" y="4752979"/>
            <a:ext cx="9153525" cy="21050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50826" y="322486"/>
            <a:ext cx="7144205"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sp>
        <p:nvSpPr>
          <p:cNvPr id="8" name="Rectangle 3"/>
          <p:cNvSpPr>
            <a:spLocks noGrp="1" noChangeArrowheads="1"/>
          </p:cNvSpPr>
          <p:nvPr>
            <p:ph idx="1"/>
          </p:nvPr>
        </p:nvSpPr>
        <p:spPr bwMode="auto">
          <a:xfrm>
            <a:off x="250827" y="1295404"/>
            <a:ext cx="8736013" cy="496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Line 4"/>
          <p:cNvSpPr>
            <a:spLocks noChangeShapeType="1"/>
          </p:cNvSpPr>
          <p:nvPr userDrawn="1"/>
        </p:nvSpPr>
        <p:spPr bwMode="auto">
          <a:xfrm>
            <a:off x="250827" y="1143000"/>
            <a:ext cx="5545138"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pic>
        <p:nvPicPr>
          <p:cNvPr id="6"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5031"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3888" y="4589468"/>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标题 3"/>
          <p:cNvSpPr>
            <a:spLocks noGrp="1"/>
          </p:cNvSpPr>
          <p:nvPr>
            <p:ph type="title"/>
          </p:nvPr>
        </p:nvSpPr>
        <p:spPr/>
        <p:txBody>
          <a:bodyPr/>
          <a:lstStyle/>
          <a:p>
            <a:r>
              <a:rPr lang="zh-CN" altLang="en-US"/>
              <a:t>单击此处编辑母版标题样式</a:t>
            </a:r>
          </a:p>
        </p:txBody>
      </p:sp>
      <p:pic>
        <p:nvPicPr>
          <p:cNvPr id="5"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0043" y="282800"/>
            <a:ext cx="1704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2021/8/8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 name="图片 28"/>
          <p:cNvPicPr>
            <a:picLocks noChangeAspect="1"/>
          </p:cNvPicPr>
          <p:nvPr userDrawn="1"/>
        </p:nvPicPr>
        <p:blipFill>
          <a:blip r:embed="rId6">
            <a:lum bright="70000" contrast="-70000"/>
          </a:blip>
          <a:stretch>
            <a:fillRect/>
          </a:stretch>
        </p:blipFill>
        <p:spPr>
          <a:xfrm flipV="1">
            <a:off x="2" y="6322039"/>
            <a:ext cx="9141619" cy="61462"/>
          </a:xfrm>
          <a:prstGeom prst="rect">
            <a:avLst/>
          </a:prstGeom>
        </p:spPr>
      </p:pic>
      <p:sp>
        <p:nvSpPr>
          <p:cNvPr id="17" name="Rectangle 2"/>
          <p:cNvSpPr>
            <a:spLocks noGrp="1" noChangeArrowheads="1"/>
          </p:cNvSpPr>
          <p:nvPr>
            <p:ph type="title"/>
          </p:nvPr>
        </p:nvSpPr>
        <p:spPr bwMode="auto">
          <a:xfrm>
            <a:off x="250826" y="322486"/>
            <a:ext cx="6733443" cy="73025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p>
        </p:txBody>
      </p:sp>
      <p:pic>
        <p:nvPicPr>
          <p:cNvPr id="3" name="图片 2"/>
          <p:cNvPicPr>
            <a:picLocks noChangeAspect="1"/>
          </p:cNvPicPr>
          <p:nvPr userDrawn="1"/>
        </p:nvPicPr>
        <p:blipFill>
          <a:blip r:embed="rId7"/>
          <a:stretch>
            <a:fillRect/>
          </a:stretch>
        </p:blipFill>
        <p:spPr>
          <a:xfrm>
            <a:off x="0" y="6383505"/>
            <a:ext cx="9144000" cy="485775"/>
          </a:xfrm>
          <a:prstGeom prst="rect">
            <a:avLst/>
          </a:prstGeom>
        </p:spPr>
      </p:pic>
      <p:sp>
        <p:nvSpPr>
          <p:cNvPr id="18" name="Rectangle 3"/>
          <p:cNvSpPr>
            <a:spLocks noGrp="1" noChangeArrowheads="1"/>
          </p:cNvSpPr>
          <p:nvPr>
            <p:ph type="body" idx="1"/>
          </p:nvPr>
        </p:nvSpPr>
        <p:spPr bwMode="auto">
          <a:xfrm>
            <a:off x="250827" y="1295404"/>
            <a:ext cx="8736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p:cNvSpPr/>
          <p:nvPr userDrawn="1"/>
        </p:nvSpPr>
        <p:spPr>
          <a:xfrm>
            <a:off x="-1" y="6487892"/>
            <a:ext cx="8885238" cy="276999"/>
          </a:xfrm>
          <a:prstGeom prst="rect">
            <a:avLst/>
          </a:prstGeom>
        </p:spPr>
        <p:txBody>
          <a:bodyPr wrap="square">
            <a:spAutoFit/>
          </a:bodyPr>
          <a:lstStyle/>
          <a:p>
            <a:pPr algn="just"/>
            <a:r>
              <a:rPr lang="en-US" altLang="zh-CN" sz="1200" baseline="0" dirty="0">
                <a:solidFill>
                  <a:schemeClr val="bg1"/>
                </a:solidFill>
              </a:rPr>
              <a:t>LAMDA2019</a:t>
            </a:r>
            <a:r>
              <a:rPr lang="zh-CN" altLang="en-US" sz="1200" baseline="0" dirty="0">
                <a:solidFill>
                  <a:schemeClr val="bg1"/>
                </a:solidFill>
              </a:rPr>
              <a:t>暑期讲读班  贝叶斯分类器</a:t>
            </a:r>
            <a:r>
              <a:rPr lang="en-US" altLang="zh-CN" sz="1200" baseline="0" dirty="0">
                <a:solidFill>
                  <a:schemeClr val="bg1"/>
                </a:solidFill>
              </a:rPr>
              <a:t>/</a:t>
            </a:r>
            <a:r>
              <a:rPr lang="zh-CN" altLang="en-US" sz="1200" baseline="0" dirty="0">
                <a:solidFill>
                  <a:schemeClr val="bg1"/>
                </a:solidFill>
              </a:rPr>
              <a:t>部分概率图模型</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00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Naoya Takeishi"/>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标题 7"/>
          <p:cNvSpPr>
            <a:spLocks noGrp="1"/>
          </p:cNvSpPr>
          <p:nvPr>
            <p:ph type="ctrTitle"/>
          </p:nvPr>
        </p:nvSpPr>
        <p:spPr>
          <a:xfrm>
            <a:off x="716691" y="1861720"/>
            <a:ext cx="7632550" cy="1260249"/>
          </a:xfrm>
        </p:spPr>
        <p:txBody>
          <a:bodyPr>
            <a:noAutofit/>
          </a:bodyPr>
          <a:lstStyle/>
          <a:p>
            <a:r>
              <a:rPr lang="zh-CN" altLang="en-US" sz="4000" b="1" dirty="0"/>
              <a:t>全连接神经网络</a:t>
            </a:r>
            <a:r>
              <a:rPr lang="en-US" altLang="zh-CN" sz="4000" b="1" dirty="0"/>
              <a:t>-</a:t>
            </a:r>
            <a:r>
              <a:rPr lang="zh-CN" altLang="en-US" sz="4000" b="1" dirty="0"/>
              <a:t>调参</a:t>
            </a:r>
            <a:endParaRPr lang="en-US" altLang="zh-CN" sz="4000" b="1" dirty="0"/>
          </a:p>
        </p:txBody>
      </p:sp>
      <p:sp>
        <p:nvSpPr>
          <p:cNvPr id="4" name="矩形 3"/>
          <p:cNvSpPr/>
          <p:nvPr/>
        </p:nvSpPr>
        <p:spPr>
          <a:xfrm>
            <a:off x="6965512" y="4183754"/>
            <a:ext cx="877163" cy="369332"/>
          </a:xfrm>
          <a:prstGeom prst="rect">
            <a:avLst/>
          </a:prstGeom>
        </p:spPr>
        <p:txBody>
          <a:bodyPr wrap="none">
            <a:spAutoFit/>
          </a:bodyPr>
          <a:lstStyle/>
          <a:p>
            <a:r>
              <a:rPr lang="zh-CN" altLang="en-US" i="1" dirty="0"/>
              <a:t>谢欣然</a:t>
            </a:r>
          </a:p>
        </p:txBody>
      </p:sp>
      <p:sp>
        <p:nvSpPr>
          <p:cNvPr id="5" name="文本框 4">
            <a:extLst>
              <a:ext uri="{FF2B5EF4-FFF2-40B4-BE49-F238E27FC236}">
                <a16:creationId xmlns:a16="http://schemas.microsoft.com/office/drawing/2014/main" id="{9DF8A8D0-94A6-1F4A-BA82-550284CF0F56}"/>
              </a:ext>
            </a:extLst>
          </p:cNvPr>
          <p:cNvSpPr txBox="1"/>
          <p:nvPr/>
        </p:nvSpPr>
        <p:spPr>
          <a:xfrm>
            <a:off x="6699902" y="4683095"/>
            <a:ext cx="1917403" cy="369332"/>
          </a:xfrm>
          <a:prstGeom prst="rect">
            <a:avLst/>
          </a:prstGeom>
          <a:noFill/>
        </p:spPr>
        <p:txBody>
          <a:bodyPr wrap="square" rtlCol="0">
            <a:spAutoFit/>
          </a:bodyPr>
          <a:lstStyle/>
          <a:p>
            <a:r>
              <a:rPr kumimoji="1" lang="en-US" altLang="zh-CN" dirty="0"/>
              <a:t>2021</a:t>
            </a:r>
            <a:r>
              <a:rPr kumimoji="1" lang="zh-CN" altLang="en-US" dirty="0"/>
              <a:t>年</a:t>
            </a:r>
            <a:r>
              <a:rPr kumimoji="1" lang="en-US" altLang="zh-CN" dirty="0"/>
              <a:t>8</a:t>
            </a:r>
            <a:r>
              <a:rPr kumimoji="1" lang="zh-CN" altLang="en-US" dirty="0"/>
              <a:t>月</a:t>
            </a:r>
            <a:r>
              <a:rPr kumimoji="1" lang="en-US" altLang="zh-CN" dirty="0"/>
              <a:t>8</a:t>
            </a:r>
            <a:r>
              <a:rPr kumimoji="1" lang="zh-CN" altLang="en-US" dirty="0"/>
              <a:t>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MNIST</a:t>
            </a:r>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C43AFB9F-B0E9-40D0-A96D-8980BA7EC66F}"/>
              </a:ext>
            </a:extLst>
          </p:cNvPr>
          <p:cNvPicPr>
            <a:picLocks noChangeAspect="1"/>
          </p:cNvPicPr>
          <p:nvPr/>
        </p:nvPicPr>
        <p:blipFill>
          <a:blip r:embed="rId3"/>
          <a:stretch>
            <a:fillRect/>
          </a:stretch>
        </p:blipFill>
        <p:spPr>
          <a:xfrm>
            <a:off x="68337" y="1995813"/>
            <a:ext cx="4002187" cy="2990188"/>
          </a:xfrm>
          <a:prstGeom prst="rect">
            <a:avLst/>
          </a:prstGeom>
        </p:spPr>
      </p:pic>
      <p:sp>
        <p:nvSpPr>
          <p:cNvPr id="8" name="文本框 7">
            <a:extLst>
              <a:ext uri="{FF2B5EF4-FFF2-40B4-BE49-F238E27FC236}">
                <a16:creationId xmlns:a16="http://schemas.microsoft.com/office/drawing/2014/main" id="{D744F0A6-D443-498E-98AE-7033416A41FB}"/>
              </a:ext>
            </a:extLst>
          </p:cNvPr>
          <p:cNvSpPr txBox="1"/>
          <p:nvPr/>
        </p:nvSpPr>
        <p:spPr>
          <a:xfrm>
            <a:off x="1599653" y="5080176"/>
            <a:ext cx="939553"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939839D2-892D-4740-A744-282C29474E89}"/>
              </a:ext>
            </a:extLst>
          </p:cNvPr>
          <p:cNvSpPr txBox="1"/>
          <p:nvPr/>
        </p:nvSpPr>
        <p:spPr>
          <a:xfrm>
            <a:off x="4070524" y="1288098"/>
            <a:ext cx="3701654" cy="4801314"/>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err="1"/>
              <a:t>learning_rate</a:t>
            </a:r>
            <a:r>
              <a:rPr lang="zh-CN" altLang="en-US" b="1" dirty="0"/>
              <a:t>：</a:t>
            </a:r>
            <a:endParaRPr lang="en-US" altLang="zh-CN" b="1" dirty="0"/>
          </a:p>
          <a:p>
            <a:r>
              <a:rPr lang="en-US" altLang="zh-CN" dirty="0"/>
              <a:t>	</a:t>
            </a:r>
            <a:r>
              <a:rPr lang="en-US" altLang="zh-CN" dirty="0" err="1">
                <a:solidFill>
                  <a:srgbClr val="FF0000"/>
                </a:solidFill>
              </a:rPr>
              <a:t>ReduceLROnPlateau</a:t>
            </a:r>
            <a:r>
              <a:rPr lang="zh-CN" altLang="en-US" dirty="0">
                <a:solidFill>
                  <a:srgbClr val="FF0000"/>
                </a:solidFill>
              </a:rPr>
              <a:t>（）</a:t>
            </a:r>
            <a:endParaRPr lang="en-US" altLang="zh-CN" dirty="0">
              <a:solidFill>
                <a:srgbClr val="FF0000"/>
              </a:solidFill>
            </a:endParaRPr>
          </a:p>
          <a:p>
            <a:r>
              <a:rPr lang="en-US" altLang="zh-CN" dirty="0"/>
              <a:t>	</a:t>
            </a:r>
            <a:r>
              <a:rPr lang="en-US" altLang="zh-CN" dirty="0" err="1"/>
              <a:t>CyclicLR</a:t>
            </a:r>
            <a:r>
              <a:rPr lang="zh-CN" altLang="en-US" dirty="0"/>
              <a:t>（）</a:t>
            </a:r>
            <a:endParaRPr lang="en-US" altLang="zh-CN" dirty="0"/>
          </a:p>
          <a:p>
            <a:endParaRPr lang="en-US" altLang="zh-CN" dirty="0"/>
          </a:p>
          <a:p>
            <a:pPr marL="285750" indent="-285750">
              <a:buFont typeface="Arial" panose="020B0604020202020204" pitchFamily="34" charset="0"/>
              <a:buChar char="•"/>
            </a:pPr>
            <a:r>
              <a:rPr lang="en-US" altLang="zh-CN" b="1" dirty="0"/>
              <a:t>Optimizer</a:t>
            </a:r>
            <a:r>
              <a:rPr lang="zh-CN" altLang="en-US" b="1" dirty="0"/>
              <a:t>：</a:t>
            </a:r>
            <a:endParaRPr lang="en-US" altLang="zh-CN" b="1" dirty="0"/>
          </a:p>
          <a:p>
            <a:r>
              <a:rPr lang="en-US" altLang="zh-CN" dirty="0"/>
              <a:t>                 SGD</a:t>
            </a:r>
            <a:r>
              <a:rPr lang="zh-CN" altLang="en-US" dirty="0"/>
              <a:t>（）</a:t>
            </a:r>
            <a:endParaRPr lang="en-US" altLang="zh-CN" dirty="0"/>
          </a:p>
          <a:p>
            <a:r>
              <a:rPr lang="en-US" altLang="zh-CN" dirty="0"/>
              <a:t>	</a:t>
            </a:r>
            <a:r>
              <a:rPr lang="en-US" altLang="zh-CN" dirty="0">
                <a:solidFill>
                  <a:srgbClr val="FF0000"/>
                </a:solidFill>
              </a:rPr>
              <a:t>Adam</a:t>
            </a:r>
            <a:r>
              <a:rPr lang="zh-CN" altLang="en-US" dirty="0">
                <a:solidFill>
                  <a:srgbClr val="FF0000"/>
                </a:solidFill>
              </a:rPr>
              <a:t>（）</a:t>
            </a:r>
            <a:endParaRPr lang="en-US" altLang="zh-CN" dirty="0">
              <a:solidFill>
                <a:srgbClr val="FF0000"/>
              </a:solidFill>
            </a:endParaRPr>
          </a:p>
          <a:p>
            <a:r>
              <a:rPr lang="en-US" altLang="zh-CN" dirty="0"/>
              <a:t>	RMSprop</a:t>
            </a:r>
            <a:r>
              <a:rPr lang="zh-CN" altLang="en-US" dirty="0"/>
              <a:t>（）</a:t>
            </a:r>
            <a:endParaRPr lang="en-US" altLang="zh-CN" dirty="0"/>
          </a:p>
          <a:p>
            <a:pPr marL="285750" indent="-285750">
              <a:buFont typeface="Arial" panose="020B0604020202020204" pitchFamily="34" charset="0"/>
              <a:buChar char="•"/>
            </a:pPr>
            <a:r>
              <a:rPr lang="en-US" altLang="zh-CN" b="1" dirty="0" err="1"/>
              <a:t>weight_init</a:t>
            </a:r>
            <a:r>
              <a:rPr lang="zh-CN" altLang="en-US" b="1" dirty="0"/>
              <a:t>：</a:t>
            </a:r>
            <a:endParaRPr lang="en-US" altLang="zh-CN" b="1" dirty="0"/>
          </a:p>
          <a:p>
            <a:r>
              <a:rPr lang="en-US" altLang="zh-CN" dirty="0"/>
              <a:t>	constant_</a:t>
            </a:r>
            <a:r>
              <a:rPr lang="zh-CN" altLang="en-US" dirty="0"/>
              <a:t>（）</a:t>
            </a:r>
            <a:endParaRPr lang="en-US" altLang="zh-CN" dirty="0"/>
          </a:p>
          <a:p>
            <a:r>
              <a:rPr lang="en-US" altLang="zh-CN" dirty="0"/>
              <a:t>	normal_</a:t>
            </a:r>
            <a:r>
              <a:rPr lang="zh-CN" altLang="en-US" dirty="0"/>
              <a:t>（）</a:t>
            </a:r>
            <a:endParaRPr lang="en-US" altLang="zh-CN" dirty="0"/>
          </a:p>
          <a:p>
            <a:r>
              <a:rPr lang="en-US" altLang="zh-CN" dirty="0"/>
              <a:t>	</a:t>
            </a:r>
            <a:r>
              <a:rPr lang="en-US" altLang="zh-CN" dirty="0" err="1"/>
              <a:t>xavier_normal</a:t>
            </a:r>
            <a:r>
              <a:rPr lang="en-US" altLang="zh-CN" dirty="0"/>
              <a:t>_</a:t>
            </a:r>
            <a:r>
              <a:rPr lang="zh-CN" altLang="en-US" dirty="0"/>
              <a:t>（）</a:t>
            </a:r>
            <a:endParaRPr lang="en-US" altLang="zh-CN" dirty="0"/>
          </a:p>
          <a:p>
            <a:r>
              <a:rPr lang="en-US" altLang="zh-CN" dirty="0"/>
              <a:t>	</a:t>
            </a:r>
            <a:r>
              <a:rPr lang="en-US" altLang="zh-CN" dirty="0" err="1">
                <a:solidFill>
                  <a:srgbClr val="FF0000"/>
                </a:solidFill>
              </a:rPr>
              <a:t>kaiming_normal</a:t>
            </a:r>
            <a:r>
              <a:rPr lang="en-US" altLang="zh-CN" dirty="0">
                <a:solidFill>
                  <a:srgbClr val="FF0000"/>
                </a:solidFill>
              </a:rPr>
              <a:t>_</a:t>
            </a:r>
            <a:r>
              <a:rPr lang="zh-CN" altLang="en-US" dirty="0">
                <a:solidFill>
                  <a:srgbClr val="FF0000"/>
                </a:solidFill>
              </a:rPr>
              <a:t>（）</a:t>
            </a:r>
            <a:endParaRPr lang="en-US" altLang="zh-CN" dirty="0">
              <a:solidFill>
                <a:srgbClr val="FF0000"/>
              </a:solidFill>
            </a:endParaRPr>
          </a:p>
          <a:p>
            <a:pPr marL="285750" indent="-285750">
              <a:buFont typeface="Arial" panose="020B0604020202020204" pitchFamily="34" charset="0"/>
              <a:buChar char="•"/>
            </a:pPr>
            <a:r>
              <a:rPr lang="en-US" altLang="zh-CN" b="1" dirty="0" err="1"/>
              <a:t>batch_size</a:t>
            </a:r>
            <a:r>
              <a:rPr lang="zh-CN" altLang="en-US" b="1" dirty="0">
                <a:solidFill>
                  <a:srgbClr val="FF0000"/>
                </a:solidFill>
              </a:rPr>
              <a:t>（</a:t>
            </a:r>
            <a:r>
              <a:rPr lang="en-US" altLang="zh-CN" b="1" dirty="0">
                <a:solidFill>
                  <a:srgbClr val="FF0000"/>
                </a:solidFill>
              </a:rPr>
              <a:t>64</a:t>
            </a:r>
            <a:r>
              <a:rPr lang="zh-CN" altLang="en-US" b="1" dirty="0">
                <a:solidFill>
                  <a:srgbClr val="FF0000"/>
                </a:solidFill>
              </a:rPr>
              <a:t>）</a:t>
            </a:r>
            <a:endParaRPr lang="en-US" altLang="zh-CN" b="1" dirty="0">
              <a:solidFill>
                <a:srgbClr val="FF0000"/>
              </a:solidFill>
            </a:endParaRPr>
          </a:p>
          <a:p>
            <a:pPr marL="285750" indent="-285750">
              <a:buFont typeface="Arial" panose="020B0604020202020204" pitchFamily="34" charset="0"/>
              <a:buChar char="•"/>
            </a:pPr>
            <a:r>
              <a:rPr lang="en-US" altLang="zh-CN" b="1" dirty="0" err="1"/>
              <a:t>BatchNorm</a:t>
            </a:r>
            <a:endParaRPr lang="en-US" altLang="zh-CN" b="1" dirty="0"/>
          </a:p>
          <a:p>
            <a:pPr marL="285750" indent="-285750">
              <a:buFont typeface="Arial" panose="020B0604020202020204" pitchFamily="34" charset="0"/>
              <a:buChar char="•"/>
            </a:pPr>
            <a:r>
              <a:rPr lang="en-US" altLang="zh-CN" b="1" dirty="0"/>
              <a:t>Activation function</a:t>
            </a:r>
            <a:r>
              <a:rPr lang="zh-CN" altLang="en-US" b="1" dirty="0"/>
              <a:t>（</a:t>
            </a:r>
            <a:r>
              <a:rPr lang="en-US" altLang="zh-CN" b="1" dirty="0">
                <a:solidFill>
                  <a:srgbClr val="FF0000"/>
                </a:solidFill>
              </a:rPr>
              <a:t>RELU</a:t>
            </a:r>
            <a:r>
              <a:rPr lang="zh-CN" altLang="en-US" b="1" dirty="0"/>
              <a:t>）</a:t>
            </a:r>
            <a:endParaRPr lang="en-US" altLang="zh-CN" b="1" dirty="0"/>
          </a:p>
          <a:p>
            <a:endParaRPr lang="zh-CN" altLang="en-US" dirty="0"/>
          </a:p>
        </p:txBody>
      </p:sp>
      <p:cxnSp>
        <p:nvCxnSpPr>
          <p:cNvPr id="15" name="直接箭头连接符 14">
            <a:extLst>
              <a:ext uri="{FF2B5EF4-FFF2-40B4-BE49-F238E27FC236}">
                <a16:creationId xmlns:a16="http://schemas.microsoft.com/office/drawing/2014/main" id="{4ADD1546-EEBC-4A25-BBAD-ECA2A2F0D16B}"/>
              </a:ext>
            </a:extLst>
          </p:cNvPr>
          <p:cNvCxnSpPr>
            <a:cxnSpLocks/>
          </p:cNvCxnSpPr>
          <p:nvPr/>
        </p:nvCxnSpPr>
        <p:spPr>
          <a:xfrm>
            <a:off x="6753223" y="4527421"/>
            <a:ext cx="475838" cy="7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873D00A-1A8D-4246-A565-8CD63D8E3208}"/>
              </a:ext>
            </a:extLst>
          </p:cNvPr>
          <p:cNvPicPr>
            <a:picLocks noChangeAspect="1"/>
          </p:cNvPicPr>
          <p:nvPr/>
        </p:nvPicPr>
        <p:blipFill>
          <a:blip r:embed="rId4"/>
          <a:stretch>
            <a:fillRect/>
          </a:stretch>
        </p:blipFill>
        <p:spPr>
          <a:xfrm>
            <a:off x="7316665" y="4409545"/>
            <a:ext cx="1758998" cy="576456"/>
          </a:xfrm>
          <a:prstGeom prst="rect">
            <a:avLst/>
          </a:prstGeom>
        </p:spPr>
      </p:pic>
      <p:sp>
        <p:nvSpPr>
          <p:cNvPr id="16" name="文本框 15">
            <a:extLst>
              <a:ext uri="{FF2B5EF4-FFF2-40B4-BE49-F238E27FC236}">
                <a16:creationId xmlns:a16="http://schemas.microsoft.com/office/drawing/2014/main" id="{6CB84B4A-1279-4B54-8E8F-AFCE3170C99C}"/>
              </a:ext>
            </a:extLst>
          </p:cNvPr>
          <p:cNvSpPr txBox="1"/>
          <p:nvPr/>
        </p:nvSpPr>
        <p:spPr>
          <a:xfrm>
            <a:off x="263167" y="5848880"/>
            <a:ext cx="7129709" cy="369332"/>
          </a:xfrm>
          <a:prstGeom prst="rect">
            <a:avLst/>
          </a:prstGeom>
          <a:noFill/>
        </p:spPr>
        <p:txBody>
          <a:bodyPr wrap="none" rtlCol="0">
            <a:spAutoFit/>
          </a:bodyPr>
          <a:lstStyle/>
          <a:p>
            <a:r>
              <a:rPr lang="en-US" altLang="zh-CN" dirty="0"/>
              <a:t>Acc=0.987 </a:t>
            </a:r>
            <a:r>
              <a:rPr lang="zh-CN" altLang="en-US" dirty="0"/>
              <a:t>（</a:t>
            </a:r>
            <a:r>
              <a:rPr lang="en-US" altLang="zh-CN" dirty="0"/>
              <a:t>hidden layer=3  </a:t>
            </a:r>
            <a:r>
              <a:rPr lang="zh-CN" altLang="en-US" dirty="0"/>
              <a:t>每层的参数：</a:t>
            </a:r>
            <a:r>
              <a:rPr lang="en-US" altLang="zh-CN" dirty="0"/>
              <a:t>(28*28, 512, 512,128, 10) </a:t>
            </a:r>
            <a:r>
              <a:rPr lang="zh-CN" altLang="en-US" dirty="0"/>
              <a:t>）</a:t>
            </a:r>
          </a:p>
        </p:txBody>
      </p:sp>
      <p:pic>
        <p:nvPicPr>
          <p:cNvPr id="5" name="图片 4">
            <a:extLst>
              <a:ext uri="{FF2B5EF4-FFF2-40B4-BE49-F238E27FC236}">
                <a16:creationId xmlns:a16="http://schemas.microsoft.com/office/drawing/2014/main" id="{127CD6D8-CEAE-4CF2-9FB1-4BA3C1EB48AB}"/>
              </a:ext>
            </a:extLst>
          </p:cNvPr>
          <p:cNvPicPr>
            <a:picLocks noChangeAspect="1"/>
          </p:cNvPicPr>
          <p:nvPr/>
        </p:nvPicPr>
        <p:blipFill>
          <a:blip r:embed="rId5"/>
          <a:stretch>
            <a:fillRect/>
          </a:stretch>
        </p:blipFill>
        <p:spPr>
          <a:xfrm flipH="1">
            <a:off x="7229061" y="2027176"/>
            <a:ext cx="1413374" cy="821645"/>
          </a:xfrm>
          <a:prstGeom prst="rect">
            <a:avLst/>
          </a:prstGeom>
        </p:spPr>
      </p:pic>
      <p:cxnSp>
        <p:nvCxnSpPr>
          <p:cNvPr id="13" name="直接箭头连接符 12">
            <a:extLst>
              <a:ext uri="{FF2B5EF4-FFF2-40B4-BE49-F238E27FC236}">
                <a16:creationId xmlns:a16="http://schemas.microsoft.com/office/drawing/2014/main" id="{40A6BE20-A6B9-4C44-B562-6AB6B83827D1}"/>
              </a:ext>
            </a:extLst>
          </p:cNvPr>
          <p:cNvCxnSpPr>
            <a:cxnSpLocks/>
          </p:cNvCxnSpPr>
          <p:nvPr/>
        </p:nvCxnSpPr>
        <p:spPr>
          <a:xfrm>
            <a:off x="6486839" y="2028350"/>
            <a:ext cx="742222" cy="17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18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6" y="322486"/>
            <a:ext cx="7144205" cy="730250"/>
          </a:xfrm>
        </p:spPr>
        <p:txBody>
          <a:bodyPr/>
          <a:lstStyle/>
          <a:p>
            <a:r>
              <a:rPr lang="en-US" altLang="zh-CN" b="1" dirty="0"/>
              <a:t>Bank</a:t>
            </a:r>
          </a:p>
        </p:txBody>
      </p:sp>
      <p:sp>
        <p:nvSpPr>
          <p:cNvPr id="6" name="文本框 5"/>
          <p:cNvSpPr txBox="1"/>
          <p:nvPr/>
        </p:nvSpPr>
        <p:spPr>
          <a:xfrm>
            <a:off x="4138863" y="2977816"/>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39839D2-892D-4740-A744-282C29474E89}"/>
              </a:ext>
            </a:extLst>
          </p:cNvPr>
          <p:cNvSpPr txBox="1"/>
          <p:nvPr/>
        </p:nvSpPr>
        <p:spPr>
          <a:xfrm>
            <a:off x="3910120" y="1222490"/>
            <a:ext cx="3701654" cy="4801314"/>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err="1"/>
              <a:t>learning_rate</a:t>
            </a:r>
            <a:r>
              <a:rPr lang="zh-CN" altLang="en-US" b="1" dirty="0"/>
              <a:t>：</a:t>
            </a:r>
            <a:endParaRPr lang="en-US" altLang="zh-CN" b="1" dirty="0"/>
          </a:p>
          <a:p>
            <a:r>
              <a:rPr lang="en-US" altLang="zh-CN" dirty="0"/>
              <a:t>	</a:t>
            </a:r>
            <a:r>
              <a:rPr lang="en-US" altLang="zh-CN" dirty="0" err="1">
                <a:solidFill>
                  <a:srgbClr val="FF0000"/>
                </a:solidFill>
              </a:rPr>
              <a:t>ReduceLROnPlateau</a:t>
            </a:r>
            <a:r>
              <a:rPr lang="zh-CN" altLang="en-US" dirty="0">
                <a:solidFill>
                  <a:srgbClr val="FF0000"/>
                </a:solidFill>
              </a:rPr>
              <a:t>（）</a:t>
            </a:r>
            <a:endParaRPr lang="en-US" altLang="zh-CN" dirty="0">
              <a:solidFill>
                <a:srgbClr val="FF0000"/>
              </a:solidFill>
            </a:endParaRPr>
          </a:p>
          <a:p>
            <a:r>
              <a:rPr lang="en-US" altLang="zh-CN" dirty="0"/>
              <a:t>	</a:t>
            </a:r>
            <a:r>
              <a:rPr lang="en-US" altLang="zh-CN" dirty="0" err="1"/>
              <a:t>CyclicLR</a:t>
            </a:r>
            <a:r>
              <a:rPr lang="zh-CN" altLang="en-US" dirty="0"/>
              <a:t>（）</a:t>
            </a:r>
            <a:endParaRPr lang="en-US" altLang="zh-CN" dirty="0"/>
          </a:p>
          <a:p>
            <a:pPr marL="285750" indent="-285750">
              <a:buFont typeface="Arial" panose="020B0604020202020204" pitchFamily="34" charset="0"/>
              <a:buChar char="•"/>
            </a:pPr>
            <a:r>
              <a:rPr lang="en-US" altLang="zh-CN" b="1" dirty="0"/>
              <a:t>Optimizer</a:t>
            </a:r>
            <a:r>
              <a:rPr lang="zh-CN" altLang="en-US" b="1" dirty="0"/>
              <a:t>：</a:t>
            </a:r>
            <a:endParaRPr lang="en-US" altLang="zh-CN" b="1" dirty="0"/>
          </a:p>
          <a:p>
            <a:r>
              <a:rPr lang="en-US" altLang="zh-CN" dirty="0"/>
              <a:t>                 SGD</a:t>
            </a:r>
            <a:r>
              <a:rPr lang="zh-CN" altLang="en-US" dirty="0"/>
              <a:t>（）</a:t>
            </a:r>
            <a:endParaRPr lang="en-US" altLang="zh-CN" dirty="0"/>
          </a:p>
          <a:p>
            <a:r>
              <a:rPr lang="en-US" altLang="zh-CN" dirty="0"/>
              <a:t>	</a:t>
            </a:r>
            <a:r>
              <a:rPr lang="en-US" altLang="zh-CN" dirty="0">
                <a:solidFill>
                  <a:srgbClr val="FF0000"/>
                </a:solidFill>
              </a:rPr>
              <a:t>Adam</a:t>
            </a:r>
            <a:r>
              <a:rPr lang="zh-CN" altLang="en-US" dirty="0">
                <a:solidFill>
                  <a:srgbClr val="FF0000"/>
                </a:solidFill>
              </a:rPr>
              <a:t>（）</a:t>
            </a:r>
            <a:endParaRPr lang="en-US" altLang="zh-CN" dirty="0">
              <a:solidFill>
                <a:srgbClr val="FF0000"/>
              </a:solidFill>
            </a:endParaRPr>
          </a:p>
          <a:p>
            <a:r>
              <a:rPr lang="en-US" altLang="zh-CN" dirty="0"/>
              <a:t>	RMSprop</a:t>
            </a:r>
            <a:r>
              <a:rPr lang="zh-CN" altLang="en-US" dirty="0"/>
              <a:t>（）</a:t>
            </a:r>
            <a:endParaRPr lang="en-US" altLang="zh-CN" dirty="0"/>
          </a:p>
          <a:p>
            <a:pPr marL="285750" indent="-285750">
              <a:buFont typeface="Arial" panose="020B0604020202020204" pitchFamily="34" charset="0"/>
              <a:buChar char="•"/>
            </a:pPr>
            <a:r>
              <a:rPr lang="en-US" altLang="zh-CN" b="1" dirty="0" err="1"/>
              <a:t>weight_init</a:t>
            </a:r>
            <a:r>
              <a:rPr lang="zh-CN" altLang="en-US" b="1" dirty="0"/>
              <a:t>：</a:t>
            </a:r>
            <a:endParaRPr lang="en-US" altLang="zh-CN" b="1" dirty="0"/>
          </a:p>
          <a:p>
            <a:r>
              <a:rPr lang="en-US" altLang="zh-CN" dirty="0"/>
              <a:t>	constant_</a:t>
            </a:r>
            <a:r>
              <a:rPr lang="zh-CN" altLang="en-US" dirty="0"/>
              <a:t>（）</a:t>
            </a:r>
            <a:endParaRPr lang="en-US" altLang="zh-CN" dirty="0"/>
          </a:p>
          <a:p>
            <a:r>
              <a:rPr lang="en-US" altLang="zh-CN" dirty="0"/>
              <a:t>	normal_</a:t>
            </a:r>
            <a:r>
              <a:rPr lang="zh-CN" altLang="en-US" dirty="0"/>
              <a:t>（）</a:t>
            </a:r>
            <a:endParaRPr lang="en-US" altLang="zh-CN" dirty="0"/>
          </a:p>
          <a:p>
            <a:r>
              <a:rPr lang="en-US" altLang="zh-CN" dirty="0"/>
              <a:t>	</a:t>
            </a:r>
            <a:r>
              <a:rPr lang="en-US" altLang="zh-CN" dirty="0" err="1"/>
              <a:t>xavier_normal</a:t>
            </a:r>
            <a:r>
              <a:rPr lang="en-US" altLang="zh-CN" dirty="0"/>
              <a:t>_</a:t>
            </a:r>
            <a:r>
              <a:rPr lang="zh-CN" altLang="en-US" dirty="0"/>
              <a:t>（）</a:t>
            </a:r>
            <a:endParaRPr lang="en-US" altLang="zh-CN" dirty="0"/>
          </a:p>
          <a:p>
            <a:r>
              <a:rPr lang="en-US" altLang="zh-CN" dirty="0"/>
              <a:t>	</a:t>
            </a:r>
            <a:r>
              <a:rPr lang="en-US" altLang="zh-CN" dirty="0" err="1">
                <a:solidFill>
                  <a:srgbClr val="FF0000"/>
                </a:solidFill>
              </a:rPr>
              <a:t>kaiming_normal</a:t>
            </a:r>
            <a:r>
              <a:rPr lang="en-US" altLang="zh-CN" dirty="0">
                <a:solidFill>
                  <a:srgbClr val="FF0000"/>
                </a:solidFill>
              </a:rPr>
              <a:t>_</a:t>
            </a:r>
            <a:r>
              <a:rPr lang="zh-CN" altLang="en-US" dirty="0">
                <a:solidFill>
                  <a:srgbClr val="FF0000"/>
                </a:solidFill>
              </a:rPr>
              <a:t>（）</a:t>
            </a:r>
            <a:endParaRPr lang="en-US" altLang="zh-CN" dirty="0">
              <a:solidFill>
                <a:srgbClr val="FF0000"/>
              </a:solidFill>
            </a:endParaRPr>
          </a:p>
          <a:p>
            <a:pPr marL="285750" indent="-285750">
              <a:buFont typeface="Arial" panose="020B0604020202020204" pitchFamily="34" charset="0"/>
              <a:buChar char="•"/>
            </a:pPr>
            <a:r>
              <a:rPr lang="en-US" altLang="zh-CN" b="1" dirty="0" err="1"/>
              <a:t>batch_size</a:t>
            </a:r>
            <a:r>
              <a:rPr lang="zh-CN" altLang="en-US" b="1" dirty="0"/>
              <a:t>（</a:t>
            </a:r>
            <a:r>
              <a:rPr lang="en-US" altLang="zh-CN" b="1" dirty="0"/>
              <a:t>32</a:t>
            </a:r>
            <a:r>
              <a:rPr lang="zh-CN" altLang="en-US" b="1" dirty="0"/>
              <a:t>）</a:t>
            </a:r>
            <a:endParaRPr lang="en-US" altLang="zh-CN" b="1" dirty="0"/>
          </a:p>
          <a:p>
            <a:pPr marL="285750" indent="-285750">
              <a:buFont typeface="Arial" panose="020B0604020202020204" pitchFamily="34" charset="0"/>
              <a:buChar char="•"/>
            </a:pPr>
            <a:r>
              <a:rPr lang="en-US" altLang="zh-CN" b="1" dirty="0" err="1"/>
              <a:t>BatchNorm</a:t>
            </a:r>
            <a:endParaRPr lang="en-US" altLang="zh-CN" b="1" dirty="0"/>
          </a:p>
          <a:p>
            <a:pPr marL="285750" indent="-285750">
              <a:buFont typeface="Arial" panose="020B0604020202020204" pitchFamily="34" charset="0"/>
              <a:buChar char="•"/>
            </a:pPr>
            <a:r>
              <a:rPr lang="en-US" altLang="zh-CN" b="1" dirty="0"/>
              <a:t>Regularization </a:t>
            </a:r>
            <a:r>
              <a:rPr lang="zh-CN" altLang="en-US" b="1" dirty="0"/>
              <a:t>（</a:t>
            </a:r>
            <a:r>
              <a:rPr lang="zh-CN" altLang="en-US" b="1" dirty="0">
                <a:solidFill>
                  <a:srgbClr val="FF0000"/>
                </a:solidFill>
              </a:rPr>
              <a:t>无正则</a:t>
            </a:r>
            <a:r>
              <a:rPr lang="zh-CN" altLang="en-US" b="1" dirty="0"/>
              <a:t>）</a:t>
            </a:r>
            <a:endParaRPr lang="en-US" altLang="zh-CN" b="1" dirty="0"/>
          </a:p>
          <a:p>
            <a:pPr marL="285750" indent="-285750">
              <a:buFont typeface="Arial" panose="020B0604020202020204" pitchFamily="34" charset="0"/>
              <a:buChar char="•"/>
            </a:pPr>
            <a:r>
              <a:rPr lang="en-US" altLang="zh-CN" b="1" dirty="0"/>
              <a:t>Activation function</a:t>
            </a:r>
            <a:r>
              <a:rPr lang="zh-CN" altLang="en-US" b="1" dirty="0"/>
              <a:t>（</a:t>
            </a:r>
            <a:r>
              <a:rPr lang="en-US" altLang="zh-CN" b="1" dirty="0" err="1">
                <a:solidFill>
                  <a:srgbClr val="FF0000"/>
                </a:solidFill>
              </a:rPr>
              <a:t>relu</a:t>
            </a:r>
            <a:r>
              <a:rPr lang="zh-CN" altLang="en-US" b="1" dirty="0"/>
              <a:t>）</a:t>
            </a:r>
            <a:endParaRPr lang="en-US" altLang="zh-CN" b="1" dirty="0"/>
          </a:p>
          <a:p>
            <a:endParaRPr lang="zh-CN" altLang="en-US" dirty="0"/>
          </a:p>
        </p:txBody>
      </p:sp>
      <p:sp>
        <p:nvSpPr>
          <p:cNvPr id="11" name="文本框 10">
            <a:extLst>
              <a:ext uri="{FF2B5EF4-FFF2-40B4-BE49-F238E27FC236}">
                <a16:creationId xmlns:a16="http://schemas.microsoft.com/office/drawing/2014/main" id="{A2C76060-5AC2-4B9F-92E9-B30F601D94B1}"/>
              </a:ext>
            </a:extLst>
          </p:cNvPr>
          <p:cNvSpPr txBox="1"/>
          <p:nvPr/>
        </p:nvSpPr>
        <p:spPr>
          <a:xfrm>
            <a:off x="1532226" y="4294974"/>
            <a:ext cx="1181297" cy="369332"/>
          </a:xfrm>
          <a:prstGeom prst="rect">
            <a:avLst/>
          </a:prstGeom>
          <a:noFill/>
        </p:spPr>
        <p:txBody>
          <a:bodyPr wrap="square" rtlCol="0">
            <a:spAutoFit/>
          </a:bodyPr>
          <a:lstStyle/>
          <a:p>
            <a:r>
              <a:rPr lang="en-US" altLang="zh-CN" dirty="0"/>
              <a:t>Bank</a:t>
            </a:r>
          </a:p>
        </p:txBody>
      </p:sp>
      <p:pic>
        <p:nvPicPr>
          <p:cNvPr id="10" name="图片 9">
            <a:extLst>
              <a:ext uri="{FF2B5EF4-FFF2-40B4-BE49-F238E27FC236}">
                <a16:creationId xmlns:a16="http://schemas.microsoft.com/office/drawing/2014/main" id="{FF74CB31-F6F2-4FCF-B71A-788873FB02AC}"/>
              </a:ext>
            </a:extLst>
          </p:cNvPr>
          <p:cNvPicPr>
            <a:picLocks noChangeAspect="1"/>
          </p:cNvPicPr>
          <p:nvPr/>
        </p:nvPicPr>
        <p:blipFill rotWithShape="1">
          <a:blip r:embed="rId3"/>
          <a:srcRect l="1242" b="1899"/>
          <a:stretch/>
        </p:blipFill>
        <p:spPr>
          <a:xfrm>
            <a:off x="188293" y="1359814"/>
            <a:ext cx="3941148" cy="2935160"/>
          </a:xfrm>
          <a:prstGeom prst="rect">
            <a:avLst/>
          </a:prstGeom>
        </p:spPr>
      </p:pic>
      <p:sp>
        <p:nvSpPr>
          <p:cNvPr id="18" name="文本框 17">
            <a:extLst>
              <a:ext uri="{FF2B5EF4-FFF2-40B4-BE49-F238E27FC236}">
                <a16:creationId xmlns:a16="http://schemas.microsoft.com/office/drawing/2014/main" id="{A590D7B1-3F85-4412-8E22-A9C0A42C774D}"/>
              </a:ext>
            </a:extLst>
          </p:cNvPr>
          <p:cNvSpPr txBox="1"/>
          <p:nvPr/>
        </p:nvSpPr>
        <p:spPr>
          <a:xfrm>
            <a:off x="188293" y="5943055"/>
            <a:ext cx="6578276" cy="369332"/>
          </a:xfrm>
          <a:prstGeom prst="rect">
            <a:avLst/>
          </a:prstGeom>
          <a:noFill/>
        </p:spPr>
        <p:txBody>
          <a:bodyPr wrap="none" rtlCol="0">
            <a:spAutoFit/>
          </a:bodyPr>
          <a:lstStyle/>
          <a:p>
            <a:r>
              <a:rPr lang="en-US" altLang="zh-CN" dirty="0"/>
              <a:t>Acc=0.918 </a:t>
            </a:r>
            <a:r>
              <a:rPr lang="zh-CN" altLang="en-US" dirty="0"/>
              <a:t>（</a:t>
            </a:r>
            <a:r>
              <a:rPr lang="en-US" altLang="zh-CN" dirty="0"/>
              <a:t>hidden layer=4</a:t>
            </a:r>
            <a:r>
              <a:rPr lang="zh-CN" altLang="en-US" dirty="0"/>
              <a:t>）每层的参数：</a:t>
            </a:r>
            <a:r>
              <a:rPr lang="en-US" altLang="zh-CN" dirty="0"/>
              <a:t>(63, 100, 64,32,16,2)</a:t>
            </a:r>
            <a:endParaRPr lang="zh-CN" altLang="en-US" dirty="0"/>
          </a:p>
        </p:txBody>
      </p:sp>
    </p:spTree>
    <p:extLst>
      <p:ext uri="{BB962C8B-B14F-4D97-AF65-F5344CB8AC3E}">
        <p14:creationId xmlns:p14="http://schemas.microsoft.com/office/powerpoint/2010/main" val="390750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6" y="322486"/>
            <a:ext cx="7144205" cy="730250"/>
          </a:xfrm>
        </p:spPr>
        <p:txBody>
          <a:bodyPr/>
          <a:lstStyle/>
          <a:p>
            <a:r>
              <a:rPr lang="zh-CN" altLang="en-US" dirty="0"/>
              <a:t>总结</a:t>
            </a:r>
            <a:endParaRPr lang="en-US" altLang="zh-CN" dirty="0"/>
          </a:p>
        </p:txBody>
      </p:sp>
      <p:sp>
        <p:nvSpPr>
          <p:cNvPr id="6" name="文本框 5"/>
          <p:cNvSpPr txBox="1"/>
          <p:nvPr/>
        </p:nvSpPr>
        <p:spPr>
          <a:xfrm>
            <a:off x="4138864" y="3850318"/>
            <a:ext cx="65" cy="276999"/>
          </a:xfrm>
          <a:prstGeom prst="rect">
            <a:avLst/>
          </a:prstGeom>
          <a:noFill/>
        </p:spPr>
        <p:txBody>
          <a:bodyPr wrap="none" lIns="0" tIns="0" rIns="0" bIns="0" rtlCol="0">
            <a:spAutoFit/>
          </a:bodyPr>
          <a:lstStyle/>
          <a:p>
            <a:endParaRPr lang="zh-CN" altLang="en-US" dirty="0"/>
          </a:p>
        </p:txBody>
      </p:sp>
      <p:sp>
        <p:nvSpPr>
          <p:cNvPr id="7" name="矩形 6"/>
          <p:cNvSpPr/>
          <p:nvPr/>
        </p:nvSpPr>
        <p:spPr>
          <a:xfrm>
            <a:off x="0" y="6497053"/>
            <a:ext cx="4138863" cy="252663"/>
          </a:xfrm>
          <a:prstGeom prst="rect">
            <a:avLst/>
          </a:prstGeom>
          <a:solidFill>
            <a:srgbClr val="5F0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4955DEF-BFAB-4273-8114-D4E785A8591F}"/>
              </a:ext>
            </a:extLst>
          </p:cNvPr>
          <p:cNvSpPr txBox="1"/>
          <p:nvPr/>
        </p:nvSpPr>
        <p:spPr>
          <a:xfrm>
            <a:off x="292387" y="1373970"/>
            <a:ext cx="4572000" cy="369332"/>
          </a:xfrm>
          <a:prstGeom prst="rect">
            <a:avLst/>
          </a:prstGeom>
          <a:noFill/>
        </p:spPr>
        <p:txBody>
          <a:bodyPr wrap="square">
            <a:spAutoFit/>
          </a:bodyPr>
          <a:lstStyle/>
          <a:p>
            <a:pPr marL="285750" indent="-285750">
              <a:buFont typeface="Arial" panose="020B0604020202020204" pitchFamily="34" charset="0"/>
              <a:buChar char="•"/>
            </a:pPr>
            <a:r>
              <a:rPr lang="en-US" altLang="zh-CN" b="1" i="0" dirty="0">
                <a:solidFill>
                  <a:srgbClr val="121212"/>
                </a:solidFill>
                <a:effectLst/>
                <a:latin typeface="-apple-system"/>
              </a:rPr>
              <a:t>Learning rate</a:t>
            </a:r>
            <a:r>
              <a:rPr lang="en-US" altLang="zh-CN" b="0" i="0" dirty="0">
                <a:solidFill>
                  <a:srgbClr val="121212"/>
                </a:solidFill>
                <a:effectLst/>
                <a:latin typeface="-apple-system"/>
              </a:rPr>
              <a:t>:</a:t>
            </a:r>
            <a:endParaRPr lang="zh-CN" altLang="en-US" dirty="0"/>
          </a:p>
        </p:txBody>
      </p:sp>
      <p:sp>
        <p:nvSpPr>
          <p:cNvPr id="13" name="文本框 12">
            <a:extLst>
              <a:ext uri="{FF2B5EF4-FFF2-40B4-BE49-F238E27FC236}">
                <a16:creationId xmlns:a16="http://schemas.microsoft.com/office/drawing/2014/main" id="{8E936D8A-7B8E-4D89-8E39-085F87377E3C}"/>
              </a:ext>
            </a:extLst>
          </p:cNvPr>
          <p:cNvSpPr txBox="1"/>
          <p:nvPr/>
        </p:nvSpPr>
        <p:spPr>
          <a:xfrm>
            <a:off x="1953490" y="1390583"/>
            <a:ext cx="5631873" cy="369332"/>
          </a:xfrm>
          <a:prstGeom prst="rect">
            <a:avLst/>
          </a:prstGeom>
          <a:noFill/>
        </p:spPr>
        <p:txBody>
          <a:bodyPr wrap="square">
            <a:spAutoFit/>
          </a:bodyPr>
          <a:lstStyle/>
          <a:p>
            <a:r>
              <a:rPr lang="en-US" altLang="zh-CN" b="0" i="0" dirty="0">
                <a:solidFill>
                  <a:srgbClr val="121212"/>
                </a:solidFill>
                <a:effectLst/>
                <a:latin typeface="-apple-system"/>
              </a:rPr>
              <a:t>1 ,0.1, 0.01, 0.001,</a:t>
            </a:r>
            <a:r>
              <a:rPr lang="zh-CN" altLang="en-US" b="0" i="0" dirty="0">
                <a:solidFill>
                  <a:srgbClr val="121212"/>
                </a:solidFill>
                <a:effectLst/>
                <a:latin typeface="-apple-system"/>
              </a:rPr>
              <a:t>进行尝试。</a:t>
            </a:r>
            <a:r>
              <a:rPr lang="en-US" altLang="zh-CN" b="0" i="0" dirty="0">
                <a:solidFill>
                  <a:srgbClr val="121212"/>
                </a:solidFill>
                <a:effectLst/>
                <a:latin typeface="-apple-system"/>
              </a:rPr>
              <a:t>(</a:t>
            </a:r>
            <a:r>
              <a:rPr lang="zh-CN" altLang="en-US" b="0" i="0" dirty="0">
                <a:solidFill>
                  <a:srgbClr val="121212"/>
                </a:solidFill>
                <a:effectLst/>
                <a:latin typeface="-apple-system"/>
              </a:rPr>
              <a:t>自适应梯度</a:t>
            </a:r>
            <a:r>
              <a:rPr lang="en-US" altLang="zh-CN" b="0" i="0" dirty="0">
                <a:solidFill>
                  <a:srgbClr val="121212"/>
                </a:solidFill>
                <a:effectLst/>
                <a:latin typeface="-apple-system"/>
              </a:rPr>
              <a:t>:Adam)</a:t>
            </a:r>
            <a:endParaRPr lang="zh-CN" altLang="en-US" dirty="0"/>
          </a:p>
        </p:txBody>
      </p:sp>
      <p:sp>
        <p:nvSpPr>
          <p:cNvPr id="14" name="文本框 13">
            <a:extLst>
              <a:ext uri="{FF2B5EF4-FFF2-40B4-BE49-F238E27FC236}">
                <a16:creationId xmlns:a16="http://schemas.microsoft.com/office/drawing/2014/main" id="{F3BB6002-9280-4C55-B80D-D211C98D8676}"/>
              </a:ext>
            </a:extLst>
          </p:cNvPr>
          <p:cNvSpPr txBox="1"/>
          <p:nvPr/>
        </p:nvSpPr>
        <p:spPr>
          <a:xfrm>
            <a:off x="277257" y="3012300"/>
            <a:ext cx="4572000" cy="369332"/>
          </a:xfrm>
          <a:prstGeom prst="rect">
            <a:avLst/>
          </a:prstGeom>
          <a:noFill/>
        </p:spPr>
        <p:txBody>
          <a:bodyPr wrap="square">
            <a:spAutoFit/>
          </a:bodyPr>
          <a:lstStyle/>
          <a:p>
            <a:pPr marL="285750" indent="-285750">
              <a:buFont typeface="Arial" panose="020B0604020202020204" pitchFamily="34" charset="0"/>
              <a:buChar char="•"/>
            </a:pPr>
            <a:r>
              <a:rPr lang="en-US" altLang="zh-CN" b="1" dirty="0">
                <a:solidFill>
                  <a:srgbClr val="121212"/>
                </a:solidFill>
                <a:latin typeface="-apple-system"/>
              </a:rPr>
              <a:t>B</a:t>
            </a:r>
            <a:r>
              <a:rPr lang="en-US" altLang="zh-CN" b="1" i="0" dirty="0">
                <a:solidFill>
                  <a:srgbClr val="121212"/>
                </a:solidFill>
                <a:effectLst/>
                <a:latin typeface="-apple-system"/>
              </a:rPr>
              <a:t>atch size</a:t>
            </a:r>
            <a:r>
              <a:rPr lang="en-US" altLang="zh-CN" b="0" i="0" dirty="0">
                <a:solidFill>
                  <a:srgbClr val="121212"/>
                </a:solidFill>
                <a:effectLst/>
                <a:latin typeface="-apple-system"/>
              </a:rPr>
              <a:t>:    32,64,128,512(</a:t>
            </a:r>
            <a:r>
              <a:rPr lang="zh-CN" altLang="en-US" dirty="0">
                <a:solidFill>
                  <a:srgbClr val="121212"/>
                </a:solidFill>
                <a:latin typeface="-apple-system"/>
              </a:rPr>
              <a:t>常用）</a:t>
            </a:r>
            <a:endParaRPr lang="zh-CN" altLang="en-US" dirty="0"/>
          </a:p>
        </p:txBody>
      </p:sp>
      <p:sp>
        <p:nvSpPr>
          <p:cNvPr id="16" name="文本框 15">
            <a:extLst>
              <a:ext uri="{FF2B5EF4-FFF2-40B4-BE49-F238E27FC236}">
                <a16:creationId xmlns:a16="http://schemas.microsoft.com/office/drawing/2014/main" id="{2ECD6EE8-3B1C-424C-A391-27C501EB4F96}"/>
              </a:ext>
            </a:extLst>
          </p:cNvPr>
          <p:cNvSpPr txBox="1"/>
          <p:nvPr/>
        </p:nvSpPr>
        <p:spPr>
          <a:xfrm>
            <a:off x="292387" y="4771008"/>
            <a:ext cx="8851613" cy="369332"/>
          </a:xfrm>
          <a:prstGeom prst="rect">
            <a:avLst/>
          </a:prstGeom>
          <a:noFill/>
        </p:spPr>
        <p:txBody>
          <a:bodyPr wrap="square">
            <a:spAutoFit/>
          </a:bodyPr>
          <a:lstStyle/>
          <a:p>
            <a:pPr marL="285750" indent="-285750">
              <a:buFont typeface="Arial" panose="020B0604020202020204" pitchFamily="34" charset="0"/>
              <a:buChar char="•"/>
            </a:pPr>
            <a:r>
              <a:rPr lang="zh-CN" altLang="en-US" b="1" i="0" dirty="0">
                <a:solidFill>
                  <a:srgbClr val="121212"/>
                </a:solidFill>
                <a:effectLst/>
                <a:latin typeface="-apple-system"/>
              </a:rPr>
              <a:t>梯度裁剪 </a:t>
            </a:r>
            <a:r>
              <a:rPr lang="en-US" altLang="zh-CN" b="0" i="0" dirty="0">
                <a:solidFill>
                  <a:srgbClr val="121212"/>
                </a:solidFill>
                <a:effectLst/>
                <a:latin typeface="-apple-system"/>
              </a:rPr>
              <a:t>:</a:t>
            </a:r>
            <a:r>
              <a:rPr lang="zh-CN" altLang="en-US" b="0" i="0" dirty="0">
                <a:solidFill>
                  <a:srgbClr val="121212"/>
                </a:solidFill>
                <a:effectLst/>
                <a:latin typeface="-apple-system"/>
              </a:rPr>
              <a:t> </a:t>
            </a:r>
            <a:r>
              <a:rPr lang="en-US" altLang="zh-CN" b="0" i="0" dirty="0" err="1">
                <a:solidFill>
                  <a:srgbClr val="121212"/>
                </a:solidFill>
                <a:effectLst/>
                <a:latin typeface="-apple-system"/>
              </a:rPr>
              <a:t>nn.utils.clip_grad_norm</a:t>
            </a:r>
            <a:r>
              <a:rPr lang="en-US" altLang="zh-CN" dirty="0">
                <a:solidFill>
                  <a:srgbClr val="121212"/>
                </a:solidFill>
                <a:latin typeface="-apple-system"/>
              </a:rPr>
              <a:t>_()</a:t>
            </a:r>
            <a:endParaRPr lang="zh-CN" altLang="en-US" dirty="0"/>
          </a:p>
        </p:txBody>
      </p:sp>
      <p:sp>
        <p:nvSpPr>
          <p:cNvPr id="20" name="文本框 19">
            <a:extLst>
              <a:ext uri="{FF2B5EF4-FFF2-40B4-BE49-F238E27FC236}">
                <a16:creationId xmlns:a16="http://schemas.microsoft.com/office/drawing/2014/main" id="{40FBFA75-8346-445B-8182-8D57562ABA76}"/>
              </a:ext>
            </a:extLst>
          </p:cNvPr>
          <p:cNvSpPr txBox="1"/>
          <p:nvPr/>
        </p:nvSpPr>
        <p:spPr>
          <a:xfrm>
            <a:off x="292387" y="2615804"/>
            <a:ext cx="7102187" cy="369332"/>
          </a:xfrm>
          <a:prstGeom prst="rect">
            <a:avLst/>
          </a:prstGeom>
          <a:noFill/>
        </p:spPr>
        <p:txBody>
          <a:bodyPr wrap="square">
            <a:spAutoFit/>
          </a:bodyPr>
          <a:lstStyle/>
          <a:p>
            <a:pPr marL="285750" indent="-285750">
              <a:buFont typeface="Arial" panose="020B0604020202020204" pitchFamily="34" charset="0"/>
              <a:buChar char="•"/>
            </a:pPr>
            <a:r>
              <a:rPr lang="en-US" altLang="zh-CN" b="1" dirty="0"/>
              <a:t>Regularization (</a:t>
            </a:r>
            <a:r>
              <a:rPr lang="en-US" altLang="zh-CN" dirty="0"/>
              <a:t>L2</a:t>
            </a:r>
            <a:r>
              <a:rPr lang="en-US" altLang="zh-CN" b="1" dirty="0"/>
              <a:t>)/</a:t>
            </a:r>
            <a:r>
              <a:rPr lang="en-US" altLang="zh-CN" b="1" dirty="0" err="1"/>
              <a:t>BatchNorm</a:t>
            </a:r>
            <a:r>
              <a:rPr lang="en-US" altLang="zh-CN" b="1" dirty="0"/>
              <a:t>/activation function(</a:t>
            </a:r>
            <a:r>
              <a:rPr lang="en-US" altLang="zh-CN" dirty="0"/>
              <a:t>RELU</a:t>
            </a:r>
            <a:r>
              <a:rPr lang="en-US" altLang="zh-CN" b="1" dirty="0"/>
              <a:t>)</a:t>
            </a:r>
          </a:p>
        </p:txBody>
      </p:sp>
      <p:sp>
        <p:nvSpPr>
          <p:cNvPr id="22" name="文本框 21">
            <a:extLst>
              <a:ext uri="{FF2B5EF4-FFF2-40B4-BE49-F238E27FC236}">
                <a16:creationId xmlns:a16="http://schemas.microsoft.com/office/drawing/2014/main" id="{5744E4A7-C586-4462-9305-5CB14A19653C}"/>
              </a:ext>
            </a:extLst>
          </p:cNvPr>
          <p:cNvSpPr txBox="1"/>
          <p:nvPr/>
        </p:nvSpPr>
        <p:spPr>
          <a:xfrm>
            <a:off x="292387" y="3580174"/>
            <a:ext cx="8599018" cy="1200329"/>
          </a:xfrm>
          <a:prstGeom prst="rect">
            <a:avLst/>
          </a:prstGeom>
          <a:noFill/>
        </p:spPr>
        <p:txBody>
          <a:bodyPr wrap="square">
            <a:spAutoFit/>
          </a:bodyPr>
          <a:lstStyle/>
          <a:p>
            <a:pPr marL="285750" indent="-285750">
              <a:buFont typeface="Arial" panose="020B0604020202020204" pitchFamily="34" charset="0"/>
              <a:buChar char="•"/>
            </a:pPr>
            <a:r>
              <a:rPr lang="zh-CN" altLang="en-US" b="1" i="0" dirty="0">
                <a:solidFill>
                  <a:srgbClr val="000000"/>
                </a:solidFill>
                <a:effectLst/>
                <a:latin typeface="Helvetica Neue"/>
              </a:rPr>
              <a:t>隐藏单元的数目</a:t>
            </a:r>
            <a:r>
              <a:rPr lang="zh-CN" altLang="en-US" dirty="0">
                <a:solidFill>
                  <a:srgbClr val="000000"/>
                </a:solidFill>
                <a:latin typeface="Helvetica Neue"/>
                <a:sym typeface="Wingdings" panose="05000000000000000000" pitchFamily="2" charset="2"/>
              </a:rPr>
              <a:t>：</a:t>
            </a:r>
            <a:endParaRPr lang="en-US" altLang="zh-CN" b="0" i="0" dirty="0">
              <a:solidFill>
                <a:srgbClr val="000000"/>
              </a:solidFill>
              <a:effectLst/>
              <a:latin typeface="Helvetica Neue"/>
            </a:endParaRPr>
          </a:p>
          <a:p>
            <a:r>
              <a:rPr lang="en-US" altLang="zh-CN" dirty="0">
                <a:solidFill>
                  <a:srgbClr val="000000"/>
                </a:solidFill>
                <a:latin typeface="Helvetica Neue"/>
              </a:rPr>
              <a:t>                                 </a:t>
            </a:r>
            <a:r>
              <a:rPr lang="en-US" altLang="zh-CN" b="0" i="0" dirty="0">
                <a:solidFill>
                  <a:srgbClr val="000000"/>
                </a:solidFill>
                <a:effectLst/>
                <a:latin typeface="Helvetica Neue"/>
              </a:rPr>
              <a:t>1</a:t>
            </a:r>
            <a:r>
              <a:rPr lang="en-US" altLang="zh-CN" dirty="0">
                <a:solidFill>
                  <a:srgbClr val="000000"/>
                </a:solidFill>
                <a:latin typeface="Helvetica Neue"/>
              </a:rPr>
              <a:t>.</a:t>
            </a:r>
            <a:r>
              <a:rPr lang="zh-CN" altLang="en-US" b="0" i="0" dirty="0">
                <a:solidFill>
                  <a:srgbClr val="000000"/>
                </a:solidFill>
                <a:effectLst/>
                <a:latin typeface="Helvetica Neue"/>
              </a:rPr>
              <a:t>隐藏单元的数量不应该超过输入层中单元的两倍</a:t>
            </a:r>
            <a:endParaRPr lang="en-US" altLang="zh-CN" b="0" i="0" dirty="0">
              <a:solidFill>
                <a:srgbClr val="000000"/>
              </a:solidFill>
              <a:effectLst/>
              <a:latin typeface="Helvetica Neue"/>
            </a:endParaRPr>
          </a:p>
          <a:p>
            <a:r>
              <a:rPr lang="en-US" altLang="zh-CN" b="0" i="0" dirty="0">
                <a:solidFill>
                  <a:srgbClr val="000000"/>
                </a:solidFill>
                <a:effectLst/>
                <a:latin typeface="Helvetica Neue"/>
              </a:rPr>
              <a:t>                                 2</a:t>
            </a:r>
            <a:r>
              <a:rPr lang="en-US" altLang="zh-CN" dirty="0">
                <a:solidFill>
                  <a:srgbClr val="000000"/>
                </a:solidFill>
                <a:latin typeface="Helvetica Neue"/>
              </a:rPr>
              <a:t>.</a:t>
            </a:r>
            <a:r>
              <a:rPr lang="zh-CN" altLang="en-US" b="0" i="0" dirty="0">
                <a:solidFill>
                  <a:srgbClr val="000000"/>
                </a:solidFill>
                <a:effectLst/>
                <a:latin typeface="Helvetica Neue"/>
              </a:rPr>
              <a:t>隐藏单元的大小应该介于输入单元和输出单元之间</a:t>
            </a:r>
            <a:endParaRPr lang="en-US" altLang="zh-CN" b="0" i="0" dirty="0">
              <a:solidFill>
                <a:srgbClr val="000000"/>
              </a:solidFill>
              <a:effectLst/>
              <a:latin typeface="Helvetica Neue"/>
              <a:sym typeface="Wingdings" panose="05000000000000000000" pitchFamily="2" charset="2"/>
            </a:endParaRPr>
          </a:p>
          <a:p>
            <a:r>
              <a:rPr lang="en-US" altLang="zh-CN" dirty="0">
                <a:solidFill>
                  <a:srgbClr val="000000"/>
                </a:solidFill>
                <a:latin typeface="Helvetica Neue"/>
                <a:sym typeface="Wingdings" panose="05000000000000000000" pitchFamily="2" charset="2"/>
              </a:rPr>
              <a:t>                                 3.</a:t>
            </a:r>
            <a:r>
              <a:rPr lang="zh-CN" altLang="en-US" dirty="0">
                <a:solidFill>
                  <a:srgbClr val="000000"/>
                </a:solidFill>
                <a:latin typeface="Helvetica Neue"/>
                <a:sym typeface="Wingdings" panose="05000000000000000000" pitchFamily="2" charset="2"/>
              </a:rPr>
              <a:t>逐层递减</a:t>
            </a:r>
            <a:endParaRPr lang="zh-CN" altLang="en-US" dirty="0"/>
          </a:p>
        </p:txBody>
      </p:sp>
      <p:sp>
        <p:nvSpPr>
          <p:cNvPr id="24" name="文本框 23">
            <a:extLst>
              <a:ext uri="{FF2B5EF4-FFF2-40B4-BE49-F238E27FC236}">
                <a16:creationId xmlns:a16="http://schemas.microsoft.com/office/drawing/2014/main" id="{6F7A25E5-5648-4F21-91B5-107CDDB747F0}"/>
              </a:ext>
            </a:extLst>
          </p:cNvPr>
          <p:cNvSpPr txBox="1"/>
          <p:nvPr/>
        </p:nvSpPr>
        <p:spPr>
          <a:xfrm>
            <a:off x="292387" y="5114698"/>
            <a:ext cx="8599018" cy="369332"/>
          </a:xfrm>
          <a:prstGeom prst="rect">
            <a:avLst/>
          </a:prstGeom>
          <a:noFill/>
        </p:spPr>
        <p:txBody>
          <a:bodyPr wrap="square">
            <a:spAutoFit/>
          </a:bodyPr>
          <a:lstStyle/>
          <a:p>
            <a:pPr marL="285750" indent="-285750">
              <a:buFont typeface="Arial" panose="020B0604020202020204" pitchFamily="34" charset="0"/>
              <a:buChar char="•"/>
            </a:pPr>
            <a:r>
              <a:rPr lang="en-US" altLang="zh-CN" b="1" dirty="0">
                <a:solidFill>
                  <a:srgbClr val="000000"/>
                </a:solidFill>
                <a:latin typeface="Helvetica Neue"/>
              </a:rPr>
              <a:t>D</a:t>
            </a:r>
            <a:r>
              <a:rPr lang="en-US" altLang="zh-CN" b="1" i="0" dirty="0">
                <a:solidFill>
                  <a:srgbClr val="000000"/>
                </a:solidFill>
                <a:effectLst/>
                <a:latin typeface="Helvetica Neue"/>
              </a:rPr>
              <a:t>ropout</a:t>
            </a:r>
            <a:endParaRPr lang="zh-CN" altLang="en-US" b="1" dirty="0"/>
          </a:p>
        </p:txBody>
      </p:sp>
      <p:pic>
        <p:nvPicPr>
          <p:cNvPr id="26" name="图片 25">
            <a:extLst>
              <a:ext uri="{FF2B5EF4-FFF2-40B4-BE49-F238E27FC236}">
                <a16:creationId xmlns:a16="http://schemas.microsoft.com/office/drawing/2014/main" id="{01FEE2F3-489F-4D61-BE38-3C62C1662FB2}"/>
              </a:ext>
            </a:extLst>
          </p:cNvPr>
          <p:cNvPicPr>
            <a:picLocks noChangeAspect="1"/>
          </p:cNvPicPr>
          <p:nvPr/>
        </p:nvPicPr>
        <p:blipFill rotWithShape="1">
          <a:blip r:embed="rId3"/>
          <a:srcRect l="37945" t="37144" b="25888"/>
          <a:stretch/>
        </p:blipFill>
        <p:spPr>
          <a:xfrm>
            <a:off x="3072165" y="1727144"/>
            <a:ext cx="2711207" cy="849814"/>
          </a:xfrm>
          <a:prstGeom prst="rect">
            <a:avLst/>
          </a:prstGeom>
        </p:spPr>
      </p:pic>
      <p:pic>
        <p:nvPicPr>
          <p:cNvPr id="27" name="图片 26">
            <a:extLst>
              <a:ext uri="{FF2B5EF4-FFF2-40B4-BE49-F238E27FC236}">
                <a16:creationId xmlns:a16="http://schemas.microsoft.com/office/drawing/2014/main" id="{25A8918F-FC8D-4D81-A2EC-F16893F2A34C}"/>
              </a:ext>
            </a:extLst>
          </p:cNvPr>
          <p:cNvPicPr>
            <a:picLocks noChangeAspect="1"/>
          </p:cNvPicPr>
          <p:nvPr/>
        </p:nvPicPr>
        <p:blipFill rotWithShape="1">
          <a:blip r:embed="rId3"/>
          <a:srcRect l="37945" t="6189" r="11755" b="60278"/>
          <a:stretch/>
        </p:blipFill>
        <p:spPr>
          <a:xfrm>
            <a:off x="786979" y="1774457"/>
            <a:ext cx="2197623" cy="770859"/>
          </a:xfrm>
          <a:prstGeom prst="rect">
            <a:avLst/>
          </a:prstGeom>
        </p:spPr>
      </p:pic>
      <p:pic>
        <p:nvPicPr>
          <p:cNvPr id="28" name="图片 27">
            <a:extLst>
              <a:ext uri="{FF2B5EF4-FFF2-40B4-BE49-F238E27FC236}">
                <a16:creationId xmlns:a16="http://schemas.microsoft.com/office/drawing/2014/main" id="{5179F358-35E0-4CB4-A4BE-FC3A62D6C515}"/>
              </a:ext>
            </a:extLst>
          </p:cNvPr>
          <p:cNvPicPr>
            <a:picLocks noChangeAspect="1"/>
          </p:cNvPicPr>
          <p:nvPr/>
        </p:nvPicPr>
        <p:blipFill rotWithShape="1">
          <a:blip r:embed="rId3"/>
          <a:srcRect l="37945" t="73750"/>
          <a:stretch/>
        </p:blipFill>
        <p:spPr>
          <a:xfrm>
            <a:off x="5328764" y="1866716"/>
            <a:ext cx="2711207" cy="603441"/>
          </a:xfrm>
          <a:prstGeom prst="rect">
            <a:avLst/>
          </a:prstGeom>
        </p:spPr>
      </p:pic>
    </p:spTree>
    <p:extLst>
      <p:ext uri="{BB962C8B-B14F-4D97-AF65-F5344CB8AC3E}">
        <p14:creationId xmlns:p14="http://schemas.microsoft.com/office/powerpoint/2010/main" val="139388671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MDA">
      <a:majorFont>
        <a:latin typeface="Palatino Linotype"/>
        <a:ea typeface="幼圆"/>
        <a:cs typeface=""/>
      </a:majorFont>
      <a:minorFont>
        <a:latin typeface="Palatino Linotype"/>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1624</TotalTime>
  <Words>565</Words>
  <Application>Microsoft Office PowerPoint</Application>
  <PresentationFormat>全屏显示(4:3)</PresentationFormat>
  <Paragraphs>62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-apple-system</vt:lpstr>
      <vt:lpstr>Helvetica Neue</vt:lpstr>
      <vt:lpstr>等线</vt:lpstr>
      <vt:lpstr>Arial</vt:lpstr>
      <vt:lpstr>Palatino Linotype</vt:lpstr>
      <vt:lpstr>Office 主题​​</vt:lpstr>
      <vt:lpstr>全连接神经网络-调参</vt:lpstr>
      <vt:lpstr>MNIST</vt:lpstr>
      <vt:lpstr>Bank</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Zhao</dc:creator>
  <cp:lastModifiedBy>谢 欣然</cp:lastModifiedBy>
  <cp:revision>740</cp:revision>
  <cp:lastPrinted>2021-07-13T14:36:46Z</cp:lastPrinted>
  <dcterms:created xsi:type="dcterms:W3CDTF">2017-04-12T11:19:00Z</dcterms:created>
  <dcterms:modified xsi:type="dcterms:W3CDTF">2021-08-08T13:06:22Z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017167A3680B400DAD34B32C5515F5B6</vt:lpwstr>
  </property>
</Properties>
</file>