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8"/>
  </p:handoutMasterIdLst>
  <p:sldIdLst>
    <p:sldId id="381" r:id="rId2"/>
    <p:sldId id="369" r:id="rId3"/>
    <p:sldId id="378" r:id="rId4"/>
    <p:sldId id="383" r:id="rId5"/>
    <p:sldId id="384"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0660"/>
    <a:srgbClr val="FFFFB3"/>
    <a:srgbClr val="0000FF"/>
    <a:srgbClr val="EAD2EB"/>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8" autoAdjust="0"/>
    <p:restoredTop sz="95681" autoAdjust="0"/>
  </p:normalViewPr>
  <p:slideViewPr>
    <p:cSldViewPr snapToGrid="0">
      <p:cViewPr varScale="1">
        <p:scale>
          <a:sx n="96" d="100"/>
          <a:sy n="96" d="100"/>
        </p:scale>
        <p:origin x="632" y="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8F13D-4EBE-4F35-B0F2-35B3D3987130}" type="datetimeFigureOut">
              <a:rPr lang="zh-CN" altLang="en-US" smtClean="0"/>
              <a:t>2021/8/20</a:t>
            </a:fld>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3CA4D-8432-4725-99DA-4FAA21BCD72F}" type="slidenum">
              <a:rPr lang="zh-CN" altLang="en-US" smtClean="0"/>
              <a:t>‹#›</a:t>
            </a:fld>
            <a:endParaRPr lang="zh-CN" altLang="en-US"/>
          </a:p>
        </p:txBody>
      </p:sp>
      <p:sp>
        <p:nvSpPr>
          <p:cNvPr id="6" name="页脚占位符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7A3B3-44AE-4BB6-BF11-7EB7779EBBDB}" type="datetimeFigureOut">
              <a:rPr lang="zh-CN" altLang="en-US" smtClean="0"/>
              <a:t>2021/8/20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86A0D-F9A6-4C65-A99E-D9475DD41EE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b="0" i="0" dirty="0">
                <a:solidFill>
                  <a:srgbClr val="4D4D4D"/>
                </a:solidFill>
                <a:effectLst/>
                <a:latin typeface="-apple-system"/>
              </a:rPr>
              <a:t>https://blog.csdn.net/kele_imon/article/details/79532286</a:t>
            </a:r>
          </a:p>
          <a:p>
            <a:pPr algn="l"/>
            <a:r>
              <a:rPr lang="en-US" altLang="zh-CN" b="0" i="0" dirty="0">
                <a:solidFill>
                  <a:srgbClr val="4D4D4D"/>
                </a:solidFill>
                <a:effectLst/>
                <a:latin typeface="-apple-system"/>
              </a:rPr>
              <a:t>https://blog.csdn.net/u012193416/article/details/79432668</a:t>
            </a:r>
            <a:r>
              <a:rPr lang="zh-CN" altLang="en-US" b="0" i="0" dirty="0">
                <a:solidFill>
                  <a:srgbClr val="4D4D4D"/>
                </a:solidFill>
                <a:effectLst/>
                <a:latin typeface="-apple-system"/>
              </a:rPr>
              <a:t>（</a:t>
            </a:r>
            <a:r>
              <a:rPr lang="en-US" altLang="zh-CN" b="0" i="0" dirty="0">
                <a:solidFill>
                  <a:srgbClr val="4D4D4D"/>
                </a:solidFill>
                <a:effectLst/>
                <a:latin typeface="-apple-system"/>
              </a:rPr>
              <a:t>max/average </a:t>
            </a:r>
            <a:r>
              <a:rPr lang="en-US" altLang="zh-CN" b="0" i="0" dirty="0" err="1">
                <a:solidFill>
                  <a:srgbClr val="4D4D4D"/>
                </a:solidFill>
                <a:effectLst/>
                <a:latin typeface="-apple-system"/>
              </a:rPr>
              <a:t>poolingq</a:t>
            </a:r>
            <a:r>
              <a:rPr lang="zh-CN" altLang="en-US" b="0" i="0" dirty="0">
                <a:solidFill>
                  <a:srgbClr val="4D4D4D"/>
                </a:solidFill>
                <a:effectLst/>
                <a:latin typeface="-apple-system"/>
              </a:rPr>
              <a:t>区别）</a:t>
            </a:r>
            <a:endParaRPr lang="en-US" altLang="zh-CN" b="0" i="0" dirty="0">
              <a:solidFill>
                <a:srgbClr val="4D4D4D"/>
              </a:solidFill>
              <a:effectLst/>
              <a:latin typeface="-apple-system"/>
            </a:endParaRPr>
          </a:p>
          <a:p>
            <a:pPr algn="l"/>
            <a:r>
              <a:rPr lang="en-US" altLang="zh-CN" b="0" i="0" dirty="0">
                <a:solidFill>
                  <a:srgbClr val="4D4D4D"/>
                </a:solidFill>
                <a:effectLst/>
                <a:latin typeface="-apple-system"/>
              </a:rPr>
              <a:t>pooling</a:t>
            </a:r>
            <a:r>
              <a:rPr lang="zh-CN" altLang="en-US" b="0" i="0" dirty="0">
                <a:solidFill>
                  <a:srgbClr val="4D4D4D"/>
                </a:solidFill>
                <a:effectLst/>
                <a:latin typeface="-apple-system"/>
              </a:rPr>
              <a:t>是在卷积网络（</a:t>
            </a:r>
            <a:r>
              <a:rPr lang="en-US" altLang="zh-CN" b="0" i="0" dirty="0">
                <a:solidFill>
                  <a:srgbClr val="4D4D4D"/>
                </a:solidFill>
                <a:effectLst/>
                <a:latin typeface="-apple-system"/>
              </a:rPr>
              <a:t>CNN</a:t>
            </a:r>
            <a:r>
              <a:rPr lang="zh-CN" altLang="en-US" b="0" i="0" dirty="0">
                <a:solidFill>
                  <a:srgbClr val="4D4D4D"/>
                </a:solidFill>
                <a:effectLst/>
                <a:latin typeface="-apple-system"/>
              </a:rPr>
              <a:t>）中一般在卷积层（</a:t>
            </a:r>
            <a:r>
              <a:rPr lang="en-US" altLang="zh-CN" b="0" i="0" dirty="0">
                <a:solidFill>
                  <a:srgbClr val="4D4D4D"/>
                </a:solidFill>
                <a:effectLst/>
                <a:latin typeface="-apple-system"/>
              </a:rPr>
              <a:t>conv</a:t>
            </a:r>
            <a:r>
              <a:rPr lang="zh-CN" altLang="en-US" b="0" i="0" dirty="0">
                <a:solidFill>
                  <a:srgbClr val="4D4D4D"/>
                </a:solidFill>
                <a:effectLst/>
                <a:latin typeface="-apple-system"/>
              </a:rPr>
              <a:t>）之后使用的特征提取层，</a:t>
            </a:r>
            <a:r>
              <a:rPr lang="en-US" altLang="zh-CN" b="0" i="0" dirty="0">
                <a:solidFill>
                  <a:srgbClr val="4D4D4D"/>
                </a:solidFill>
                <a:effectLst/>
                <a:latin typeface="-apple-system"/>
              </a:rPr>
              <a:t>pooling</a:t>
            </a:r>
            <a:r>
              <a:rPr lang="zh-CN" altLang="en-US" b="0" i="0" dirty="0">
                <a:solidFill>
                  <a:srgbClr val="4D4D4D"/>
                </a:solidFill>
                <a:effectLst/>
                <a:latin typeface="-apple-system"/>
              </a:rPr>
              <a:t>是在卷积网络（</a:t>
            </a:r>
            <a:r>
              <a:rPr lang="en-US" altLang="zh-CN" b="0" i="0" dirty="0">
                <a:solidFill>
                  <a:srgbClr val="4D4D4D"/>
                </a:solidFill>
                <a:effectLst/>
                <a:latin typeface="-apple-system"/>
              </a:rPr>
              <a:t>CNN</a:t>
            </a:r>
            <a:r>
              <a:rPr lang="zh-CN" altLang="en-US" b="0" i="0" dirty="0">
                <a:solidFill>
                  <a:srgbClr val="4D4D4D"/>
                </a:solidFill>
                <a:effectLst/>
                <a:latin typeface="-apple-system"/>
              </a:rPr>
              <a:t>）中一般在卷积层（</a:t>
            </a:r>
            <a:r>
              <a:rPr lang="en-US" altLang="zh-CN" b="0" i="0" dirty="0">
                <a:solidFill>
                  <a:srgbClr val="4D4D4D"/>
                </a:solidFill>
                <a:effectLst/>
                <a:latin typeface="-apple-system"/>
              </a:rPr>
              <a:t>conv</a:t>
            </a:r>
            <a:r>
              <a:rPr lang="zh-CN" altLang="en-US" b="0" i="0" dirty="0">
                <a:solidFill>
                  <a:srgbClr val="4D4D4D"/>
                </a:solidFill>
                <a:effectLst/>
                <a:latin typeface="-apple-system"/>
              </a:rPr>
              <a:t>）之后使用的特征提取层，使用</a:t>
            </a:r>
            <a:r>
              <a:rPr lang="en-US" altLang="zh-CN" b="0" i="0" dirty="0">
                <a:solidFill>
                  <a:srgbClr val="4D4D4D"/>
                </a:solidFill>
                <a:effectLst/>
                <a:latin typeface="-apple-system"/>
              </a:rPr>
              <a:t>pooling</a:t>
            </a:r>
            <a:r>
              <a:rPr lang="zh-CN" altLang="en-US" b="0" i="0" dirty="0">
                <a:solidFill>
                  <a:srgbClr val="4D4D4D"/>
                </a:solidFill>
                <a:effectLst/>
                <a:latin typeface="-apple-system"/>
              </a:rPr>
              <a:t>技术将卷积层后得到的小邻域内的特征点整合得到新的特征。一方面防止无用参数增加时间复杂度，一方面增加了特征的整合度</a:t>
            </a:r>
            <a:endParaRPr lang="en-US" altLang="zh-CN" b="0" i="0" dirty="0">
              <a:solidFill>
                <a:srgbClr val="4D4D4D"/>
              </a:solidFill>
              <a:effectLst/>
              <a:latin typeface="-apple-system"/>
            </a:endParaRPr>
          </a:p>
          <a:p>
            <a:pPr algn="l"/>
            <a:endParaRPr lang="en-US" altLang="zh-CN" b="0" i="0" dirty="0">
              <a:solidFill>
                <a:srgbClr val="4D4D4D"/>
              </a:solidFill>
              <a:effectLst/>
              <a:latin typeface="-apple-system"/>
            </a:endParaRPr>
          </a:p>
          <a:p>
            <a:pPr algn="l"/>
            <a:r>
              <a:rPr lang="en-US" altLang="zh-CN" b="0" i="0" dirty="0" err="1">
                <a:solidFill>
                  <a:srgbClr val="121212"/>
                </a:solidFill>
                <a:effectLst/>
                <a:latin typeface="-apple-system"/>
              </a:rPr>
              <a:t>MaxPooling</a:t>
            </a:r>
            <a:r>
              <a:rPr lang="zh-CN" altLang="en-US" b="0" i="0" dirty="0">
                <a:solidFill>
                  <a:srgbClr val="121212"/>
                </a:solidFill>
                <a:effectLst/>
                <a:latin typeface="-apple-system"/>
              </a:rPr>
              <a:t>来对特征进行降维，同时提取出特征中响应最大、最强烈的部分来输入下一个阶段的模块（为了减少无用信息的影响时用</a:t>
            </a:r>
            <a:r>
              <a:rPr lang="en-US" altLang="zh-CN" b="0" i="0" dirty="0" err="1">
                <a:solidFill>
                  <a:srgbClr val="121212"/>
                </a:solidFill>
                <a:effectLst/>
                <a:latin typeface="-apple-system"/>
              </a:rPr>
              <a:t>maxpool</a:t>
            </a:r>
            <a:r>
              <a:rPr lang="zh-CN" altLang="en-US" b="0" i="0" dirty="0">
                <a:solidFill>
                  <a:srgbClr val="121212"/>
                </a:solidFill>
                <a:effectLst/>
                <a:latin typeface="-apple-system"/>
              </a:rPr>
              <a:t>，比如网络浅层常常见到</a:t>
            </a:r>
            <a:r>
              <a:rPr lang="en-US" altLang="zh-CN" b="0" i="0" dirty="0" err="1">
                <a:solidFill>
                  <a:srgbClr val="121212"/>
                </a:solidFill>
                <a:effectLst/>
                <a:latin typeface="-apple-system"/>
              </a:rPr>
              <a:t>maxpool</a:t>
            </a:r>
            <a:r>
              <a:rPr lang="zh-CN" altLang="en-US" b="0" i="0" dirty="0">
                <a:solidFill>
                  <a:srgbClr val="121212"/>
                </a:solidFill>
                <a:effectLst/>
                <a:latin typeface="-apple-system"/>
              </a:rPr>
              <a:t>，因为开始几层对图像而言包含较多的无关信息）</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当特征中的信息都具有一定贡献的时候使用</a:t>
            </a:r>
            <a:r>
              <a:rPr lang="en-US" altLang="zh-CN" b="0" i="0" dirty="0" err="1">
                <a:solidFill>
                  <a:srgbClr val="121212"/>
                </a:solidFill>
                <a:effectLst/>
                <a:latin typeface="-apple-system"/>
              </a:rPr>
              <a:t>AvgPooling</a:t>
            </a:r>
            <a:r>
              <a:rPr lang="zh-CN" altLang="en-US" b="0" i="0" dirty="0">
                <a:solidFill>
                  <a:srgbClr val="121212"/>
                </a:solidFill>
                <a:effectLst/>
                <a:latin typeface="-apple-system"/>
              </a:rPr>
              <a:t>，比如网络走到比较深的地方，这个时候特征图的</a:t>
            </a:r>
            <a:r>
              <a:rPr lang="en-US" altLang="zh-CN" b="0" i="0" dirty="0">
                <a:solidFill>
                  <a:srgbClr val="121212"/>
                </a:solidFill>
                <a:effectLst/>
                <a:latin typeface="-apple-system"/>
              </a:rPr>
              <a:t>H W</a:t>
            </a:r>
            <a:r>
              <a:rPr lang="zh-CN" altLang="en-US" b="0" i="0" dirty="0">
                <a:solidFill>
                  <a:srgbClr val="121212"/>
                </a:solidFill>
                <a:effectLst/>
                <a:latin typeface="-apple-system"/>
              </a:rPr>
              <a:t>都比较小，包含的语义信息较多，这个时候再使用</a:t>
            </a:r>
            <a:r>
              <a:rPr lang="en-US" altLang="zh-CN" b="0" i="0" dirty="0" err="1">
                <a:solidFill>
                  <a:srgbClr val="121212"/>
                </a:solidFill>
                <a:effectLst/>
                <a:latin typeface="-apple-system"/>
              </a:rPr>
              <a:t>MaxPooling</a:t>
            </a:r>
            <a:r>
              <a:rPr lang="zh-CN" altLang="en-US" b="0" i="0" dirty="0">
                <a:solidFill>
                  <a:srgbClr val="121212"/>
                </a:solidFill>
                <a:effectLst/>
                <a:latin typeface="-apple-system"/>
              </a:rPr>
              <a:t>就不太合适了。（最后一层添加</a:t>
            </a:r>
            <a:r>
              <a:rPr lang="en-US" altLang="zh-CN" b="0" i="0" dirty="0" err="1">
                <a:solidFill>
                  <a:srgbClr val="121212"/>
                </a:solidFill>
                <a:effectLst/>
                <a:latin typeface="-apple-system"/>
              </a:rPr>
              <a:t>avgpooling</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4D4D4D"/>
                </a:solidFill>
                <a:effectLst/>
                <a:latin typeface="-apple-system"/>
              </a:rPr>
              <a:t>https://blog.csdn.net/kele_imon/article/details/79532286</a:t>
            </a:r>
          </a:p>
          <a:p>
            <a:pPr algn="l"/>
            <a:r>
              <a:rPr lang="en-US" altLang="zh-CN" b="0" i="0" dirty="0">
                <a:solidFill>
                  <a:srgbClr val="4D4D4D"/>
                </a:solidFill>
                <a:effectLst/>
                <a:latin typeface="-apple-system"/>
              </a:rPr>
              <a:t>pooling</a:t>
            </a:r>
            <a:r>
              <a:rPr lang="zh-CN" altLang="en-US" b="0" i="0" dirty="0">
                <a:solidFill>
                  <a:srgbClr val="4D4D4D"/>
                </a:solidFill>
                <a:effectLst/>
                <a:latin typeface="-apple-system"/>
              </a:rPr>
              <a:t>是在卷积网络（</a:t>
            </a:r>
            <a:r>
              <a:rPr lang="en-US" altLang="zh-CN" b="0" i="0" dirty="0">
                <a:solidFill>
                  <a:srgbClr val="4D4D4D"/>
                </a:solidFill>
                <a:effectLst/>
                <a:latin typeface="-apple-system"/>
              </a:rPr>
              <a:t>CNN</a:t>
            </a:r>
            <a:r>
              <a:rPr lang="zh-CN" altLang="en-US" b="0" i="0" dirty="0">
                <a:solidFill>
                  <a:srgbClr val="4D4D4D"/>
                </a:solidFill>
                <a:effectLst/>
                <a:latin typeface="-apple-system"/>
              </a:rPr>
              <a:t>）中一般在卷积层（</a:t>
            </a:r>
            <a:r>
              <a:rPr lang="en-US" altLang="zh-CN" b="0" i="0" dirty="0">
                <a:solidFill>
                  <a:srgbClr val="4D4D4D"/>
                </a:solidFill>
                <a:effectLst/>
                <a:latin typeface="-apple-system"/>
              </a:rPr>
              <a:t>conv</a:t>
            </a:r>
            <a:r>
              <a:rPr lang="zh-CN" altLang="en-US" b="0" i="0" dirty="0">
                <a:solidFill>
                  <a:srgbClr val="4D4D4D"/>
                </a:solidFill>
                <a:effectLst/>
                <a:latin typeface="-apple-system"/>
              </a:rPr>
              <a:t>）之后使用的特征提取层，</a:t>
            </a:r>
            <a:r>
              <a:rPr lang="en-US" altLang="zh-CN" b="0" i="0" dirty="0">
                <a:solidFill>
                  <a:srgbClr val="4D4D4D"/>
                </a:solidFill>
                <a:effectLst/>
                <a:latin typeface="-apple-system"/>
              </a:rPr>
              <a:t>pooling</a:t>
            </a:r>
            <a:r>
              <a:rPr lang="zh-CN" altLang="en-US" b="0" i="0" dirty="0">
                <a:solidFill>
                  <a:srgbClr val="4D4D4D"/>
                </a:solidFill>
                <a:effectLst/>
                <a:latin typeface="-apple-system"/>
              </a:rPr>
              <a:t>是在卷积网络（</a:t>
            </a:r>
            <a:r>
              <a:rPr lang="en-US" altLang="zh-CN" b="0" i="0" dirty="0">
                <a:solidFill>
                  <a:srgbClr val="4D4D4D"/>
                </a:solidFill>
                <a:effectLst/>
                <a:latin typeface="-apple-system"/>
              </a:rPr>
              <a:t>CNN</a:t>
            </a:r>
            <a:r>
              <a:rPr lang="zh-CN" altLang="en-US" b="0" i="0" dirty="0">
                <a:solidFill>
                  <a:srgbClr val="4D4D4D"/>
                </a:solidFill>
                <a:effectLst/>
                <a:latin typeface="-apple-system"/>
              </a:rPr>
              <a:t>）中一般在卷积层（</a:t>
            </a:r>
            <a:r>
              <a:rPr lang="en-US" altLang="zh-CN" b="0" i="0" dirty="0">
                <a:solidFill>
                  <a:srgbClr val="4D4D4D"/>
                </a:solidFill>
                <a:effectLst/>
                <a:latin typeface="-apple-system"/>
              </a:rPr>
              <a:t>conv</a:t>
            </a:r>
            <a:r>
              <a:rPr lang="zh-CN" altLang="en-US" b="0" i="0" dirty="0">
                <a:solidFill>
                  <a:srgbClr val="4D4D4D"/>
                </a:solidFill>
                <a:effectLst/>
                <a:latin typeface="-apple-system"/>
              </a:rPr>
              <a:t>）之后使用的特征提取层，使用</a:t>
            </a:r>
            <a:r>
              <a:rPr lang="en-US" altLang="zh-CN" b="0" i="0" dirty="0">
                <a:solidFill>
                  <a:srgbClr val="4D4D4D"/>
                </a:solidFill>
                <a:effectLst/>
                <a:latin typeface="-apple-system"/>
              </a:rPr>
              <a:t>pooling</a:t>
            </a:r>
            <a:r>
              <a:rPr lang="zh-CN" altLang="en-US" b="0" i="0" dirty="0">
                <a:solidFill>
                  <a:srgbClr val="4D4D4D"/>
                </a:solidFill>
                <a:effectLst/>
                <a:latin typeface="-apple-system"/>
              </a:rPr>
              <a:t>技术将卷积层后得到的小邻域内的特征点整合得到新的特征。一方面防止无用参数增加时间复杂度，一方面增加了特征的整合度</a:t>
            </a:r>
            <a:endParaRPr lang="zh-CN" altLang="en-US" b="0" i="0" dirty="0">
              <a:solidFill>
                <a:srgbClr val="222222"/>
              </a:solidFill>
              <a:effectLst/>
              <a:latin typeface="-apple-system"/>
            </a:endParaRPr>
          </a:p>
          <a:p>
            <a:pPr algn="l"/>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77725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4D4D4D"/>
                </a:solidFill>
                <a:effectLst/>
                <a:latin typeface="-apple-system"/>
              </a:rPr>
              <a:t>比较几种池化的作用 应用场景</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244630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dirty="0"/>
              <a:t>100</a:t>
            </a:r>
            <a:r>
              <a:rPr lang="zh-CN" altLang="en-US" dirty="0"/>
              <a:t>轮已经收敛</a:t>
            </a:r>
            <a:endParaRPr lang="en-US" altLang="zh-CN" b="0" i="0" dirty="0">
              <a:solidFill>
                <a:srgbClr val="121212"/>
              </a:solidFill>
              <a:effectLst/>
              <a:latin typeface="-apple-system"/>
            </a:endParaRPr>
          </a:p>
          <a:p>
            <a:pPr algn="l"/>
            <a:r>
              <a:rPr lang="en-US" altLang="zh-CN" b="0" i="0" dirty="0" err="1">
                <a:solidFill>
                  <a:srgbClr val="121212"/>
                </a:solidFill>
                <a:effectLst/>
                <a:latin typeface="-apple-system"/>
              </a:rPr>
              <a:t>BatchNorm</a:t>
            </a:r>
            <a:r>
              <a:rPr lang="zh-CN" altLang="en-US" b="0" i="0" dirty="0">
                <a:solidFill>
                  <a:srgbClr val="121212"/>
                </a:solidFill>
                <a:effectLst/>
                <a:latin typeface="-apple-system"/>
              </a:rPr>
              <a:t>就是在深度神经网络训练过程中使得每一层神经网络的输入保持相同分布的（避免梯度消失问题产生，而且梯度变大意味着学习收敛速度快，能大大加快训练速度。）：</a:t>
            </a:r>
            <a:r>
              <a:rPr lang="en-US" altLang="zh-CN" b="0" i="0" dirty="0">
                <a:solidFill>
                  <a:srgbClr val="121212"/>
                </a:solidFill>
                <a:effectLst/>
                <a:latin typeface="-apple-system"/>
              </a:rPr>
              <a:t>https://zhuanlan.zhihu.com/p/88347589</a:t>
            </a:r>
          </a:p>
          <a:p>
            <a:pPr algn="l"/>
            <a:r>
              <a:rPr lang="en-US" altLang="zh-CN" b="0" i="0" dirty="0">
                <a:solidFill>
                  <a:srgbClr val="121212"/>
                </a:solidFill>
                <a:effectLst/>
                <a:latin typeface="-apple-system"/>
              </a:rPr>
              <a:t>Xavier</a:t>
            </a:r>
            <a:r>
              <a:rPr lang="zh-CN" altLang="en-US" b="0" i="0" dirty="0">
                <a:solidFill>
                  <a:srgbClr val="121212"/>
                </a:solidFill>
                <a:effectLst/>
                <a:latin typeface="-apple-system"/>
              </a:rPr>
              <a:t>：我们要让样本空间与类别空间的分布差异（密度差别）不要太大，也就是要让它们的方差尽可能相等</a:t>
            </a:r>
            <a:r>
              <a:rPr lang="en-US" altLang="zh-CN" b="0" i="0" dirty="0">
                <a:solidFill>
                  <a:srgbClr val="121212"/>
                </a:solidFill>
                <a:effectLst/>
                <a:latin typeface="-apple-system"/>
              </a:rPr>
              <a:t>https://zhuanlan.zhihu.com/p/27919794</a:t>
            </a:r>
          </a:p>
          <a:p>
            <a:pPr algn="l"/>
            <a:r>
              <a:rPr lang="en-US" altLang="zh-CN" b="0" i="0" dirty="0">
                <a:solidFill>
                  <a:srgbClr val="4D4D4D"/>
                </a:solidFill>
                <a:effectLst/>
                <a:latin typeface="-apple-system"/>
              </a:rPr>
              <a:t>Xavier</a:t>
            </a:r>
            <a:r>
              <a:rPr lang="zh-CN" altLang="en-US" b="0" i="0" dirty="0">
                <a:solidFill>
                  <a:srgbClr val="4D4D4D"/>
                </a:solidFill>
                <a:effectLst/>
                <a:latin typeface="-apple-system"/>
              </a:rPr>
              <a:t>在</a:t>
            </a:r>
            <a:r>
              <a:rPr lang="en-US" altLang="zh-CN" b="0" i="0" dirty="0">
                <a:solidFill>
                  <a:srgbClr val="4D4D4D"/>
                </a:solidFill>
                <a:effectLst/>
                <a:latin typeface="-apple-system"/>
              </a:rPr>
              <a:t>tanh</a:t>
            </a:r>
            <a:r>
              <a:rPr lang="zh-CN" altLang="en-US" b="0" i="0" dirty="0">
                <a:solidFill>
                  <a:srgbClr val="4D4D4D"/>
                </a:solidFill>
                <a:effectLst/>
                <a:latin typeface="-apple-system"/>
              </a:rPr>
              <a:t>中表现的很好，但在</a:t>
            </a:r>
            <a:r>
              <a:rPr lang="en-US" altLang="zh-CN" b="0" i="0" dirty="0" err="1">
                <a:solidFill>
                  <a:srgbClr val="4D4D4D"/>
                </a:solidFill>
                <a:effectLst/>
                <a:latin typeface="-apple-system"/>
              </a:rPr>
              <a:t>Relu</a:t>
            </a:r>
            <a:r>
              <a:rPr lang="zh-CN" altLang="en-US" b="0" i="0" dirty="0">
                <a:solidFill>
                  <a:srgbClr val="4D4D4D"/>
                </a:solidFill>
                <a:effectLst/>
                <a:latin typeface="-apple-system"/>
              </a:rPr>
              <a:t>激活函数中表现的很差，所何凯明提出了针对于</a:t>
            </a:r>
            <a:r>
              <a:rPr lang="en-US" altLang="zh-CN" b="0" i="0" dirty="0" err="1">
                <a:solidFill>
                  <a:srgbClr val="4D4D4D"/>
                </a:solidFill>
                <a:effectLst/>
                <a:latin typeface="-apple-system"/>
              </a:rPr>
              <a:t>relu</a:t>
            </a:r>
            <a:r>
              <a:rPr lang="zh-CN" altLang="en-US" b="0" i="0" dirty="0">
                <a:solidFill>
                  <a:srgbClr val="4D4D4D"/>
                </a:solidFill>
                <a:effectLst/>
                <a:latin typeface="-apple-system"/>
              </a:rPr>
              <a:t>的初始化方法</a:t>
            </a:r>
            <a:endParaRPr lang="en-US" altLang="zh-CN" b="0" i="0" dirty="0">
              <a:solidFill>
                <a:srgbClr val="4D4D4D"/>
              </a:solidFill>
              <a:effectLst/>
              <a:latin typeface="-apple-system"/>
            </a:endParaRPr>
          </a:p>
          <a:p>
            <a:pPr algn="l"/>
            <a:r>
              <a:rPr lang="en-US" altLang="zh-CN" b="0" i="0" dirty="0">
                <a:solidFill>
                  <a:srgbClr val="222222"/>
                </a:solidFill>
                <a:effectLst/>
                <a:latin typeface="-apple-system"/>
              </a:rPr>
              <a:t>https://blog.csdn.net/winycg/article/details/86649832</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291678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dirty="0"/>
              <a:t>60000:10000</a:t>
            </a:r>
            <a:endParaRPr lang="en-US" altLang="zh-CN" b="0" i="0" dirty="0">
              <a:solidFill>
                <a:srgbClr val="121212"/>
              </a:solidFill>
              <a:effectLst/>
              <a:latin typeface="-apple-system"/>
            </a:endParaRPr>
          </a:p>
          <a:p>
            <a:pPr algn="l"/>
            <a:r>
              <a:rPr lang="en-US" altLang="zh-CN" b="0" i="0" dirty="0" err="1">
                <a:solidFill>
                  <a:srgbClr val="121212"/>
                </a:solidFill>
                <a:effectLst/>
                <a:latin typeface="-apple-system"/>
              </a:rPr>
              <a:t>BatchNorm</a:t>
            </a:r>
            <a:r>
              <a:rPr lang="zh-CN" altLang="en-US" b="0" i="0" dirty="0">
                <a:solidFill>
                  <a:srgbClr val="121212"/>
                </a:solidFill>
                <a:effectLst/>
                <a:latin typeface="-apple-system"/>
              </a:rPr>
              <a:t>就是在深度神经网络训练过程中使得每一层神经网络的输入保持相同分布的（避免梯度消失问题产生，而且梯度变大意味着学习收敛速度快，能大大加快训练速度。）：</a:t>
            </a:r>
            <a:r>
              <a:rPr lang="en-US" altLang="zh-CN" b="0" i="0" dirty="0">
                <a:solidFill>
                  <a:srgbClr val="121212"/>
                </a:solidFill>
                <a:effectLst/>
                <a:latin typeface="-apple-system"/>
              </a:rPr>
              <a:t>https://zhuanlan.zhihu.com/p/88347589</a:t>
            </a:r>
          </a:p>
          <a:p>
            <a:pPr algn="l"/>
            <a:r>
              <a:rPr lang="en-US" altLang="zh-CN" b="0" i="0" dirty="0">
                <a:solidFill>
                  <a:srgbClr val="121212"/>
                </a:solidFill>
                <a:effectLst/>
                <a:latin typeface="-apple-system"/>
              </a:rPr>
              <a:t>Xavier</a:t>
            </a:r>
            <a:r>
              <a:rPr lang="zh-CN" altLang="en-US" b="0" i="0" dirty="0">
                <a:solidFill>
                  <a:srgbClr val="121212"/>
                </a:solidFill>
                <a:effectLst/>
                <a:latin typeface="-apple-system"/>
              </a:rPr>
              <a:t>：我们要让样本空间与类别空间的分布差异（密度差别）不要太大，也就是要让它们的方差尽可能相等</a:t>
            </a:r>
            <a:r>
              <a:rPr lang="en-US" altLang="zh-CN" b="0" i="0" dirty="0">
                <a:solidFill>
                  <a:srgbClr val="121212"/>
                </a:solidFill>
                <a:effectLst/>
                <a:latin typeface="-apple-system"/>
              </a:rPr>
              <a:t>https://zhuanlan.zhihu.com/p/27919794</a:t>
            </a:r>
          </a:p>
          <a:p>
            <a:pPr algn="l"/>
            <a:r>
              <a:rPr lang="en-US" altLang="zh-CN" b="0" i="0" dirty="0">
                <a:solidFill>
                  <a:srgbClr val="4D4D4D"/>
                </a:solidFill>
                <a:effectLst/>
                <a:latin typeface="-apple-system"/>
              </a:rPr>
              <a:t>Xavier</a:t>
            </a:r>
            <a:r>
              <a:rPr lang="zh-CN" altLang="en-US" b="0" i="0" dirty="0">
                <a:solidFill>
                  <a:srgbClr val="4D4D4D"/>
                </a:solidFill>
                <a:effectLst/>
                <a:latin typeface="-apple-system"/>
              </a:rPr>
              <a:t>在</a:t>
            </a:r>
            <a:r>
              <a:rPr lang="en-US" altLang="zh-CN" b="0" i="0" dirty="0">
                <a:solidFill>
                  <a:srgbClr val="4D4D4D"/>
                </a:solidFill>
                <a:effectLst/>
                <a:latin typeface="-apple-system"/>
              </a:rPr>
              <a:t>tanh</a:t>
            </a:r>
            <a:r>
              <a:rPr lang="zh-CN" altLang="en-US" b="0" i="0" dirty="0">
                <a:solidFill>
                  <a:srgbClr val="4D4D4D"/>
                </a:solidFill>
                <a:effectLst/>
                <a:latin typeface="-apple-system"/>
              </a:rPr>
              <a:t>中表现的很好，但在</a:t>
            </a:r>
            <a:r>
              <a:rPr lang="en-US" altLang="zh-CN" b="0" i="0" dirty="0" err="1">
                <a:solidFill>
                  <a:srgbClr val="4D4D4D"/>
                </a:solidFill>
                <a:effectLst/>
                <a:latin typeface="-apple-system"/>
              </a:rPr>
              <a:t>Relu</a:t>
            </a:r>
            <a:r>
              <a:rPr lang="zh-CN" altLang="en-US" b="0" i="0" dirty="0">
                <a:solidFill>
                  <a:srgbClr val="4D4D4D"/>
                </a:solidFill>
                <a:effectLst/>
                <a:latin typeface="-apple-system"/>
              </a:rPr>
              <a:t>激活函数中表现的很差，所何凯明提出了针对于</a:t>
            </a:r>
            <a:r>
              <a:rPr lang="en-US" altLang="zh-CN" b="0" i="0" dirty="0" err="1">
                <a:solidFill>
                  <a:srgbClr val="4D4D4D"/>
                </a:solidFill>
                <a:effectLst/>
                <a:latin typeface="-apple-system"/>
              </a:rPr>
              <a:t>relu</a:t>
            </a:r>
            <a:r>
              <a:rPr lang="zh-CN" altLang="en-US" b="0" i="0" dirty="0">
                <a:solidFill>
                  <a:srgbClr val="4D4D4D"/>
                </a:solidFill>
                <a:effectLst/>
                <a:latin typeface="-apple-system"/>
              </a:rPr>
              <a:t>的初始化方法</a:t>
            </a:r>
            <a:endParaRPr lang="en-US" altLang="zh-CN" b="0" i="0" dirty="0">
              <a:solidFill>
                <a:srgbClr val="4D4D4D"/>
              </a:solidFill>
              <a:effectLst/>
              <a:latin typeface="-apple-system"/>
            </a:endParaRPr>
          </a:p>
          <a:p>
            <a:pPr algn="l"/>
            <a:r>
              <a:rPr lang="en-US" altLang="zh-CN" b="0" i="0" dirty="0">
                <a:solidFill>
                  <a:srgbClr val="222222"/>
                </a:solidFill>
                <a:effectLst/>
                <a:latin typeface="-apple-system"/>
              </a:rPr>
              <a:t>https://blog.csdn.net/winycg/article/details/86649832</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173482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dirty="0"/>
              <a:t>500</a:t>
            </a:r>
            <a:r>
              <a:rPr lang="zh-CN" altLang="en-US" dirty="0"/>
              <a:t>轮收敛</a:t>
            </a:r>
            <a:endParaRPr lang="en-US" altLang="zh-CN" b="0" i="0" dirty="0">
              <a:solidFill>
                <a:srgbClr val="121212"/>
              </a:solidFill>
              <a:effectLst/>
              <a:latin typeface="-apple-system"/>
            </a:endParaRPr>
          </a:p>
          <a:p>
            <a:pPr algn="l"/>
            <a:r>
              <a:rPr lang="en-US" altLang="zh-CN" b="0" i="0" dirty="0" err="1">
                <a:solidFill>
                  <a:srgbClr val="121212"/>
                </a:solidFill>
                <a:effectLst/>
                <a:latin typeface="-apple-system"/>
              </a:rPr>
              <a:t>BatchNorm</a:t>
            </a:r>
            <a:r>
              <a:rPr lang="zh-CN" altLang="en-US" b="0" i="0" dirty="0">
                <a:solidFill>
                  <a:srgbClr val="121212"/>
                </a:solidFill>
                <a:effectLst/>
                <a:latin typeface="-apple-system"/>
              </a:rPr>
              <a:t>就是在深度神经网络训练过程中使得每一层神经网络的输入保持相同分布的（避免梯度消失问题产生，而且梯度变大意味着学习收敛速度快，能大大加快训练速度。）：</a:t>
            </a:r>
            <a:r>
              <a:rPr lang="en-US" altLang="zh-CN" b="0" i="0" dirty="0">
                <a:solidFill>
                  <a:srgbClr val="121212"/>
                </a:solidFill>
                <a:effectLst/>
                <a:latin typeface="-apple-system"/>
              </a:rPr>
              <a:t>https://zhuanlan.zhihu.com/p/88347589</a:t>
            </a:r>
          </a:p>
          <a:p>
            <a:pPr algn="l"/>
            <a:r>
              <a:rPr lang="en-US" altLang="zh-CN" b="0" i="0" dirty="0">
                <a:solidFill>
                  <a:srgbClr val="121212"/>
                </a:solidFill>
                <a:effectLst/>
                <a:latin typeface="-apple-system"/>
              </a:rPr>
              <a:t>Xavier</a:t>
            </a:r>
            <a:r>
              <a:rPr lang="zh-CN" altLang="en-US" b="0" i="0" dirty="0">
                <a:solidFill>
                  <a:srgbClr val="121212"/>
                </a:solidFill>
                <a:effectLst/>
                <a:latin typeface="-apple-system"/>
              </a:rPr>
              <a:t>：我们要让样本空间与类别空间的分布差异（密度差别）不要太大，也就是要让它们的方差尽可能相等</a:t>
            </a:r>
            <a:r>
              <a:rPr lang="en-US" altLang="zh-CN" b="0" i="0" dirty="0">
                <a:solidFill>
                  <a:srgbClr val="121212"/>
                </a:solidFill>
                <a:effectLst/>
                <a:latin typeface="-apple-system"/>
              </a:rPr>
              <a:t>https://zhuanlan.zhihu.com/p/27919794</a:t>
            </a:r>
          </a:p>
          <a:p>
            <a:pPr algn="l"/>
            <a:r>
              <a:rPr lang="en-US" altLang="zh-CN" b="0" i="0" dirty="0">
                <a:solidFill>
                  <a:srgbClr val="4D4D4D"/>
                </a:solidFill>
                <a:effectLst/>
                <a:latin typeface="-apple-system"/>
              </a:rPr>
              <a:t>Xavier</a:t>
            </a:r>
            <a:r>
              <a:rPr lang="zh-CN" altLang="en-US" b="0" i="0" dirty="0">
                <a:solidFill>
                  <a:srgbClr val="4D4D4D"/>
                </a:solidFill>
                <a:effectLst/>
                <a:latin typeface="-apple-system"/>
              </a:rPr>
              <a:t>在</a:t>
            </a:r>
            <a:r>
              <a:rPr lang="en-US" altLang="zh-CN" b="0" i="0" dirty="0">
                <a:solidFill>
                  <a:srgbClr val="4D4D4D"/>
                </a:solidFill>
                <a:effectLst/>
                <a:latin typeface="-apple-system"/>
              </a:rPr>
              <a:t>tanh</a:t>
            </a:r>
            <a:r>
              <a:rPr lang="zh-CN" altLang="en-US" b="0" i="0" dirty="0">
                <a:solidFill>
                  <a:srgbClr val="4D4D4D"/>
                </a:solidFill>
                <a:effectLst/>
                <a:latin typeface="-apple-system"/>
              </a:rPr>
              <a:t>中表现的很好，但在</a:t>
            </a:r>
            <a:r>
              <a:rPr lang="en-US" altLang="zh-CN" b="0" i="0" dirty="0" err="1">
                <a:solidFill>
                  <a:srgbClr val="4D4D4D"/>
                </a:solidFill>
                <a:effectLst/>
                <a:latin typeface="-apple-system"/>
              </a:rPr>
              <a:t>Relu</a:t>
            </a:r>
            <a:r>
              <a:rPr lang="zh-CN" altLang="en-US" b="0" i="0" dirty="0">
                <a:solidFill>
                  <a:srgbClr val="4D4D4D"/>
                </a:solidFill>
                <a:effectLst/>
                <a:latin typeface="-apple-system"/>
              </a:rPr>
              <a:t>激活函数中表现的很差，所何凯明提出了针对于</a:t>
            </a:r>
            <a:r>
              <a:rPr lang="en-US" altLang="zh-CN" b="0" i="0" dirty="0" err="1">
                <a:solidFill>
                  <a:srgbClr val="4D4D4D"/>
                </a:solidFill>
                <a:effectLst/>
                <a:latin typeface="-apple-system"/>
              </a:rPr>
              <a:t>relu</a:t>
            </a:r>
            <a:r>
              <a:rPr lang="zh-CN" altLang="en-US" b="0" i="0" dirty="0">
                <a:solidFill>
                  <a:srgbClr val="4D4D4D"/>
                </a:solidFill>
                <a:effectLst/>
                <a:latin typeface="-apple-system"/>
              </a:rPr>
              <a:t>的初始化方法</a:t>
            </a:r>
            <a:endParaRPr lang="en-US" altLang="zh-CN" b="0" i="0" dirty="0">
              <a:solidFill>
                <a:srgbClr val="4D4D4D"/>
              </a:solidFill>
              <a:effectLst/>
              <a:latin typeface="-apple-system"/>
            </a:endParaRPr>
          </a:p>
          <a:p>
            <a:pPr algn="l"/>
            <a:r>
              <a:rPr lang="en-US" altLang="zh-CN" b="0" i="0" dirty="0">
                <a:solidFill>
                  <a:srgbClr val="222222"/>
                </a:solidFill>
                <a:effectLst/>
                <a:latin typeface="-apple-system"/>
              </a:rPr>
              <a:t>https://blog.csdn.net/winycg/article/details/86649832</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109106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1698" y="1901148"/>
            <a:ext cx="7772400" cy="1260249"/>
          </a:xfrm>
          <a:prstGeom prst="rect">
            <a:avLst/>
          </a:prstGeom>
        </p:spPr>
        <p:txBody>
          <a:bodyPr anchor="b">
            <a:normAutofit/>
          </a:bodyPr>
          <a:lstStyle>
            <a:lvl1pPr algn="ctr">
              <a:lnSpc>
                <a:spcPct val="100000"/>
              </a:lnSpc>
              <a:spcAft>
                <a:spcPts val="600"/>
              </a:spcAft>
              <a:defRPr sz="4800" baseline="0">
                <a:latin typeface="Palatino Linotype" panose="02040502050505030304" pitchFamily="18" charset="0"/>
              </a:defRPr>
            </a:lvl1pPr>
          </a:lstStyle>
          <a:p>
            <a:endParaRPr lang="en-US" dirty="0"/>
          </a:p>
        </p:txBody>
      </p:sp>
      <p:sp>
        <p:nvSpPr>
          <p:cNvPr id="3" name="Subtitle 2"/>
          <p:cNvSpPr>
            <a:spLocks noGrp="1"/>
          </p:cNvSpPr>
          <p:nvPr>
            <p:ph type="subTitle" idx="1"/>
          </p:nvPr>
        </p:nvSpPr>
        <p:spPr>
          <a:xfrm>
            <a:off x="1924050" y="3602038"/>
            <a:ext cx="5100864" cy="653152"/>
          </a:xfrm>
          <a:prstGeom prst="rect">
            <a:avLst/>
          </a:prstGeom>
        </p:spPr>
        <p:txBody>
          <a:bodyPr>
            <a:normAutofit/>
          </a:bodyPr>
          <a:lstStyle>
            <a:lvl1pPr marL="0" indent="0" algn="ctr">
              <a:buNone/>
              <a:defRPr sz="2000">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2" y="205387"/>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7" name="组合 16"/>
          <p:cNvGrpSpPr/>
          <p:nvPr userDrawn="1"/>
        </p:nvGrpSpPr>
        <p:grpSpPr>
          <a:xfrm>
            <a:off x="7914098" y="107219"/>
            <a:ext cx="1080000" cy="1760164"/>
            <a:chOff x="6322762" y="100290"/>
            <a:chExt cx="1080000" cy="1760164"/>
          </a:xfrm>
        </p:grpSpPr>
        <p:pic>
          <p:nvPicPr>
            <p:cNvPr id="2050" name="Picture 2" descr="“南京大学 logo”的图片搜索结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22762" y="506423"/>
              <a:ext cx="1080000" cy="1354031"/>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userDrawn="1"/>
          </p:nvPicPr>
          <p:blipFill rotWithShape="1">
            <a:blip r:embed="rId4"/>
            <a:srcRect b="22906"/>
            <a:stretch>
              <a:fillRect/>
            </a:stretch>
          </p:blipFill>
          <p:spPr>
            <a:xfrm>
              <a:off x="6322762" y="100290"/>
              <a:ext cx="1080000" cy="349456"/>
            </a:xfrm>
            <a:prstGeom prst="rect">
              <a:avLst/>
            </a:prstGeom>
          </p:spPr>
        </p:pic>
      </p:grpSp>
      <p:pic>
        <p:nvPicPr>
          <p:cNvPr id="4" name="图片 3"/>
          <p:cNvPicPr>
            <a:picLocks noChangeAspect="1"/>
          </p:cNvPicPr>
          <p:nvPr userDrawn="1"/>
        </p:nvPicPr>
        <p:blipFill>
          <a:blip r:embed="rId5"/>
          <a:stretch>
            <a:fillRect/>
          </a:stretch>
        </p:blipFill>
        <p:spPr>
          <a:xfrm>
            <a:off x="2" y="4752979"/>
            <a:ext cx="9153525" cy="21050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50826" y="322486"/>
            <a:ext cx="7144205" cy="73025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 name="Rectangle 3"/>
          <p:cNvSpPr>
            <a:spLocks noGrp="1" noChangeArrowheads="1"/>
          </p:cNvSpPr>
          <p:nvPr>
            <p:ph idx="1"/>
          </p:nvPr>
        </p:nvSpPr>
        <p:spPr bwMode="auto">
          <a:xfrm>
            <a:off x="250827" y="1295404"/>
            <a:ext cx="8736013" cy="496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Line 4"/>
          <p:cNvSpPr>
            <a:spLocks noChangeShapeType="1"/>
          </p:cNvSpPr>
          <p:nvPr userDrawn="1"/>
        </p:nvSpPr>
        <p:spPr bwMode="auto">
          <a:xfrm>
            <a:off x="250827" y="1143000"/>
            <a:ext cx="5545138"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pic>
        <p:nvPicPr>
          <p:cNvPr id="6"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5031" y="28280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3888" y="4589468"/>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标题 3"/>
          <p:cNvSpPr>
            <a:spLocks noGrp="1"/>
          </p:cNvSpPr>
          <p:nvPr>
            <p:ph type="title"/>
          </p:nvPr>
        </p:nvSpPr>
        <p:spPr/>
        <p:txBody>
          <a:bodyPr/>
          <a:lstStyle/>
          <a:p>
            <a:r>
              <a:rPr lang="zh-CN" altLang="en-US"/>
              <a:t>单击此处编辑母版标题样式</a:t>
            </a:r>
          </a:p>
        </p:txBody>
      </p:sp>
      <p:pic>
        <p:nvPicPr>
          <p:cNvPr id="5"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0043" y="28280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2021/8/20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9" name="图片 28"/>
          <p:cNvPicPr>
            <a:picLocks noChangeAspect="1"/>
          </p:cNvPicPr>
          <p:nvPr userDrawn="1"/>
        </p:nvPicPr>
        <p:blipFill>
          <a:blip r:embed="rId6">
            <a:lum bright="70000" contrast="-70000"/>
          </a:blip>
          <a:stretch>
            <a:fillRect/>
          </a:stretch>
        </p:blipFill>
        <p:spPr>
          <a:xfrm flipV="1">
            <a:off x="2" y="6322039"/>
            <a:ext cx="9141619" cy="61462"/>
          </a:xfrm>
          <a:prstGeom prst="rect">
            <a:avLst/>
          </a:prstGeom>
        </p:spPr>
      </p:pic>
      <p:sp>
        <p:nvSpPr>
          <p:cNvPr id="17" name="Rectangle 2"/>
          <p:cNvSpPr>
            <a:spLocks noGrp="1" noChangeArrowheads="1"/>
          </p:cNvSpPr>
          <p:nvPr>
            <p:ph type="title"/>
          </p:nvPr>
        </p:nvSpPr>
        <p:spPr bwMode="auto">
          <a:xfrm>
            <a:off x="250826" y="322486"/>
            <a:ext cx="6733443" cy="73025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pic>
        <p:nvPicPr>
          <p:cNvPr id="3" name="图片 2"/>
          <p:cNvPicPr>
            <a:picLocks noChangeAspect="1"/>
          </p:cNvPicPr>
          <p:nvPr userDrawn="1"/>
        </p:nvPicPr>
        <p:blipFill>
          <a:blip r:embed="rId7"/>
          <a:stretch>
            <a:fillRect/>
          </a:stretch>
        </p:blipFill>
        <p:spPr>
          <a:xfrm>
            <a:off x="0" y="6383505"/>
            <a:ext cx="9144000" cy="485775"/>
          </a:xfrm>
          <a:prstGeom prst="rect">
            <a:avLst/>
          </a:prstGeom>
        </p:spPr>
      </p:pic>
      <p:sp>
        <p:nvSpPr>
          <p:cNvPr id="18" name="Rectangle 3"/>
          <p:cNvSpPr>
            <a:spLocks noGrp="1" noChangeArrowheads="1"/>
          </p:cNvSpPr>
          <p:nvPr>
            <p:ph type="body" idx="1"/>
          </p:nvPr>
        </p:nvSpPr>
        <p:spPr bwMode="auto">
          <a:xfrm>
            <a:off x="250827" y="1295404"/>
            <a:ext cx="8736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p:cNvSpPr/>
          <p:nvPr userDrawn="1"/>
        </p:nvSpPr>
        <p:spPr>
          <a:xfrm>
            <a:off x="-1" y="6487892"/>
            <a:ext cx="8885238" cy="276999"/>
          </a:xfrm>
          <a:prstGeom prst="rect">
            <a:avLst/>
          </a:prstGeom>
        </p:spPr>
        <p:txBody>
          <a:bodyPr wrap="square">
            <a:spAutoFit/>
          </a:bodyPr>
          <a:lstStyle/>
          <a:p>
            <a:pPr algn="just"/>
            <a:r>
              <a:rPr lang="en-US" altLang="zh-CN" sz="1200" baseline="0" dirty="0">
                <a:solidFill>
                  <a:schemeClr val="bg1"/>
                </a:solidFill>
              </a:rPr>
              <a:t>LAMDA2019</a:t>
            </a:r>
            <a:r>
              <a:rPr lang="zh-CN" altLang="en-US" sz="1200" baseline="0" dirty="0">
                <a:solidFill>
                  <a:schemeClr val="bg1"/>
                </a:solidFill>
              </a:rPr>
              <a:t>暑期讲读班  贝叶斯分类器</a:t>
            </a:r>
            <a:r>
              <a:rPr lang="en-US" altLang="zh-CN" sz="1200" baseline="0" dirty="0">
                <a:solidFill>
                  <a:schemeClr val="bg1"/>
                </a:solidFill>
              </a:rPr>
              <a:t>/</a:t>
            </a:r>
            <a:r>
              <a:rPr lang="zh-CN" altLang="en-US" sz="1200" baseline="0" dirty="0">
                <a:solidFill>
                  <a:schemeClr val="bg1"/>
                </a:solidFill>
              </a:rPr>
              <a:t>部分概率图模型</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000"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CNN-Pooling</a:t>
            </a:r>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10">
            <a:extLst>
              <a:ext uri="{FF2B5EF4-FFF2-40B4-BE49-F238E27FC236}">
                <a16:creationId xmlns:a16="http://schemas.microsoft.com/office/drawing/2014/main" id="{07376A02-9FB5-4307-9851-AF83B8317960}"/>
              </a:ext>
            </a:extLst>
          </p:cNvPr>
          <p:cNvGraphicFramePr>
            <a:graphicFrameLocks noGrp="1"/>
          </p:cNvGraphicFramePr>
          <p:nvPr/>
        </p:nvGraphicFramePr>
        <p:xfrm>
          <a:off x="357809" y="1384852"/>
          <a:ext cx="8519154" cy="1005840"/>
        </p:xfrm>
        <a:graphic>
          <a:graphicData uri="http://schemas.openxmlformats.org/drawingml/2006/table">
            <a:tbl>
              <a:tblPr>
                <a:tableStyleId>{2D5ABB26-0587-4C30-8999-92F81FD0307C}</a:tableStyleId>
              </a:tblPr>
              <a:tblGrid>
                <a:gridCol w="8519154">
                  <a:extLst>
                    <a:ext uri="{9D8B030D-6E8A-4147-A177-3AD203B41FA5}">
                      <a16:colId xmlns:a16="http://schemas.microsoft.com/office/drawing/2014/main" val="2756764053"/>
                    </a:ext>
                  </a:extLst>
                </a:gridCol>
              </a:tblGrid>
              <a:tr h="470452">
                <a:tc>
                  <a:txBody>
                    <a:bodyPr/>
                    <a:lstStyle/>
                    <a:p>
                      <a:r>
                        <a:rPr lang="en-US" altLang="zh-CN" sz="2000" dirty="0"/>
                        <a:t>1.</a:t>
                      </a:r>
                      <a:r>
                        <a:rPr lang="zh-CN" altLang="en-US" sz="2000" dirty="0"/>
                        <a:t>保持某种不变性（旋转、平移、伸缩等）</a:t>
                      </a:r>
                      <a:endParaRPr lang="en-US" altLang="zh-CN" sz="2000" dirty="0"/>
                    </a:p>
                    <a:p>
                      <a:r>
                        <a:rPr lang="en-US" altLang="zh-CN" sz="2000" dirty="0"/>
                        <a:t>2.</a:t>
                      </a:r>
                      <a:r>
                        <a:rPr lang="zh-CN" altLang="en-US" sz="2000" b="0" i="0" kern="1200" dirty="0">
                          <a:solidFill>
                            <a:schemeClr val="tx1"/>
                          </a:solidFill>
                          <a:effectLst/>
                          <a:latin typeface="+mn-lt"/>
                          <a:ea typeface="+mn-ea"/>
                          <a:cs typeface="+mn-cs"/>
                        </a:rPr>
                        <a:t>保留主要的特征同时减少参数</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降维</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和计算量，防止过拟合，提高模型泛化能力</a:t>
                      </a:r>
                      <a:endParaRPr lang="zh-CN" altLang="en-US" sz="2000" dirty="0"/>
                    </a:p>
                  </a:txBody>
                  <a:tcPr/>
                </a:tc>
                <a:extLst>
                  <a:ext uri="{0D108BD9-81ED-4DB2-BD59-A6C34878D82A}">
                    <a16:rowId xmlns:a16="http://schemas.microsoft.com/office/drawing/2014/main" val="2225072538"/>
                  </a:ext>
                </a:extLst>
              </a:tr>
            </a:tbl>
          </a:graphicData>
        </a:graphic>
      </p:graphicFrame>
      <p:pic>
        <p:nvPicPr>
          <p:cNvPr id="1028" name="Picture 4">
            <a:extLst>
              <a:ext uri="{FF2B5EF4-FFF2-40B4-BE49-F238E27FC236}">
                <a16:creationId xmlns:a16="http://schemas.microsoft.com/office/drawing/2014/main" id="{80412CD8-9974-497B-A644-056570BC3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863" y="2544945"/>
            <a:ext cx="4517534" cy="308553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F96B9F4-0C44-4686-A667-55206E20935D}"/>
              </a:ext>
            </a:extLst>
          </p:cNvPr>
          <p:cNvSpPr txBox="1"/>
          <p:nvPr/>
        </p:nvSpPr>
        <p:spPr>
          <a:xfrm>
            <a:off x="1068148" y="4820629"/>
            <a:ext cx="1484702" cy="369332"/>
          </a:xfrm>
          <a:prstGeom prst="rect">
            <a:avLst/>
          </a:prstGeom>
          <a:noFill/>
        </p:spPr>
        <p:txBody>
          <a:bodyPr wrap="none" rtlCol="0">
            <a:spAutoFit/>
          </a:bodyPr>
          <a:lstStyle/>
          <a:p>
            <a:r>
              <a:rPr lang="en-US" altLang="zh-CN" dirty="0"/>
              <a:t>Max pooling</a:t>
            </a:r>
            <a:endParaRPr lang="zh-CN" altLang="en-US" dirty="0"/>
          </a:p>
        </p:txBody>
      </p:sp>
      <p:sp>
        <p:nvSpPr>
          <p:cNvPr id="12" name="文本框 11">
            <a:extLst>
              <a:ext uri="{FF2B5EF4-FFF2-40B4-BE49-F238E27FC236}">
                <a16:creationId xmlns:a16="http://schemas.microsoft.com/office/drawing/2014/main" id="{016627A4-131B-4188-A763-3D82FCC37F94}"/>
              </a:ext>
            </a:extLst>
          </p:cNvPr>
          <p:cNvSpPr txBox="1"/>
          <p:nvPr/>
        </p:nvSpPr>
        <p:spPr>
          <a:xfrm>
            <a:off x="6108998" y="5757176"/>
            <a:ext cx="1338828" cy="646331"/>
          </a:xfrm>
          <a:prstGeom prst="rect">
            <a:avLst/>
          </a:prstGeom>
          <a:noFill/>
        </p:spPr>
        <p:txBody>
          <a:bodyPr wrap="none" rtlCol="0">
            <a:spAutoFit/>
          </a:bodyPr>
          <a:lstStyle/>
          <a:p>
            <a:r>
              <a:rPr lang="zh-CN" altLang="en-US" dirty="0"/>
              <a:t>旋转不变性</a:t>
            </a:r>
            <a:endParaRPr lang="en-US" altLang="zh-CN" dirty="0"/>
          </a:p>
          <a:p>
            <a:endParaRPr lang="zh-CN" altLang="en-US" dirty="0"/>
          </a:p>
        </p:txBody>
      </p:sp>
      <p:pic>
        <p:nvPicPr>
          <p:cNvPr id="5" name="图片 4">
            <a:extLst>
              <a:ext uri="{FF2B5EF4-FFF2-40B4-BE49-F238E27FC236}">
                <a16:creationId xmlns:a16="http://schemas.microsoft.com/office/drawing/2014/main" id="{3B48074A-C663-481C-B9CD-9A64A546710D}"/>
              </a:ext>
            </a:extLst>
          </p:cNvPr>
          <p:cNvPicPr>
            <a:picLocks noChangeAspect="1"/>
          </p:cNvPicPr>
          <p:nvPr/>
        </p:nvPicPr>
        <p:blipFill rotWithShape="1">
          <a:blip r:embed="rId4"/>
          <a:srcRect l="2987" r="9716"/>
          <a:stretch/>
        </p:blipFill>
        <p:spPr>
          <a:xfrm>
            <a:off x="69070" y="2767386"/>
            <a:ext cx="4138863" cy="2640647"/>
          </a:xfrm>
          <a:prstGeom prst="rect">
            <a:avLst/>
          </a:prstGeom>
        </p:spPr>
      </p:pic>
    </p:spTree>
    <p:extLst>
      <p:ext uri="{BB962C8B-B14F-4D97-AF65-F5344CB8AC3E}">
        <p14:creationId xmlns:p14="http://schemas.microsoft.com/office/powerpoint/2010/main" val="35980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CNN-Pooling</a:t>
            </a:r>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B3F9BF29-F299-434B-BB36-9CA2E35ECB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45" r="3609" b="2310"/>
          <a:stretch/>
        </p:blipFill>
        <p:spPr bwMode="auto">
          <a:xfrm>
            <a:off x="250826" y="1778216"/>
            <a:ext cx="3710012" cy="330156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F96B9F4-0C44-4686-A667-55206E20935D}"/>
              </a:ext>
            </a:extLst>
          </p:cNvPr>
          <p:cNvSpPr txBox="1"/>
          <p:nvPr/>
        </p:nvSpPr>
        <p:spPr>
          <a:xfrm>
            <a:off x="1400017" y="5280542"/>
            <a:ext cx="1338828" cy="646331"/>
          </a:xfrm>
          <a:prstGeom prst="rect">
            <a:avLst/>
          </a:prstGeom>
          <a:noFill/>
        </p:spPr>
        <p:txBody>
          <a:bodyPr wrap="none" rtlCol="0">
            <a:spAutoFit/>
          </a:bodyPr>
          <a:lstStyle/>
          <a:p>
            <a:r>
              <a:rPr lang="zh-CN" altLang="en-US" dirty="0"/>
              <a:t>平移不变性</a:t>
            </a:r>
            <a:endParaRPr lang="en-US" altLang="zh-CN" dirty="0"/>
          </a:p>
          <a:p>
            <a:endParaRPr lang="zh-CN" altLang="en-US" dirty="0"/>
          </a:p>
        </p:txBody>
      </p:sp>
      <p:sp>
        <p:nvSpPr>
          <p:cNvPr id="12" name="文本框 11">
            <a:extLst>
              <a:ext uri="{FF2B5EF4-FFF2-40B4-BE49-F238E27FC236}">
                <a16:creationId xmlns:a16="http://schemas.microsoft.com/office/drawing/2014/main" id="{016627A4-131B-4188-A763-3D82FCC37F94}"/>
              </a:ext>
            </a:extLst>
          </p:cNvPr>
          <p:cNvSpPr txBox="1"/>
          <p:nvPr/>
        </p:nvSpPr>
        <p:spPr>
          <a:xfrm>
            <a:off x="6155766" y="5244617"/>
            <a:ext cx="1338828" cy="646331"/>
          </a:xfrm>
          <a:prstGeom prst="rect">
            <a:avLst/>
          </a:prstGeom>
          <a:noFill/>
        </p:spPr>
        <p:txBody>
          <a:bodyPr wrap="none" rtlCol="0">
            <a:spAutoFit/>
          </a:bodyPr>
          <a:lstStyle/>
          <a:p>
            <a:r>
              <a:rPr lang="zh-CN" altLang="en-US" dirty="0"/>
              <a:t>缩放不变性</a:t>
            </a:r>
            <a:endParaRPr lang="en-US" altLang="zh-CN" dirty="0"/>
          </a:p>
          <a:p>
            <a:endParaRPr lang="zh-CN" altLang="en-US" dirty="0"/>
          </a:p>
        </p:txBody>
      </p:sp>
      <p:pic>
        <p:nvPicPr>
          <p:cNvPr id="13" name="Picture 2">
            <a:extLst>
              <a:ext uri="{FF2B5EF4-FFF2-40B4-BE49-F238E27FC236}">
                <a16:creationId xmlns:a16="http://schemas.microsoft.com/office/drawing/2014/main" id="{5B0A0C56-D28E-4BB5-9A17-355C9F4DC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91115"/>
            <a:ext cx="4506360" cy="307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18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MNIST</a:t>
            </a:r>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3C0EF76-6691-4170-837D-EFBFB33E56BD}"/>
              </a:ext>
            </a:extLst>
          </p:cNvPr>
          <p:cNvPicPr>
            <a:picLocks noChangeAspect="1"/>
          </p:cNvPicPr>
          <p:nvPr/>
        </p:nvPicPr>
        <p:blipFill rotWithShape="1">
          <a:blip r:embed="rId3"/>
          <a:srcRect b="41420"/>
          <a:stretch/>
        </p:blipFill>
        <p:spPr>
          <a:xfrm>
            <a:off x="470646" y="1701577"/>
            <a:ext cx="6469125" cy="425095"/>
          </a:xfrm>
          <a:prstGeom prst="rect">
            <a:avLst/>
          </a:prstGeom>
        </p:spPr>
      </p:pic>
      <p:sp>
        <p:nvSpPr>
          <p:cNvPr id="13" name="文本框 12">
            <a:extLst>
              <a:ext uri="{FF2B5EF4-FFF2-40B4-BE49-F238E27FC236}">
                <a16:creationId xmlns:a16="http://schemas.microsoft.com/office/drawing/2014/main" id="{37FE53F6-DD0D-4507-8E7A-B1DCE87C106B}"/>
              </a:ext>
            </a:extLst>
          </p:cNvPr>
          <p:cNvSpPr txBox="1"/>
          <p:nvPr/>
        </p:nvSpPr>
        <p:spPr>
          <a:xfrm>
            <a:off x="38729" y="1277486"/>
            <a:ext cx="2550698" cy="369332"/>
          </a:xfrm>
          <a:prstGeom prst="rect">
            <a:avLst/>
          </a:prstGeom>
          <a:noFill/>
        </p:spPr>
        <p:txBody>
          <a:bodyPr wrap="none" rtlCol="0">
            <a:spAutoFit/>
          </a:bodyPr>
          <a:lstStyle/>
          <a:p>
            <a:r>
              <a:rPr lang="en-US" altLang="zh-CN" dirty="0"/>
              <a:t>1.</a:t>
            </a:r>
            <a:r>
              <a:rPr lang="zh-CN" altLang="en-US" dirty="0"/>
              <a:t>一层卷积</a:t>
            </a:r>
            <a:r>
              <a:rPr lang="en-US" altLang="zh-CN" dirty="0"/>
              <a:t>+</a:t>
            </a:r>
            <a:r>
              <a:rPr lang="zh-CN" altLang="en-US" dirty="0"/>
              <a:t>三层全连接</a:t>
            </a:r>
            <a:endParaRPr lang="en-US" altLang="zh-CN" dirty="0"/>
          </a:p>
        </p:txBody>
      </p:sp>
      <p:sp>
        <p:nvSpPr>
          <p:cNvPr id="14" name="文本框 13">
            <a:extLst>
              <a:ext uri="{FF2B5EF4-FFF2-40B4-BE49-F238E27FC236}">
                <a16:creationId xmlns:a16="http://schemas.microsoft.com/office/drawing/2014/main" id="{4B6FCBCA-8756-43D4-BBEF-F74DE5A264D0}"/>
              </a:ext>
            </a:extLst>
          </p:cNvPr>
          <p:cNvSpPr txBox="1"/>
          <p:nvPr/>
        </p:nvSpPr>
        <p:spPr>
          <a:xfrm>
            <a:off x="439848" y="3636173"/>
            <a:ext cx="8666155" cy="3970318"/>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a:solidFill>
                  <a:schemeClr val="accent1"/>
                </a:solidFill>
              </a:rPr>
              <a:t>学习率</a:t>
            </a:r>
            <a:r>
              <a:rPr lang="zh-CN" altLang="en-US" dirty="0"/>
              <a:t>：</a:t>
            </a:r>
            <a:r>
              <a:rPr lang="en-US" altLang="zh-CN" dirty="0"/>
              <a:t>0.1/0.01/0.001</a:t>
            </a:r>
            <a:r>
              <a:rPr lang="en-US" altLang="zh-CN" dirty="0">
                <a:solidFill>
                  <a:schemeClr val="accent1"/>
                </a:solidFill>
              </a:rPr>
              <a:t> </a:t>
            </a:r>
            <a:r>
              <a:rPr lang="en-US" altLang="zh-CN" dirty="0"/>
              <a:t>  (batch size=32 ) acc=0.988</a:t>
            </a:r>
            <a:r>
              <a:rPr lang="zh-CN" altLang="en-US" dirty="0"/>
              <a:t>（收敛速度变慢）</a:t>
            </a:r>
            <a:endParaRPr lang="en-US" altLang="zh-CN" dirty="0"/>
          </a:p>
          <a:p>
            <a:pPr marL="285750" indent="-285750">
              <a:buFont typeface="Arial" panose="020B0604020202020204" pitchFamily="34" charset="0"/>
              <a:buChar char="•"/>
            </a:pPr>
            <a:r>
              <a:rPr lang="zh-CN" altLang="en-US" b="1" dirty="0">
                <a:solidFill>
                  <a:schemeClr val="accent1"/>
                </a:solidFill>
              </a:rPr>
              <a:t>卷积</a:t>
            </a:r>
            <a:r>
              <a:rPr lang="en-US" altLang="zh-CN" dirty="0" err="1">
                <a:solidFill>
                  <a:schemeClr val="accent1"/>
                </a:solidFill>
              </a:rPr>
              <a:t>Kener_size</a:t>
            </a:r>
            <a:r>
              <a:rPr lang="en-US" altLang="zh-CN" dirty="0"/>
              <a:t>:  3/5/7    (</a:t>
            </a:r>
            <a:r>
              <a:rPr lang="en-US" altLang="zh-CN" dirty="0" err="1"/>
              <a:t>lr</a:t>
            </a:r>
            <a:r>
              <a:rPr lang="en-US" altLang="zh-CN" dirty="0"/>
              <a:t>=0.01  bs=32 ) acc=0.987/0.989/0.989</a:t>
            </a:r>
          </a:p>
          <a:p>
            <a:pPr marL="285750" indent="-285750">
              <a:buFont typeface="Arial" panose="020B0604020202020204" pitchFamily="34" charset="0"/>
              <a:buChar char="•"/>
            </a:pPr>
            <a:r>
              <a:rPr lang="en-US" altLang="zh-CN" dirty="0" err="1">
                <a:solidFill>
                  <a:schemeClr val="accent1"/>
                </a:solidFill>
              </a:rPr>
              <a:t>Batch_size</a:t>
            </a:r>
            <a:r>
              <a:rPr lang="en-US" altLang="zh-CN" dirty="0"/>
              <a:t>:  32/64/128     (</a:t>
            </a:r>
            <a:r>
              <a:rPr lang="en-US" altLang="zh-CN" dirty="0" err="1"/>
              <a:t>ks</a:t>
            </a:r>
            <a:r>
              <a:rPr lang="en-US" altLang="zh-CN" dirty="0"/>
              <a:t>=5 </a:t>
            </a:r>
            <a:r>
              <a:rPr lang="en-US" altLang="zh-CN" dirty="0" err="1"/>
              <a:t>lr</a:t>
            </a:r>
            <a:r>
              <a:rPr lang="en-US" altLang="zh-CN" dirty="0"/>
              <a:t>=0.01 )    acc=0.990/0.989/0.990(</a:t>
            </a:r>
            <a:r>
              <a:rPr lang="zh-CN" altLang="en-US" dirty="0"/>
              <a:t>越小随机性越高）</a:t>
            </a:r>
            <a:endParaRPr lang="en-US" altLang="zh-CN" dirty="0"/>
          </a:p>
          <a:p>
            <a:pPr marL="285750" indent="-285750">
              <a:buFont typeface="Arial" panose="020B0604020202020204" pitchFamily="34" charset="0"/>
              <a:buChar char="•"/>
            </a:pPr>
            <a:r>
              <a:rPr lang="en-US" altLang="zh-CN" dirty="0">
                <a:solidFill>
                  <a:schemeClr val="accent1"/>
                </a:solidFill>
              </a:rPr>
              <a:t>Padding</a:t>
            </a:r>
            <a:r>
              <a:rPr lang="zh-CN" altLang="en-US" dirty="0">
                <a:solidFill>
                  <a:schemeClr val="accent1"/>
                </a:solidFill>
              </a:rPr>
              <a:t>：</a:t>
            </a:r>
            <a:r>
              <a:rPr lang="en-US" altLang="zh-CN" dirty="0"/>
              <a:t>0/1/2/4</a:t>
            </a:r>
            <a:r>
              <a:rPr lang="zh-CN" altLang="en-US" dirty="0"/>
              <a:t>                                         </a:t>
            </a:r>
            <a:r>
              <a:rPr lang="en-US" altLang="zh-CN" dirty="0"/>
              <a:t>acc=0.990</a:t>
            </a:r>
          </a:p>
          <a:p>
            <a:pPr marL="285750" indent="-285750">
              <a:buFont typeface="Arial" panose="020B0604020202020204" pitchFamily="34" charset="0"/>
              <a:buChar char="•"/>
            </a:pPr>
            <a:r>
              <a:rPr lang="en-US" altLang="zh-CN" dirty="0">
                <a:solidFill>
                  <a:schemeClr val="accent1"/>
                </a:solidFill>
              </a:rPr>
              <a:t>Stride:  </a:t>
            </a:r>
            <a:r>
              <a:rPr lang="en-US" altLang="zh-CN" dirty="0"/>
              <a:t>1/2                                                     acc=0.990</a:t>
            </a:r>
          </a:p>
          <a:p>
            <a:pPr marL="285750" indent="-285750">
              <a:buFont typeface="Arial" panose="020B0604020202020204" pitchFamily="34" charset="0"/>
              <a:buChar char="•"/>
            </a:pPr>
            <a:r>
              <a:rPr lang="zh-CN" altLang="en-US" dirty="0">
                <a:solidFill>
                  <a:schemeClr val="accent1"/>
                </a:solidFill>
              </a:rPr>
              <a:t>添加池化层</a:t>
            </a:r>
            <a:r>
              <a:rPr lang="zh-CN" altLang="en-US" dirty="0"/>
              <a:t> </a:t>
            </a:r>
            <a:r>
              <a:rPr lang="en-US" altLang="zh-CN" dirty="0"/>
              <a:t> (</a:t>
            </a:r>
            <a:r>
              <a:rPr lang="en-US" altLang="zh-CN" dirty="0" err="1"/>
              <a:t>ks</a:t>
            </a:r>
            <a:r>
              <a:rPr lang="en-US" altLang="zh-CN" dirty="0"/>
              <a:t>=5 </a:t>
            </a:r>
            <a:r>
              <a:rPr lang="en-US" altLang="zh-CN" dirty="0" err="1"/>
              <a:t>lr</a:t>
            </a:r>
            <a:r>
              <a:rPr lang="en-US" altLang="zh-CN" dirty="0"/>
              <a:t>=0.01 bs=32)             acc=0.991</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solidFill>
                  <a:schemeClr val="accent1"/>
                </a:solidFill>
              </a:rPr>
              <a:t>添加</a:t>
            </a:r>
            <a:r>
              <a:rPr lang="en-US" altLang="zh-CN" dirty="0">
                <a:solidFill>
                  <a:schemeClr val="accent1"/>
                </a:solidFill>
              </a:rPr>
              <a:t>dropout</a:t>
            </a:r>
            <a:r>
              <a:rPr lang="zh-CN" altLang="en-US" dirty="0"/>
              <a:t>（</a:t>
            </a:r>
            <a:r>
              <a:rPr lang="en-US" altLang="zh-CN" dirty="0"/>
              <a:t>p=0.5</a:t>
            </a:r>
            <a:r>
              <a:rPr lang="zh-CN" altLang="en-US" dirty="0"/>
              <a:t>）                                </a:t>
            </a:r>
            <a:r>
              <a:rPr lang="en-US" altLang="zh-CN" dirty="0"/>
              <a:t>acc=0.992</a:t>
            </a:r>
          </a:p>
          <a:p>
            <a:pPr marL="285750" indent="-285750">
              <a:buFont typeface="Arial" panose="020B0604020202020204" pitchFamily="34" charset="0"/>
              <a:buChar char="•"/>
            </a:pPr>
            <a:r>
              <a:rPr lang="zh-CN" altLang="en-US" dirty="0">
                <a:solidFill>
                  <a:schemeClr val="accent1"/>
                </a:solidFill>
              </a:rPr>
              <a:t>激活函数</a:t>
            </a:r>
            <a:r>
              <a:rPr lang="zh-CN" altLang="en-US" dirty="0"/>
              <a:t>（</a:t>
            </a:r>
            <a:r>
              <a:rPr lang="en-US" altLang="zh-CN" dirty="0"/>
              <a:t>sigmoid/tanh/</a:t>
            </a:r>
            <a:r>
              <a:rPr lang="en-US" altLang="zh-CN" dirty="0" err="1"/>
              <a:t>relu</a:t>
            </a:r>
            <a:r>
              <a:rPr lang="en-US" altLang="zh-CN" dirty="0"/>
              <a:t>)                   acc=0.989/0.989/0.992</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r>
              <a:rPr lang="en-US" altLang="zh-CN" dirty="0"/>
              <a:t> </a:t>
            </a:r>
            <a:endParaRPr lang="zh-CN" altLang="en-US" dirty="0"/>
          </a:p>
          <a:p>
            <a:r>
              <a:rPr lang="en-US" altLang="zh-CN" dirty="0"/>
              <a:t> </a:t>
            </a:r>
            <a:endParaRPr lang="zh-CN" altLang="en-US" dirty="0"/>
          </a:p>
        </p:txBody>
      </p:sp>
      <p:sp>
        <p:nvSpPr>
          <p:cNvPr id="15" name="文本框 14">
            <a:extLst>
              <a:ext uri="{FF2B5EF4-FFF2-40B4-BE49-F238E27FC236}">
                <a16:creationId xmlns:a16="http://schemas.microsoft.com/office/drawing/2014/main" id="{95806D04-31F2-4ACB-9EC8-145089BE7A97}"/>
              </a:ext>
            </a:extLst>
          </p:cNvPr>
          <p:cNvSpPr txBox="1"/>
          <p:nvPr/>
        </p:nvSpPr>
        <p:spPr>
          <a:xfrm>
            <a:off x="6276110" y="1192988"/>
            <a:ext cx="1858201" cy="369332"/>
          </a:xfrm>
          <a:prstGeom prst="rect">
            <a:avLst/>
          </a:prstGeom>
          <a:noFill/>
        </p:spPr>
        <p:txBody>
          <a:bodyPr wrap="none" rtlCol="0">
            <a:spAutoFit/>
          </a:bodyPr>
          <a:lstStyle/>
          <a:p>
            <a:r>
              <a:rPr lang="zh-CN" altLang="en-US" dirty="0"/>
              <a:t>无卷积层：</a:t>
            </a:r>
            <a:r>
              <a:rPr lang="en-US" altLang="zh-CN" dirty="0"/>
              <a:t>0.987</a:t>
            </a:r>
            <a:endParaRPr lang="zh-CN" altLang="en-US" dirty="0"/>
          </a:p>
        </p:txBody>
      </p:sp>
      <p:pic>
        <p:nvPicPr>
          <p:cNvPr id="21" name="图片 20">
            <a:extLst>
              <a:ext uri="{FF2B5EF4-FFF2-40B4-BE49-F238E27FC236}">
                <a16:creationId xmlns:a16="http://schemas.microsoft.com/office/drawing/2014/main" id="{A9F77534-926E-4B42-BC0D-A8BEAED4A4BB}"/>
              </a:ext>
            </a:extLst>
          </p:cNvPr>
          <p:cNvPicPr>
            <a:picLocks noChangeAspect="1"/>
          </p:cNvPicPr>
          <p:nvPr/>
        </p:nvPicPr>
        <p:blipFill rotWithShape="1">
          <a:blip r:embed="rId3"/>
          <a:srcRect t="56305" b="-2438"/>
          <a:stretch/>
        </p:blipFill>
        <p:spPr>
          <a:xfrm>
            <a:off x="1196925" y="5363449"/>
            <a:ext cx="4642089" cy="240227"/>
          </a:xfrm>
          <a:prstGeom prst="rect">
            <a:avLst/>
          </a:prstGeom>
        </p:spPr>
      </p:pic>
      <p:pic>
        <p:nvPicPr>
          <p:cNvPr id="4" name="图片 3">
            <a:extLst>
              <a:ext uri="{FF2B5EF4-FFF2-40B4-BE49-F238E27FC236}">
                <a16:creationId xmlns:a16="http://schemas.microsoft.com/office/drawing/2014/main" id="{7B989CC6-0BA3-42A2-9579-CA1039F76048}"/>
              </a:ext>
            </a:extLst>
          </p:cNvPr>
          <p:cNvPicPr>
            <a:picLocks noChangeAspect="1"/>
          </p:cNvPicPr>
          <p:nvPr/>
        </p:nvPicPr>
        <p:blipFill>
          <a:blip r:embed="rId4"/>
          <a:stretch>
            <a:fillRect/>
          </a:stretch>
        </p:blipFill>
        <p:spPr>
          <a:xfrm>
            <a:off x="470646" y="2126672"/>
            <a:ext cx="2379391" cy="1500185"/>
          </a:xfrm>
          <a:prstGeom prst="rect">
            <a:avLst/>
          </a:prstGeom>
        </p:spPr>
      </p:pic>
    </p:spTree>
    <p:extLst>
      <p:ext uri="{BB962C8B-B14F-4D97-AF65-F5344CB8AC3E}">
        <p14:creationId xmlns:p14="http://schemas.microsoft.com/office/powerpoint/2010/main" val="171888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MNIST</a:t>
            </a:r>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7FE53F6-DD0D-4507-8E7A-B1DCE87C106B}"/>
              </a:ext>
            </a:extLst>
          </p:cNvPr>
          <p:cNvSpPr txBox="1"/>
          <p:nvPr/>
        </p:nvSpPr>
        <p:spPr>
          <a:xfrm>
            <a:off x="0" y="1139495"/>
            <a:ext cx="2550698" cy="369332"/>
          </a:xfrm>
          <a:prstGeom prst="rect">
            <a:avLst/>
          </a:prstGeom>
          <a:noFill/>
        </p:spPr>
        <p:txBody>
          <a:bodyPr wrap="none" rtlCol="0">
            <a:spAutoFit/>
          </a:bodyPr>
          <a:lstStyle/>
          <a:p>
            <a:r>
              <a:rPr lang="en-US" altLang="zh-CN" dirty="0"/>
              <a:t>2.</a:t>
            </a:r>
            <a:r>
              <a:rPr lang="zh-CN" altLang="en-US" dirty="0"/>
              <a:t>两层卷积</a:t>
            </a:r>
            <a:r>
              <a:rPr lang="en-US" altLang="zh-CN" dirty="0"/>
              <a:t>+</a:t>
            </a:r>
            <a:r>
              <a:rPr lang="zh-CN" altLang="en-US" dirty="0"/>
              <a:t>三层全连接</a:t>
            </a:r>
            <a:endParaRPr lang="en-US" altLang="zh-CN" dirty="0"/>
          </a:p>
        </p:txBody>
      </p:sp>
      <p:pic>
        <p:nvPicPr>
          <p:cNvPr id="5" name="图片 4">
            <a:extLst>
              <a:ext uri="{FF2B5EF4-FFF2-40B4-BE49-F238E27FC236}">
                <a16:creationId xmlns:a16="http://schemas.microsoft.com/office/drawing/2014/main" id="{278351E3-5F82-4500-90B0-0A62151CC803}"/>
              </a:ext>
            </a:extLst>
          </p:cNvPr>
          <p:cNvPicPr>
            <a:picLocks noChangeAspect="1"/>
          </p:cNvPicPr>
          <p:nvPr/>
        </p:nvPicPr>
        <p:blipFill>
          <a:blip r:embed="rId3"/>
          <a:stretch>
            <a:fillRect/>
          </a:stretch>
        </p:blipFill>
        <p:spPr>
          <a:xfrm>
            <a:off x="569265" y="1454978"/>
            <a:ext cx="4712960" cy="2469476"/>
          </a:xfrm>
          <a:prstGeom prst="rect">
            <a:avLst/>
          </a:prstGeom>
        </p:spPr>
      </p:pic>
      <p:sp>
        <p:nvSpPr>
          <p:cNvPr id="12" name="文本框 11">
            <a:extLst>
              <a:ext uri="{FF2B5EF4-FFF2-40B4-BE49-F238E27FC236}">
                <a16:creationId xmlns:a16="http://schemas.microsoft.com/office/drawing/2014/main" id="{2C1BB426-803B-4FB6-AEDA-6FD834078061}"/>
              </a:ext>
            </a:extLst>
          </p:cNvPr>
          <p:cNvSpPr txBox="1"/>
          <p:nvPr/>
        </p:nvSpPr>
        <p:spPr>
          <a:xfrm>
            <a:off x="6033655" y="2585807"/>
            <a:ext cx="2425664" cy="646331"/>
          </a:xfrm>
          <a:prstGeom prst="rect">
            <a:avLst/>
          </a:prstGeom>
          <a:noFill/>
        </p:spPr>
        <p:txBody>
          <a:bodyPr wrap="none" rtlCol="0">
            <a:spAutoFit/>
          </a:bodyPr>
          <a:lstStyle/>
          <a:p>
            <a:r>
              <a:rPr lang="en-US" altLang="zh-CN" dirty="0"/>
              <a:t>        acc</a:t>
            </a:r>
            <a:r>
              <a:rPr lang="zh-CN" altLang="en-US" dirty="0"/>
              <a:t>：</a:t>
            </a:r>
            <a:r>
              <a:rPr lang="en-US" altLang="zh-CN" dirty="0"/>
              <a:t>0.995</a:t>
            </a:r>
          </a:p>
          <a:p>
            <a:r>
              <a:rPr lang="en-US" altLang="zh-CN" dirty="0"/>
              <a:t>(</a:t>
            </a:r>
            <a:r>
              <a:rPr lang="en-US" altLang="zh-CN" dirty="0" err="1"/>
              <a:t>lr</a:t>
            </a:r>
            <a:r>
              <a:rPr lang="en-US" altLang="zh-CN" dirty="0"/>
              <a:t>=0.01 batch size=32)</a:t>
            </a:r>
            <a:endParaRPr lang="zh-CN" altLang="en-US" dirty="0"/>
          </a:p>
        </p:txBody>
      </p:sp>
      <p:sp>
        <p:nvSpPr>
          <p:cNvPr id="16" name="文本框 15">
            <a:extLst>
              <a:ext uri="{FF2B5EF4-FFF2-40B4-BE49-F238E27FC236}">
                <a16:creationId xmlns:a16="http://schemas.microsoft.com/office/drawing/2014/main" id="{A45925F7-5F5E-4978-9EFC-49D26C8FBE90}"/>
              </a:ext>
            </a:extLst>
          </p:cNvPr>
          <p:cNvSpPr txBox="1"/>
          <p:nvPr/>
        </p:nvSpPr>
        <p:spPr>
          <a:xfrm>
            <a:off x="0" y="3896760"/>
            <a:ext cx="2550698" cy="369332"/>
          </a:xfrm>
          <a:prstGeom prst="rect">
            <a:avLst/>
          </a:prstGeom>
          <a:noFill/>
        </p:spPr>
        <p:txBody>
          <a:bodyPr wrap="none" rtlCol="0">
            <a:spAutoFit/>
          </a:bodyPr>
          <a:lstStyle/>
          <a:p>
            <a:r>
              <a:rPr lang="en-US" altLang="zh-CN" dirty="0"/>
              <a:t>3.</a:t>
            </a:r>
            <a:r>
              <a:rPr lang="zh-CN" altLang="en-US" dirty="0"/>
              <a:t>三层卷积</a:t>
            </a:r>
            <a:r>
              <a:rPr lang="en-US" altLang="zh-CN" dirty="0"/>
              <a:t>+</a:t>
            </a:r>
            <a:r>
              <a:rPr lang="zh-CN" altLang="en-US" dirty="0"/>
              <a:t>三层全连接</a:t>
            </a:r>
            <a:endParaRPr lang="en-US" altLang="zh-CN" dirty="0"/>
          </a:p>
        </p:txBody>
      </p:sp>
      <p:pic>
        <p:nvPicPr>
          <p:cNvPr id="17" name="图片 16">
            <a:extLst>
              <a:ext uri="{FF2B5EF4-FFF2-40B4-BE49-F238E27FC236}">
                <a16:creationId xmlns:a16="http://schemas.microsoft.com/office/drawing/2014/main" id="{0F41B597-3B7C-4A0C-9C9F-7F905B2739D9}"/>
              </a:ext>
            </a:extLst>
          </p:cNvPr>
          <p:cNvPicPr>
            <a:picLocks noChangeAspect="1"/>
          </p:cNvPicPr>
          <p:nvPr/>
        </p:nvPicPr>
        <p:blipFill rotWithShape="1">
          <a:blip r:embed="rId4"/>
          <a:srcRect t="15511" b="3296"/>
          <a:stretch/>
        </p:blipFill>
        <p:spPr>
          <a:xfrm>
            <a:off x="500841" y="4266092"/>
            <a:ext cx="4781384" cy="2327329"/>
          </a:xfrm>
          <a:prstGeom prst="rect">
            <a:avLst/>
          </a:prstGeom>
        </p:spPr>
      </p:pic>
      <p:sp>
        <p:nvSpPr>
          <p:cNvPr id="18" name="文本框 17">
            <a:extLst>
              <a:ext uri="{FF2B5EF4-FFF2-40B4-BE49-F238E27FC236}">
                <a16:creationId xmlns:a16="http://schemas.microsoft.com/office/drawing/2014/main" id="{17EC243F-B189-42EB-B1A3-D0097827E06C}"/>
              </a:ext>
            </a:extLst>
          </p:cNvPr>
          <p:cNvSpPr txBox="1"/>
          <p:nvPr/>
        </p:nvSpPr>
        <p:spPr>
          <a:xfrm>
            <a:off x="6033655" y="5106590"/>
            <a:ext cx="2425664" cy="646331"/>
          </a:xfrm>
          <a:prstGeom prst="rect">
            <a:avLst/>
          </a:prstGeom>
          <a:noFill/>
        </p:spPr>
        <p:txBody>
          <a:bodyPr wrap="none" rtlCol="0">
            <a:spAutoFit/>
          </a:bodyPr>
          <a:lstStyle/>
          <a:p>
            <a:r>
              <a:rPr lang="en-US" altLang="zh-CN" dirty="0"/>
              <a:t>        acc</a:t>
            </a:r>
            <a:r>
              <a:rPr lang="zh-CN" altLang="en-US" dirty="0"/>
              <a:t>：</a:t>
            </a:r>
            <a:r>
              <a:rPr lang="en-US" altLang="zh-CN" dirty="0"/>
              <a:t>0.995</a:t>
            </a:r>
          </a:p>
          <a:p>
            <a:r>
              <a:rPr lang="en-US" altLang="zh-CN" dirty="0"/>
              <a:t>(</a:t>
            </a:r>
            <a:r>
              <a:rPr lang="en-US" altLang="zh-CN" dirty="0" err="1"/>
              <a:t>lr</a:t>
            </a:r>
            <a:r>
              <a:rPr lang="en-US" altLang="zh-CN" dirty="0"/>
              <a:t>=0.01 batch size=32)</a:t>
            </a:r>
            <a:endParaRPr lang="zh-CN" altLang="en-US" dirty="0"/>
          </a:p>
        </p:txBody>
      </p:sp>
    </p:spTree>
    <p:extLst>
      <p:ext uri="{BB962C8B-B14F-4D97-AF65-F5344CB8AC3E}">
        <p14:creationId xmlns:p14="http://schemas.microsoft.com/office/powerpoint/2010/main" val="45575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Intel Image</a:t>
            </a:r>
            <a:endParaRPr lang="en-US" altLang="zh-CN" b="1"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C1BB426-803B-4FB6-AEDA-6FD834078061}"/>
              </a:ext>
            </a:extLst>
          </p:cNvPr>
          <p:cNvSpPr txBox="1"/>
          <p:nvPr/>
        </p:nvSpPr>
        <p:spPr>
          <a:xfrm>
            <a:off x="5597886" y="2271482"/>
            <a:ext cx="2541080" cy="646331"/>
          </a:xfrm>
          <a:prstGeom prst="rect">
            <a:avLst/>
          </a:prstGeom>
          <a:noFill/>
        </p:spPr>
        <p:txBody>
          <a:bodyPr wrap="none" rtlCol="0">
            <a:spAutoFit/>
          </a:bodyPr>
          <a:lstStyle/>
          <a:p>
            <a:r>
              <a:rPr lang="en-US" altLang="zh-CN" dirty="0"/>
              <a:t>        acc</a:t>
            </a:r>
            <a:r>
              <a:rPr lang="zh-CN" altLang="en-US" dirty="0"/>
              <a:t>：</a:t>
            </a:r>
            <a:r>
              <a:rPr lang="en-US" altLang="zh-CN" dirty="0"/>
              <a:t>0.90</a:t>
            </a:r>
          </a:p>
          <a:p>
            <a:r>
              <a:rPr lang="en-US" altLang="zh-CN" dirty="0"/>
              <a:t>(</a:t>
            </a:r>
            <a:r>
              <a:rPr lang="en-US" altLang="zh-CN" dirty="0" err="1"/>
              <a:t>lr</a:t>
            </a:r>
            <a:r>
              <a:rPr lang="en-US" altLang="zh-CN" dirty="0"/>
              <a:t>=0.01 batch size=128)</a:t>
            </a:r>
            <a:endParaRPr lang="zh-CN" altLang="en-US" dirty="0"/>
          </a:p>
        </p:txBody>
      </p:sp>
      <p:pic>
        <p:nvPicPr>
          <p:cNvPr id="10" name="图片 9">
            <a:extLst>
              <a:ext uri="{FF2B5EF4-FFF2-40B4-BE49-F238E27FC236}">
                <a16:creationId xmlns:a16="http://schemas.microsoft.com/office/drawing/2014/main" id="{79203F2D-4B63-4AD1-B2F4-93B9EF2B6526}"/>
              </a:ext>
            </a:extLst>
          </p:cNvPr>
          <p:cNvPicPr>
            <a:picLocks noChangeAspect="1"/>
          </p:cNvPicPr>
          <p:nvPr/>
        </p:nvPicPr>
        <p:blipFill>
          <a:blip r:embed="rId3"/>
          <a:stretch>
            <a:fillRect/>
          </a:stretch>
        </p:blipFill>
        <p:spPr>
          <a:xfrm>
            <a:off x="250826" y="1248040"/>
            <a:ext cx="5189193" cy="3143851"/>
          </a:xfrm>
          <a:prstGeom prst="rect">
            <a:avLst/>
          </a:prstGeom>
        </p:spPr>
      </p:pic>
      <p:sp>
        <p:nvSpPr>
          <p:cNvPr id="11" name="文本框 10">
            <a:extLst>
              <a:ext uri="{FF2B5EF4-FFF2-40B4-BE49-F238E27FC236}">
                <a16:creationId xmlns:a16="http://schemas.microsoft.com/office/drawing/2014/main" id="{C1D0A6A7-89AF-43C0-91A3-22313585D825}"/>
              </a:ext>
            </a:extLst>
          </p:cNvPr>
          <p:cNvSpPr txBox="1"/>
          <p:nvPr/>
        </p:nvSpPr>
        <p:spPr>
          <a:xfrm>
            <a:off x="304342" y="4587195"/>
            <a:ext cx="3225563"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avgPool2d</a:t>
            </a:r>
            <a:r>
              <a:rPr lang="zh-CN" altLang="en-US" dirty="0"/>
              <a:t>（）：</a:t>
            </a:r>
            <a:r>
              <a:rPr lang="en-US" altLang="zh-CN" dirty="0"/>
              <a:t>0.75</a:t>
            </a:r>
          </a:p>
          <a:p>
            <a:pPr marL="285750" indent="-285750">
              <a:buFont typeface="Arial" panose="020B0604020202020204" pitchFamily="34" charset="0"/>
              <a:buChar char="•"/>
            </a:pPr>
            <a:r>
              <a:rPr lang="en-US" altLang="zh-CN" dirty="0" err="1"/>
              <a:t>lr</a:t>
            </a:r>
            <a:r>
              <a:rPr lang="en-US" altLang="zh-CN" dirty="0"/>
              <a:t>=0.1 (loss=</a:t>
            </a:r>
            <a:r>
              <a:rPr lang="en-US" altLang="zh-CN" dirty="0" err="1"/>
              <a:t>NaN</a:t>
            </a:r>
            <a:r>
              <a:rPr lang="en-US" altLang="zh-CN" dirty="0"/>
              <a:t> acc=0.24)</a:t>
            </a:r>
          </a:p>
          <a:p>
            <a:pPr marL="285750" indent="-285750">
              <a:buFont typeface="Arial" panose="020B0604020202020204" pitchFamily="34" charset="0"/>
              <a:buChar char="•"/>
            </a:pPr>
            <a:r>
              <a:rPr lang="en-US" altLang="zh-CN" dirty="0"/>
              <a:t>Lr=0.0001(5000</a:t>
            </a:r>
            <a:r>
              <a:rPr lang="zh-CN" altLang="en-US" dirty="0"/>
              <a:t>轮也不收敛</a:t>
            </a:r>
            <a:r>
              <a:rPr lang="en-US" altLang="zh-CN" dirty="0"/>
              <a:t>)</a:t>
            </a:r>
            <a:endParaRPr lang="zh-CN" altLang="en-US" dirty="0"/>
          </a:p>
        </p:txBody>
      </p:sp>
      <p:sp>
        <p:nvSpPr>
          <p:cNvPr id="3" name="矩形 2">
            <a:extLst>
              <a:ext uri="{FF2B5EF4-FFF2-40B4-BE49-F238E27FC236}">
                <a16:creationId xmlns:a16="http://schemas.microsoft.com/office/drawing/2014/main" id="{5C6626A5-5AB0-4042-9AC6-D43A57E6DDC7}"/>
              </a:ext>
            </a:extLst>
          </p:cNvPr>
          <p:cNvSpPr/>
          <p:nvPr/>
        </p:nvSpPr>
        <p:spPr>
          <a:xfrm>
            <a:off x="858982" y="2917813"/>
            <a:ext cx="1953491" cy="128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162C00A9-D806-4289-B98D-31072D7A77F7}"/>
              </a:ext>
            </a:extLst>
          </p:cNvPr>
          <p:cNvCxnSpPr/>
          <p:nvPr/>
        </p:nvCxnSpPr>
        <p:spPr>
          <a:xfrm flipH="1">
            <a:off x="512618" y="3046669"/>
            <a:ext cx="346364" cy="1622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4702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MDA">
      <a:majorFont>
        <a:latin typeface="Palatino Linotype"/>
        <a:ea typeface="幼圆"/>
        <a:cs typeface=""/>
      </a:majorFont>
      <a:minorFont>
        <a:latin typeface="Palatino Linotype"/>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6512</TotalTime>
  <Words>1017</Words>
  <Application>Microsoft Office PowerPoint</Application>
  <PresentationFormat>全屏显示(4:3)</PresentationFormat>
  <Paragraphs>63</Paragraphs>
  <Slides>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-apple-system</vt:lpstr>
      <vt:lpstr>等线</vt:lpstr>
      <vt:lpstr>Arial</vt:lpstr>
      <vt:lpstr>Palatino Linotype</vt:lpstr>
      <vt:lpstr>Office 主题​​</vt:lpstr>
      <vt:lpstr>CNN-Pooling</vt:lpstr>
      <vt:lpstr>CNN-Pooling</vt:lpstr>
      <vt:lpstr>MNIST</vt:lpstr>
      <vt:lpstr>MNIST</vt:lpstr>
      <vt:lpstr>Intel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Zhao</dc:creator>
  <cp:lastModifiedBy>谢 欣然</cp:lastModifiedBy>
  <cp:revision>849</cp:revision>
  <cp:lastPrinted>2021-07-13T14:36:46Z</cp:lastPrinted>
  <dcterms:created xsi:type="dcterms:W3CDTF">2017-04-12T11:19:00Z</dcterms:created>
  <dcterms:modified xsi:type="dcterms:W3CDTF">2021-08-20T12:15:37Z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017167A3680B400DAD34B32C5515F5B6</vt:lpwstr>
  </property>
</Properties>
</file>