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71" r:id="rId13"/>
    <p:sldId id="25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Sheet1!$C$1:$C$20</c:f>
              <c:numCache>
                <c:formatCode>General</c:formatCode>
                <c:ptCount val="20"/>
                <c:pt idx="0">
                  <c:v>0.68555555555555503</c:v>
                </c:pt>
                <c:pt idx="1">
                  <c:v>0.76888888888888796</c:v>
                </c:pt>
                <c:pt idx="2">
                  <c:v>0.79222222222222205</c:v>
                </c:pt>
                <c:pt idx="3">
                  <c:v>0.83888888888888802</c:v>
                </c:pt>
                <c:pt idx="4">
                  <c:v>0.88555555555555499</c:v>
                </c:pt>
                <c:pt idx="5">
                  <c:v>0.94666666666666599</c:v>
                </c:pt>
                <c:pt idx="6">
                  <c:v>0.94333333333333302</c:v>
                </c:pt>
                <c:pt idx="7">
                  <c:v>0.956666666666666</c:v>
                </c:pt>
                <c:pt idx="8">
                  <c:v>0.96</c:v>
                </c:pt>
                <c:pt idx="9">
                  <c:v>0.94777777777777705</c:v>
                </c:pt>
                <c:pt idx="10">
                  <c:v>0.97777777777777697</c:v>
                </c:pt>
                <c:pt idx="11">
                  <c:v>0.97555555555555495</c:v>
                </c:pt>
                <c:pt idx="12">
                  <c:v>0.98</c:v>
                </c:pt>
                <c:pt idx="13">
                  <c:v>0.98111111111111104</c:v>
                </c:pt>
                <c:pt idx="14">
                  <c:v>0.98444444444444401</c:v>
                </c:pt>
                <c:pt idx="15">
                  <c:v>0.99222222222222201</c:v>
                </c:pt>
                <c:pt idx="16">
                  <c:v>0.99222222222222201</c:v>
                </c:pt>
                <c:pt idx="17">
                  <c:v>0.99222222222222201</c:v>
                </c:pt>
                <c:pt idx="18">
                  <c:v>0.99444444444444402</c:v>
                </c:pt>
                <c:pt idx="19">
                  <c:v>0.99444444444444402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B0-40CF-AA0B-CBAADF7D3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7103151"/>
        <c:axId val="987102735"/>
      </c:lineChart>
      <c:catAx>
        <c:axId val="987103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隐变量状态数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7102735"/>
        <c:crosses val="autoZero"/>
        <c:auto val="1"/>
        <c:lblAlgn val="ctr"/>
        <c:lblOffset val="100"/>
        <c:noMultiLvlLbl val="0"/>
      </c:catAx>
      <c:valAx>
        <c:axId val="987102735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分类准确率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7103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EE82F-567F-4C2A-AC6F-F2FD3AC327CB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7584-7F48-4E5C-94A7-81FB2438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1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4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94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5298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6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2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33" y="129540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8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" y="632143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5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31" y="1295408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46" indent="-171446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37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28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20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12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6AF3E3-24D0-4813-8331-178EB3A496B6}"/>
              </a:ext>
            </a:extLst>
          </p:cNvPr>
          <p:cNvSpPr txBox="1"/>
          <p:nvPr/>
        </p:nvSpPr>
        <p:spPr>
          <a:xfrm>
            <a:off x="6358635" y="47856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滕明卓</a:t>
            </a:r>
          </a:p>
        </p:txBody>
      </p:sp>
    </p:spTree>
    <p:extLst>
      <p:ext uri="{BB962C8B-B14F-4D97-AF65-F5344CB8AC3E}">
        <p14:creationId xmlns:p14="http://schemas.microsoft.com/office/powerpoint/2010/main" val="273812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11E1B-5ED8-49CE-954F-4516C48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F4CDE-F622-48A7-AB87-A28BD555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求可能性最大的隐变量序列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1B99A7-0F60-4F2F-92F7-EF4B3F55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34" y="1295408"/>
            <a:ext cx="3780339" cy="1154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A860F2-5B06-422F-BFF4-48BE9F24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87" y="2497598"/>
            <a:ext cx="4701947" cy="23852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7AFF42-29D8-4567-85AD-0CEE35D76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010" y="5001248"/>
            <a:ext cx="4936239" cy="7320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C612A6-A946-4F68-92F4-8F6B872CE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318" y="5793611"/>
            <a:ext cx="4506640" cy="7328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0ED9CCE-549C-4749-9FEB-D091A753B3F3}"/>
              </a:ext>
            </a:extLst>
          </p:cNvPr>
          <p:cNvSpPr/>
          <p:nvPr/>
        </p:nvSpPr>
        <p:spPr>
          <a:xfrm>
            <a:off x="1558482" y="2357406"/>
            <a:ext cx="1917577" cy="258354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393A4F-0EBE-404B-913C-EC59C1528832}"/>
              </a:ext>
            </a:extLst>
          </p:cNvPr>
          <p:cNvSpPr txBox="1"/>
          <p:nvPr/>
        </p:nvSpPr>
        <p:spPr>
          <a:xfrm>
            <a:off x="6404853" y="512685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t</a:t>
            </a:r>
            <a:r>
              <a:rPr lang="zh-CN" altLang="en-US" dirty="0"/>
              <a:t>个隐变量是</a:t>
            </a:r>
            <a:r>
              <a:rPr lang="en-US" altLang="zh-CN" dirty="0" err="1"/>
              <a:t>S_i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的最优隐变量序列</a:t>
            </a:r>
          </a:p>
        </p:txBody>
      </p:sp>
    </p:spTree>
    <p:extLst>
      <p:ext uri="{BB962C8B-B14F-4D97-AF65-F5344CB8AC3E}">
        <p14:creationId xmlns:p14="http://schemas.microsoft.com/office/powerpoint/2010/main" val="63666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11E1B-5ED8-49CE-954F-4516C48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F4CDE-F622-48A7-AB87-A28BD555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求可能性最大的隐变量序列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14C41E-CE32-4000-8198-F1226C16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07" y="1736654"/>
            <a:ext cx="7376188" cy="43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0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6AF3E3-24D0-4813-8331-178EB3A496B6}"/>
              </a:ext>
            </a:extLst>
          </p:cNvPr>
          <p:cNvSpPr txBox="1"/>
          <p:nvPr/>
        </p:nvSpPr>
        <p:spPr>
          <a:xfrm>
            <a:off x="6358635" y="47856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滕明卓</a:t>
            </a:r>
          </a:p>
        </p:txBody>
      </p:sp>
    </p:spTree>
    <p:extLst>
      <p:ext uri="{BB962C8B-B14F-4D97-AF65-F5344CB8AC3E}">
        <p14:creationId xmlns:p14="http://schemas.microsoft.com/office/powerpoint/2010/main" val="162746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A979-3D2F-4D41-8135-897ECEC9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隐马尔可夫模型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611EB-EB0A-4503-B5F6-5C6ACBA7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04D098-CF17-4D1A-BDCE-DC88759C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0" y="1493352"/>
            <a:ext cx="6500423" cy="19356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8CFF71-B4C1-4A5D-A2D5-424EBA4B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3" y="3876649"/>
            <a:ext cx="7186283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0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BB03-ECAD-434C-8EDE-ED3C6A3E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研究的问题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CF94FFE-DF85-4A6D-9CD2-90BC0C9AC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32" y="1338115"/>
            <a:ext cx="8679932" cy="4580017"/>
          </a:xfrm>
        </p:spPr>
      </p:pic>
    </p:spTree>
    <p:extLst>
      <p:ext uri="{BB962C8B-B14F-4D97-AF65-F5344CB8AC3E}">
        <p14:creationId xmlns:p14="http://schemas.microsoft.com/office/powerpoint/2010/main" val="425998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7DF73-618E-4DF2-8783-9D30EEA0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 </a:t>
            </a:r>
            <a:r>
              <a:rPr lang="en-US" altLang="zh-CN" dirty="0"/>
              <a:t>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C934B-F553-46CC-A780-F93161DA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极大似然估计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2C0D60-259B-4048-8F0D-BE65C58A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74" y="1270465"/>
            <a:ext cx="2890674" cy="601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517712-19A4-49E3-AF66-1031D59C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37" y="2135415"/>
            <a:ext cx="5461623" cy="154881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A238EE4-368A-4782-AB45-0CBBBCF9D277}"/>
              </a:ext>
            </a:extLst>
          </p:cNvPr>
          <p:cNvCxnSpPr>
            <a:cxnSpLocks/>
          </p:cNvCxnSpPr>
          <p:nvPr/>
        </p:nvCxnSpPr>
        <p:spPr>
          <a:xfrm flipV="1">
            <a:off x="3133817" y="3542191"/>
            <a:ext cx="745725" cy="65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4F600F7-B9B8-4825-A24B-DAC1B13117BF}"/>
              </a:ext>
            </a:extLst>
          </p:cNvPr>
          <p:cNvSpPr txBox="1"/>
          <p:nvPr/>
        </p:nvSpPr>
        <p:spPr>
          <a:xfrm>
            <a:off x="2348987" y="42168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观测条件独立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0FB4FA-DAB5-4E06-8229-E9DE2009D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61" y="4524240"/>
            <a:ext cx="1295512" cy="7011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63FAA5-EA67-46B3-AB29-1F7C7AF1F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739" y="4379448"/>
            <a:ext cx="1280271" cy="84589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3D999D-6500-496A-BDDE-83A933584A8F}"/>
              </a:ext>
            </a:extLst>
          </p:cNvPr>
          <p:cNvCxnSpPr>
            <a:cxnSpLocks/>
          </p:cNvCxnSpPr>
          <p:nvPr/>
        </p:nvCxnSpPr>
        <p:spPr>
          <a:xfrm flipH="1" flipV="1">
            <a:off x="5655076" y="3429001"/>
            <a:ext cx="275207" cy="88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7D91F7E-5DBE-4180-934D-AF3C0D309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679" y="5642749"/>
            <a:ext cx="1402202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7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7AC5C679-48E5-4A73-B028-8EF1E015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35" y="4005783"/>
            <a:ext cx="3505504" cy="21718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44B61C-32E8-423A-8B98-F29EC4ED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算法求解学习问题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6401F-8986-45FA-B3C7-E9E79962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 </a:t>
            </a:r>
            <a:r>
              <a:rPr lang="zh-CN" altLang="en-US" dirty="0"/>
              <a:t>：根据当前参数，计算隐变量分布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+mn-lt"/>
              </a:rPr>
              <a:t>M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：根据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隐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变量的估计值，给出参数的极大似然估计，</a:t>
            </a:r>
            <a:r>
              <a:rPr lang="zh-CN" altLang="en-US" dirty="0"/>
              <a:t>更新参数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A832CE-6132-48D8-8D3E-97039B58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5" y="3338649"/>
            <a:ext cx="4610500" cy="411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25CB70-2563-4E06-9657-FE6E3278E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69" y="2458461"/>
            <a:ext cx="3116850" cy="4877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C13231B-4A9E-4A90-8E9D-5AFE66E09B66}"/>
              </a:ext>
            </a:extLst>
          </p:cNvPr>
          <p:cNvSpPr txBox="1"/>
          <p:nvPr/>
        </p:nvSpPr>
        <p:spPr>
          <a:xfrm>
            <a:off x="4486920" y="2379156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给定观察值和参数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时刻状态为 </a:t>
            </a:r>
            <a:r>
              <a:rPr lang="en-US" altLang="zh-CN" dirty="0" err="1"/>
              <a:t>S_i</a:t>
            </a:r>
            <a:r>
              <a:rPr lang="en-US" altLang="zh-CN" dirty="0"/>
              <a:t> </a:t>
            </a:r>
            <a:r>
              <a:rPr lang="zh-CN" altLang="en-US" dirty="0"/>
              <a:t>的概率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26BD8C-1C97-4EE0-9CB9-18D66A4D054A}"/>
              </a:ext>
            </a:extLst>
          </p:cNvPr>
          <p:cNvSpPr txBox="1"/>
          <p:nvPr/>
        </p:nvSpPr>
        <p:spPr>
          <a:xfrm>
            <a:off x="5746239" y="3205483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给定观察值和参数，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时刻状态 </a:t>
            </a:r>
            <a:r>
              <a:rPr lang="en-US" altLang="zh-CN" dirty="0" err="1"/>
              <a:t>S_i</a:t>
            </a:r>
            <a:r>
              <a:rPr lang="zh-CN" altLang="en-US" dirty="0"/>
              <a:t>转移到</a:t>
            </a:r>
            <a:r>
              <a:rPr lang="en-US" altLang="zh-CN" dirty="0" err="1"/>
              <a:t>S_j</a:t>
            </a:r>
            <a:r>
              <a:rPr lang="en-US" altLang="zh-CN" dirty="0"/>
              <a:t> </a:t>
            </a:r>
            <a:r>
              <a:rPr lang="zh-CN" altLang="en-US" dirty="0"/>
              <a:t>的概率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272A40-75B2-4D1D-BC91-D0EB2C2F2127}"/>
              </a:ext>
            </a:extLst>
          </p:cNvPr>
          <p:cNvSpPr txBox="1"/>
          <p:nvPr/>
        </p:nvSpPr>
        <p:spPr>
          <a:xfrm>
            <a:off x="87947" y="41426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极大似然求得结果：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C1681E-FDCD-4A45-9BC8-CC00423F4955}"/>
              </a:ext>
            </a:extLst>
          </p:cNvPr>
          <p:cNvSpPr txBox="1"/>
          <p:nvPr/>
        </p:nvSpPr>
        <p:spPr>
          <a:xfrm>
            <a:off x="5230558" y="4206881"/>
            <a:ext cx="344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初始分布：</a:t>
            </a:r>
            <a:r>
              <a:rPr lang="en-US" altLang="zh-CN" dirty="0"/>
              <a:t>t=1</a:t>
            </a:r>
            <a:r>
              <a:rPr lang="zh-CN" altLang="en-US" dirty="0"/>
              <a:t>时的状态</a:t>
            </a:r>
            <a:r>
              <a:rPr lang="en-US" altLang="zh-CN" dirty="0" err="1"/>
              <a:t>i</a:t>
            </a:r>
            <a:r>
              <a:rPr lang="zh-CN" altLang="en-US" dirty="0"/>
              <a:t>的概率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2FA79F-8355-4CE8-AC26-42092980D553}"/>
              </a:ext>
            </a:extLst>
          </p:cNvPr>
          <p:cNvSpPr txBox="1"/>
          <p:nvPr/>
        </p:nvSpPr>
        <p:spPr>
          <a:xfrm>
            <a:off x="5230557" y="4722991"/>
            <a:ext cx="342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转移矩阵：从</a:t>
            </a:r>
            <a:r>
              <a:rPr lang="en-US" altLang="zh-CN" dirty="0" err="1"/>
              <a:t>S_i</a:t>
            </a:r>
            <a:r>
              <a:rPr lang="zh-CN" altLang="en-US" dirty="0"/>
              <a:t>开始的转移中</a:t>
            </a:r>
            <a:endParaRPr lang="en-US" altLang="zh-CN" dirty="0"/>
          </a:p>
          <a:p>
            <a:r>
              <a:rPr lang="zh-CN" altLang="en-US" dirty="0"/>
              <a:t>                    转到</a:t>
            </a:r>
            <a:r>
              <a:rPr lang="en-US" altLang="zh-CN" dirty="0" err="1"/>
              <a:t>S_j</a:t>
            </a:r>
            <a:r>
              <a:rPr lang="zh-CN" altLang="en-US" dirty="0"/>
              <a:t>的比例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BD069E-57AA-4F7A-A534-D86C15DF7EB5}"/>
              </a:ext>
            </a:extLst>
          </p:cNvPr>
          <p:cNvSpPr txBox="1"/>
          <p:nvPr/>
        </p:nvSpPr>
        <p:spPr>
          <a:xfrm>
            <a:off x="5422847" y="5420888"/>
            <a:ext cx="370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发射矩阵：隐状态是</a:t>
            </a:r>
            <a:r>
              <a:rPr lang="en-US" altLang="zh-CN" dirty="0" err="1"/>
              <a:t>S_j</a:t>
            </a:r>
            <a:r>
              <a:rPr lang="zh-CN" altLang="en-US" dirty="0"/>
              <a:t>且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观测值为</a:t>
            </a:r>
            <a:r>
              <a:rPr lang="en-US" altLang="zh-CN" dirty="0"/>
              <a:t>k</a:t>
            </a:r>
            <a:r>
              <a:rPr lang="zh-CN" altLang="en-US" dirty="0"/>
              <a:t>的期望数目 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                 隐状态是</a:t>
            </a:r>
            <a:r>
              <a:rPr lang="en-US" altLang="zh-CN" dirty="0" err="1"/>
              <a:t>S_j</a:t>
            </a:r>
            <a:r>
              <a:rPr lang="zh-CN" altLang="en-US" dirty="0"/>
              <a:t>的期望数目</a:t>
            </a:r>
          </a:p>
        </p:txBody>
      </p:sp>
    </p:spTree>
    <p:extLst>
      <p:ext uri="{BB962C8B-B14F-4D97-AF65-F5344CB8AC3E}">
        <p14:creationId xmlns:p14="http://schemas.microsoft.com/office/powerpoint/2010/main" val="306704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2B124-26DF-4389-A68B-64AA8487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实验：独立词语音识别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022DA-D040-4919-A2BF-94A9B287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0-9 </a:t>
            </a:r>
            <a:r>
              <a:rPr lang="zh-CN" altLang="en-US" dirty="0"/>
              <a:t>的语音数据</a:t>
            </a:r>
            <a:r>
              <a:rPr lang="en-US" altLang="zh-CN" dirty="0"/>
              <a:t>(wav</a:t>
            </a:r>
            <a:r>
              <a:rPr lang="zh-CN" altLang="en-US" dirty="0"/>
              <a:t>文件</a:t>
            </a:r>
            <a:r>
              <a:rPr lang="en-US" altLang="zh-CN" dirty="0"/>
              <a:t>) </a:t>
            </a:r>
            <a:r>
              <a:rPr lang="zh-CN" altLang="en-US" dirty="0"/>
              <a:t>，标记</a:t>
            </a:r>
            <a:r>
              <a:rPr lang="en-US" altLang="zh-CN" dirty="0"/>
              <a:t>0-9</a:t>
            </a:r>
          </a:p>
          <a:p>
            <a:pPr lvl="1"/>
            <a:r>
              <a:rPr lang="zh-CN" altLang="en-US" dirty="0"/>
              <a:t>共</a:t>
            </a:r>
            <a:r>
              <a:rPr lang="en-US" altLang="zh-CN" dirty="0"/>
              <a:t>3000</a:t>
            </a:r>
            <a:r>
              <a:rPr lang="zh-CN" altLang="en-US" dirty="0"/>
              <a:t>个数据，按 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dirty="0"/>
              <a:t>3 </a:t>
            </a:r>
            <a:r>
              <a:rPr lang="zh-CN" altLang="en-US" dirty="0"/>
              <a:t>划分训练测试集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C1A3C6-08AE-4DB3-A65A-892BFF3627AF}"/>
              </a:ext>
            </a:extLst>
          </p:cNvPr>
          <p:cNvSpPr/>
          <p:nvPr/>
        </p:nvSpPr>
        <p:spPr>
          <a:xfrm>
            <a:off x="3382392" y="2050741"/>
            <a:ext cx="1393795" cy="3817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语音数据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CBFCBC1-59F9-4476-8299-10A1CEE6D044}"/>
              </a:ext>
            </a:extLst>
          </p:cNvPr>
          <p:cNvSpPr/>
          <p:nvPr/>
        </p:nvSpPr>
        <p:spPr>
          <a:xfrm>
            <a:off x="3382391" y="2806074"/>
            <a:ext cx="1393795" cy="3817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序列特征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AEA8B4A-5FCF-4404-BEA0-6F62B74D177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79289" y="2432482"/>
            <a:ext cx="1" cy="37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7590806A-0DE4-45E0-A5B4-3A4E814A27F0}"/>
              </a:ext>
            </a:extLst>
          </p:cNvPr>
          <p:cNvSpPr/>
          <p:nvPr/>
        </p:nvSpPr>
        <p:spPr>
          <a:xfrm>
            <a:off x="4938211" y="2406579"/>
            <a:ext cx="434988" cy="11807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C50BE-A289-40E7-8200-F8CCCEAC253B}"/>
              </a:ext>
            </a:extLst>
          </p:cNvPr>
          <p:cNvSpPr txBox="1"/>
          <p:nvPr/>
        </p:nvSpPr>
        <p:spPr>
          <a:xfrm>
            <a:off x="5227033" y="2415822"/>
            <a:ext cx="384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每个语音数据提取梅尔频率倒谱系数</a:t>
            </a:r>
            <a:endParaRPr lang="en-US" altLang="zh-CN" dirty="0"/>
          </a:p>
          <a:p>
            <a:r>
              <a:rPr lang="zh-CN" altLang="en-US" dirty="0"/>
              <a:t>特征维度</a:t>
            </a:r>
            <a:r>
              <a:rPr lang="en-US" altLang="zh-CN" dirty="0"/>
              <a:t>(time * 20)</a:t>
            </a:r>
          </a:p>
          <a:p>
            <a:r>
              <a:rPr lang="en-US" altLang="zh-CN" dirty="0"/>
              <a:t>time</a:t>
            </a:r>
            <a:r>
              <a:rPr lang="zh-CN" altLang="en-US" dirty="0"/>
              <a:t>是帧数，对应语音时长</a:t>
            </a:r>
            <a:endParaRPr lang="en-US" altLang="zh-CN" dirty="0"/>
          </a:p>
          <a:p>
            <a:r>
              <a:rPr lang="zh-CN" altLang="en-US" dirty="0"/>
              <a:t>每帧有</a:t>
            </a:r>
            <a:r>
              <a:rPr lang="en-US" altLang="zh-CN" dirty="0"/>
              <a:t>20</a:t>
            </a:r>
            <a:r>
              <a:rPr lang="zh-CN" altLang="en-US" dirty="0"/>
              <a:t>个特征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8D49CF-7E75-4151-A54D-CEC112FAE0D0}"/>
              </a:ext>
            </a:extLst>
          </p:cNvPr>
          <p:cNvSpPr/>
          <p:nvPr/>
        </p:nvSpPr>
        <p:spPr>
          <a:xfrm>
            <a:off x="3382390" y="3752277"/>
            <a:ext cx="1393795" cy="3817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HMM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C939DA-9D8E-4092-A1C7-FA3569AE00A4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79288" y="3187815"/>
            <a:ext cx="1" cy="5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629218EC-DF6E-49B8-9B5C-95B100F2BE0C}"/>
              </a:ext>
            </a:extLst>
          </p:cNvPr>
          <p:cNvSpPr/>
          <p:nvPr/>
        </p:nvSpPr>
        <p:spPr>
          <a:xfrm rot="10800000">
            <a:off x="2805348" y="3352782"/>
            <a:ext cx="434988" cy="11807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755F8F-DA8C-486D-BB75-AE3B841B1888}"/>
              </a:ext>
            </a:extLst>
          </p:cNvPr>
          <p:cNvSpPr txBox="1"/>
          <p:nvPr/>
        </p:nvSpPr>
        <p:spPr>
          <a:xfrm>
            <a:off x="605039" y="348148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特征作为观察值</a:t>
            </a:r>
            <a:endParaRPr lang="en-US" altLang="zh-CN" dirty="0"/>
          </a:p>
          <a:p>
            <a:r>
              <a:rPr lang="zh-CN" altLang="en-US" dirty="0"/>
              <a:t>是</a:t>
            </a:r>
            <a:r>
              <a:rPr lang="en-US" altLang="zh-CN" dirty="0"/>
              <a:t>20</a:t>
            </a:r>
            <a:r>
              <a:rPr lang="zh-CN" altLang="en-US" dirty="0"/>
              <a:t>维的连续变量</a:t>
            </a:r>
            <a:endParaRPr lang="en-US" altLang="zh-CN" dirty="0"/>
          </a:p>
          <a:p>
            <a:r>
              <a:rPr lang="zh-CN" altLang="en-US" dirty="0"/>
              <a:t>用多维高斯分布刻画</a:t>
            </a:r>
            <a:endParaRPr lang="en-US" altLang="zh-CN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B6BE92B-EEAA-4CAE-B4BE-DE4CD372FDA6}"/>
              </a:ext>
            </a:extLst>
          </p:cNvPr>
          <p:cNvSpPr/>
          <p:nvPr/>
        </p:nvSpPr>
        <p:spPr>
          <a:xfrm>
            <a:off x="3382390" y="4625685"/>
            <a:ext cx="1393795" cy="3817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学习参数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D016FD-F810-4AEC-BFFF-2C54F578B34D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4079288" y="4134018"/>
            <a:ext cx="0" cy="49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02AD4F6-1FF8-44FD-95C5-6CD5BC6C4B10}"/>
              </a:ext>
            </a:extLst>
          </p:cNvPr>
          <p:cNvSpPr txBox="1"/>
          <p:nvPr/>
        </p:nvSpPr>
        <p:spPr>
          <a:xfrm>
            <a:off x="941033" y="5530788"/>
            <a:ext cx="804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分类：训练</a:t>
            </a:r>
            <a:r>
              <a:rPr lang="en-US" altLang="zh-CN" dirty="0"/>
              <a:t>10</a:t>
            </a:r>
            <a:r>
              <a:rPr lang="zh-CN" altLang="en-US" dirty="0"/>
              <a:t>个模型，分别用</a:t>
            </a:r>
            <a:r>
              <a:rPr lang="en-US" altLang="zh-CN" dirty="0"/>
              <a:t>0-9</a:t>
            </a:r>
            <a:r>
              <a:rPr lang="zh-CN" altLang="en-US" dirty="0"/>
              <a:t>的语音训练，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分类时</a:t>
            </a:r>
            <a:r>
              <a:rPr lang="en-US" altLang="zh-CN" dirty="0"/>
              <a:t>10</a:t>
            </a:r>
            <a:r>
              <a:rPr lang="zh-CN" altLang="en-US" dirty="0"/>
              <a:t>个模型分别预测，预测值为分数高的那个</a:t>
            </a:r>
          </a:p>
        </p:txBody>
      </p:sp>
    </p:spTree>
    <p:extLst>
      <p:ext uri="{BB962C8B-B14F-4D97-AF65-F5344CB8AC3E}">
        <p14:creationId xmlns:p14="http://schemas.microsoft.com/office/powerpoint/2010/main" val="74263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BC298-A953-4A45-845B-13E1276D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隐变量取值个数的影响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080A1-2FF8-448F-87CE-A529B2334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067901"/>
              </p:ext>
            </p:extLst>
          </p:nvPr>
        </p:nvGraphicFramePr>
        <p:xfrm>
          <a:off x="1613885" y="1700804"/>
          <a:ext cx="4813547" cy="3244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417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A979-3D2F-4D41-8135-897ECEC9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隐马尔可夫模型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611EB-EB0A-4503-B5F6-5C6ACBA7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04D098-CF17-4D1A-BDCE-DC88759C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0" y="1493352"/>
            <a:ext cx="6500423" cy="19356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C1B773-9D17-4793-9C94-06FD180E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9" y="3587750"/>
            <a:ext cx="4762913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2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A979-3D2F-4D41-8135-897ECEC9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隐马尔可夫模型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611EB-EB0A-4503-B5F6-5C6ACBA7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04D098-CF17-4D1A-BDCE-DC88759C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0" y="1493352"/>
            <a:ext cx="6500423" cy="19356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A0B316-AA81-4CCD-8BE7-287230B8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2" y="3508361"/>
            <a:ext cx="7270110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BB03-ECAD-434C-8EDE-ED3C6A3E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研究的问题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CF94FFE-DF85-4A6D-9CD2-90BC0C9AC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32" y="1338115"/>
            <a:ext cx="8679932" cy="4580017"/>
          </a:xfrm>
        </p:spPr>
      </p:pic>
    </p:spTree>
    <p:extLst>
      <p:ext uri="{BB962C8B-B14F-4D97-AF65-F5344CB8AC3E}">
        <p14:creationId xmlns:p14="http://schemas.microsoft.com/office/powerpoint/2010/main" val="134280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563-83C7-4CB8-806D-C3242B4F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2DECA-6E77-4FA5-9782-2180F598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endParaRPr lang="en-US" altLang="zh-CN" dirty="0"/>
          </a:p>
          <a:p>
            <a:r>
              <a:rPr lang="zh-CN" altLang="en-US" dirty="0"/>
              <a:t>穷举法：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413CF-85DE-4E6F-ACA2-73EBC57B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05" y="1277652"/>
            <a:ext cx="1089754" cy="449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F27C7B-09BC-4271-8E11-7C9EB2BF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37" y="2135415"/>
            <a:ext cx="5461623" cy="154881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566A8C1-CA1F-4E39-B75A-617A81EADCB2}"/>
              </a:ext>
            </a:extLst>
          </p:cNvPr>
          <p:cNvCxnSpPr>
            <a:cxnSpLocks/>
          </p:cNvCxnSpPr>
          <p:nvPr/>
        </p:nvCxnSpPr>
        <p:spPr>
          <a:xfrm flipV="1">
            <a:off x="3133817" y="3542191"/>
            <a:ext cx="745725" cy="65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74A8EE-30DE-435B-B2C2-3B4939C8E195}"/>
              </a:ext>
            </a:extLst>
          </p:cNvPr>
          <p:cNvSpPr txBox="1"/>
          <p:nvPr/>
        </p:nvSpPr>
        <p:spPr>
          <a:xfrm>
            <a:off x="2348987" y="42168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观测条件独立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BD16274-C29D-42FF-9726-E9A11DDE7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61" y="4524240"/>
            <a:ext cx="1295512" cy="7011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CBA6173-13AA-4D3E-B4F0-8FFE8F175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739" y="4379448"/>
            <a:ext cx="1280271" cy="845893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367D79-9FC0-4F82-B1D0-7049B12B8EC1}"/>
              </a:ext>
            </a:extLst>
          </p:cNvPr>
          <p:cNvCxnSpPr>
            <a:cxnSpLocks/>
          </p:cNvCxnSpPr>
          <p:nvPr/>
        </p:nvCxnSpPr>
        <p:spPr>
          <a:xfrm flipH="1" flipV="1">
            <a:off x="5655076" y="3429001"/>
            <a:ext cx="275207" cy="88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78AB2684-067F-45B4-B811-370C250EB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679" y="5642749"/>
            <a:ext cx="1402202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563-83C7-4CB8-806D-C3242B4F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估值</a:t>
            </a:r>
            <a:r>
              <a:rPr lang="en-US" altLang="zh-CN" dirty="0"/>
              <a:t>——</a:t>
            </a:r>
            <a:r>
              <a:rPr lang="zh-CN" altLang="en-US" dirty="0"/>
              <a:t>前向算法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2DECA-6E77-4FA5-9782-2180F598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endParaRPr lang="en-US" altLang="zh-CN" dirty="0"/>
          </a:p>
          <a:p>
            <a:r>
              <a:rPr lang="zh-CN" altLang="en-US" dirty="0"/>
              <a:t>前向算法：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递推公式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413CF-85DE-4E6F-ACA2-73EBC57B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05" y="1277652"/>
            <a:ext cx="1089754" cy="449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1077CB-A5B1-4808-8983-04E0F55B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578" y="1531313"/>
            <a:ext cx="4540048" cy="15669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2D9D61-D1BB-4FD2-B3FF-9939E188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100" y="3778991"/>
            <a:ext cx="2651990" cy="685859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1869C0-5E99-4FBB-9E1E-8082E96ACBE3}"/>
              </a:ext>
            </a:extLst>
          </p:cNvPr>
          <p:cNvCxnSpPr/>
          <p:nvPr/>
        </p:nvCxnSpPr>
        <p:spPr>
          <a:xfrm>
            <a:off x="4003829" y="2885243"/>
            <a:ext cx="190869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90C9830-7107-4255-9249-A0C80E25974F}"/>
              </a:ext>
            </a:extLst>
          </p:cNvPr>
          <p:cNvCxnSpPr>
            <a:endCxn id="10" idx="0"/>
          </p:cNvCxnSpPr>
          <p:nvPr/>
        </p:nvCxnSpPr>
        <p:spPr>
          <a:xfrm flipH="1">
            <a:off x="4057095" y="2956264"/>
            <a:ext cx="561744" cy="822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E8B3665-1503-4778-A0D4-590246BEB2CC}"/>
              </a:ext>
            </a:extLst>
          </p:cNvPr>
          <p:cNvCxnSpPr/>
          <p:nvPr/>
        </p:nvCxnSpPr>
        <p:spPr>
          <a:xfrm>
            <a:off x="4003828" y="2123243"/>
            <a:ext cx="19086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DC4FE18-0540-4DFF-BFE8-5F2F1AE73248}"/>
              </a:ext>
            </a:extLst>
          </p:cNvPr>
          <p:cNvCxnSpPr>
            <a:cxnSpLocks/>
          </p:cNvCxnSpPr>
          <p:nvPr/>
        </p:nvCxnSpPr>
        <p:spPr>
          <a:xfrm flipV="1">
            <a:off x="6045693" y="1793289"/>
            <a:ext cx="603301" cy="11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DC5A0CA8-0563-40F3-A0E9-5B46ED7C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626" y="1503308"/>
            <a:ext cx="548688" cy="4038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DD50A20-004B-4E6D-B5B1-C97051B11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826" y="5054543"/>
            <a:ext cx="3048264" cy="87637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5CDE676-80AC-401E-BFD5-4527A1252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698" y="73983"/>
            <a:ext cx="2123302" cy="13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563-83C7-4CB8-806D-C3242B4F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估值</a:t>
            </a:r>
            <a:r>
              <a:rPr lang="en-US" altLang="zh-CN" dirty="0"/>
              <a:t>——</a:t>
            </a:r>
            <a:r>
              <a:rPr lang="zh-CN" altLang="en-US" dirty="0"/>
              <a:t>前向算法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2DECA-6E77-4FA5-9782-2180F598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endParaRPr lang="en-US" altLang="zh-CN" dirty="0"/>
          </a:p>
          <a:p>
            <a:r>
              <a:rPr lang="zh-CN" altLang="en-US" dirty="0"/>
              <a:t>前向算法：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413CF-85DE-4E6F-ACA2-73EBC57B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05" y="1277652"/>
            <a:ext cx="1089754" cy="449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763DF6-1573-49E1-BA7D-E9CB7ED6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1" y="2261183"/>
            <a:ext cx="7143240" cy="3198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DBF6BE-DE4E-4689-88E6-B81877541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573" y="5749047"/>
            <a:ext cx="708721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563-83C7-4CB8-806D-C3242B4F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估值</a:t>
            </a:r>
            <a:r>
              <a:rPr lang="en-US" altLang="zh-CN" dirty="0"/>
              <a:t>——</a:t>
            </a:r>
            <a:r>
              <a:rPr lang="zh-CN" altLang="en-US" dirty="0"/>
              <a:t>后向算法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2DECA-6E77-4FA5-9782-2180F598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后向算法：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递推公式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413CF-85DE-4E6F-ACA2-73EBC57B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16" y="2453378"/>
            <a:ext cx="1089754" cy="449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FCD5E4-9B7B-4F5F-9062-995F87B4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267" y="1768962"/>
            <a:ext cx="3163295" cy="5053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782B91-F3CE-453A-9D49-242FA2D02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7" y="171459"/>
            <a:ext cx="2625373" cy="12438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C4CDC7-B9D2-4D21-8167-3DC9FB983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248" y="2938792"/>
            <a:ext cx="3069736" cy="8934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E7BE35-CB55-4BA4-B7EB-55DA6C172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636" y="4217328"/>
            <a:ext cx="3118432" cy="9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563-83C7-4CB8-806D-C3242B4F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估值</a:t>
            </a:r>
            <a:r>
              <a:rPr lang="en-US" altLang="zh-CN" dirty="0"/>
              <a:t>——</a:t>
            </a:r>
            <a:r>
              <a:rPr lang="zh-CN" altLang="en-US" dirty="0"/>
              <a:t>后向算法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2DECA-6E77-4FA5-9782-2180F598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后向算法：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931535-3B2D-4988-8372-D26C3BAE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31" y="2041804"/>
            <a:ext cx="7576415" cy="34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15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6868</TotalTime>
  <Words>372</Words>
  <Application>Microsoft Office PowerPoint</Application>
  <PresentationFormat>全屏显示(4:3)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Palatino Linotype</vt:lpstr>
      <vt:lpstr>Times New Roman</vt:lpstr>
      <vt:lpstr>1_Office 主题​​</vt:lpstr>
      <vt:lpstr>Hidden Markov Model</vt:lpstr>
      <vt:lpstr>隐马尔可夫模型</vt:lpstr>
      <vt:lpstr>隐马尔可夫模型</vt:lpstr>
      <vt:lpstr>研究的问题</vt:lpstr>
      <vt:lpstr>估值</vt:lpstr>
      <vt:lpstr>估值——前向算法</vt:lpstr>
      <vt:lpstr>估值——前向算法</vt:lpstr>
      <vt:lpstr>估值——后向算法</vt:lpstr>
      <vt:lpstr>估值——后向算法</vt:lpstr>
      <vt:lpstr>解码</vt:lpstr>
      <vt:lpstr>解码</vt:lpstr>
      <vt:lpstr>Hidden Markov Model</vt:lpstr>
      <vt:lpstr>隐马尔可夫模型</vt:lpstr>
      <vt:lpstr>研究的问题</vt:lpstr>
      <vt:lpstr>学习 Learning</vt:lpstr>
      <vt:lpstr>EM算法求解学习问题</vt:lpstr>
      <vt:lpstr>实验：独立词语音识别</vt:lpstr>
      <vt:lpstr>隐变量取值个数的影响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滕 明卓</cp:lastModifiedBy>
  <cp:revision>104</cp:revision>
  <dcterms:created xsi:type="dcterms:W3CDTF">2020-10-09T20:24:45Z</dcterms:created>
  <dcterms:modified xsi:type="dcterms:W3CDTF">2021-06-14T10:29:30Z</dcterms:modified>
</cp:coreProperties>
</file>