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ink/ink5.xml" ContentType="application/inkml+xml"/>
  <Override PartName="/ppt/notesSlides/notesSlide9.xml" ContentType="application/vnd.openxmlformats-officedocument.presentationml.notesSlide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80" r:id="rId4"/>
    <p:sldId id="279" r:id="rId5"/>
    <p:sldId id="281" r:id="rId6"/>
    <p:sldId id="289" r:id="rId7"/>
    <p:sldId id="286" r:id="rId8"/>
    <p:sldId id="287" r:id="rId9"/>
    <p:sldId id="28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0" autoAdjust="0"/>
    <p:restoredTop sz="78825" autoAdjust="0"/>
  </p:normalViewPr>
  <p:slideViewPr>
    <p:cSldViewPr snapToGrid="0">
      <p:cViewPr varScale="1">
        <p:scale>
          <a:sx n="74" d="100"/>
          <a:sy n="74" d="100"/>
        </p:scale>
        <p:origin x="1215" y="3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31C7CC9-53DC-4AE5-A0D0-92703098C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5B26A9-819A-46FC-AEFC-F99DB0A16B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9831E-3139-4A58-9E17-2EDE4B562ABF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8F6DA8-B82F-49C1-AE37-8F3D921AE7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BA0835-F0B6-4566-AF84-993B391ED3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83B61-9D3F-4703-B4C7-8B89071FA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15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2:04:1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1 919 0 0,'0'0'80'0'0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2:04:1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1 919 0 0,'0'0'80'0'0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3T13:01:58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1183 7855 0 0,'0'0'363'0'0,"1"-3"-12"0"0,5-12-234 0 0,1-5-56 0 0,17-34 1 0 0,0 10 397 0 0,-3-1 1 0 0,-1 0 0 0 0,-3-2 0 0 0,-2 0 0 0 0,13-66-1 0 0,-14 36-229 0 0,-4 0-1 0 0,0-126 0 0 0,-11 175 243 0 0,-8-55 0 0 0,8 81-229 0 0,-6-23 667 0 0,1 2-188 0 0,-6-37 1 0 0,10 34-265 0 0,2 24 22 0 0,2-10-248 0 0,-2 10-24 0 0,5-26 322 0 0,-3 15-472 0 0,2-1-46 0 0,2 2-1 0 0,2 1 32 0 0,-3 3-21 0 0,-2 4 26 0 0,4-5-22 0 0,3-1 38 0 0,-3 1 2 0 0,-4 6-2 0 0,4-2 6 0 0,-5 3 470 0 0,14 0-430 0 0,-13 2-35 0 0,0 1-6 0 0,14 2-15 0 0,3 1-44 0 0,-3-2 1 0 0,-10-1 32 0 0,15-1-21 0 0,-19 2-47 0 0,2-1 49 0 0,26 0 173 0 0,-27-2-184 0 0,31 0 204 0 0,-24 1-195 0 0,-8 0 104 0 0,0-1-68 0 0,9 0-919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3T13:01:58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1183 7855 0 0,'0'0'363'0'0,"1"-3"-12"0"0,5-12-234 0 0,1-5-56 0 0,17-34 1 0 0,0 10 397 0 0,-3-1 1 0 0,-1 0 0 0 0,-3-2 0 0 0,-2 0 0 0 0,13-66-1 0 0,-14 36-229 0 0,-4 0-1 0 0,0-126 0 0 0,-11 175 243 0 0,-8-55 0 0 0,8 81-229 0 0,-6-23 667 0 0,1 2-188 0 0,-6-37 1 0 0,10 34-265 0 0,2 24 22 0 0,2-10-248 0 0,-2 10-24 0 0,5-26 322 0 0,-3 15-472 0 0,2-1-46 0 0,2 2-1 0 0,2 1 32 0 0,-3 3-21 0 0,-2 4 26 0 0,4-5-22 0 0,3-1 38 0 0,-3 1 2 0 0,-4 6-2 0 0,4-2 6 0 0,-5 3 470 0 0,14 0-430 0 0,-13 2-35 0 0,0 1-6 0 0,14 2-15 0 0,3 1-44 0 0,-3-2 1 0 0,-10-1 32 0 0,15-1-21 0 0,-19 2-47 0 0,2-1 49 0 0,26 0 173 0 0,-27-2-184 0 0,31 0 204 0 0,-24 1-195 0 0,-8 0 104 0 0,0-1-68 0 0,9 0-919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3T13:01:58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1183 7855 0 0,'0'0'363'0'0,"1"-3"-12"0"0,5-12-234 0 0,1-5-56 0 0,17-34 1 0 0,0 10 397 0 0,-3-1 1 0 0,-1 0 0 0 0,-3-2 0 0 0,-2 0 0 0 0,13-66-1 0 0,-14 36-229 0 0,-4 0-1 0 0,0-126 0 0 0,-11 175 243 0 0,-8-55 0 0 0,8 81-229 0 0,-6-23 667 0 0,1 2-188 0 0,-6-37 1 0 0,10 34-265 0 0,2 24 22 0 0,2-10-248 0 0,-2 10-24 0 0,5-26 322 0 0,-3 15-472 0 0,2-1-46 0 0,2 2-1 0 0,2 1 32 0 0,-3 3-21 0 0,-2 4 26 0 0,4-5-22 0 0,3-1 38 0 0,-3 1 2 0 0,-4 6-2 0 0,4-2 6 0 0,-5 3 470 0 0,14 0-430 0 0,-13 2-35 0 0,0 1-6 0 0,14 2-15 0 0,3 1-44 0 0,-3-2 1 0 0,-10-1 32 0 0,15-1-21 0 0,-19 2-47 0 0,2-1 49 0 0,26 0 173 0 0,-27-2-184 0 0,31 0 204 0 0,-24 1-195 0 0,-8 0 104 0 0,0-1-68 0 0,9 0-919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3T13:01:58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1183 7855 0 0,'0'0'363'0'0,"1"-3"-12"0"0,5-12-234 0 0,1-5-56 0 0,17-34 1 0 0,0 10 397 0 0,-3-1 1 0 0,-1 0 0 0 0,-3-2 0 0 0,-2 0 0 0 0,13-66-1 0 0,-14 36-229 0 0,-4 0-1 0 0,0-126 0 0 0,-11 175 243 0 0,-8-55 0 0 0,8 81-229 0 0,-6-23 667 0 0,1 2-188 0 0,-6-37 1 0 0,10 34-265 0 0,2 24 22 0 0,2-10-248 0 0,-2 10-24 0 0,5-26 322 0 0,-3 15-472 0 0,2-1-46 0 0,2 2-1 0 0,2 1 32 0 0,-3 3-21 0 0,-2 4 26 0 0,4-5-22 0 0,3-1 38 0 0,-3 1 2 0 0,-4 6-2 0 0,4-2 6 0 0,-5 3 470 0 0,14 0-430 0 0,-13 2-35 0 0,0 1-6 0 0,14 2-15 0 0,3 1-44 0 0,-3-2 1 0 0,-10-1 32 0 0,15-1-21 0 0,-19 2-47 0 0,2-1 49 0 0,26 0 173 0 0,-27-2-184 0 0,31 0 204 0 0,-24 1-195 0 0,-8 0 104 0 0,0-1-68 0 0,9 0-919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531D5-84A6-4380-97AC-0D4B3BF6DA3D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B293-4B4A-4443-89C9-D80B2650D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617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两者都是以色列本古里安大学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AB293-4B4A-4443-89C9-D80B2650D95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202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R(x)</a:t>
            </a:r>
            <a:r>
              <a:rPr lang="zh-CN" altLang="en-US" dirty="0"/>
              <a:t>是真实分布的期望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AB293-4B4A-4443-89C9-D80B2650D9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391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AB293-4B4A-4443-89C9-D80B2650D95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27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AB293-4B4A-4443-89C9-D80B2650D95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405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Adaptation to reduce dependency </a:t>
            </a:r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AB293-4B4A-4443-89C9-D80B2650D95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695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Adaptation to reduce dependency </a:t>
            </a:r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AB293-4B4A-4443-89C9-D80B2650D95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18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Adaptation to reduce dependency </a:t>
            </a:r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AB293-4B4A-4443-89C9-D80B2650D95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18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Adaptation to reduce dependency </a:t>
            </a:r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AB293-4B4A-4443-89C9-D80B2650D95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789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Adaptation to reduce dependency </a:t>
            </a:r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AB293-4B4A-4443-89C9-D80B2650D95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51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4210CB63-E625-44B8-BCBB-794787F09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20479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>
            <a:extLst>
              <a:ext uri="{FF2B5EF4-FFF2-40B4-BE49-F238E27FC236}">
                <a16:creationId xmlns:a16="http://schemas.microsoft.com/office/drawing/2014/main" id="{970A1557-07A0-41A2-91B1-D66394DAF5B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913689" y="107950"/>
            <a:ext cx="1081087" cy="1758950"/>
            <a:chOff x="6322762" y="100290"/>
            <a:chExt cx="1080000" cy="1760164"/>
          </a:xfrm>
        </p:grpSpPr>
        <p:pic>
          <p:nvPicPr>
            <p:cNvPr id="6" name="Picture 2" descr="“南京大学 logo”的图片搜索结果">
              <a:extLst>
                <a:ext uri="{FF2B5EF4-FFF2-40B4-BE49-F238E27FC236}">
                  <a16:creationId xmlns:a16="http://schemas.microsoft.com/office/drawing/2014/main" id="{AD713C86-8909-4283-B7C1-71B9B8503D3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15">
              <a:extLst>
                <a:ext uri="{FF2B5EF4-FFF2-40B4-BE49-F238E27FC236}">
                  <a16:creationId xmlns:a16="http://schemas.microsoft.com/office/drawing/2014/main" id="{600BEEB2-0C0F-4C6D-9A75-06F89AC7D23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906"/>
            <a:stretch>
              <a:fillRect/>
            </a:stretch>
          </p:blipFill>
          <p:spPr bwMode="auto">
            <a:xfrm>
              <a:off x="6322762" y="100290"/>
              <a:ext cx="1080000" cy="349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图片 3">
            <a:extLst>
              <a:ext uri="{FF2B5EF4-FFF2-40B4-BE49-F238E27FC236}">
                <a16:creationId xmlns:a16="http://schemas.microsoft.com/office/drawing/2014/main" id="{8D7E871F-E02A-40B1-9F96-F9D35F7B55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52977"/>
            <a:ext cx="91535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698" y="1901150"/>
            <a:ext cx="7772400" cy="12602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Aft>
                <a:spcPts val="450"/>
              </a:spcAft>
              <a:defRPr sz="3600" baseline="0">
                <a:latin typeface="Palatino Linotype" panose="02040502050505030304" pitchFamily="18" charset="0"/>
              </a:defRPr>
            </a:lvl1pPr>
          </a:lstStyle>
          <a:p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Palatino Linotype" panose="0204050205050503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8002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2FBBF621-7E86-4E6C-BBD9-7A551D4A601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50826" y="1143000"/>
            <a:ext cx="5545138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pic>
        <p:nvPicPr>
          <p:cNvPr id="5" name="Picture 14">
            <a:extLst>
              <a:ext uri="{FF2B5EF4-FFF2-40B4-BE49-F238E27FC236}">
                <a16:creationId xmlns:a16="http://schemas.microsoft.com/office/drawing/2014/main" id="{5A11CFAA-6762-4420-AE05-2437A60BD0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6" y="28257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7" y="322486"/>
            <a:ext cx="7144205" cy="730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8" y="1295406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968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>
            <a:extLst>
              <a:ext uri="{FF2B5EF4-FFF2-40B4-BE49-F238E27FC236}">
                <a16:creationId xmlns:a16="http://schemas.microsoft.com/office/drawing/2014/main" id="{6E1C2E28-2252-4228-BC20-DC23B75DBA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5" y="28257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70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6013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8">
            <a:extLst>
              <a:ext uri="{FF2B5EF4-FFF2-40B4-BE49-F238E27FC236}">
                <a16:creationId xmlns:a16="http://schemas.microsoft.com/office/drawing/2014/main" id="{31BE911D-C467-45F2-B9CC-ACDF15316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" y="6321427"/>
            <a:ext cx="9142413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FE62C3FA-0DBF-4FDC-92E3-E5EB234F8B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0826" y="322263"/>
            <a:ext cx="67341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图片 2">
            <a:extLst>
              <a:ext uri="{FF2B5EF4-FFF2-40B4-BE49-F238E27FC236}">
                <a16:creationId xmlns:a16="http://schemas.microsoft.com/office/drawing/2014/main" id="{0B9ED53C-6A52-4B37-9365-96B6B07205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3340"/>
            <a:ext cx="91440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3">
            <a:extLst>
              <a:ext uri="{FF2B5EF4-FFF2-40B4-BE49-F238E27FC236}">
                <a16:creationId xmlns:a16="http://schemas.microsoft.com/office/drawing/2014/main" id="{FDCA754A-F4F5-449D-8F80-8B7D9A444B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0826" y="1295402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947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9pPr>
    </p:titleStyle>
    <p:bodyStyle>
      <a:lvl1pPr marL="171450" indent="-171450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143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72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2001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5430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5.xm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BF91E-1700-4754-B4AB-0B078F4C8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473" y="1901150"/>
            <a:ext cx="8219206" cy="1260249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SGD, Batch Normalization and hyperparameter-tuning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020E0E-CACC-45C2-945D-48A2DD83578A}"/>
              </a:ext>
            </a:extLst>
          </p:cNvPr>
          <p:cNvSpPr txBox="1"/>
          <p:nvPr/>
        </p:nvSpPr>
        <p:spPr>
          <a:xfrm>
            <a:off x="6244893" y="4695829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汇报人：倪杰</a:t>
            </a:r>
          </a:p>
        </p:txBody>
      </p:sp>
    </p:spTree>
    <p:extLst>
      <p:ext uri="{BB962C8B-B14F-4D97-AF65-F5344CB8AC3E}">
        <p14:creationId xmlns:p14="http://schemas.microsoft.com/office/powerpoint/2010/main" val="388413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F5BF8-FF6D-4766-8FA3-62C84360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+mn-lt"/>
              </a:rPr>
              <a:t>Gradient Descent 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22931-7E7F-4C0D-9CF7-B7E7829F7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kern="100" dirty="0">
                <a:latin typeface="+mn-lt"/>
                <a:ea typeface="等线" panose="02010600030101010101" pitchFamily="2" charset="-122"/>
              </a:rPr>
              <a:t>Minimize loss function step by step</a:t>
            </a:r>
          </a:p>
          <a:p>
            <a:pPr lvl="1"/>
            <a:r>
              <a:rPr lang="en-US" altLang="zh-CN" sz="2400" kern="100" dirty="0">
                <a:latin typeface="+mn-lt"/>
                <a:ea typeface="等线" panose="02010600030101010101" pitchFamily="2" charset="-122"/>
              </a:rPr>
              <a:t>Compute the negative Gradient</a:t>
            </a:r>
          </a:p>
          <a:p>
            <a:pPr lvl="1"/>
            <a:r>
              <a:rPr lang="en-US" altLang="zh-CN" sz="2400" kern="100" dirty="0">
                <a:latin typeface="+mn-lt"/>
                <a:ea typeface="等线" panose="02010600030101010101" pitchFamily="2" charset="-122"/>
              </a:rPr>
              <a:t>Give the learning rate</a:t>
            </a:r>
          </a:p>
          <a:p>
            <a:pPr lvl="1"/>
            <a:r>
              <a:rPr lang="en-US" altLang="zh-CN" sz="2400" kern="100" dirty="0">
                <a:latin typeface="+mn-lt"/>
                <a:ea typeface="等线" panose="02010600030101010101" pitchFamily="2" charset="-122"/>
              </a:rPr>
              <a:t>Use all the data to update the parameter</a:t>
            </a:r>
          </a:p>
          <a:p>
            <a:pPr lvl="1"/>
            <a:endParaRPr lang="en-US" altLang="zh-CN" sz="2800" kern="100" dirty="0">
              <a:latin typeface="+mn-lt"/>
              <a:ea typeface="等线" panose="02010600030101010101" pitchFamily="2" charset="-122"/>
            </a:endParaRPr>
          </a:p>
          <a:p>
            <a:r>
              <a:rPr lang="en-US" altLang="zh-CN" sz="2800" kern="100" dirty="0">
                <a:latin typeface="+mn-lt"/>
                <a:ea typeface="等线" panose="02010600030101010101" pitchFamily="2" charset="-122"/>
              </a:rPr>
              <a:t>Problems: saddle point  and  local minimum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C29B73D-8B49-4B87-90DB-D725F621B6D9}"/>
                  </a:ext>
                </a:extLst>
              </p14:cNvPr>
              <p14:cNvContentPartPr/>
              <p14:nvPr/>
            </p14:nvContentPartPr>
            <p14:xfrm>
              <a:off x="1735684" y="4825811"/>
              <a:ext cx="360" cy="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C29B73D-8B49-4B87-90DB-D725F621B6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27044" y="481717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AF7B9EFC-BEC0-446B-ACBC-C50327951C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7" y="3733534"/>
            <a:ext cx="3235968" cy="25682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E72895D-09ED-4FDF-B8B0-606A0A7365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890" y="3931407"/>
            <a:ext cx="2948519" cy="24095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554BF0F-B6C2-47FE-8BD2-ADA3520B918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55"/>
          <a:stretch/>
        </p:blipFill>
        <p:spPr>
          <a:xfrm>
            <a:off x="918359" y="2984160"/>
            <a:ext cx="2565376" cy="28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FF1BC-76CF-4953-B166-6A8BDEF3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+mn-lt"/>
              </a:rPr>
              <a:t>Stochastic Gradient Descent 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500412AA-17D8-4250-B0F0-24295DC4A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7" y="1188250"/>
            <a:ext cx="8736013" cy="4967167"/>
          </a:xfrm>
        </p:spPr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  <a:latin typeface="+mn-lt"/>
                <a:ea typeface="等线" panose="02010600030101010101" pitchFamily="2" charset="-122"/>
              </a:rPr>
              <a:t>Use gradient of minibatch to update</a:t>
            </a:r>
          </a:p>
          <a:p>
            <a:pPr lvl="1"/>
            <a:r>
              <a:rPr lang="en-US" altLang="zh-CN" sz="2500" dirty="0">
                <a:solidFill>
                  <a:srgbClr val="000000"/>
                </a:solidFill>
                <a:latin typeface="+mn-lt"/>
                <a:ea typeface="等线" panose="02010600030101010101" pitchFamily="2" charset="-122"/>
              </a:rPr>
              <a:t>Allows for larger learning rate</a:t>
            </a:r>
          </a:p>
          <a:p>
            <a:pPr lvl="1"/>
            <a:r>
              <a:rPr lang="en-US" altLang="zh-CN" sz="2500" dirty="0">
                <a:solidFill>
                  <a:srgbClr val="000000"/>
                </a:solidFill>
                <a:latin typeface="+mn-lt"/>
                <a:ea typeface="等线" panose="02010600030101010101" pitchFamily="2" charset="-122"/>
              </a:rPr>
              <a:t>Faster than GD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+mn-lt"/>
                <a:ea typeface="等线" panose="02010600030101010101" pitchFamily="2" charset="-122"/>
              </a:rPr>
              <a:t>Stochastic thus may escape from saddle point and local minimum</a:t>
            </a:r>
          </a:p>
          <a:p>
            <a:pPr lvl="1"/>
            <a:r>
              <a:rPr lang="en-US" altLang="zh-CN" sz="2500" dirty="0">
                <a:solidFill>
                  <a:srgbClr val="000000"/>
                </a:solidFill>
                <a:latin typeface="+mn-lt"/>
                <a:ea typeface="等线" panose="02010600030101010101" pitchFamily="2" charset="-122"/>
              </a:rPr>
              <a:t>Adapted for nonconvex problem</a:t>
            </a:r>
          </a:p>
          <a:p>
            <a:endParaRPr lang="en-US" altLang="zh-CN" sz="2800" dirty="0">
              <a:solidFill>
                <a:srgbClr val="000000"/>
              </a:solidFill>
              <a:latin typeface="+mn-lt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800" dirty="0">
              <a:effectLst/>
              <a:latin typeface="+mn-lt"/>
              <a:ea typeface="等线" panose="02010600030101010101" pitchFamily="2" charset="-122"/>
            </a:endParaRPr>
          </a:p>
          <a:p>
            <a:pPr marL="342900" lvl="1" indent="0">
              <a:buNone/>
            </a:pP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endParaRPr lang="en-US" altLang="zh-CN" sz="2400" dirty="0">
              <a:latin typeface="+mn-lt"/>
            </a:endParaRPr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68ABFD-0260-43C6-A1F9-AE68DA546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66" y="3168204"/>
            <a:ext cx="6419350" cy="317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3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F5BF8-FF6D-4766-8FA3-62C84360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+mn-lt"/>
              </a:rPr>
              <a:t>Batch Normalization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22931-7E7F-4C0D-9CF7-B7E7829F7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kern="100" dirty="0">
                <a:latin typeface="+mn-lt"/>
                <a:ea typeface="等线" panose="02010600030101010101" pitchFamily="2" charset="-122"/>
              </a:rPr>
              <a:t>Motivation: internal covariate shift</a:t>
            </a:r>
          </a:p>
          <a:p>
            <a:pPr lvl="1"/>
            <a:r>
              <a:rPr lang="en-US" altLang="zh-CN" sz="2400" kern="100" dirty="0">
                <a:latin typeface="+mn-lt"/>
                <a:ea typeface="等线" panose="02010600030101010101" pitchFamily="2" charset="-122"/>
              </a:rPr>
              <a:t>distribution of layer inputs change</a:t>
            </a:r>
          </a:p>
          <a:p>
            <a:pPr lvl="1"/>
            <a:r>
              <a:rPr lang="en-US" altLang="zh-CN" sz="2400" kern="100" dirty="0">
                <a:latin typeface="+mn-lt"/>
                <a:ea typeface="等线" panose="02010600030101010101" pitchFamily="2" charset="-122"/>
              </a:rPr>
              <a:t>The layers continuously adapt to new distribution</a:t>
            </a:r>
          </a:p>
          <a:p>
            <a:pPr lvl="1"/>
            <a:r>
              <a:rPr lang="en-US" altLang="zh-CN" sz="2400" kern="100" dirty="0">
                <a:latin typeface="+mn-lt"/>
                <a:ea typeface="等线" panose="02010600030101010101" pitchFamily="2" charset="-122"/>
              </a:rPr>
              <a:t>Problems get worse when the net is deep</a:t>
            </a:r>
          </a:p>
          <a:p>
            <a:pPr marL="0" indent="0">
              <a:buNone/>
            </a:pPr>
            <a:endParaRPr lang="en-US" altLang="zh-CN" sz="2800" kern="100" dirty="0">
              <a:latin typeface="+mn-lt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800" kern="100" dirty="0">
              <a:latin typeface="+mn-lt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800" kern="100" dirty="0">
              <a:latin typeface="+mn-lt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800" kern="100" dirty="0">
              <a:effectLst/>
              <a:latin typeface="+mn-lt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800" kern="100" dirty="0">
              <a:latin typeface="+mn-lt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800" kern="100" dirty="0">
              <a:effectLst/>
              <a:latin typeface="+mn-lt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800" kern="100" dirty="0">
              <a:latin typeface="+mn-lt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800" kern="100" dirty="0">
              <a:effectLst/>
              <a:latin typeface="+mn-lt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800" kern="100" dirty="0">
              <a:latin typeface="+mn-lt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800" kern="100" dirty="0">
              <a:effectLst/>
              <a:latin typeface="+mn-lt"/>
              <a:ea typeface="等线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C29B73D-8B49-4B87-90DB-D725F621B6D9}"/>
                  </a:ext>
                </a:extLst>
              </p14:cNvPr>
              <p14:cNvContentPartPr/>
              <p14:nvPr/>
            </p14:nvContentPartPr>
            <p14:xfrm>
              <a:off x="1735684" y="4825811"/>
              <a:ext cx="360" cy="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C29B73D-8B49-4B87-90DB-D725F621B6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27044" y="481717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54E3BD29-6980-4EFD-9E50-E167AB841C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89" y="2878990"/>
            <a:ext cx="4243925" cy="347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2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91041-C4AC-46A8-8FD2-8732AAC7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+mn-lt"/>
              </a:rPr>
              <a:t>Batch Normalization 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BE68A-4695-4EE1-B73D-E41B55306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4" y="1295406"/>
            <a:ext cx="8736013" cy="4967167"/>
          </a:xfrm>
        </p:spPr>
        <p:txBody>
          <a:bodyPr/>
          <a:lstStyle/>
          <a:p>
            <a:r>
              <a:rPr lang="en-US" altLang="zh-CN" sz="2800" dirty="0"/>
              <a:t>Normalization Step</a:t>
            </a:r>
          </a:p>
          <a:p>
            <a:pPr lvl="1"/>
            <a:r>
              <a:rPr lang="en-US" altLang="zh-CN" sz="2400" dirty="0"/>
              <a:t>Normalize to N(0,1)</a:t>
            </a:r>
          </a:p>
          <a:p>
            <a:pPr lvl="1"/>
            <a:r>
              <a:rPr lang="en-US" altLang="zh-CN" sz="2400" dirty="0"/>
              <a:t>Depends only on inputs</a:t>
            </a:r>
            <a:endParaRPr lang="en-US" altLang="zh-CN" sz="2800" b="1" dirty="0"/>
          </a:p>
          <a:p>
            <a:r>
              <a:rPr lang="en-US" altLang="zh-CN" sz="2800" dirty="0"/>
              <a:t>Scale and Shift</a:t>
            </a:r>
          </a:p>
          <a:p>
            <a:pPr lvl="1"/>
            <a:r>
              <a:rPr lang="en-US" altLang="zh-CN" sz="2500" dirty="0"/>
              <a:t>Data can be rebuilt by using mean and variance </a:t>
            </a:r>
          </a:p>
          <a:p>
            <a:pPr lvl="1"/>
            <a:r>
              <a:rPr lang="en-US" altLang="zh-CN" sz="2500" dirty="0"/>
              <a:t>Get the scale and bias by back propagation</a:t>
            </a:r>
          </a:p>
          <a:p>
            <a:pPr lvl="1"/>
            <a:r>
              <a:rPr lang="en-US" altLang="zh-CN" sz="2500" dirty="0"/>
              <a:t>Output:</a:t>
            </a:r>
          </a:p>
          <a:p>
            <a:r>
              <a:rPr lang="en-US" altLang="zh-CN" sz="2800" dirty="0"/>
              <a:t>Advantages:</a:t>
            </a:r>
          </a:p>
          <a:p>
            <a:pPr lvl="1"/>
            <a:r>
              <a:rPr lang="en-US" altLang="zh-CN" sz="2500" dirty="0"/>
              <a:t>Faster when net gets deep</a:t>
            </a:r>
          </a:p>
          <a:p>
            <a:pPr lvl="1"/>
            <a:r>
              <a:rPr lang="en-US" altLang="zh-CN" sz="2500" dirty="0"/>
              <a:t>Better performance</a:t>
            </a:r>
          </a:p>
          <a:p>
            <a:pPr lvl="1"/>
            <a:r>
              <a:rPr lang="en-US" altLang="zh-CN" sz="2500" dirty="0"/>
              <a:t>Allows for larger learning rate</a:t>
            </a:r>
          </a:p>
          <a:p>
            <a:pPr lvl="1"/>
            <a:r>
              <a:rPr lang="en-US" altLang="zh-CN" sz="2500" dirty="0"/>
              <a:t>Less careful about Initialization</a:t>
            </a:r>
          </a:p>
          <a:p>
            <a:pPr lvl="1"/>
            <a:endParaRPr lang="en-US" altLang="zh-CN" sz="2500" dirty="0"/>
          </a:p>
          <a:p>
            <a:pPr lvl="1"/>
            <a:endParaRPr lang="en-US" altLang="zh-CN" sz="2500" dirty="0"/>
          </a:p>
          <a:p>
            <a:pPr lvl="1"/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700" dirty="0"/>
          </a:p>
          <a:p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C955F8-BBC0-410A-89B8-A2BCD1355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974" y="3791136"/>
            <a:ext cx="2609981" cy="41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4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91041-C4AC-46A8-8FD2-8732AAC7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+mn-lt"/>
              </a:rPr>
              <a:t>Experiment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BE68A-4695-4EE1-B73D-E41B55306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4" y="1295406"/>
            <a:ext cx="8736013" cy="4967167"/>
          </a:xfrm>
        </p:spPr>
        <p:txBody>
          <a:bodyPr/>
          <a:lstStyle/>
          <a:p>
            <a:r>
              <a:rPr lang="en-US" altLang="zh-CN" sz="2800" dirty="0"/>
              <a:t>Dataset: MINIST(60000×28×28)</a:t>
            </a:r>
          </a:p>
          <a:p>
            <a:r>
              <a:rPr lang="en-US" altLang="zh-CN" sz="2800" dirty="0"/>
              <a:t>Model: 2 conv2d+BN+2FCL</a:t>
            </a:r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marL="342900" lvl="1" indent="0">
              <a:buNone/>
            </a:pPr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marL="342900" lvl="1" indent="0">
              <a:buNone/>
            </a:pPr>
            <a:endParaRPr lang="en-US" altLang="zh-CN" sz="2400" dirty="0"/>
          </a:p>
          <a:p>
            <a:pPr marL="342900" lvl="1" indent="0">
              <a:buNone/>
            </a:pPr>
            <a:r>
              <a:rPr lang="en-US" altLang="zh-CN" sz="2400" dirty="0"/>
              <a:t> </a:t>
            </a:r>
          </a:p>
          <a:p>
            <a:pPr marL="342900" lvl="1" indent="0">
              <a:buNone/>
            </a:pPr>
            <a:endParaRPr lang="en-US" altLang="zh-CN" sz="25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700" dirty="0"/>
          </a:p>
          <a:p>
            <a:endParaRPr lang="zh-CN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F2A1E5E1-0CC0-4742-A8E4-74CB3B90EC55}"/>
                  </a:ext>
                </a:extLst>
              </p14:cNvPr>
              <p14:cNvContentPartPr/>
              <p14:nvPr/>
            </p14:nvContentPartPr>
            <p14:xfrm>
              <a:off x="4707079" y="5083200"/>
              <a:ext cx="159480" cy="42624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F2A1E5E1-0CC0-4742-A8E4-74CB3B90EC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98079" y="5074200"/>
                <a:ext cx="177120" cy="4438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0CA4238-BDA3-4212-B31A-9279B3BBE1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89" y="2163650"/>
            <a:ext cx="4547608" cy="418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91041-C4AC-46A8-8FD2-8732AAC7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+mn-lt"/>
              </a:rPr>
              <a:t>Experiment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BE68A-4695-4EE1-B73D-E41B55306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4" y="1295406"/>
            <a:ext cx="8736013" cy="4967167"/>
          </a:xfrm>
        </p:spPr>
        <p:txBody>
          <a:bodyPr/>
          <a:lstStyle/>
          <a:p>
            <a:r>
              <a:rPr lang="en-US" altLang="zh-CN" sz="2800" dirty="0"/>
              <a:t>Dataset: MINIST(60000×28×28) test:10000</a:t>
            </a:r>
          </a:p>
          <a:p>
            <a:r>
              <a:rPr lang="en-US" altLang="zh-CN" sz="2800" dirty="0"/>
              <a:t>Model: 2 conv2d+BN+2FCL</a:t>
            </a:r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marL="342900" lvl="1" indent="0">
              <a:buNone/>
            </a:pPr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marL="342900" lvl="1" indent="0">
              <a:buNone/>
            </a:pPr>
            <a:endParaRPr lang="en-US" altLang="zh-CN" sz="2400" dirty="0"/>
          </a:p>
          <a:p>
            <a:pPr marL="342900" lvl="1" indent="0">
              <a:buNone/>
            </a:pPr>
            <a:r>
              <a:rPr lang="en-US" altLang="zh-CN" sz="2400" dirty="0"/>
              <a:t> </a:t>
            </a:r>
          </a:p>
          <a:p>
            <a:pPr marL="342900" lvl="1" indent="0">
              <a:buNone/>
            </a:pPr>
            <a:endParaRPr lang="en-US" altLang="zh-CN" sz="25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700" dirty="0"/>
          </a:p>
          <a:p>
            <a:endParaRPr lang="zh-CN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F2A1E5E1-0CC0-4742-A8E4-74CB3B90EC55}"/>
                  </a:ext>
                </a:extLst>
              </p14:cNvPr>
              <p14:cNvContentPartPr/>
              <p14:nvPr/>
            </p14:nvContentPartPr>
            <p14:xfrm>
              <a:off x="4707079" y="5083200"/>
              <a:ext cx="159480" cy="42624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F2A1E5E1-0CC0-4742-A8E4-74CB3B90EC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98079" y="5074200"/>
                <a:ext cx="177120" cy="4438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0CA4238-BDA3-4212-B31A-9279B3BBE1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89" y="2163650"/>
            <a:ext cx="4547608" cy="418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5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91041-C4AC-46A8-8FD2-8732AAC7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+mn-lt"/>
              </a:rPr>
              <a:t>Hyperparameter tuning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BE68A-4695-4EE1-B73D-E41B55306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4" y="1295406"/>
            <a:ext cx="8736013" cy="4967167"/>
          </a:xfrm>
        </p:spPr>
        <p:txBody>
          <a:bodyPr/>
          <a:lstStyle/>
          <a:p>
            <a:r>
              <a:rPr lang="en-US" altLang="zh-CN" sz="2800" dirty="0">
                <a:latin typeface="+mn-lt"/>
              </a:rPr>
              <a:t>Hyperparameters: batch size, learning rate, gamma</a:t>
            </a:r>
            <a:endParaRPr lang="en-US" altLang="zh-CN" sz="2800" dirty="0"/>
          </a:p>
          <a:p>
            <a:r>
              <a:rPr lang="en-US" altLang="zh-CN" sz="2800" dirty="0"/>
              <a:t>Small trick: Find adequate batch size first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Narrow down the scale</a:t>
            </a:r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marL="342900" lvl="1" indent="0">
              <a:buNone/>
            </a:pPr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marL="342900" lvl="1" indent="0">
              <a:buNone/>
            </a:pPr>
            <a:endParaRPr lang="en-US" altLang="zh-CN" sz="2400" dirty="0"/>
          </a:p>
          <a:p>
            <a:pPr marL="342900" lvl="1" indent="0">
              <a:buNone/>
            </a:pPr>
            <a:r>
              <a:rPr lang="en-US" altLang="zh-CN" sz="2400" dirty="0"/>
              <a:t> </a:t>
            </a:r>
          </a:p>
          <a:p>
            <a:pPr marL="342900" lvl="1" indent="0">
              <a:buNone/>
            </a:pPr>
            <a:endParaRPr lang="en-US" altLang="zh-CN" sz="25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700" dirty="0"/>
          </a:p>
          <a:p>
            <a:endParaRPr lang="zh-CN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F2A1E5E1-0CC0-4742-A8E4-74CB3B90EC55}"/>
                  </a:ext>
                </a:extLst>
              </p14:cNvPr>
              <p14:cNvContentPartPr/>
              <p14:nvPr/>
            </p14:nvContentPartPr>
            <p14:xfrm>
              <a:off x="4707079" y="5083200"/>
              <a:ext cx="159480" cy="42624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F2A1E5E1-0CC0-4742-A8E4-74CB3B90EC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98079" y="5074200"/>
                <a:ext cx="177120" cy="4438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5D66F5CC-0E85-4B53-844E-D3C460448E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13" y="2231202"/>
            <a:ext cx="6766448" cy="2496711"/>
          </a:xfrm>
          <a:prstGeom prst="rect">
            <a:avLst/>
          </a:prstGeom>
        </p:spPr>
      </p:pic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780E20E0-2511-4890-A7FB-F9BB14F0F7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313" y="5172725"/>
            <a:ext cx="5246890" cy="921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24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91041-C4AC-46A8-8FD2-8732AAC7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+mn-lt"/>
              </a:rPr>
              <a:t>Hyperparameter tuning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BE68A-4695-4EE1-B73D-E41B55306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4" y="1295406"/>
            <a:ext cx="8736013" cy="4967167"/>
          </a:xfrm>
        </p:spPr>
        <p:txBody>
          <a:bodyPr/>
          <a:lstStyle/>
          <a:p>
            <a:r>
              <a:rPr lang="en-US" altLang="zh-CN" sz="2800" dirty="0">
                <a:latin typeface="+mn-lt"/>
              </a:rPr>
              <a:t>Use part of data and save 10 best net parameters</a:t>
            </a:r>
            <a:endParaRPr lang="en-US" altLang="zh-CN" sz="2800" dirty="0"/>
          </a:p>
          <a:p>
            <a:r>
              <a:rPr lang="en-US" altLang="zh-CN" sz="2800" dirty="0"/>
              <a:t>Test 10 best net in full data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Best accuracy: 99.21</a:t>
            </a:r>
          </a:p>
          <a:p>
            <a:pPr marL="342900" lvl="1" indent="0">
              <a:buNone/>
            </a:pPr>
            <a:r>
              <a:rPr lang="en-US" altLang="zh-CN" sz="2400" dirty="0"/>
              <a:t>Batch size:100   Initial lr:0.05   </a:t>
            </a:r>
            <a:r>
              <a:rPr lang="en-US" altLang="zh-CN" sz="2400" dirty="0" err="1"/>
              <a:t>lr</a:t>
            </a:r>
            <a:r>
              <a:rPr lang="en-US" altLang="zh-CN" sz="2400" dirty="0"/>
              <a:t> decay:0.85</a:t>
            </a:r>
          </a:p>
          <a:p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marL="342900" lvl="1" indent="0">
              <a:buNone/>
            </a:pPr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marL="342900" lvl="1" indent="0">
              <a:buNone/>
            </a:pPr>
            <a:endParaRPr lang="en-US" altLang="zh-CN" sz="2400" dirty="0"/>
          </a:p>
          <a:p>
            <a:pPr marL="342900" lvl="1" indent="0">
              <a:buNone/>
            </a:pPr>
            <a:r>
              <a:rPr lang="en-US" altLang="zh-CN" sz="2400" dirty="0"/>
              <a:t> </a:t>
            </a:r>
          </a:p>
          <a:p>
            <a:pPr marL="342900" lvl="1" indent="0">
              <a:buNone/>
            </a:pPr>
            <a:endParaRPr lang="en-US" altLang="zh-CN" sz="25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700" dirty="0"/>
          </a:p>
          <a:p>
            <a:endParaRPr lang="zh-CN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F2A1E5E1-0CC0-4742-A8E4-74CB3B90EC55}"/>
                  </a:ext>
                </a:extLst>
              </p14:cNvPr>
              <p14:cNvContentPartPr/>
              <p14:nvPr/>
            </p14:nvContentPartPr>
            <p14:xfrm>
              <a:off x="4707079" y="5083200"/>
              <a:ext cx="159480" cy="42624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F2A1E5E1-0CC0-4742-A8E4-74CB3B90EC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98079" y="5074200"/>
                <a:ext cx="177120" cy="4438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A4EB90F-9E5B-436E-82A1-699F9AE575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15" y="2215165"/>
            <a:ext cx="3928207" cy="300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653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</TotalTime>
  <Words>289</Words>
  <Application>Microsoft Office PowerPoint</Application>
  <PresentationFormat>全屏显示(4:3)</PresentationFormat>
  <Paragraphs>147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-apple-system</vt:lpstr>
      <vt:lpstr>等线</vt:lpstr>
      <vt:lpstr>Arial</vt:lpstr>
      <vt:lpstr>Palatino Linotype</vt:lpstr>
      <vt:lpstr>Times New Roman</vt:lpstr>
      <vt:lpstr>1_Office 主题​​</vt:lpstr>
      <vt:lpstr>SGD, Batch Normalization and hyperparameter-tuning</vt:lpstr>
      <vt:lpstr>Gradient Descent </vt:lpstr>
      <vt:lpstr>Stochastic Gradient Descent </vt:lpstr>
      <vt:lpstr>Batch Normalization</vt:lpstr>
      <vt:lpstr>Batch Normalization </vt:lpstr>
      <vt:lpstr>Experiment</vt:lpstr>
      <vt:lpstr>Experiment</vt:lpstr>
      <vt:lpstr>Hyperparameter tuning</vt:lpstr>
      <vt:lpstr>Hyperparameter tuning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滕 明卓</dc:creator>
  <cp:lastModifiedBy>倪 杰</cp:lastModifiedBy>
  <cp:revision>433</cp:revision>
  <dcterms:created xsi:type="dcterms:W3CDTF">2020-10-09T20:24:45Z</dcterms:created>
  <dcterms:modified xsi:type="dcterms:W3CDTF">2021-08-08T09:00:35Z</dcterms:modified>
</cp:coreProperties>
</file>