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320" r:id="rId2"/>
    <p:sldId id="344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6" r:id="rId11"/>
    <p:sldId id="353" r:id="rId12"/>
    <p:sldId id="354" r:id="rId13"/>
    <p:sldId id="355" r:id="rId14"/>
    <p:sldId id="357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0660"/>
    <a:srgbClr val="FFFFB3"/>
    <a:srgbClr val="0000FF"/>
    <a:srgbClr val="EAD2EB"/>
    <a:srgbClr val="6306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86145" autoAdjust="0"/>
  </p:normalViewPr>
  <p:slideViewPr>
    <p:cSldViewPr snapToGrid="0">
      <p:cViewPr varScale="1">
        <p:scale>
          <a:sx n="87" d="100"/>
          <a:sy n="87" d="100"/>
        </p:scale>
        <p:origin x="1717" y="7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8F13D-4EBE-4F35-B0F2-35B3D3987130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3CA4D-8432-4725-99DA-4FAA21BCD7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62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7A3B3-44AE-4BB6-BF11-7EB7779EBBDB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86A0D-F9A6-4C65-A99E-D9475DD41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74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180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640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747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342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769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313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749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375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370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590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626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245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289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687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698" y="1901148"/>
            <a:ext cx="7772400" cy="12602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spcAft>
                <a:spcPts val="600"/>
              </a:spcAft>
              <a:defRPr sz="4800" baseline="0">
                <a:latin typeface="Palatino Linotype" panose="0204050205050503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4050" y="3602038"/>
            <a:ext cx="5100864" cy="6531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2" y="205387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组合 16"/>
          <p:cNvGrpSpPr/>
          <p:nvPr userDrawn="1"/>
        </p:nvGrpSpPr>
        <p:grpSpPr>
          <a:xfrm>
            <a:off x="7914098" y="107219"/>
            <a:ext cx="1080000" cy="1760164"/>
            <a:chOff x="6322762" y="100290"/>
            <a:chExt cx="1080000" cy="1760164"/>
          </a:xfrm>
        </p:grpSpPr>
        <p:pic>
          <p:nvPicPr>
            <p:cNvPr id="2050" name="Picture 2" descr="“南京大学 logo”的图片搜索结果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2762" y="506423"/>
              <a:ext cx="1080000" cy="1354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图片 15"/>
            <p:cNvPicPr>
              <a:picLocks noChangeAspect="1"/>
            </p:cNvPicPr>
            <p:nvPr userDrawn="1"/>
          </p:nvPicPr>
          <p:blipFill rotWithShape="1">
            <a:blip r:embed="rId4"/>
            <a:srcRect b="22906"/>
            <a:stretch/>
          </p:blipFill>
          <p:spPr>
            <a:xfrm>
              <a:off x="6322762" y="100290"/>
              <a:ext cx="1080000" cy="349456"/>
            </a:xfrm>
            <a:prstGeom prst="rect">
              <a:avLst/>
            </a:prstGeom>
          </p:spPr>
        </p:pic>
      </p:grp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" y="4752979"/>
            <a:ext cx="91535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0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322486"/>
            <a:ext cx="714420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27" y="1295404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250827" y="1143000"/>
            <a:ext cx="5545138" cy="0"/>
          </a:xfrm>
          <a:prstGeom prst="line">
            <a:avLst/>
          </a:prstGeom>
          <a:noFill/>
          <a:ln w="50800">
            <a:solidFill>
              <a:srgbClr val="5F06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pic>
        <p:nvPicPr>
          <p:cNvPr id="6" name="Picture 1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031" y="282800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36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Picture 1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043" y="282800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31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 flipV="1">
            <a:off x="2" y="6322039"/>
            <a:ext cx="9141619" cy="61462"/>
          </a:xfrm>
          <a:prstGeom prst="rect">
            <a:avLst/>
          </a:prstGeom>
        </p:spPr>
      </p:pic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322486"/>
            <a:ext cx="673344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6383505"/>
            <a:ext cx="9144000" cy="485775"/>
          </a:xfrm>
          <a:prstGeom prst="rect">
            <a:avLst/>
          </a:prstGeom>
        </p:spPr>
      </p:pic>
      <p:sp>
        <p:nvSpPr>
          <p:cNvPr id="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7" y="1295404"/>
            <a:ext cx="873601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-1" y="6487892"/>
            <a:ext cx="8885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200" baseline="0" dirty="0">
                <a:solidFill>
                  <a:schemeClr val="bg1"/>
                </a:solidFill>
              </a:rPr>
              <a:t>LAMDA2019</a:t>
            </a:r>
            <a:r>
              <a:rPr lang="zh-CN" altLang="en-US" sz="1200" baseline="0" dirty="0">
                <a:solidFill>
                  <a:schemeClr val="bg1"/>
                </a:solidFill>
              </a:rPr>
              <a:t>暑期讲读班  贝叶斯分类器</a:t>
            </a:r>
            <a:r>
              <a:rPr lang="en-US" altLang="zh-CN" sz="1200" baseline="0" dirty="0">
                <a:solidFill>
                  <a:schemeClr val="bg1"/>
                </a:solidFill>
              </a:rPr>
              <a:t>/</a:t>
            </a:r>
            <a:r>
              <a:rPr lang="zh-CN" altLang="en-US" sz="1200" baseline="0" dirty="0">
                <a:solidFill>
                  <a:schemeClr val="bg1"/>
                </a:solidFill>
              </a:rPr>
              <a:t>部分概率图模型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02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Naoya Takeishi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368300" y="1690576"/>
            <a:ext cx="8126220" cy="1129536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LDA</a:t>
            </a:r>
            <a:r>
              <a:rPr lang="zh-CN" altLang="en-US" sz="36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主题模型  </a:t>
            </a:r>
            <a:r>
              <a:rPr lang="en-US" altLang="zh-CN" sz="36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II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375C96-B8AB-4FB1-A6C9-A0B83557F4D2}"/>
              </a:ext>
            </a:extLst>
          </p:cNvPr>
          <p:cNvSpPr txBox="1"/>
          <p:nvPr/>
        </p:nvSpPr>
        <p:spPr>
          <a:xfrm>
            <a:off x="6261652" y="4173448"/>
            <a:ext cx="4154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袁满杰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2021 6.9</a:t>
            </a:r>
            <a:endParaRPr lang="zh-CN" altLang="en-US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7944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5" y="1257401"/>
            <a:ext cx="8585062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求解目标：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对已有文档，求解文档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主题分布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、主题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单词分布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对新遇到的文档，计算其主题分布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求解思路：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使用蒙特卡洛法，不断</a:t>
            </a:r>
            <a:r>
              <a:rPr lang="zh-CN" altLang="en-US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生成每个主题</a:t>
            </a:r>
            <a:r>
              <a:rPr lang="en-US" altLang="zh-CN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单词的采样</a:t>
            </a:r>
            <a:endParaRPr lang="en-US" altLang="zh-CN" dirty="0">
              <a:solidFill>
                <a:srgbClr val="FF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据此估计主题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单词分布和文档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主题分布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求解方法：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u="sng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Gibbs</a:t>
            </a:r>
            <a:r>
              <a:rPr lang="zh-CN" altLang="en-US" u="sng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采样法</a:t>
            </a: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变分推断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EM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算法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LDA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主题模型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570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5" y="1257401"/>
            <a:ext cx="8585062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生成主题</a:t>
            </a:r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单词的采样：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希望生成给定单词下，每个单词主题的采样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:</a:t>
            </a: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需求得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Gibbs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采样所需的条件概率：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轮流对每个单词</a:t>
            </a:r>
            <a:r>
              <a:rPr lang="en-US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w</a:t>
            </a:r>
            <a:r>
              <a:rPr lang="en-US" altLang="zh-CN" sz="2000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执行上式，生成其主题</a:t>
            </a:r>
            <a:r>
              <a:rPr lang="en-US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z</a:t>
            </a:r>
            <a:r>
              <a:rPr lang="en-US" altLang="zh-CN" sz="2000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</a:t>
            </a:r>
            <a:endParaRPr lang="en-US" altLang="zh-CN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一轮后生成一次采样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重复多轮，舍掉前面的采样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LDA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主题模型求解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BA7116-5A0B-4445-9ECF-0091BA06F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052" y="1789557"/>
            <a:ext cx="1009650" cy="4762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19390AF-0148-4F6D-9041-F3DD74F30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4032" y="5371999"/>
            <a:ext cx="1514475" cy="457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52527BA-B2C6-44F7-98BC-6A7F1AA16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802" y="2978076"/>
            <a:ext cx="70485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15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5" y="1257401"/>
            <a:ext cx="8585062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对文档库训练的算法流程：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对每篇文档的每个词，随机赋予一个主题编号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使用</a:t>
            </a:r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Gibbs</a:t>
            </a: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采样法，对于每个词求出其主题编号，生成一个采样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重复上述过程，直至收敛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统计可得主题</a:t>
            </a:r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单词共现频率矩阵，即主题</a:t>
            </a:r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单词分布的估计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统计每篇文档中的主题分布，可得文档</a:t>
            </a:r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主题分布的估计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LDA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主题模型求解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219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5" y="1257401"/>
            <a:ext cx="8585062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对未知文档的算法流程：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对当前文档中的每个词，随机赋予一个主题编号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使用</a:t>
            </a:r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Gibbs</a:t>
            </a: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采样法，固定主题</a:t>
            </a:r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单词的分布不变下，对于每个词求出其主题编号，生成一个采样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重复上述过程，直至收敛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统计每篇文档中的主题分布，可得文档</a:t>
            </a:r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主题分布的估计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LDA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主题模型推断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5A2794-74D1-4306-80D2-616E228B6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450" y="3846207"/>
            <a:ext cx="6034985" cy="95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62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5" y="1257401"/>
            <a:ext cx="8585062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代码实现：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基于计数和随机采样，逻辑简单，可并行化程度高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直接暴力实现下重复计数多，需考虑动态规划优化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涉及矩阵大且稀疏，可用稀疏矩阵优化所占用的空间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LDA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主题模型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22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12E5D80-8147-4834-A2AD-6381159C5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679" y="1465789"/>
            <a:ext cx="4314825" cy="4914900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5" y="1257401"/>
            <a:ext cx="5613261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模型的生成过程：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对于一篇文档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d</a:t>
            </a:r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从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Dirichlet(θ|α</a:t>
            </a:r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)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中采样一个主题分布</a:t>
            </a:r>
            <a:r>
              <a:rPr lang="en-US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θ</a:t>
            </a:r>
            <a:r>
              <a:rPr lang="en-US" altLang="zh-CN" sz="2000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</a:t>
            </a:r>
            <a:endParaRPr lang="en-US" altLang="zh-CN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依次对每个词：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对于第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n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个词，首先基于</a:t>
            </a:r>
            <a:r>
              <a:rPr lang="en-US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θ</a:t>
            </a:r>
            <a:r>
              <a:rPr lang="en-US" altLang="zh-CN" sz="1800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生成一个主题</a:t>
            </a:r>
            <a:r>
              <a:rPr lang="en-US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Z</a:t>
            </a:r>
            <a:r>
              <a:rPr lang="en-US" altLang="zh-CN" sz="1800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m,n</a:t>
            </a:r>
            <a:endParaRPr lang="en-US" altLang="zh-CN" sz="1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对于这一主题，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Dirichlet(φ|β</a:t>
            </a:r>
            <a:r>
              <a:rPr lang="en-US" altLang="zh-CN" sz="1800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Z</a:t>
            </a:r>
            <a:r>
              <a:rPr lang="en-US" altLang="zh-CN" sz="1400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m,n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)</a:t>
            </a:r>
          </a:p>
          <a:p>
            <a:pPr marL="457200" lvl="1" indent="0">
              <a:buNone/>
            </a:pP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 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中采样一个词分布</a:t>
            </a:r>
            <a:r>
              <a:rPr lang="en-US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φ</a:t>
            </a:r>
            <a:r>
              <a:rPr lang="en-US" altLang="zh-CN" sz="1800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k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对于这个词，基于</a:t>
            </a:r>
            <a:r>
              <a:rPr lang="en-US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φ</a:t>
            </a:r>
            <a:r>
              <a:rPr lang="en-US" altLang="zh-CN" sz="1800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k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生成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 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该词</a:t>
            </a:r>
            <a:r>
              <a:rPr lang="en-US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w</a:t>
            </a:r>
            <a:r>
              <a:rPr lang="en-US" altLang="zh-CN" sz="1800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m,n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LDA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主题模型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37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5" y="1257401"/>
            <a:ext cx="8585062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求解目标：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对已有文档，求解文档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主题分布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、主题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单词分布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对新遇到的文档，计算其主题分布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求解思路：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使用蒙特卡洛法，不断生成每个主题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单词的采样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据此估计主题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单词分布和文档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主题分布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求解方法：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u="sng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Gibbs</a:t>
            </a:r>
            <a:r>
              <a:rPr lang="zh-CN" altLang="en-US" u="sng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采样法</a:t>
            </a: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变分推断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EM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算法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LDA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主题模型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83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5" y="1257401"/>
            <a:ext cx="8585062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算法目标：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生成指定的多维分布中的采样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从而用于蒙特卡洛法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主要思想：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构造一个马尔科夫链，使得其稳态分布为指定分布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从任意初始值开始，沿着马尔科夫链往后采样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舍去前面一部分样本后，后面的样本遵从稳态分布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Gibbs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采样法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335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5" y="1257401"/>
            <a:ext cx="8585062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主要思想：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构造一个马尔科夫链，使得其稳态分布为指定分布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稳态分布的充分条件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——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细致平稳条件：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转移到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j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的量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= j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转移到</a:t>
            </a:r>
            <a:r>
              <a:rPr lang="en-US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的量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Gibbs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采样法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3A051E-4747-49E2-A51B-14584AC7A6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87"/>
          <a:stretch/>
        </p:blipFill>
        <p:spPr>
          <a:xfrm>
            <a:off x="1743006" y="3429000"/>
            <a:ext cx="5600700" cy="241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5" y="1257401"/>
            <a:ext cx="8585062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主要思想：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对于给定目标分布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π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，构造转移矩阵，使得其满足细致平稳条件，目标分布为稳态分布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构造方法：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考虑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维分布中两个点：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在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x=x</a:t>
            </a:r>
            <a:r>
              <a:rPr lang="en-US" altLang="zh-CN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上，任意两个点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A,B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之间的转移满足细致平稳条件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Gibbs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采样法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CA5FA0-E7E2-460A-B7E5-12DB4898A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3736344"/>
            <a:ext cx="6515100" cy="13620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161A305-C198-40B4-9BB5-C31841F75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2316" y="3336294"/>
            <a:ext cx="31813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00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5" y="1257401"/>
            <a:ext cx="8585062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构造方法：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建立满足细致平稳条件的状态转移矩阵：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在平行于坐标轴的直线上，任意两个点之间的转移满足细致平稳条件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Gibbs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采样法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8A76B2-84CC-475E-997E-7F0C228D14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59" b="5022"/>
          <a:stretch/>
        </p:blipFill>
        <p:spPr>
          <a:xfrm>
            <a:off x="748782" y="2438957"/>
            <a:ext cx="7884975" cy="260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2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5" y="1257401"/>
            <a:ext cx="8585062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算法</a:t>
            </a:r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(</a:t>
            </a: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二维情况下</a:t>
            </a:r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)</a:t>
            </a: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：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轮流在两坐标轴下采样：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二维正态分布下采样结果：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Gibbs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采样法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505165-CE67-4456-8349-8CB073121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15" y="2605709"/>
            <a:ext cx="4305300" cy="1905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EF64AC5-087D-447C-B200-23D3330E6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675" y="1984098"/>
            <a:ext cx="40005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77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5" y="1257401"/>
            <a:ext cx="8585062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算法</a:t>
            </a:r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(</a:t>
            </a: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多维情况下</a:t>
            </a:r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)</a:t>
            </a: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：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轮流在各坐标轴下采样：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Gibbs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采样法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825A86-8A58-47CB-B8A7-9EAB861B4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88" y="2216200"/>
            <a:ext cx="69151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8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MDA">
      <a:majorFont>
        <a:latin typeface="Palatino Linotype"/>
        <a:ea typeface="幼圆"/>
        <a:cs typeface=""/>
      </a:majorFont>
      <a:minorFont>
        <a:latin typeface="Palatino Linotype"/>
        <a:ea typeface="幼圆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4963</TotalTime>
  <Words>725</Words>
  <Application>Microsoft Office PowerPoint</Application>
  <PresentationFormat>全屏显示(4:3)</PresentationFormat>
  <Paragraphs>128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Adobe 黑体 Std R</vt:lpstr>
      <vt:lpstr>等线</vt:lpstr>
      <vt:lpstr>幼圆</vt:lpstr>
      <vt:lpstr>Arial</vt:lpstr>
      <vt:lpstr>Palatino Linotype</vt:lpstr>
      <vt:lpstr>Office 主题​​</vt:lpstr>
      <vt:lpstr>LDA主题模型  II</vt:lpstr>
      <vt:lpstr>LDA主题模型</vt:lpstr>
      <vt:lpstr>LDA主题模型</vt:lpstr>
      <vt:lpstr>Gibbs采样法</vt:lpstr>
      <vt:lpstr>Gibbs采样法</vt:lpstr>
      <vt:lpstr>Gibbs采样法</vt:lpstr>
      <vt:lpstr>Gibbs采样法</vt:lpstr>
      <vt:lpstr>Gibbs采样法</vt:lpstr>
      <vt:lpstr>Gibbs采样法</vt:lpstr>
      <vt:lpstr>LDA主题模型</vt:lpstr>
      <vt:lpstr>LDA主题模型求解</vt:lpstr>
      <vt:lpstr>LDA主题模型求解</vt:lpstr>
      <vt:lpstr>LDA主题模型推断</vt:lpstr>
      <vt:lpstr>LDA主题模型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 Zhao</dc:creator>
  <cp:lastModifiedBy>Manjie Yuan</cp:lastModifiedBy>
  <cp:revision>552</cp:revision>
  <cp:lastPrinted>2018-04-09T07:26:07Z</cp:lastPrinted>
  <dcterms:created xsi:type="dcterms:W3CDTF">2017-04-12T11:19:14Z</dcterms:created>
  <dcterms:modified xsi:type="dcterms:W3CDTF">2021-06-10T13:45:28Z</dcterms:modified>
</cp:coreProperties>
</file>