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20" r:id="rId2"/>
    <p:sldId id="353" r:id="rId3"/>
    <p:sldId id="364" r:id="rId4"/>
    <p:sldId id="325" r:id="rId5"/>
    <p:sldId id="365" r:id="rId6"/>
    <p:sldId id="355" r:id="rId7"/>
    <p:sldId id="356" r:id="rId8"/>
    <p:sldId id="359" r:id="rId9"/>
    <p:sldId id="358" r:id="rId10"/>
    <p:sldId id="357" r:id="rId11"/>
    <p:sldId id="360" r:id="rId12"/>
    <p:sldId id="367" r:id="rId13"/>
    <p:sldId id="362" r:id="rId14"/>
    <p:sldId id="363" r:id="rId15"/>
    <p:sldId id="366" r:id="rId16"/>
    <p:sldId id="368" r:id="rId17"/>
    <p:sldId id="3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131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14927" y="2268273"/>
            <a:ext cx="8314146" cy="704281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 &amp; Transformer &amp; BERT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F4D19-DE87-410D-AC46-B5B2C03CA1D2}"/>
              </a:ext>
            </a:extLst>
          </p:cNvPr>
          <p:cNvSpPr txBox="1"/>
          <p:nvPr/>
        </p:nvSpPr>
        <p:spPr>
          <a:xfrm>
            <a:off x="1151917" y="4237586"/>
            <a:ext cx="7206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   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2021.8.27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 Is All You Need</a:t>
            </a:r>
          </a:p>
          <a:p>
            <a:pPr marL="0" indent="0">
              <a:buNone/>
            </a:pP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问题背景：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Seq2Seq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在此之前加入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的模型：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大多为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LSTM + Attention, 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并行化程度低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Transformer: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全部用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，不用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LSTM</a:t>
            </a: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输入加入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Positional Embedding, 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解决没有时序信息的问题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提出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Multi-Head Attention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，赋予进行多种特征变换的能力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residual connection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，增加模型深度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9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ic1.zhimg.com/80/v2-4b53b731a961ee467928619d14a5fd44_720w.jpg">
            <a:extLst>
              <a:ext uri="{FF2B5EF4-FFF2-40B4-BE49-F238E27FC236}">
                <a16:creationId xmlns:a16="http://schemas.microsoft.com/office/drawing/2014/main" id="{D6533B4D-D4B5-4B77-A637-766CF40B3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3248" r="25950" b="2279"/>
          <a:stretch/>
        </p:blipFill>
        <p:spPr bwMode="auto">
          <a:xfrm>
            <a:off x="5645435" y="1287218"/>
            <a:ext cx="3392680" cy="49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193213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分为数据预处理、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Encoder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Decoder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三部分，原文中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N=6</a:t>
            </a:r>
          </a:p>
          <a:p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预处理：输入向量序列与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Position Encoding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相加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Encoder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由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Encoder Layer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构成，其中：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首先经过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Multi-Head Self Attention</a:t>
            </a: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之后与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之前向量相加，进行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Layer Norm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(Layer Norm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是对一个样本的一层输出进行标准化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marL="457200" lvl="1" indent="0">
              <a:buNone/>
            </a:pPr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之后送入全连接网络，输出再进行一次相加和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LN</a:t>
            </a:r>
          </a:p>
          <a:p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Decoder 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Decoder Layer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构成，其中：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首先经过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Multi-Head Self Attention</a:t>
            </a:r>
          </a:p>
          <a:p>
            <a:pPr lvl="1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之后经过一个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Multi-Head Attention</a:t>
            </a:r>
          </a:p>
          <a:p>
            <a:pPr lvl="2"/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其中</a:t>
            </a:r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K,V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来自</a:t>
            </a:r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Encoder, Q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来自</a:t>
            </a:r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Decoder</a:t>
            </a: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最后经过全连接层，输出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最后通过线性层，输出目标维数向量</a:t>
            </a:r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229667-77D8-4EC7-8FD2-F07A1E0E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1" y="3636203"/>
            <a:ext cx="5210175" cy="352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430244-3048-4FB3-B91B-C1AEDD4A6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5210" b="-1336"/>
          <a:stretch/>
        </p:blipFill>
        <p:spPr>
          <a:xfrm>
            <a:off x="4725823" y="1964723"/>
            <a:ext cx="2187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一个与输入词向量维度相同，通过相加来表征其所处位置信息的向量</a:t>
            </a:r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论文中采用的方法为：</a:t>
            </a:r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主要是经验得到的函数设计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有界函数，不会过度影响本身信息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为周期函数，能体现局部先后次序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同时位置间的差异与总长度无关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在多维上，用周期变化的向量编码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</a:t>
            </a:r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扩大编码空间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其它方法中可以加入可学习的参数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</a:p>
          <a:p>
            <a:pPr lvl="1"/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Position Encoding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F9B43-D9BA-49F1-95AE-3B583734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3244111"/>
            <a:ext cx="411480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349A0F-FD53-4E1E-8DE6-BAAD4B98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74" y="3520867"/>
            <a:ext cx="4181126" cy="3102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8AFC96-2CCF-4879-B137-F3C8D6279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17" y="1810167"/>
            <a:ext cx="5485722" cy="13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0" name="Picture 4" descr="preview">
            <a:extLst>
              <a:ext uri="{FF2B5EF4-FFF2-40B4-BE49-F238E27FC236}">
                <a16:creationId xmlns:a16="http://schemas.microsoft.com/office/drawing/2014/main" id="{1C54FCC7-3B4C-484D-A9FE-B4F9B6096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5" b="7546"/>
          <a:stretch/>
        </p:blipFill>
        <p:spPr bwMode="auto">
          <a:xfrm>
            <a:off x="3589991" y="4349813"/>
            <a:ext cx="5476875" cy="23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优点：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每层计算复杂度不高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可并行计算程度高，对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GPU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友好 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(RNN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并行化程度很低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可以一步识别远距离依赖关系 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(RNN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需逐步循环，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需增加卷积深度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lvl="1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可以捕捉双向语义关系信息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注意力权重有一定可解释性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</a:p>
        </p:txBody>
      </p:sp>
      <p:pic>
        <p:nvPicPr>
          <p:cNvPr id="9218" name="Picture 2" descr="https://pic4.zhimg.com/80/v2-a36b4e3924ef8864716736f8f1e77233_720w.jpg">
            <a:extLst>
              <a:ext uri="{FF2B5EF4-FFF2-40B4-BE49-F238E27FC236}">
                <a16:creationId xmlns:a16="http://schemas.microsoft.com/office/drawing/2014/main" id="{F0D138B8-BB86-494F-874C-D1612011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58" y="2655784"/>
            <a:ext cx="61245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缺点：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有些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轻易可以解决的问题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Transformer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难以做到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比如复制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string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，或者推理时碰到的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sequence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长度比训练时更长（因为碰到了没见过的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position embedding</a:t>
            </a:r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局部信息的获取不如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强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位置信息编码存在问题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在对词向量进行线性变换时，位置编码在语义空间不一定具有线性变换下的不变性</a:t>
            </a:r>
            <a:endParaRPr lang="en-US" altLang="zh-CN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67289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Encoder Representation from Transformers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来生成具有双向信息的句向量表示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是一个使用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的训练方法上的创新，模型上没有创新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结构：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12/24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层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叠在一起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输入：词的序列→ 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embedding layer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768/1024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长的词向量序列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输出：同样大小的向量序列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BERT</a:t>
            </a:r>
          </a:p>
        </p:txBody>
      </p:sp>
      <p:pic>
        <p:nvPicPr>
          <p:cNvPr id="6146" name="Picture 2" descr="https://upload-images.jianshu.io/upload_images/20645712-5905ecbfdef00b39.png">
            <a:extLst>
              <a:ext uri="{FF2B5EF4-FFF2-40B4-BE49-F238E27FC236}">
                <a16:creationId xmlns:a16="http://schemas.microsoft.com/office/drawing/2014/main" id="{331EF3CE-8DE2-419C-B200-385CD6C4A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t="24623"/>
          <a:stretch/>
        </p:blipFill>
        <p:spPr bwMode="auto">
          <a:xfrm>
            <a:off x="3713351" y="4135653"/>
            <a:ext cx="5273488" cy="224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特点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是一个通用的框架，可以解决多种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NLP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任务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无监督学习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pre-train+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有监督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fine-tuning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GELUs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激活函数代替</a:t>
            </a:r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RELU</a:t>
            </a:r>
          </a:p>
          <a:p>
            <a:pPr lvl="1"/>
            <a:endParaRPr lang="en-US" altLang="zh-CN" i="1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Position Embedding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是学习而得的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限制：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需要大量语料和算力支持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BERT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D6758E-4E2A-425F-9490-ADC5369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93" y="2918522"/>
            <a:ext cx="3333750" cy="37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05B091-1E74-4B57-9D05-A9F667DD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43" y="2966147"/>
            <a:ext cx="3752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DIGIX</a:t>
            </a:r>
            <a:r>
              <a:rPr lang="zh-CN" altLang="en-US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竞赛</a:t>
            </a:r>
            <a:endParaRPr lang="en-US" altLang="zh-CN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任务目标：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音乐软件，根据之前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~60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天的用户行为数据，预测之后第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1/2/3/7/14/30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天其上线活动的概率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数据：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2,000,000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条用户数据，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想法：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时序数据下，用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进行二分类预测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每个用户每天有不定长的听歌列表，用类似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的结构进行向量化表示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目前结果：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8:2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划分数据集，用前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53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天时序数据对于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天后的预测，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Val_AUC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=0.7897, </a:t>
            </a:r>
            <a:r>
              <a:rPr lang="en-US" altLang="zh-CN" sz="20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Val_ACC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=0.7548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模型不大的情况下，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性能差不多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7517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Sequence-to-Sequence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输入一个向量的序列，要求输出预测目标的向量序列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如：机器翻译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在这里插入图片描述">
            <a:extLst>
              <a:ext uri="{FF2B5EF4-FFF2-40B4-BE49-F238E27FC236}">
                <a16:creationId xmlns:a16="http://schemas.microsoft.com/office/drawing/2014/main" id="{3447C557-1127-4BB2-9954-9E0BD58A3F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26790"/>
            <a:ext cx="5715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!">
            <a:extLst>
              <a:ext uri="{FF2B5EF4-FFF2-40B4-BE49-F238E27FC236}">
                <a16:creationId xmlns:a16="http://schemas.microsoft.com/office/drawing/2014/main" id="{B9C27272-E658-4C6F-A7AA-6AC4E670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756"/>
            <a:ext cx="9144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以往的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RNN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模型难以学得长期依赖关系：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LSTM</a:t>
            </a: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Tensor2Tensor</a:t>
            </a:r>
          </a:p>
          <a:p>
            <a:pPr marL="457200" lvl="1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(Google)</a:t>
            </a: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Attention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pic4.zhimg.com/80/v2-43666630a1c31f6384bd3450fff49a3f_720w.jpg">
            <a:extLst>
              <a:ext uri="{FF2B5EF4-FFF2-40B4-BE49-F238E27FC236}">
                <a16:creationId xmlns:a16="http://schemas.microsoft.com/office/drawing/2014/main" id="{428083FF-30DC-4A11-BAFB-FED3FD63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8443"/>
            <a:ext cx="4270913" cy="26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16001ff78761cd92c03b77942393eac5_720w.jpg">
            <a:extLst>
              <a:ext uri="{FF2B5EF4-FFF2-40B4-BE49-F238E27FC236}">
                <a16:creationId xmlns:a16="http://schemas.microsoft.com/office/drawing/2014/main" id="{08335842-1241-451D-BF42-26C15975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1" y="4504791"/>
            <a:ext cx="5557748" cy="22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22945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是一种特征变换手段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向量、一个序列向量   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·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输出：变换后的向量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每生成一个词都会与输入序列的所有元素进行运算，输出他们的加权平均向量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权重体现注意力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Attention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9F010E-1306-441E-98E0-1D2B9E4A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0" y="2956666"/>
            <a:ext cx="762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1A67D0E-A703-4E44-8332-07A12F9C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46" y="5416832"/>
            <a:ext cx="1423537" cy="626356"/>
          </a:xfrm>
          <a:prstGeom prst="rect">
            <a:avLst/>
          </a:prstGeom>
        </p:spPr>
      </p:pic>
      <p:pic>
        <p:nvPicPr>
          <p:cNvPr id="3074" name="Picture 2" descr="https://pic2.zhimg.com/80/v2-44d2f6f9f60ca21c8b475c12728ae81d_720w.jpg">
            <a:extLst>
              <a:ext uri="{FF2B5EF4-FFF2-40B4-BE49-F238E27FC236}">
                <a16:creationId xmlns:a16="http://schemas.microsoft.com/office/drawing/2014/main" id="{4DEDEE21-02C3-4CD0-B2B0-890970FC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32" y="1251627"/>
            <a:ext cx="3924468" cy="3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Query,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Key</a:t>
            </a:r>
            <a:r>
              <a:rPr lang="en-US" altLang="zh-CN" sz="1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Value</a:t>
            </a:r>
            <a:r>
              <a:rPr lang="en-US" altLang="zh-CN" sz="1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思想：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去查询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Key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F(Q,K)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函数得到权值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以该权值，将对应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Value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加权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F(Q,K)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多层感知机：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Bilinear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方法：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Dot Product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Scaled-Dot Product:</a:t>
            </a:r>
          </a:p>
          <a:p>
            <a:pPr marL="914400" lvl="2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抵消向量长度对注意力的影响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1A945E-6C1A-4E6E-A608-52F899FAB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02" y="4291457"/>
            <a:ext cx="2714625" cy="42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31D2C8-FDC2-4817-9489-50BDE038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540" y="4720082"/>
            <a:ext cx="1628775" cy="447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2A7D5C-02C4-4CD3-8CB7-87026182B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540" y="5127166"/>
            <a:ext cx="1352550" cy="323850"/>
          </a:xfrm>
          <a:prstGeom prst="rect">
            <a:avLst/>
          </a:prstGeom>
        </p:spPr>
      </p:pic>
      <p:pic>
        <p:nvPicPr>
          <p:cNvPr id="13" name="Picture 4" descr="https://pic3.zhimg.com/80/v2-df2ca1b7a60d829245b7b7c37f80a3aa_720w.jpg">
            <a:extLst>
              <a:ext uri="{FF2B5EF4-FFF2-40B4-BE49-F238E27FC236}">
                <a16:creationId xmlns:a16="http://schemas.microsoft.com/office/drawing/2014/main" id="{7679DBA6-E283-4579-BDA5-40AEC7E53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t="18174" r="64879" b="16235"/>
          <a:stretch/>
        </p:blipFill>
        <p:spPr bwMode="auto">
          <a:xfrm>
            <a:off x="6930114" y="4755674"/>
            <a:ext cx="1423537" cy="20366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1526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https://pic3.zhimg.com/80/v2-df2ca1b7a60d829245b7b7c37f80a3aa_720w.jpg">
            <a:extLst>
              <a:ext uri="{FF2B5EF4-FFF2-40B4-BE49-F238E27FC236}">
                <a16:creationId xmlns:a16="http://schemas.microsoft.com/office/drawing/2014/main" id="{7679DBA6-E283-4579-BDA5-40AEC7E53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t="18174" r="64879" b="16235"/>
          <a:stretch/>
        </p:blipFill>
        <p:spPr bwMode="auto">
          <a:xfrm>
            <a:off x="6924906" y="3136268"/>
            <a:ext cx="1423537" cy="20366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0E06806A-76E6-44F1-B896-8EBD0782FC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9" y="2458533"/>
            <a:ext cx="6224074" cy="339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8A483E-8E93-488D-9D9A-58BD85EF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75" y="1496638"/>
            <a:ext cx="4667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Seq2Seq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任务：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Query=LSTM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输出的隐向量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Key=Value=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输入的词向量序列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将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LSTM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的输出与之前输入再次相结合，进行特征变换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LSTM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，只想对输入序列进行特征变换：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Self-Attention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Query=Key=Value=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输入向量序列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句子内部进行注意力提取、特征变换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没有参数，只能进行固定的变换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Query, Key, Value = 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https://pic3.zhimg.com/80/v2-80790364856cb3e41f9c31b2ecb682fe_720w.jpg">
            <a:extLst>
              <a:ext uri="{FF2B5EF4-FFF2-40B4-BE49-F238E27FC236}">
                <a16:creationId xmlns:a16="http://schemas.microsoft.com/office/drawing/2014/main" id="{97324051-7912-4E86-AC78-DB5D02DC2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/>
          <a:stretch/>
        </p:blipFill>
        <p:spPr bwMode="auto">
          <a:xfrm>
            <a:off x="5221142" y="3701685"/>
            <a:ext cx="376569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输入增加参数，进行多种不同变换：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Multi-Head Attention</a:t>
            </a: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增多到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Query, Key, Value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分别乘以不同矩阵，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进行不同线性变换后再计算</a:t>
            </a: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Attention</a:t>
            </a:r>
          </a:p>
          <a:p>
            <a:pPr lvl="1"/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最后拼接在一起，进行一次线性变换降维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322486"/>
            <a:ext cx="7144205" cy="73025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Query, Key, Value = 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 descr="https://pic3.zhimg.com/80/v2-0a32f16284c72393ff7d9855ac040c4e_720w.jpg">
            <a:extLst>
              <a:ext uri="{FF2B5EF4-FFF2-40B4-BE49-F238E27FC236}">
                <a16:creationId xmlns:a16="http://schemas.microsoft.com/office/drawing/2014/main" id="{5819307A-8914-42C7-9301-3437E7E4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82" y="2875035"/>
            <a:ext cx="31718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3BEB15-E037-4F71-AAB1-A5C20E1FE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1" b="49003"/>
          <a:stretch/>
        </p:blipFill>
        <p:spPr>
          <a:xfrm>
            <a:off x="72240" y="4830114"/>
            <a:ext cx="5742774" cy="3643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32A1AA-52DF-4C88-B09F-ACD83870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58" y="4339865"/>
            <a:ext cx="4289498" cy="367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C92A5D-F932-4786-8EF3-D6651D2A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58" y="3522780"/>
            <a:ext cx="4667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22945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相比于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RNN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可以识别任意距离之间的依赖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都是矩阵计算，对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GPU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友好，可并行化，计算效率高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没有时序信息，对顺序不敏感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若与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RNN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结合识别时序信息，则不可并行化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7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6713</TotalTime>
  <Words>968</Words>
  <Application>Microsoft Office PowerPoint</Application>
  <PresentationFormat>全屏显示(4:3)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Adobe 黑体 Std R</vt:lpstr>
      <vt:lpstr>等线</vt:lpstr>
      <vt:lpstr>幼圆</vt:lpstr>
      <vt:lpstr>Arial</vt:lpstr>
      <vt:lpstr>Palatino Linotype</vt:lpstr>
      <vt:lpstr>Times New Roman</vt:lpstr>
      <vt:lpstr>Office 主题​​</vt:lpstr>
      <vt:lpstr>Attention &amp; Transformer &amp; BERT</vt:lpstr>
      <vt:lpstr>Background</vt:lpstr>
      <vt:lpstr>Why Attention？</vt:lpstr>
      <vt:lpstr>Why Attention？</vt:lpstr>
      <vt:lpstr>Attention</vt:lpstr>
      <vt:lpstr>Attention</vt:lpstr>
      <vt:lpstr>Query, Key, Value = ?</vt:lpstr>
      <vt:lpstr>Query, Key, Value = ?</vt:lpstr>
      <vt:lpstr>Attention</vt:lpstr>
      <vt:lpstr>Transformer</vt:lpstr>
      <vt:lpstr>Transformer</vt:lpstr>
      <vt:lpstr>Position Encoding</vt:lpstr>
      <vt:lpstr>Transformer</vt:lpstr>
      <vt:lpstr>Transformer</vt:lpstr>
      <vt:lpstr>BERT</vt:lpstr>
      <vt:lpstr>BERT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587</cp:revision>
  <cp:lastPrinted>2018-04-09T07:26:07Z</cp:lastPrinted>
  <dcterms:created xsi:type="dcterms:W3CDTF">2017-04-12T11:19:14Z</dcterms:created>
  <dcterms:modified xsi:type="dcterms:W3CDTF">2021-08-27T12:28:18Z</dcterms:modified>
</cp:coreProperties>
</file>