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44" autoAdjust="0"/>
  </p:normalViewPr>
  <p:slideViewPr>
    <p:cSldViewPr snapToGrid="0">
      <p:cViewPr varScale="1">
        <p:scale>
          <a:sx n="86" d="100"/>
          <a:sy n="86" d="100"/>
        </p:scale>
        <p:origin x="13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31C7CC9-53DC-4AE5-A0D0-92703098C8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5B26A9-819A-46FC-AEFC-F99DB0A16B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9831E-3139-4A58-9E17-2EDE4B562ABF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8F6DA8-B82F-49C1-AE37-8F3D921AE7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BA0835-F0B6-4566-AF84-993B391ED3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83B61-9D3F-4703-B4C7-8B89071FA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155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EE82F-567F-4C2A-AC6F-F2FD3AC327CB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E7584-7F48-4E5C-94A7-81FB2438A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018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>
            <a:extLst>
              <a:ext uri="{FF2B5EF4-FFF2-40B4-BE49-F238E27FC236}">
                <a16:creationId xmlns:a16="http://schemas.microsoft.com/office/drawing/2014/main" id="{4210CB63-E625-44B8-BCBB-794787F09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2" y="204800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6">
            <a:extLst>
              <a:ext uri="{FF2B5EF4-FFF2-40B4-BE49-F238E27FC236}">
                <a16:creationId xmlns:a16="http://schemas.microsoft.com/office/drawing/2014/main" id="{970A1557-07A0-41A2-91B1-D66394DAF5B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913694" y="107950"/>
            <a:ext cx="1081087" cy="1758950"/>
            <a:chOff x="6322762" y="100290"/>
            <a:chExt cx="1080000" cy="1760164"/>
          </a:xfrm>
        </p:grpSpPr>
        <p:pic>
          <p:nvPicPr>
            <p:cNvPr id="6" name="Picture 2" descr="“南京大学 logo”的图片搜索结果">
              <a:extLst>
                <a:ext uri="{FF2B5EF4-FFF2-40B4-BE49-F238E27FC236}">
                  <a16:creationId xmlns:a16="http://schemas.microsoft.com/office/drawing/2014/main" id="{AD713C86-8909-4283-B7C1-71B9B8503D3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2762" y="506423"/>
              <a:ext cx="1080000" cy="1354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15">
              <a:extLst>
                <a:ext uri="{FF2B5EF4-FFF2-40B4-BE49-F238E27FC236}">
                  <a16:creationId xmlns:a16="http://schemas.microsoft.com/office/drawing/2014/main" id="{600BEEB2-0C0F-4C6D-9A75-06F89AC7D23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906"/>
            <a:stretch>
              <a:fillRect/>
            </a:stretch>
          </p:blipFill>
          <p:spPr bwMode="auto">
            <a:xfrm>
              <a:off x="6322762" y="100290"/>
              <a:ext cx="1080000" cy="349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图片 3">
            <a:extLst>
              <a:ext uri="{FF2B5EF4-FFF2-40B4-BE49-F238E27FC236}">
                <a16:creationId xmlns:a16="http://schemas.microsoft.com/office/drawing/2014/main" id="{8D7E871F-E02A-40B1-9F96-F9D35F7B55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4752987"/>
            <a:ext cx="91535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698" y="1901160"/>
            <a:ext cx="7772400" cy="12602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spcAft>
                <a:spcPts val="450"/>
              </a:spcAft>
              <a:defRPr sz="3600" baseline="0">
                <a:latin typeface="Palatino Linotype" panose="02040502050505030304" pitchFamily="18" charset="0"/>
              </a:defRPr>
            </a:lvl1pPr>
          </a:lstStyle>
          <a:p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4050" y="3602038"/>
            <a:ext cx="5100864" cy="6531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Palatino Linotype" panose="02040502050505030304" pitchFamily="18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88002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2FBBF621-7E86-4E6C-BBD9-7A551D4A601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50827" y="1143000"/>
            <a:ext cx="5545138" cy="0"/>
          </a:xfrm>
          <a:prstGeom prst="line">
            <a:avLst/>
          </a:prstGeom>
          <a:noFill/>
          <a:ln w="50800">
            <a:solidFill>
              <a:srgbClr val="5F06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pic>
        <p:nvPicPr>
          <p:cNvPr id="5" name="Picture 14">
            <a:extLst>
              <a:ext uri="{FF2B5EF4-FFF2-40B4-BE49-F238E27FC236}">
                <a16:creationId xmlns:a16="http://schemas.microsoft.com/office/drawing/2014/main" id="{5A11CFAA-6762-4420-AE05-2437A60BD0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6" y="282587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32" y="322486"/>
            <a:ext cx="7144205" cy="730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33" y="1295408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5968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>
            <a:extLst>
              <a:ext uri="{FF2B5EF4-FFF2-40B4-BE49-F238E27FC236}">
                <a16:creationId xmlns:a16="http://schemas.microsoft.com/office/drawing/2014/main" id="{6E1C2E28-2252-4228-BC20-DC23B75DBA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25" y="282587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80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6013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28">
            <a:extLst>
              <a:ext uri="{FF2B5EF4-FFF2-40B4-BE49-F238E27FC236}">
                <a16:creationId xmlns:a16="http://schemas.microsoft.com/office/drawing/2014/main" id="{31BE911D-C467-45F2-B9CC-ACDF15316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" y="6321437"/>
            <a:ext cx="9142413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FE62C3FA-0DBF-4FDC-92E3-E5EB234F8B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0826" y="322263"/>
            <a:ext cx="67341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1028" name="图片 2">
            <a:extLst>
              <a:ext uri="{FF2B5EF4-FFF2-40B4-BE49-F238E27FC236}">
                <a16:creationId xmlns:a16="http://schemas.microsoft.com/office/drawing/2014/main" id="{0B9ED53C-6A52-4B37-9365-96B6B07205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3350"/>
            <a:ext cx="91440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3">
            <a:extLst>
              <a:ext uri="{FF2B5EF4-FFF2-40B4-BE49-F238E27FC236}">
                <a16:creationId xmlns:a16="http://schemas.microsoft.com/office/drawing/2014/main" id="{FDCA754A-F4F5-449D-8F80-8B7D9A444B0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50831" y="1295408"/>
            <a:ext cx="873601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947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5pPr>
      <a:lvl6pPr marL="342892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6pPr>
      <a:lvl7pPr marL="685783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7pPr>
      <a:lvl8pPr marL="1028675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8pPr>
      <a:lvl9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9pPr>
    </p:titleStyle>
    <p:bodyStyle>
      <a:lvl1pPr marL="171446" indent="-171446" algn="l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14337" indent="-171446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857228" indent="-171446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200120" indent="-171446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543012" indent="-171446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932DC-C708-4DB0-B1E8-C77B09355D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算法流程和超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F3F9B4-FAB5-4B18-9140-67E064371A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26AF3E3-24D0-4813-8331-178EB3A496B6}"/>
              </a:ext>
            </a:extLst>
          </p:cNvPr>
          <p:cNvSpPr txBox="1"/>
          <p:nvPr/>
        </p:nvSpPr>
        <p:spPr>
          <a:xfrm>
            <a:off x="6358635" y="4785619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滕明卓</a:t>
            </a:r>
          </a:p>
        </p:txBody>
      </p:sp>
    </p:spTree>
    <p:extLst>
      <p:ext uri="{BB962C8B-B14F-4D97-AF65-F5344CB8AC3E}">
        <p14:creationId xmlns:p14="http://schemas.microsoft.com/office/powerpoint/2010/main" val="273812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78B99-9800-41D9-A342-E8289915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主函数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674DA69-6283-4703-ACB5-FD928F0BD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94" y="1577179"/>
            <a:ext cx="7826418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6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4B477-4B98-48BA-8C2D-8B84CB9D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learner.cc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43A8C7-4AA1-4055-9262-D02749F0E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 err="1"/>
              <a:t>UpdateOneIter</a:t>
            </a:r>
            <a:endParaRPr lang="en-US" altLang="zh-CN" sz="3600" dirty="0"/>
          </a:p>
          <a:p>
            <a:pPr lvl="1"/>
            <a:r>
              <a:rPr lang="en-US" altLang="zh-CN" sz="3200" dirty="0" err="1"/>
              <a:t>PredictRaw</a:t>
            </a:r>
            <a:r>
              <a:rPr lang="zh-CN" altLang="en-US" sz="3200" dirty="0"/>
              <a:t>：求预测值</a:t>
            </a:r>
            <a:endParaRPr lang="en-US" altLang="zh-CN" sz="3200" dirty="0"/>
          </a:p>
          <a:p>
            <a:pPr lvl="1"/>
            <a:r>
              <a:rPr lang="en-US" altLang="zh-CN" sz="3200" dirty="0"/>
              <a:t>Get Gradient</a:t>
            </a:r>
            <a:r>
              <a:rPr lang="zh-CN" altLang="en-US" sz="3200" dirty="0"/>
              <a:t>：求一阶和二阶梯度</a:t>
            </a:r>
            <a:endParaRPr lang="en-US" altLang="zh-CN" sz="3200" dirty="0"/>
          </a:p>
          <a:p>
            <a:pPr lvl="1"/>
            <a:r>
              <a:rPr lang="en-US" altLang="zh-CN" sz="3200" dirty="0" err="1"/>
              <a:t>DoBoost</a:t>
            </a:r>
            <a:r>
              <a:rPr lang="zh-CN" altLang="en-US" sz="3200" dirty="0"/>
              <a:t>：生成回归树</a:t>
            </a:r>
          </a:p>
        </p:txBody>
      </p:sp>
    </p:spTree>
    <p:extLst>
      <p:ext uri="{BB962C8B-B14F-4D97-AF65-F5344CB8AC3E}">
        <p14:creationId xmlns:p14="http://schemas.microsoft.com/office/powerpoint/2010/main" val="370812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7CB64-3C3D-44FE-841E-50C5DBF2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PredictRaw</a:t>
            </a:r>
            <a:r>
              <a:rPr lang="zh-CN" altLang="en-US" dirty="0"/>
              <a:t>：求预测值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F0BE96-C8C3-41E4-BD61-B3534E68F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err="1">
                <a:latin typeface="+mn-lt"/>
              </a:rPr>
              <a:t>PredictByAllTrees</a:t>
            </a:r>
            <a:endParaRPr lang="en-US" altLang="zh-CN" sz="3200" dirty="0">
              <a:latin typeface="+mn-lt"/>
            </a:endParaRPr>
          </a:p>
          <a:p>
            <a:r>
              <a:rPr lang="zh-CN" altLang="en-US" sz="3200" dirty="0"/>
              <a:t>遍历所有树</a:t>
            </a:r>
            <a:endParaRPr lang="en-US" altLang="zh-CN" sz="3200" dirty="0"/>
          </a:p>
          <a:p>
            <a:pPr lvl="1"/>
            <a:r>
              <a:rPr lang="zh-CN" altLang="en-US" sz="2800" dirty="0"/>
              <a:t>遍历所有样本</a:t>
            </a:r>
            <a:endParaRPr lang="en-US" altLang="zh-CN" sz="2800" dirty="0"/>
          </a:p>
          <a:p>
            <a:pPr lvl="2"/>
            <a:r>
              <a:rPr lang="zh-CN" altLang="en-US" sz="2800" dirty="0"/>
              <a:t>累加这个样本在这棵树叶子结点的值</a:t>
            </a:r>
            <a:endParaRPr lang="en-US" altLang="zh-CN" sz="2800" dirty="0"/>
          </a:p>
          <a:p>
            <a:pPr lvl="2"/>
            <a:endParaRPr lang="en-US" altLang="zh-CN" sz="2000" dirty="0">
              <a:latin typeface="+mn-lt"/>
            </a:endParaRPr>
          </a:p>
          <a:p>
            <a:r>
              <a:rPr lang="zh-CN" altLang="en-US" sz="3200" dirty="0">
                <a:latin typeface="+mn-lt"/>
              </a:rPr>
              <a:t>求出预测值，然后求一阶和二阶梯度</a:t>
            </a:r>
          </a:p>
        </p:txBody>
      </p:sp>
    </p:spTree>
    <p:extLst>
      <p:ext uri="{BB962C8B-B14F-4D97-AF65-F5344CB8AC3E}">
        <p14:creationId xmlns:p14="http://schemas.microsoft.com/office/powerpoint/2010/main" val="48009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DE1C7-23C7-4FB4-9484-897D4EC27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getGradient</a:t>
            </a:r>
            <a:r>
              <a:rPr lang="zh-CN" altLang="en-US" dirty="0"/>
              <a:t>：求一阶和二阶梯度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417F13-D195-4CDB-9551-5574DD67F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调⽤</a:t>
            </a:r>
            <a:r>
              <a:rPr lang="zh-CN" altLang="en-US" sz="2800" dirty="0">
                <a:solidFill>
                  <a:srgbClr val="FF0000"/>
                </a:solidFill>
              </a:rPr>
              <a:t>⽬标函数</a:t>
            </a:r>
            <a:r>
              <a:rPr lang="zh-CN" altLang="en-US" sz="2800" dirty="0"/>
              <a:t>的</a:t>
            </a:r>
            <a:r>
              <a:rPr lang="en-US" altLang="zh-CN" sz="2800" dirty="0" err="1"/>
              <a:t>Getgradient</a:t>
            </a:r>
            <a:r>
              <a:rPr lang="zh-CN" altLang="en-US" sz="2800" dirty="0"/>
              <a:t>函数</a:t>
            </a:r>
            <a:endParaRPr lang="en-US" altLang="zh-CN" sz="2800" dirty="0"/>
          </a:p>
          <a:p>
            <a:r>
              <a:rPr lang="zh-CN" altLang="en-US" sz="2800" dirty="0"/>
              <a:t>得到</a:t>
            </a:r>
            <a:r>
              <a:rPr lang="en-US" altLang="zh-CN" sz="2800" dirty="0" err="1"/>
              <a:t>gpair</a:t>
            </a:r>
            <a:r>
              <a:rPr lang="en-US" altLang="zh-CN" sz="2800" dirty="0"/>
              <a:t> </a:t>
            </a:r>
            <a:r>
              <a:rPr lang="zh-CN" altLang="en-US" sz="2800" dirty="0"/>
              <a:t>：一阶和二阶梯度</a:t>
            </a:r>
          </a:p>
        </p:txBody>
      </p:sp>
    </p:spTree>
    <p:extLst>
      <p:ext uri="{BB962C8B-B14F-4D97-AF65-F5344CB8AC3E}">
        <p14:creationId xmlns:p14="http://schemas.microsoft.com/office/powerpoint/2010/main" val="2584167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A73F5-1A32-485B-A7EE-98524A9DE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DoBoost</a:t>
            </a:r>
            <a:r>
              <a:rPr lang="zh-CN" altLang="en-US" dirty="0"/>
              <a:t>：生成回归树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16AA3D-EA66-4433-8122-A524F0BCE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初始化</a:t>
            </a:r>
            <a:r>
              <a:rPr lang="en-US" altLang="zh-CN" sz="2400" dirty="0"/>
              <a:t>updater</a:t>
            </a:r>
          </a:p>
          <a:p>
            <a:r>
              <a:rPr lang="en-US" altLang="zh-CN" sz="2400" dirty="0" err="1"/>
              <a:t>BoostNewTrees</a:t>
            </a:r>
            <a:r>
              <a:rPr lang="zh-CN" altLang="en-US" sz="2400" dirty="0"/>
              <a:t>：生成一棵新的回归树</a:t>
            </a:r>
            <a:endParaRPr lang="en-US" altLang="zh-CN" sz="2400" dirty="0"/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sample</a:t>
            </a:r>
            <a:r>
              <a:rPr lang="zh-CN" altLang="en-US" sz="2000" dirty="0">
                <a:solidFill>
                  <a:srgbClr val="FF0000"/>
                </a:solidFill>
              </a:rPr>
              <a:t>样本比例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update</a:t>
            </a:r>
            <a:r>
              <a:rPr lang="zh-CN" altLang="en-US" sz="2000" dirty="0"/>
              <a:t>回归树</a:t>
            </a:r>
            <a:endParaRPr lang="en-US" altLang="zh-CN" sz="2000" dirty="0"/>
          </a:p>
          <a:p>
            <a:pPr lvl="2"/>
            <a:r>
              <a:rPr lang="en-US" altLang="zh-CN" sz="1600" dirty="0"/>
              <a:t>grow</a:t>
            </a:r>
            <a:r>
              <a:rPr lang="zh-CN" altLang="en-US" sz="1600" dirty="0"/>
              <a:t>：</a:t>
            </a:r>
            <a:r>
              <a:rPr lang="zh-CN" altLang="en-US" sz="1600" dirty="0">
                <a:solidFill>
                  <a:srgbClr val="FF0000"/>
                </a:solidFill>
              </a:rPr>
              <a:t>精确、直⽅图、加权分位点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2"/>
            <a:r>
              <a:rPr lang="en-US" altLang="zh-CN" sz="1600" dirty="0"/>
              <a:t>prune</a:t>
            </a:r>
            <a:r>
              <a:rPr lang="zh-CN" altLang="en-US" sz="1600" dirty="0"/>
              <a:t>：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gamma</a:t>
            </a:r>
            <a:r>
              <a:rPr lang="zh-CN" altLang="en-US" sz="1600" dirty="0"/>
              <a:t>，</a:t>
            </a:r>
            <a:r>
              <a:rPr lang="en-US" altLang="zh-CN" sz="1600" dirty="0"/>
              <a:t>loss</a:t>
            </a:r>
            <a:r>
              <a:rPr lang="zh-CN" altLang="en-US" sz="1600" dirty="0"/>
              <a:t>的减少 至少要⽐</a:t>
            </a:r>
            <a:r>
              <a:rPr lang="en-US" altLang="zh-CN" sz="1600" dirty="0"/>
              <a:t>gamma</a:t>
            </a:r>
            <a:r>
              <a:rPr lang="zh-CN" altLang="en-US" sz="1600" dirty="0"/>
              <a:t>⼤，否则剪枝</a:t>
            </a:r>
            <a:endParaRPr lang="en-US" altLang="zh-CN" sz="1600" dirty="0"/>
          </a:p>
          <a:p>
            <a:pPr lvl="2"/>
            <a:endParaRPr lang="en-US" altLang="zh-CN" sz="1600" dirty="0"/>
          </a:p>
          <a:p>
            <a:pPr lvl="1"/>
            <a:r>
              <a:rPr lang="zh-CN" altLang="en-US" sz="2000" dirty="0"/>
              <a:t>寻找分割点：</a:t>
            </a:r>
            <a:endParaRPr lang="en-US" altLang="zh-CN" sz="2000" dirty="0"/>
          </a:p>
          <a:p>
            <a:pPr lvl="2"/>
            <a:r>
              <a:rPr lang="en-US" altLang="zh-CN" sz="1600" dirty="0" err="1">
                <a:solidFill>
                  <a:srgbClr val="FF0000"/>
                </a:solidFill>
              </a:rPr>
              <a:t>colsample</a:t>
            </a:r>
            <a:r>
              <a:rPr lang="zh-CN" altLang="en-US" sz="1600" dirty="0">
                <a:solidFill>
                  <a:srgbClr val="FF0000"/>
                </a:solidFill>
              </a:rPr>
              <a:t>，对特征列进行采样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2"/>
            <a:r>
              <a:rPr lang="en-US" altLang="zh-CN" sz="1600" dirty="0">
                <a:solidFill>
                  <a:srgbClr val="FF0000"/>
                </a:solidFill>
              </a:rPr>
              <a:t>min child weight </a:t>
            </a:r>
            <a:r>
              <a:rPr lang="zh-CN" altLang="en-US" sz="1600" dirty="0">
                <a:solidFill>
                  <a:srgbClr val="FF0000"/>
                </a:solidFill>
              </a:rPr>
              <a:t>叶⼦最⼩权重，防止过拟合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“广度优先遍历”： 一层层生成树</a:t>
            </a:r>
            <a:endParaRPr lang="en-US" altLang="zh-CN" sz="2000" dirty="0"/>
          </a:p>
          <a:p>
            <a:pPr lvl="2"/>
            <a:r>
              <a:rPr lang="zh-CN" altLang="en-US" sz="1600" dirty="0">
                <a:solidFill>
                  <a:srgbClr val="FF0000"/>
                </a:solidFill>
              </a:rPr>
              <a:t>最大深度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2"/>
            <a:endParaRPr lang="en-US" altLang="zh-CN" sz="1600" dirty="0"/>
          </a:p>
          <a:p>
            <a:pPr lvl="1"/>
            <a:r>
              <a:rPr lang="zh-CN" altLang="en-US" sz="2000" dirty="0"/>
              <a:t>生成的树的叶子结点乘上</a:t>
            </a:r>
            <a:r>
              <a:rPr lang="zh-CN" altLang="en-US" sz="2000" dirty="0">
                <a:solidFill>
                  <a:srgbClr val="FF0000"/>
                </a:solidFill>
              </a:rPr>
              <a:t>学习率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953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</TotalTime>
  <Words>183</Words>
  <Application>Microsoft Office PowerPoint</Application>
  <PresentationFormat>全屏显示(4:3)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Arial</vt:lpstr>
      <vt:lpstr>Palatino Linotype</vt:lpstr>
      <vt:lpstr>Times New Roman</vt:lpstr>
      <vt:lpstr>1_Office 主题​​</vt:lpstr>
      <vt:lpstr>XGB算法流程和超参数</vt:lpstr>
      <vt:lpstr>主函数</vt:lpstr>
      <vt:lpstr>learner.cc</vt:lpstr>
      <vt:lpstr>PredictRaw：求预测值</vt:lpstr>
      <vt:lpstr>getGradient：求一阶和二阶梯度</vt:lpstr>
      <vt:lpstr>DoBoost：生成回归树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滕 明卓</dc:creator>
  <cp:lastModifiedBy>滕 明卓</cp:lastModifiedBy>
  <cp:revision>66</cp:revision>
  <dcterms:created xsi:type="dcterms:W3CDTF">2020-10-09T20:24:45Z</dcterms:created>
  <dcterms:modified xsi:type="dcterms:W3CDTF">2021-05-28T13:27:44Z</dcterms:modified>
</cp:coreProperties>
</file>