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320" r:id="rId2"/>
    <p:sldId id="342" r:id="rId3"/>
    <p:sldId id="343" r:id="rId4"/>
    <p:sldId id="345" r:id="rId5"/>
    <p:sldId id="344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0660"/>
    <a:srgbClr val="FFFFB3"/>
    <a:srgbClr val="0000FF"/>
    <a:srgbClr val="EAD2EB"/>
    <a:srgbClr val="6306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5" autoAdjust="0"/>
    <p:restoredTop sz="86145" autoAdjust="0"/>
  </p:normalViewPr>
  <p:slideViewPr>
    <p:cSldViewPr snapToGrid="0">
      <p:cViewPr varScale="1">
        <p:scale>
          <a:sx n="87" d="100"/>
          <a:sy n="87" d="100"/>
        </p:scale>
        <p:origin x="1717" y="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68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8F13D-4EBE-4F35-B0F2-35B3D3987130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3CA4D-8432-4725-99DA-4FAA21BCD72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0626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7A3B3-44AE-4BB6-BF11-7EB7779EBBDB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786A0D-F9A6-4C65-A99E-D9475DD41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744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6A0D-F9A6-4C65-A99E-D9475DD41EE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180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6A0D-F9A6-4C65-A99E-D9475DD41EE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055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6A0D-F9A6-4C65-A99E-D9475DD41EE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71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6A0D-F9A6-4C65-A99E-D9475DD41EE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534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6A0D-F9A6-4C65-A99E-D9475DD41EE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282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1698" y="1901148"/>
            <a:ext cx="7772400" cy="126024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spcAft>
                <a:spcPts val="600"/>
              </a:spcAft>
              <a:defRPr sz="4800" baseline="0">
                <a:latin typeface="Palatino Linotype" panose="0204050205050503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4050" y="3602038"/>
            <a:ext cx="5100864" cy="6531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pic>
        <p:nvPicPr>
          <p:cNvPr id="12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2" y="205387"/>
            <a:ext cx="17049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组合 16"/>
          <p:cNvGrpSpPr/>
          <p:nvPr userDrawn="1"/>
        </p:nvGrpSpPr>
        <p:grpSpPr>
          <a:xfrm>
            <a:off x="7914098" y="107219"/>
            <a:ext cx="1080000" cy="1760164"/>
            <a:chOff x="6322762" y="100290"/>
            <a:chExt cx="1080000" cy="1760164"/>
          </a:xfrm>
        </p:grpSpPr>
        <p:pic>
          <p:nvPicPr>
            <p:cNvPr id="2050" name="Picture 2" descr="“南京大学 logo”的图片搜索结果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2762" y="506423"/>
              <a:ext cx="1080000" cy="13540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图片 15"/>
            <p:cNvPicPr>
              <a:picLocks noChangeAspect="1"/>
            </p:cNvPicPr>
            <p:nvPr userDrawn="1"/>
          </p:nvPicPr>
          <p:blipFill rotWithShape="1">
            <a:blip r:embed="rId4"/>
            <a:srcRect b="22906"/>
            <a:stretch/>
          </p:blipFill>
          <p:spPr>
            <a:xfrm>
              <a:off x="6322762" y="100290"/>
              <a:ext cx="1080000" cy="349456"/>
            </a:xfrm>
            <a:prstGeom prst="rect">
              <a:avLst/>
            </a:prstGeom>
          </p:spPr>
        </p:pic>
      </p:grp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" y="4752979"/>
            <a:ext cx="91535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000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6" y="322486"/>
            <a:ext cx="7144205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50827" y="1295404"/>
            <a:ext cx="8736013" cy="496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250827" y="1143000"/>
            <a:ext cx="5545138" cy="0"/>
          </a:xfrm>
          <a:prstGeom prst="line">
            <a:avLst/>
          </a:prstGeom>
          <a:noFill/>
          <a:ln w="50800">
            <a:solidFill>
              <a:srgbClr val="5F06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pic>
        <p:nvPicPr>
          <p:cNvPr id="6" name="Picture 1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031" y="282800"/>
            <a:ext cx="17049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2361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5" name="Picture 1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043" y="282800"/>
            <a:ext cx="17049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8315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 userDrawn="1"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 flipV="1">
            <a:off x="2" y="6322039"/>
            <a:ext cx="9141619" cy="61462"/>
          </a:xfrm>
          <a:prstGeom prst="rect">
            <a:avLst/>
          </a:prstGeom>
        </p:spPr>
      </p:pic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6" y="322486"/>
            <a:ext cx="673344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6383505"/>
            <a:ext cx="9144000" cy="485775"/>
          </a:xfrm>
          <a:prstGeom prst="rect">
            <a:avLst/>
          </a:prstGeom>
        </p:spPr>
      </p:pic>
      <p:sp>
        <p:nvSpPr>
          <p:cNvPr id="1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7" y="1295404"/>
            <a:ext cx="8736013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-1" y="6487892"/>
            <a:ext cx="88852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200" baseline="0" dirty="0">
                <a:solidFill>
                  <a:schemeClr val="bg1"/>
                </a:solidFill>
              </a:rPr>
              <a:t>LAMDA2019</a:t>
            </a:r>
            <a:r>
              <a:rPr lang="zh-CN" altLang="en-US" sz="1200" baseline="0" dirty="0">
                <a:solidFill>
                  <a:schemeClr val="bg1"/>
                </a:solidFill>
              </a:rPr>
              <a:t>暑期讲读班  贝叶斯分类器</a:t>
            </a:r>
            <a:r>
              <a:rPr lang="en-US" altLang="zh-CN" sz="1200" baseline="0" dirty="0">
                <a:solidFill>
                  <a:schemeClr val="bg1"/>
                </a:solidFill>
              </a:rPr>
              <a:t>/</a:t>
            </a:r>
            <a:r>
              <a:rPr lang="zh-CN" altLang="en-US" sz="1200" baseline="0" dirty="0">
                <a:solidFill>
                  <a:schemeClr val="bg1"/>
                </a:solidFill>
              </a:rPr>
              <a:t>部分概率图模型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025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Palatino Linotype" panose="0204050205050503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 descr="Naoya Takeishi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368300" y="1690576"/>
            <a:ext cx="8126220" cy="1129536"/>
          </a:xfrm>
        </p:spPr>
        <p:txBody>
          <a:bodyPr>
            <a:noAutofit/>
          </a:bodyPr>
          <a:lstStyle/>
          <a:p>
            <a:r>
              <a:rPr lang="en-US" altLang="zh-CN" sz="3600" b="1" dirty="0"/>
              <a:t>Shrinkage &amp; Column Subsampling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1375C96-B8AB-4FB1-A6C9-A0B83557F4D2}"/>
              </a:ext>
            </a:extLst>
          </p:cNvPr>
          <p:cNvSpPr txBox="1"/>
          <p:nvPr/>
        </p:nvSpPr>
        <p:spPr>
          <a:xfrm>
            <a:off x="5844209" y="4539387"/>
            <a:ext cx="4154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袁满杰 </a:t>
            </a:r>
            <a:r>
              <a:rPr lang="en-US" altLang="zh-CN" sz="2000" dirty="0"/>
              <a:t>2021.5.13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77944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BAD617C0-E5D5-40B0-903A-C768E13BEB73}"/>
              </a:ext>
            </a:extLst>
          </p:cNvPr>
          <p:cNvSpPr txBox="1">
            <a:spLocks/>
          </p:cNvSpPr>
          <p:nvPr/>
        </p:nvSpPr>
        <p:spPr bwMode="auto">
          <a:xfrm>
            <a:off x="250826" y="1297157"/>
            <a:ext cx="8736013" cy="496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To prevent overfitting in Forest Models:</a:t>
            </a:r>
          </a:p>
          <a:p>
            <a:endParaRPr lang="en-US" altLang="zh-CN" dirty="0"/>
          </a:p>
          <a:p>
            <a:r>
              <a:rPr lang="en-US" altLang="zh-CN" dirty="0"/>
              <a:t>Regularization: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Shrinkage</a:t>
            </a:r>
          </a:p>
          <a:p>
            <a:endParaRPr lang="en-US" altLang="zh-CN" dirty="0"/>
          </a:p>
          <a:p>
            <a:r>
              <a:rPr lang="en-US" altLang="zh-CN" dirty="0"/>
              <a:t>Column Subsampling 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98DD4B2-2A55-4ADB-8139-1459E2DD8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78A53E-9573-492F-98AE-A1224AC5B2DD}"/>
              </a:ext>
            </a:extLst>
          </p:cNvPr>
          <p:cNvSpPr/>
          <p:nvPr/>
        </p:nvSpPr>
        <p:spPr>
          <a:xfrm>
            <a:off x="0" y="6497053"/>
            <a:ext cx="4138863" cy="252663"/>
          </a:xfrm>
          <a:prstGeom prst="rect">
            <a:avLst/>
          </a:prstGeom>
          <a:solidFill>
            <a:srgbClr val="5F0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13C5076-E006-4D40-AC54-D89B3677D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2014" y="2027069"/>
            <a:ext cx="3820263" cy="140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553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BAD617C0-E5D5-40B0-903A-C768E13BEB7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50826" y="1297157"/>
                <a:ext cx="8736013" cy="4967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Add “learning rate” at each step: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Leave space for future trees to improve model. </a:t>
                </a:r>
              </a:p>
              <a:p>
                <a:r>
                  <a:rPr lang="en-US" altLang="zh-CN" dirty="0"/>
                  <a:t>Empirically,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≤0.1</m:t>
                    </m:r>
                  </m:oMath>
                </a14:m>
                <a:r>
                  <a:rPr lang="en-US" altLang="zh-CN" dirty="0"/>
                  <a:t> can dramatically improve performance.</a:t>
                </a:r>
              </a:p>
            </p:txBody>
          </p:sp>
        </mc:Choice>
        <mc:Fallback xmlns="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BAD617C0-E5D5-40B0-903A-C768E13BE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0826" y="1297157"/>
                <a:ext cx="8736013" cy="4967167"/>
              </a:xfrm>
              <a:prstGeom prst="rect">
                <a:avLst/>
              </a:prstGeom>
              <a:blipFill>
                <a:blip r:embed="rId3"/>
                <a:stretch>
                  <a:fillRect l="-125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498DD4B2-2A55-4ADB-8139-1459E2DD8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Shrinkage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78A53E-9573-492F-98AE-A1224AC5B2DD}"/>
              </a:ext>
            </a:extLst>
          </p:cNvPr>
          <p:cNvSpPr/>
          <p:nvPr/>
        </p:nvSpPr>
        <p:spPr>
          <a:xfrm>
            <a:off x="0" y="6497053"/>
            <a:ext cx="4138863" cy="252663"/>
          </a:xfrm>
          <a:prstGeom prst="rect">
            <a:avLst/>
          </a:prstGeom>
          <a:solidFill>
            <a:srgbClr val="5F0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AF630C6-79ED-49E4-8B62-112524BAA4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407" y="1523934"/>
            <a:ext cx="4841638" cy="53669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F3D52B0-4CE7-41F0-A262-375396BB43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407" y="3360784"/>
            <a:ext cx="8337432" cy="53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193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BAD617C0-E5D5-40B0-903A-C768E13BEB73}"/>
              </a:ext>
            </a:extLst>
          </p:cNvPr>
          <p:cNvSpPr txBox="1">
            <a:spLocks/>
          </p:cNvSpPr>
          <p:nvPr/>
        </p:nvSpPr>
        <p:spPr bwMode="auto">
          <a:xfrm>
            <a:off x="250826" y="1297157"/>
            <a:ext cx="8736013" cy="496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Theoretically, shrinkage can lead to the maximum margin, which leads to better generalization.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98DD4B2-2A55-4ADB-8139-1459E2DD8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Shrinkage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78A53E-9573-492F-98AE-A1224AC5B2DD}"/>
              </a:ext>
            </a:extLst>
          </p:cNvPr>
          <p:cNvSpPr/>
          <p:nvPr/>
        </p:nvSpPr>
        <p:spPr>
          <a:xfrm>
            <a:off x="0" y="6497053"/>
            <a:ext cx="4138863" cy="252663"/>
          </a:xfrm>
          <a:prstGeom prst="rect">
            <a:avLst/>
          </a:prstGeom>
          <a:solidFill>
            <a:srgbClr val="5F0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7AA3756-A809-435E-BA22-70EFC5926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725" y="2397193"/>
            <a:ext cx="668655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096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BAD617C0-E5D5-40B0-903A-C768E13BEB73}"/>
              </a:ext>
            </a:extLst>
          </p:cNvPr>
          <p:cNvSpPr txBox="1">
            <a:spLocks/>
          </p:cNvSpPr>
          <p:nvPr/>
        </p:nvSpPr>
        <p:spPr bwMode="auto">
          <a:xfrm>
            <a:off x="250826" y="1297157"/>
            <a:ext cx="8736013" cy="496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Both column subsampling and row subsampling is supported.</a:t>
            </a:r>
          </a:p>
          <a:p>
            <a:pPr lvl="1"/>
            <a:r>
              <a:rPr lang="en-US" altLang="zh-CN" dirty="0"/>
              <a:t>Row/Column subsampling: Sample on instances/features</a:t>
            </a:r>
          </a:p>
          <a:p>
            <a:pPr lvl="1"/>
            <a:r>
              <a:rPr lang="en-US" altLang="zh-CN" dirty="0"/>
              <a:t>Empirically, column subsampling is better</a:t>
            </a:r>
          </a:p>
          <a:p>
            <a:r>
              <a:rPr lang="en-US" altLang="zh-CN" dirty="0"/>
              <a:t>Three types:</a:t>
            </a:r>
          </a:p>
          <a:p>
            <a:pPr lvl="1"/>
            <a:r>
              <a:rPr lang="en-US" altLang="zh-CN" dirty="0"/>
              <a:t>Sample by node</a:t>
            </a:r>
          </a:p>
          <a:p>
            <a:pPr lvl="1"/>
            <a:r>
              <a:rPr lang="en-US" altLang="zh-CN" dirty="0"/>
              <a:t>Sample by level</a:t>
            </a:r>
          </a:p>
          <a:p>
            <a:pPr lvl="1"/>
            <a:r>
              <a:rPr lang="en-US" altLang="zh-CN" dirty="0"/>
              <a:t>Sample by tree</a:t>
            </a:r>
          </a:p>
          <a:p>
            <a:r>
              <a:rPr lang="en-US" altLang="zh-CN" dirty="0"/>
              <a:t>Advantages:</a:t>
            </a:r>
          </a:p>
          <a:p>
            <a:pPr lvl="1"/>
            <a:r>
              <a:rPr lang="en-US" altLang="zh-CN" dirty="0"/>
              <a:t>Increase diversity </a:t>
            </a:r>
            <a:r>
              <a:rPr lang="zh-CN" altLang="en-US" dirty="0"/>
              <a:t>→ </a:t>
            </a:r>
            <a:r>
              <a:rPr lang="en-US" altLang="zh-CN" dirty="0"/>
              <a:t>Better generalization</a:t>
            </a:r>
          </a:p>
          <a:p>
            <a:pPr lvl="1"/>
            <a:r>
              <a:rPr lang="en-US" altLang="zh-CN" dirty="0"/>
              <a:t>Can also reduce running time.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98DD4B2-2A55-4ADB-8139-1459E2DD8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Column Subsampling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78A53E-9573-492F-98AE-A1224AC5B2DD}"/>
              </a:ext>
            </a:extLst>
          </p:cNvPr>
          <p:cNvSpPr/>
          <p:nvPr/>
        </p:nvSpPr>
        <p:spPr>
          <a:xfrm>
            <a:off x="0" y="6497053"/>
            <a:ext cx="4138863" cy="252663"/>
          </a:xfrm>
          <a:prstGeom prst="rect">
            <a:avLst/>
          </a:prstGeom>
          <a:solidFill>
            <a:srgbClr val="5F0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743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MDA">
      <a:majorFont>
        <a:latin typeface="Palatino Linotype"/>
        <a:ea typeface="幼圆"/>
        <a:cs typeface=""/>
      </a:majorFont>
      <a:minorFont>
        <a:latin typeface="Palatino Linotype"/>
        <a:ea typeface="幼圆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4473</TotalTime>
  <Words>122</Words>
  <Application>Microsoft Office PowerPoint</Application>
  <PresentationFormat>全屏显示(4:3)</PresentationFormat>
  <Paragraphs>38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幼圆</vt:lpstr>
      <vt:lpstr>Arial</vt:lpstr>
      <vt:lpstr>Cambria Math</vt:lpstr>
      <vt:lpstr>Palatino Linotype</vt:lpstr>
      <vt:lpstr>Office 主题​​</vt:lpstr>
      <vt:lpstr>Shrinkage &amp; Column Subsampling</vt:lpstr>
      <vt:lpstr>Background</vt:lpstr>
      <vt:lpstr>Shrinkage</vt:lpstr>
      <vt:lpstr>Shrinkage</vt:lpstr>
      <vt:lpstr>Column Subsampling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Peng Zhao</dc:creator>
  <cp:lastModifiedBy>Manjie Yuan</cp:lastModifiedBy>
  <cp:revision>528</cp:revision>
  <cp:lastPrinted>2018-04-09T07:26:07Z</cp:lastPrinted>
  <dcterms:created xsi:type="dcterms:W3CDTF">2017-04-12T11:19:14Z</dcterms:created>
  <dcterms:modified xsi:type="dcterms:W3CDTF">2021-05-14T11:26:23Z</dcterms:modified>
</cp:coreProperties>
</file>