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6" r:id="rId3"/>
    <p:sldId id="297" r:id="rId4"/>
    <p:sldId id="298" r:id="rId5"/>
    <p:sldId id="299" r:id="rId6"/>
    <p:sldId id="301" r:id="rId7"/>
    <p:sldId id="300" r:id="rId8"/>
    <p:sldId id="302" r:id="rId9"/>
    <p:sldId id="303" r:id="rId10"/>
    <p:sldId id="29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31C7CC9-53DC-4AE5-A0D0-92703098C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B26A9-819A-46FC-AEFC-F99DB0A16B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831E-3139-4A58-9E17-2EDE4B562ABF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8F6DA8-B82F-49C1-AE37-8F3D921AE7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A0835-F0B6-4566-AF84-993B391ED3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3B61-9D3F-4703-B4C7-8B89071FA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5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EE82F-567F-4C2A-AC6F-F2FD3AC327CB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E7584-7F48-4E5C-94A7-81FB2438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1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1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8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西交利物浦大学</a:t>
            </a:r>
            <a:endParaRPr lang="en-US" altLang="zh-CN" dirty="0"/>
          </a:p>
          <a:p>
            <a:r>
              <a:rPr lang="zh-CN" altLang="en-US" dirty="0"/>
              <a:t>后四个是老师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34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4210CB63-E625-44B8-BCBB-794787F0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4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>
            <a:extLst>
              <a:ext uri="{FF2B5EF4-FFF2-40B4-BE49-F238E27FC236}">
                <a16:creationId xmlns:a16="http://schemas.microsoft.com/office/drawing/2014/main" id="{970A1557-07A0-41A2-91B1-D66394DAF5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13694" y="107950"/>
            <a:ext cx="1081087" cy="1758950"/>
            <a:chOff x="6322762" y="100290"/>
            <a:chExt cx="1080000" cy="1760164"/>
          </a:xfrm>
        </p:grpSpPr>
        <p:pic>
          <p:nvPicPr>
            <p:cNvPr id="6" name="Picture 2" descr="“南京大学 logo”的图片搜索结果">
              <a:extLst>
                <a:ext uri="{FF2B5EF4-FFF2-40B4-BE49-F238E27FC236}">
                  <a16:creationId xmlns:a16="http://schemas.microsoft.com/office/drawing/2014/main" id="{AD713C86-8909-4283-B7C1-71B9B8503D3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5">
              <a:extLst>
                <a:ext uri="{FF2B5EF4-FFF2-40B4-BE49-F238E27FC236}">
                  <a16:creationId xmlns:a16="http://schemas.microsoft.com/office/drawing/2014/main" id="{600BEEB2-0C0F-4C6D-9A75-06F89AC7D2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906"/>
            <a:stretch>
              <a:fillRect/>
            </a:stretch>
          </p:blipFill>
          <p:spPr bwMode="auto">
            <a:xfrm>
              <a:off x="6322762" y="100290"/>
              <a:ext cx="1080000" cy="34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3">
            <a:extLst>
              <a:ext uri="{FF2B5EF4-FFF2-40B4-BE49-F238E27FC236}">
                <a16:creationId xmlns:a16="http://schemas.microsoft.com/office/drawing/2014/main" id="{8D7E871F-E02A-40B1-9F96-F9D35F7B5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752987"/>
            <a:ext cx="91535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60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3600" baseline="0">
                <a:latin typeface="Palatino Linotype" panose="02040502050505030304" pitchFamily="18" charset="0"/>
              </a:defRPr>
            </a:lvl1pPr>
          </a:lstStyle>
          <a:p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Palatino Linotype" panose="0204050205050503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8002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2FBBF621-7E86-4E6C-BBD9-7A551D4A60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A11CFAA-6762-4420-AE05-2437A60BD0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6" y="2825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2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33" y="129540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96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>
            <a:extLst>
              <a:ext uri="{FF2B5EF4-FFF2-40B4-BE49-F238E27FC236}">
                <a16:creationId xmlns:a16="http://schemas.microsoft.com/office/drawing/2014/main" id="{6E1C2E28-2252-4228-BC20-DC23B75DB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2825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80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013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8">
            <a:extLst>
              <a:ext uri="{FF2B5EF4-FFF2-40B4-BE49-F238E27FC236}">
                <a16:creationId xmlns:a16="http://schemas.microsoft.com/office/drawing/2014/main" id="{31BE911D-C467-45F2-B9CC-ACDF15316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" y="6321437"/>
            <a:ext cx="914241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E62C3FA-0DBF-4FDC-92E3-E5EB234F8B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6" y="322263"/>
            <a:ext cx="67341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图片 2">
            <a:extLst>
              <a:ext uri="{FF2B5EF4-FFF2-40B4-BE49-F238E27FC236}">
                <a16:creationId xmlns:a16="http://schemas.microsoft.com/office/drawing/2014/main" id="{0B9ED53C-6A52-4B37-9365-96B6B07205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50"/>
            <a:ext cx="9144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>
            <a:extLst>
              <a:ext uri="{FF2B5EF4-FFF2-40B4-BE49-F238E27FC236}">
                <a16:creationId xmlns:a16="http://schemas.microsoft.com/office/drawing/2014/main" id="{FDCA754A-F4F5-449D-8F80-8B7D9A444B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31" y="1295408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94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9pPr>
    </p:titleStyle>
    <p:bodyStyle>
      <a:lvl1pPr marL="171446" indent="-171446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37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28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20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12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9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10.png"/><Relationship Id="rId14" Type="http://schemas.openxmlformats.org/officeDocument/2006/relationships/image" Target="../media/image180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932DC-C708-4DB0-B1E8-C77B09355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6AF3E3-24D0-4813-8331-178EB3A496B6}"/>
              </a:ext>
            </a:extLst>
          </p:cNvPr>
          <p:cNvSpPr txBox="1"/>
          <p:nvPr/>
        </p:nvSpPr>
        <p:spPr>
          <a:xfrm>
            <a:off x="5776736" y="45111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滕明卓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99E49E2-B599-4ECF-830F-0E5C2CA2F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</p:spPr>
        <p:txBody>
          <a:bodyPr>
            <a:normAutofit/>
          </a:bodyPr>
          <a:lstStyle/>
          <a:p>
            <a:r>
              <a:rPr lang="en-US" altLang="zh-CN" dirty="0"/>
              <a:t>2021.8.27</a:t>
            </a:r>
          </a:p>
        </p:txBody>
      </p:sp>
    </p:spTree>
    <p:extLst>
      <p:ext uri="{BB962C8B-B14F-4D97-AF65-F5344CB8AC3E}">
        <p14:creationId xmlns:p14="http://schemas.microsoft.com/office/powerpoint/2010/main" val="273812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932DC-C708-4DB0-B1E8-C77B09355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99E49E2-B599-4ECF-830F-0E5C2CA2F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314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460D2-69F6-4CD6-A227-117196AF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51174-AB44-4B0F-BE6C-B162CC05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Generator</a:t>
            </a:r>
            <a:endParaRPr lang="zh-CN" altLang="en-US" dirty="0"/>
          </a:p>
        </p:txBody>
      </p:sp>
      <p:pic>
        <p:nvPicPr>
          <p:cNvPr id="4" name="圖片 36">
            <a:extLst>
              <a:ext uri="{FF2B5EF4-FFF2-40B4-BE49-F238E27FC236}">
                <a16:creationId xmlns:a16="http://schemas.microsoft.com/office/drawing/2014/main" id="{B2F545D3-161E-4360-AA89-6C29E8EF812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16725" y="1859719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圖片 37">
            <a:extLst>
              <a:ext uri="{FF2B5EF4-FFF2-40B4-BE49-F238E27FC236}">
                <a16:creationId xmlns:a16="http://schemas.microsoft.com/office/drawing/2014/main" id="{241D57EF-CAD5-432D-BA25-535253EAC4E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80011" y="2093910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圖片 38">
            <a:extLst>
              <a:ext uri="{FF2B5EF4-FFF2-40B4-BE49-F238E27FC236}">
                <a16:creationId xmlns:a16="http://schemas.microsoft.com/office/drawing/2014/main" id="{753694FE-A3DF-4412-BE8D-F5335797D5A8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74187" y="2298264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D9FB6F0-1CFF-4BD7-BC5B-3B41E24DE1C5}"/>
              </a:ext>
            </a:extLst>
          </p:cNvPr>
          <p:cNvSpPr/>
          <p:nvPr/>
        </p:nvSpPr>
        <p:spPr>
          <a:xfrm>
            <a:off x="3054350" y="1909094"/>
            <a:ext cx="1517650" cy="10914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</a:p>
          <a:p>
            <a:pPr algn="ctr"/>
            <a:r>
              <a:rPr lang="en-US" altLang="zh-TW" sz="2400" dirty="0"/>
              <a:t>Generator</a:t>
            </a:r>
          </a:p>
        </p:txBody>
      </p:sp>
      <p:cxnSp>
        <p:nvCxnSpPr>
          <p:cNvPr id="8" name="直線單箭頭接點 47">
            <a:extLst>
              <a:ext uri="{FF2B5EF4-FFF2-40B4-BE49-F238E27FC236}">
                <a16:creationId xmlns:a16="http://schemas.microsoft.com/office/drawing/2014/main" id="{5E1B3893-B436-4F4A-AB68-C021A6068F22}"/>
              </a:ext>
            </a:extLst>
          </p:cNvPr>
          <p:cNvCxnSpPr/>
          <p:nvPr/>
        </p:nvCxnSpPr>
        <p:spPr>
          <a:xfrm>
            <a:off x="4625640" y="2459786"/>
            <a:ext cx="5775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48">
            <a:extLst>
              <a:ext uri="{FF2B5EF4-FFF2-40B4-BE49-F238E27FC236}">
                <a16:creationId xmlns:a16="http://schemas.microsoft.com/office/drawing/2014/main" id="{B958C006-833C-4A56-BE84-13899C803ED9}"/>
              </a:ext>
            </a:extLst>
          </p:cNvPr>
          <p:cNvCxnSpPr/>
          <p:nvPr/>
        </p:nvCxnSpPr>
        <p:spPr>
          <a:xfrm>
            <a:off x="2476798" y="2455472"/>
            <a:ext cx="5775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C368D66-72ED-4DBF-B8E8-15D4096FE3EF}"/>
              </a:ext>
            </a:extLst>
          </p:cNvPr>
          <p:cNvSpPr/>
          <p:nvPr/>
        </p:nvSpPr>
        <p:spPr>
          <a:xfrm rot="5400000">
            <a:off x="1719257" y="2085066"/>
            <a:ext cx="905437" cy="29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code</a:t>
            </a:r>
            <a:endParaRPr lang="zh-TW" altLang="en-US" sz="2400" dirty="0"/>
          </a:p>
        </p:txBody>
      </p:sp>
      <p:sp>
        <p:nvSpPr>
          <p:cNvPr id="11" name="文字方塊 50">
            <a:extLst>
              <a:ext uri="{FF2B5EF4-FFF2-40B4-BE49-F238E27FC236}">
                <a16:creationId xmlns:a16="http://schemas.microsoft.com/office/drawing/2014/main" id="{568F454C-49FB-4059-BB0A-6422B3632632}"/>
              </a:ext>
            </a:extLst>
          </p:cNvPr>
          <p:cNvSpPr txBox="1"/>
          <p:nvPr/>
        </p:nvSpPr>
        <p:spPr>
          <a:xfrm>
            <a:off x="1752223" y="2967335"/>
            <a:ext cx="118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vectors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710A8E-1254-4EB3-B296-BD3A4D77B3DD}"/>
              </a:ext>
            </a:extLst>
          </p:cNvPr>
          <p:cNvSpPr/>
          <p:nvPr/>
        </p:nvSpPr>
        <p:spPr>
          <a:xfrm rot="5400000">
            <a:off x="1871657" y="2237466"/>
            <a:ext cx="905437" cy="29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code</a:t>
            </a:r>
            <a:endParaRPr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9653DD-8DE4-4A2B-AA5E-BB057B346E02}"/>
              </a:ext>
            </a:extLst>
          </p:cNvPr>
          <p:cNvSpPr/>
          <p:nvPr/>
        </p:nvSpPr>
        <p:spPr>
          <a:xfrm rot="5400000">
            <a:off x="2040040" y="2416135"/>
            <a:ext cx="905437" cy="2988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code</a:t>
            </a:r>
            <a:endParaRPr lang="zh-TW" altLang="en-US" sz="2400" dirty="0"/>
          </a:p>
        </p:txBody>
      </p:sp>
      <p:pic>
        <p:nvPicPr>
          <p:cNvPr id="14" name="圖片 53">
            <a:extLst>
              <a:ext uri="{FF2B5EF4-FFF2-40B4-BE49-F238E27FC236}">
                <a16:creationId xmlns:a16="http://schemas.microsoft.com/office/drawing/2014/main" id="{1EDEAEC9-7CD4-440C-BF2B-0F072180EDD2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728099" y="4809596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圖片 54">
            <a:extLst>
              <a:ext uri="{FF2B5EF4-FFF2-40B4-BE49-F238E27FC236}">
                <a16:creationId xmlns:a16="http://schemas.microsoft.com/office/drawing/2014/main" id="{A0A2A7A2-5B33-4A06-836E-F264A4304880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287526" y="482863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" name="圖片 55">
            <a:extLst>
              <a:ext uri="{FF2B5EF4-FFF2-40B4-BE49-F238E27FC236}">
                <a16:creationId xmlns:a16="http://schemas.microsoft.com/office/drawing/2014/main" id="{ED20EEAD-AB19-47B9-AA10-D6CAFE5D6DDA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437695" y="4804516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7" name="文字方塊 56">
            <a:extLst>
              <a:ext uri="{FF2B5EF4-FFF2-40B4-BE49-F238E27FC236}">
                <a16:creationId xmlns:a16="http://schemas.microsoft.com/office/drawing/2014/main" id="{BB07CE3D-A404-45D3-812A-AA286DB07387}"/>
              </a:ext>
            </a:extLst>
          </p:cNvPr>
          <p:cNvSpPr txBox="1"/>
          <p:nvPr/>
        </p:nvSpPr>
        <p:spPr>
          <a:xfrm>
            <a:off x="717628" y="4980693"/>
            <a:ext cx="143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Image:</a:t>
            </a:r>
            <a:endParaRPr lang="zh-TW" altLang="en-US" sz="2400" dirty="0"/>
          </a:p>
        </p:txBody>
      </p:sp>
      <p:sp>
        <p:nvSpPr>
          <p:cNvPr id="18" name="文字方塊 57">
            <a:extLst>
              <a:ext uri="{FF2B5EF4-FFF2-40B4-BE49-F238E27FC236}">
                <a16:creationId xmlns:a16="http://schemas.microsoft.com/office/drawing/2014/main" id="{72C9F379-455F-4F42-B506-6D46F6E9E2AB}"/>
              </a:ext>
            </a:extLst>
          </p:cNvPr>
          <p:cNvSpPr txBox="1"/>
          <p:nvPr/>
        </p:nvSpPr>
        <p:spPr>
          <a:xfrm>
            <a:off x="774189" y="3970379"/>
            <a:ext cx="143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code:</a:t>
            </a:r>
            <a:endParaRPr lang="zh-TW" altLang="en-US" sz="2400" dirty="0"/>
          </a:p>
        </p:txBody>
      </p:sp>
      <p:sp>
        <p:nvSpPr>
          <p:cNvPr id="19" name="文字方塊 59">
            <a:extLst>
              <a:ext uri="{FF2B5EF4-FFF2-40B4-BE49-F238E27FC236}">
                <a16:creationId xmlns:a16="http://schemas.microsoft.com/office/drawing/2014/main" id="{B4F13DD5-2C82-4884-9C7F-27C98B40B3F6}"/>
              </a:ext>
            </a:extLst>
          </p:cNvPr>
          <p:cNvSpPr txBox="1"/>
          <p:nvPr/>
        </p:nvSpPr>
        <p:spPr>
          <a:xfrm>
            <a:off x="250832" y="4319310"/>
            <a:ext cx="196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(where does they come from?)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0" name="圖片 63">
            <a:extLst>
              <a:ext uri="{FF2B5EF4-FFF2-40B4-BE49-F238E27FC236}">
                <a16:creationId xmlns:a16="http://schemas.microsoft.com/office/drawing/2014/main" id="{95CFF78B-32E7-42D9-99AF-33A8FFF58996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018503" y="4809596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32">
                <a:extLst>
                  <a:ext uri="{FF2B5EF4-FFF2-40B4-BE49-F238E27FC236}">
                    <a16:creationId xmlns:a16="http://schemas.microsoft.com/office/drawing/2014/main" id="{E3222275-A5C4-4970-AEA8-BCA5675EEC9D}"/>
                  </a:ext>
                </a:extLst>
              </p:cNvPr>
              <p:cNvSpPr txBox="1"/>
              <p:nvPr/>
            </p:nvSpPr>
            <p:spPr>
              <a:xfrm>
                <a:off x="4146677" y="3930275"/>
                <a:ext cx="696088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32">
                <a:extLst>
                  <a:ext uri="{FF2B5EF4-FFF2-40B4-BE49-F238E27FC236}">
                    <a16:creationId xmlns:a16="http://schemas.microsoft.com/office/drawing/2014/main" id="{E3222275-A5C4-4970-AEA8-BCA5675EE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677" y="3930275"/>
                <a:ext cx="696088" cy="613438"/>
              </a:xfrm>
              <a:prstGeom prst="rect">
                <a:avLst/>
              </a:prstGeom>
              <a:blipFill>
                <a:blip r:embed="rId9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33">
                <a:extLst>
                  <a:ext uri="{FF2B5EF4-FFF2-40B4-BE49-F238E27FC236}">
                    <a16:creationId xmlns:a16="http://schemas.microsoft.com/office/drawing/2014/main" id="{60AA3BF4-3985-4E4D-B9AA-02C61FAA958A}"/>
                  </a:ext>
                </a:extLst>
              </p:cNvPr>
              <p:cNvSpPr txBox="1"/>
              <p:nvPr/>
            </p:nvSpPr>
            <p:spPr>
              <a:xfrm>
                <a:off x="2219998" y="3942419"/>
                <a:ext cx="92531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33">
                <a:extLst>
                  <a:ext uri="{FF2B5EF4-FFF2-40B4-BE49-F238E27FC236}">
                    <a16:creationId xmlns:a16="http://schemas.microsoft.com/office/drawing/2014/main" id="{60AA3BF4-3985-4E4D-B9AA-02C61FAA9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998" y="3942419"/>
                <a:ext cx="925318" cy="615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34">
                <a:extLst>
                  <a:ext uri="{FF2B5EF4-FFF2-40B4-BE49-F238E27FC236}">
                    <a16:creationId xmlns:a16="http://schemas.microsoft.com/office/drawing/2014/main" id="{78ECDDC6-1FF2-4FCF-9080-640FFC248676}"/>
                  </a:ext>
                </a:extLst>
              </p:cNvPr>
              <p:cNvSpPr txBox="1"/>
              <p:nvPr/>
            </p:nvSpPr>
            <p:spPr>
              <a:xfrm>
                <a:off x="5694321" y="3930275"/>
                <a:ext cx="505330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34">
                <a:extLst>
                  <a:ext uri="{FF2B5EF4-FFF2-40B4-BE49-F238E27FC236}">
                    <a16:creationId xmlns:a16="http://schemas.microsoft.com/office/drawing/2014/main" id="{78ECDDC6-1FF2-4FCF-9080-640FFC24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321" y="3930275"/>
                <a:ext cx="505330" cy="615810"/>
              </a:xfrm>
              <a:prstGeom prst="rect">
                <a:avLst/>
              </a:prstGeom>
              <a:blipFill>
                <a:blip r:embed="rId11"/>
                <a:stretch>
                  <a:fillRect r="-62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35">
                <a:extLst>
                  <a:ext uri="{FF2B5EF4-FFF2-40B4-BE49-F238E27FC236}">
                    <a16:creationId xmlns:a16="http://schemas.microsoft.com/office/drawing/2014/main" id="{6A346611-A9E3-4B6E-B372-4EC9F3F8F647}"/>
                  </a:ext>
                </a:extLst>
              </p:cNvPr>
              <p:cNvSpPr txBox="1"/>
              <p:nvPr/>
            </p:nvSpPr>
            <p:spPr>
              <a:xfrm>
                <a:off x="7464615" y="3944791"/>
                <a:ext cx="505330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35">
                <a:extLst>
                  <a:ext uri="{FF2B5EF4-FFF2-40B4-BE49-F238E27FC236}">
                    <a16:creationId xmlns:a16="http://schemas.microsoft.com/office/drawing/2014/main" id="{6A346611-A9E3-4B6E-B372-4EC9F3F8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615" y="3944791"/>
                <a:ext cx="505330" cy="615810"/>
              </a:xfrm>
              <a:prstGeom prst="rect">
                <a:avLst/>
              </a:prstGeom>
              <a:blipFill>
                <a:blip r:embed="rId12"/>
                <a:stretch>
                  <a:fillRect r="-18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93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CC442-590D-41E4-BF4E-0AE22246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Auto-encoder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66CDC-3DA4-4617-BC23-468D04972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Auto-encoder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Weekness</a:t>
            </a:r>
            <a:endParaRPr lang="zh-CN" altLang="en-US" dirty="0"/>
          </a:p>
        </p:txBody>
      </p:sp>
      <p:pic>
        <p:nvPicPr>
          <p:cNvPr id="4" name="圖片 18">
            <a:extLst>
              <a:ext uri="{FF2B5EF4-FFF2-40B4-BE49-F238E27FC236}">
                <a16:creationId xmlns:a16="http://schemas.microsoft.com/office/drawing/2014/main" id="{75578832-07B1-4F03-9320-4DBB61AFE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84" y="2353201"/>
            <a:ext cx="1181100" cy="1162050"/>
          </a:xfrm>
          <a:prstGeom prst="rect">
            <a:avLst/>
          </a:prstGeom>
        </p:spPr>
      </p:pic>
      <p:pic>
        <p:nvPicPr>
          <p:cNvPr id="5" name="圖片 19">
            <a:extLst>
              <a:ext uri="{FF2B5EF4-FFF2-40B4-BE49-F238E27FC236}">
                <a16:creationId xmlns:a16="http://schemas.microsoft.com/office/drawing/2014/main" id="{7B2413F5-E811-426A-BA49-2D8652410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4965" y="2363127"/>
            <a:ext cx="1181100" cy="1162050"/>
          </a:xfrm>
          <a:prstGeom prst="rect">
            <a:avLst/>
          </a:prstGeom>
        </p:spPr>
      </p:pic>
      <p:cxnSp>
        <p:nvCxnSpPr>
          <p:cNvPr id="6" name="直線接點 10">
            <a:extLst>
              <a:ext uri="{FF2B5EF4-FFF2-40B4-BE49-F238E27FC236}">
                <a16:creationId xmlns:a16="http://schemas.microsoft.com/office/drawing/2014/main" id="{F67F2349-DBE0-409E-93AB-F758B3642C65}"/>
              </a:ext>
            </a:extLst>
          </p:cNvPr>
          <p:cNvCxnSpPr/>
          <p:nvPr/>
        </p:nvCxnSpPr>
        <p:spPr>
          <a:xfrm rot="5400000">
            <a:off x="7528359" y="2178294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7A3F889-CA0E-42B7-B48A-FBF7AB0F3B9D}"/>
              </a:ext>
            </a:extLst>
          </p:cNvPr>
          <p:cNvSpPr/>
          <p:nvPr/>
        </p:nvSpPr>
        <p:spPr>
          <a:xfrm rot="5400000">
            <a:off x="4007561" y="2686555"/>
            <a:ext cx="1209244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" name="向右箭號 9">
            <a:extLst>
              <a:ext uri="{FF2B5EF4-FFF2-40B4-BE49-F238E27FC236}">
                <a16:creationId xmlns:a16="http://schemas.microsoft.com/office/drawing/2014/main" id="{F0697369-D181-483D-9500-4364355197CA}"/>
              </a:ext>
            </a:extLst>
          </p:cNvPr>
          <p:cNvSpPr/>
          <p:nvPr/>
        </p:nvSpPr>
        <p:spPr>
          <a:xfrm>
            <a:off x="2117552" y="2631609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F703D46-7EBF-40AD-A323-BBB72CA1E645}"/>
              </a:ext>
            </a:extLst>
          </p:cNvPr>
          <p:cNvCxnSpPr/>
          <p:nvPr/>
        </p:nvCxnSpPr>
        <p:spPr>
          <a:xfrm flipH="1">
            <a:off x="1438301" y="1906270"/>
            <a:ext cx="63434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4E5D6C4-CEBA-4E1A-A0E9-F3273BD3B9BA}"/>
              </a:ext>
            </a:extLst>
          </p:cNvPr>
          <p:cNvCxnSpPr/>
          <p:nvPr/>
        </p:nvCxnSpPr>
        <p:spPr>
          <a:xfrm rot="5400000">
            <a:off x="1193693" y="2135664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49">
            <a:extLst>
              <a:ext uri="{FF2B5EF4-FFF2-40B4-BE49-F238E27FC236}">
                <a16:creationId xmlns:a16="http://schemas.microsoft.com/office/drawing/2014/main" id="{04F50FA5-FEE8-4EA9-BD20-BACD52F41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235" y="1428666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/>
              <a:t>As close as possible</a:t>
            </a:r>
            <a:endParaRPr kumimoji="0"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525849-F4A6-4BC2-B78D-E37246CA8C5A}"/>
              </a:ext>
            </a:extLst>
          </p:cNvPr>
          <p:cNvSpPr/>
          <p:nvPr/>
        </p:nvSpPr>
        <p:spPr>
          <a:xfrm>
            <a:off x="2504645" y="2433088"/>
            <a:ext cx="1308100" cy="10022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</a:p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F16A1D-14A7-4EE1-9BE9-9355B5F1C5D3}"/>
              </a:ext>
            </a:extLst>
          </p:cNvPr>
          <p:cNvSpPr/>
          <p:nvPr/>
        </p:nvSpPr>
        <p:spPr>
          <a:xfrm>
            <a:off x="5353349" y="2468457"/>
            <a:ext cx="1308100" cy="981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</a:p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sp>
        <p:nvSpPr>
          <p:cNvPr id="14" name="向右箭號 9">
            <a:extLst>
              <a:ext uri="{FF2B5EF4-FFF2-40B4-BE49-F238E27FC236}">
                <a16:creationId xmlns:a16="http://schemas.microsoft.com/office/drawing/2014/main" id="{DD01F9FD-9F33-435D-B96A-4500DE8C41BD}"/>
              </a:ext>
            </a:extLst>
          </p:cNvPr>
          <p:cNvSpPr/>
          <p:nvPr/>
        </p:nvSpPr>
        <p:spPr>
          <a:xfrm>
            <a:off x="3933843" y="2631609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向右箭號 9">
            <a:extLst>
              <a:ext uri="{FF2B5EF4-FFF2-40B4-BE49-F238E27FC236}">
                <a16:creationId xmlns:a16="http://schemas.microsoft.com/office/drawing/2014/main" id="{BE61FEC6-E434-4C15-A6AA-A260F28F3DE2}"/>
              </a:ext>
            </a:extLst>
          </p:cNvPr>
          <p:cNvSpPr/>
          <p:nvPr/>
        </p:nvSpPr>
        <p:spPr>
          <a:xfrm>
            <a:off x="4936507" y="2648629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向右箭號 9">
            <a:extLst>
              <a:ext uri="{FF2B5EF4-FFF2-40B4-BE49-F238E27FC236}">
                <a16:creationId xmlns:a16="http://schemas.microsoft.com/office/drawing/2014/main" id="{43E7EE5F-DB52-4AED-808C-188CC11BC5DC}"/>
              </a:ext>
            </a:extLst>
          </p:cNvPr>
          <p:cNvSpPr/>
          <p:nvPr/>
        </p:nvSpPr>
        <p:spPr>
          <a:xfrm>
            <a:off x="6789585" y="2648629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7">
            <a:extLst>
              <a:ext uri="{FF2B5EF4-FFF2-40B4-BE49-F238E27FC236}">
                <a16:creationId xmlns:a16="http://schemas.microsoft.com/office/drawing/2014/main" id="{2D0E5129-5281-47A4-8CCC-0A26E6EB5FE6}"/>
              </a:ext>
            </a:extLst>
          </p:cNvPr>
          <p:cNvSpPr txBox="1"/>
          <p:nvPr/>
        </p:nvSpPr>
        <p:spPr>
          <a:xfrm rot="5400000">
            <a:off x="4086294" y="2689722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code</a:t>
            </a:r>
            <a:endParaRPr lang="zh-TW" altLang="en-US" sz="2400" dirty="0"/>
          </a:p>
        </p:txBody>
      </p:sp>
      <p:sp>
        <p:nvSpPr>
          <p:cNvPr id="18" name="文字方塊 2">
            <a:extLst>
              <a:ext uri="{FF2B5EF4-FFF2-40B4-BE49-F238E27FC236}">
                <a16:creationId xmlns:a16="http://schemas.microsoft.com/office/drawing/2014/main" id="{FB9A5A32-D17F-42E9-B858-814F11229EB8}"/>
              </a:ext>
            </a:extLst>
          </p:cNvPr>
          <p:cNvSpPr txBox="1"/>
          <p:nvPr/>
        </p:nvSpPr>
        <p:spPr>
          <a:xfrm>
            <a:off x="5286960" y="3472361"/>
            <a:ext cx="217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= Generator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0" name="圖片 6">
            <a:extLst>
              <a:ext uri="{FF2B5EF4-FFF2-40B4-BE49-F238E27FC236}">
                <a16:creationId xmlns:a16="http://schemas.microsoft.com/office/drawing/2014/main" id="{BF689745-67FF-4F5F-9D3A-BBCD694BB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08" y="4627851"/>
            <a:ext cx="1124788" cy="1117624"/>
          </a:xfrm>
          <a:prstGeom prst="rect">
            <a:avLst/>
          </a:prstGeom>
        </p:spPr>
      </p:pic>
      <p:sp>
        <p:nvSpPr>
          <p:cNvPr id="22" name="文字方塊 7">
            <a:extLst>
              <a:ext uri="{FF2B5EF4-FFF2-40B4-BE49-F238E27FC236}">
                <a16:creationId xmlns:a16="http://schemas.microsoft.com/office/drawing/2014/main" id="{FDB91AC2-1AE0-4F64-98B7-7B886AFCE56E}"/>
              </a:ext>
            </a:extLst>
          </p:cNvPr>
          <p:cNvSpPr txBox="1"/>
          <p:nvPr/>
        </p:nvSpPr>
        <p:spPr>
          <a:xfrm>
            <a:off x="557743" y="5745475"/>
            <a:ext cx="142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 </a:t>
            </a:r>
            <a:endParaRPr lang="zh-TW" altLang="en-US" sz="2400" dirty="0"/>
          </a:p>
        </p:txBody>
      </p:sp>
      <p:sp>
        <p:nvSpPr>
          <p:cNvPr id="27" name="文字方塊 4">
            <a:extLst>
              <a:ext uri="{FF2B5EF4-FFF2-40B4-BE49-F238E27FC236}">
                <a16:creationId xmlns:a16="http://schemas.microsoft.com/office/drawing/2014/main" id="{A5383F92-C37E-4D8D-941B-D57260F1C679}"/>
              </a:ext>
            </a:extLst>
          </p:cNvPr>
          <p:cNvSpPr txBox="1"/>
          <p:nvPr/>
        </p:nvSpPr>
        <p:spPr>
          <a:xfrm>
            <a:off x="4122812" y="4221554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 pixel error</a:t>
            </a:r>
            <a:endParaRPr lang="zh-TW" altLang="en-US" sz="24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502B338-5DAF-46DB-96C1-4A4D0B67BA76}"/>
              </a:ext>
            </a:extLst>
          </p:cNvPr>
          <p:cNvGrpSpPr/>
          <p:nvPr/>
        </p:nvGrpSpPr>
        <p:grpSpPr>
          <a:xfrm>
            <a:off x="5986224" y="3991598"/>
            <a:ext cx="1134000" cy="1134855"/>
            <a:chOff x="4756025" y="2176126"/>
            <a:chExt cx="1927793" cy="1915514"/>
          </a:xfrm>
        </p:grpSpPr>
        <p:pic>
          <p:nvPicPr>
            <p:cNvPr id="33" name="圖片 22">
              <a:extLst>
                <a:ext uri="{FF2B5EF4-FFF2-40B4-BE49-F238E27FC236}">
                  <a16:creationId xmlns:a16="http://schemas.microsoft.com/office/drawing/2014/main" id="{C496B5A4-7FDB-4F70-BA5A-08AF0231F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6025" y="2176126"/>
              <a:ext cx="1927793" cy="1915514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FA48FB5-1A96-4A77-B6AB-519F1B626DB6}"/>
                </a:ext>
              </a:extLst>
            </p:cNvPr>
            <p:cNvSpPr/>
            <p:nvPr/>
          </p:nvSpPr>
          <p:spPr>
            <a:xfrm>
              <a:off x="5284645" y="3465897"/>
              <a:ext cx="116746" cy="105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3B09F9C-F56B-4581-A772-1DC40FA94783}"/>
              </a:ext>
            </a:extLst>
          </p:cNvPr>
          <p:cNvGrpSpPr/>
          <p:nvPr/>
        </p:nvGrpSpPr>
        <p:grpSpPr>
          <a:xfrm>
            <a:off x="2990991" y="4001295"/>
            <a:ext cx="1134000" cy="1134000"/>
            <a:chOff x="677504" y="2176126"/>
            <a:chExt cx="1927793" cy="1915514"/>
          </a:xfrm>
        </p:grpSpPr>
        <p:pic>
          <p:nvPicPr>
            <p:cNvPr id="38" name="圖片 14">
              <a:extLst>
                <a:ext uri="{FF2B5EF4-FFF2-40B4-BE49-F238E27FC236}">
                  <a16:creationId xmlns:a16="http://schemas.microsoft.com/office/drawing/2014/main" id="{7EF3AE16-59E6-4174-95DE-B1FE363F6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504" y="2176126"/>
              <a:ext cx="1927793" cy="1915514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E845F56-7FD8-4764-90D5-5D32C5953EDE}"/>
                </a:ext>
              </a:extLst>
            </p:cNvPr>
            <p:cNvSpPr/>
            <p:nvPr/>
          </p:nvSpPr>
          <p:spPr>
            <a:xfrm>
              <a:off x="2217922" y="3485013"/>
              <a:ext cx="116746" cy="1057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1768FD8-6EB1-496A-9C71-B14D0BC4B8AB}"/>
              </a:ext>
            </a:extLst>
          </p:cNvPr>
          <p:cNvGrpSpPr/>
          <p:nvPr/>
        </p:nvGrpSpPr>
        <p:grpSpPr>
          <a:xfrm>
            <a:off x="2990991" y="5242033"/>
            <a:ext cx="1134000" cy="1134000"/>
            <a:chOff x="707179" y="4577077"/>
            <a:chExt cx="1927793" cy="1915514"/>
          </a:xfrm>
        </p:grpSpPr>
        <p:pic>
          <p:nvPicPr>
            <p:cNvPr id="41" name="圖片 23">
              <a:extLst>
                <a:ext uri="{FF2B5EF4-FFF2-40B4-BE49-F238E27FC236}">
                  <a16:creationId xmlns:a16="http://schemas.microsoft.com/office/drawing/2014/main" id="{251DCF34-2153-488D-85DC-EC158AA44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179" y="4577077"/>
              <a:ext cx="1927793" cy="1915514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F59E3F3-D449-4CF2-82A4-29F455B6A733}"/>
                </a:ext>
              </a:extLst>
            </p:cNvPr>
            <p:cNvSpPr/>
            <p:nvPr/>
          </p:nvSpPr>
          <p:spPr>
            <a:xfrm>
              <a:off x="2225496" y="5986633"/>
              <a:ext cx="218345" cy="3287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24E3AF6-0DA0-4E40-BD68-076B704540A5}"/>
              </a:ext>
            </a:extLst>
          </p:cNvPr>
          <p:cNvGrpSpPr/>
          <p:nvPr/>
        </p:nvGrpSpPr>
        <p:grpSpPr>
          <a:xfrm>
            <a:off x="5977012" y="5242033"/>
            <a:ext cx="1134000" cy="1134000"/>
            <a:chOff x="4791013" y="4591591"/>
            <a:chExt cx="1927793" cy="1915514"/>
          </a:xfrm>
        </p:grpSpPr>
        <p:pic>
          <p:nvPicPr>
            <p:cNvPr id="44" name="圖片 24">
              <a:extLst>
                <a:ext uri="{FF2B5EF4-FFF2-40B4-BE49-F238E27FC236}">
                  <a16:creationId xmlns:a16="http://schemas.microsoft.com/office/drawing/2014/main" id="{D2C41ADC-97E8-4756-8B6B-CD6E5A87A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1013" y="4591591"/>
              <a:ext cx="1927793" cy="1915514"/>
            </a:xfrm>
            <a:prstGeom prst="rect">
              <a:avLst/>
            </a:prstGeom>
          </p:spPr>
        </p:pic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0879A27-A8B6-43E5-B4E2-B4DD3523F49E}"/>
                </a:ext>
              </a:extLst>
            </p:cNvPr>
            <p:cNvSpPr/>
            <p:nvPr/>
          </p:nvSpPr>
          <p:spPr>
            <a:xfrm>
              <a:off x="5187321" y="4781014"/>
              <a:ext cx="218345" cy="3287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文字方塊 4">
            <a:extLst>
              <a:ext uri="{FF2B5EF4-FFF2-40B4-BE49-F238E27FC236}">
                <a16:creationId xmlns:a16="http://schemas.microsoft.com/office/drawing/2014/main" id="{08ED3FE5-B5D9-4D79-8A8C-B3440BF81B3A}"/>
              </a:ext>
            </a:extLst>
          </p:cNvPr>
          <p:cNvSpPr txBox="1"/>
          <p:nvPr/>
        </p:nvSpPr>
        <p:spPr>
          <a:xfrm>
            <a:off x="7184965" y="4223945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 pixel error</a:t>
            </a:r>
            <a:endParaRPr lang="zh-TW" altLang="en-US" sz="2400" dirty="0"/>
          </a:p>
        </p:txBody>
      </p:sp>
      <p:sp>
        <p:nvSpPr>
          <p:cNvPr id="48" name="文字方塊 28">
            <a:extLst>
              <a:ext uri="{FF2B5EF4-FFF2-40B4-BE49-F238E27FC236}">
                <a16:creationId xmlns:a16="http://schemas.microsoft.com/office/drawing/2014/main" id="{D03CE9AF-15EE-433A-8E15-422C75A0BE62}"/>
              </a:ext>
            </a:extLst>
          </p:cNvPr>
          <p:cNvSpPr txBox="1"/>
          <p:nvPr/>
        </p:nvSpPr>
        <p:spPr>
          <a:xfrm>
            <a:off x="4083372" y="5439641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 pixel errors</a:t>
            </a:r>
            <a:endParaRPr lang="zh-TW" altLang="en-US" sz="2400" dirty="0"/>
          </a:p>
        </p:txBody>
      </p:sp>
      <p:sp>
        <p:nvSpPr>
          <p:cNvPr id="49" name="文字方塊 28">
            <a:extLst>
              <a:ext uri="{FF2B5EF4-FFF2-40B4-BE49-F238E27FC236}">
                <a16:creationId xmlns:a16="http://schemas.microsoft.com/office/drawing/2014/main" id="{7D616632-F0F4-4D7A-8E30-161104C9772C}"/>
              </a:ext>
            </a:extLst>
          </p:cNvPr>
          <p:cNvSpPr txBox="1"/>
          <p:nvPr/>
        </p:nvSpPr>
        <p:spPr>
          <a:xfrm>
            <a:off x="7168872" y="5451491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 pixel errors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632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8EEED-EF60-41E4-AF85-286C6784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Discriminator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DBA3B-A8F8-45C1-8B58-44D4F0C1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Discriminator is a function D (network, can deep) 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Output D(x): scalar which represents how “good” an object x is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Can we use the discriminator to generate objects?</a:t>
            </a:r>
            <a:endParaRPr lang="zh-TW" altLang="en-US" sz="2000" dirty="0"/>
          </a:p>
          <a:p>
            <a:endParaRPr lang="zh-TW" altLang="en-US" sz="2000" dirty="0"/>
          </a:p>
          <a:p>
            <a:endParaRPr lang="en-US" altLang="zh-TW" sz="2000" dirty="0"/>
          </a:p>
          <a:p>
            <a:endParaRPr lang="zh-CN" altLang="en-US" dirty="0"/>
          </a:p>
        </p:txBody>
      </p:sp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id="{D70CC2B1-CA02-4806-A686-8B5F01175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502773"/>
              </p:ext>
            </p:extLst>
          </p:nvPr>
        </p:nvGraphicFramePr>
        <p:xfrm>
          <a:off x="3238284" y="1769338"/>
          <a:ext cx="18002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98400" imgH="177480" progId="Equation.3">
                  <p:embed/>
                </p:oleObj>
              </mc:Choice>
              <mc:Fallback>
                <p:oleObj name="方程式" r:id="rId2" imgW="698400" imgH="177480" progId="Equation.3">
                  <p:embed/>
                  <p:pic>
                    <p:nvPicPr>
                      <p:cNvPr id="4" name="Object 12">
                        <a:extLst>
                          <a:ext uri="{FF2B5EF4-FFF2-40B4-BE49-F238E27FC236}">
                            <a16:creationId xmlns:a16="http://schemas.microsoft.com/office/drawing/2014/main" id="{CA1578C9-63FA-422A-8869-3760279CB5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284" y="1769338"/>
                        <a:ext cx="1800225" cy="458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id="{AA3C8A8A-6D4D-4DF1-8C6B-AC08CA3C2B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52429"/>
              </p:ext>
            </p:extLst>
          </p:nvPr>
        </p:nvGraphicFramePr>
        <p:xfrm>
          <a:off x="2814047" y="4079420"/>
          <a:ext cx="29765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79280" imgH="279360" progId="Equation.3">
                  <p:embed/>
                </p:oleObj>
              </mc:Choice>
              <mc:Fallback>
                <p:oleObj name="方程式" r:id="rId4" imgW="1079280" imgH="279360" progId="Equation.3">
                  <p:embed/>
                  <p:pic>
                    <p:nvPicPr>
                      <p:cNvPr id="35" name="Object 12">
                        <a:extLst>
                          <a:ext uri="{FF2B5EF4-FFF2-40B4-BE49-F238E27FC236}">
                            <a16:creationId xmlns:a16="http://schemas.microsoft.com/office/drawing/2014/main" id="{0F22DA59-CDF7-4251-9C94-D0E14BB666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047" y="4079420"/>
                        <a:ext cx="2976563" cy="77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59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6421E-44B4-4C97-ADB7-436CA39D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93FB3-1109-4E2D-AD90-B81F0A8BA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TW" sz="2000" dirty="0"/>
              <a:t>Discriminator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84157E-D637-4855-81B7-2CF9E045439B}"/>
              </a:ext>
            </a:extLst>
          </p:cNvPr>
          <p:cNvSpPr/>
          <p:nvPr/>
        </p:nvSpPr>
        <p:spPr>
          <a:xfrm>
            <a:off x="3576580" y="1722483"/>
            <a:ext cx="1517650" cy="1284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Generator</a:t>
            </a:r>
          </a:p>
        </p:txBody>
      </p:sp>
      <p:sp>
        <p:nvSpPr>
          <p:cNvPr id="5" name="箭號: 向右 11">
            <a:extLst>
              <a:ext uri="{FF2B5EF4-FFF2-40B4-BE49-F238E27FC236}">
                <a16:creationId xmlns:a16="http://schemas.microsoft.com/office/drawing/2014/main" id="{4592CBF1-FFE9-4F67-ACCE-DE6992C8CCA9}"/>
              </a:ext>
            </a:extLst>
          </p:cNvPr>
          <p:cNvSpPr/>
          <p:nvPr/>
        </p:nvSpPr>
        <p:spPr>
          <a:xfrm>
            <a:off x="2652983" y="2109671"/>
            <a:ext cx="788276" cy="4977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12">
            <a:extLst>
              <a:ext uri="{FF2B5EF4-FFF2-40B4-BE49-F238E27FC236}">
                <a16:creationId xmlns:a16="http://schemas.microsoft.com/office/drawing/2014/main" id="{76441DC6-4EFC-46B9-85EE-D2A0EC099BB7}"/>
              </a:ext>
            </a:extLst>
          </p:cNvPr>
          <p:cNvSpPr/>
          <p:nvPr/>
        </p:nvSpPr>
        <p:spPr>
          <a:xfrm>
            <a:off x="5238744" y="2109670"/>
            <a:ext cx="788276" cy="4977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745139-0D8D-4CA0-917F-9F0D17CEBB44}"/>
              </a:ext>
            </a:extLst>
          </p:cNvPr>
          <p:cNvSpPr/>
          <p:nvPr/>
        </p:nvSpPr>
        <p:spPr>
          <a:xfrm>
            <a:off x="6171534" y="1924969"/>
            <a:ext cx="814986" cy="867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79590C-8110-4D0D-A91D-2E2B9BE1D8AB}"/>
              </a:ext>
            </a:extLst>
          </p:cNvPr>
          <p:cNvSpPr/>
          <p:nvPr/>
        </p:nvSpPr>
        <p:spPr>
          <a:xfrm>
            <a:off x="2281178" y="2028347"/>
            <a:ext cx="218098" cy="6360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29">
            <a:extLst>
              <a:ext uri="{FF2B5EF4-FFF2-40B4-BE49-F238E27FC236}">
                <a16:creationId xmlns:a16="http://schemas.microsoft.com/office/drawing/2014/main" id="{42192A6B-7C74-4D5B-A2FF-D11AFBE6420E}"/>
              </a:ext>
            </a:extLst>
          </p:cNvPr>
          <p:cNvSpPr txBox="1"/>
          <p:nvPr/>
        </p:nvSpPr>
        <p:spPr>
          <a:xfrm>
            <a:off x="1291203" y="2093904"/>
            <a:ext cx="100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FE85D6-F7D3-4C16-A340-843223847FB3}"/>
              </a:ext>
            </a:extLst>
          </p:cNvPr>
          <p:cNvSpPr/>
          <p:nvPr/>
        </p:nvSpPr>
        <p:spPr>
          <a:xfrm>
            <a:off x="3608728" y="3830471"/>
            <a:ext cx="1517650" cy="12840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Discri-minator</a:t>
            </a:r>
            <a:endParaRPr lang="en-US" altLang="zh-TW" sz="2400" dirty="0"/>
          </a:p>
        </p:txBody>
      </p:sp>
      <p:sp>
        <p:nvSpPr>
          <p:cNvPr id="15" name="箭號: 向右 16">
            <a:extLst>
              <a:ext uri="{FF2B5EF4-FFF2-40B4-BE49-F238E27FC236}">
                <a16:creationId xmlns:a16="http://schemas.microsoft.com/office/drawing/2014/main" id="{E18AD215-8DF5-4E31-A626-E19045070F07}"/>
              </a:ext>
            </a:extLst>
          </p:cNvPr>
          <p:cNvSpPr/>
          <p:nvPr/>
        </p:nvSpPr>
        <p:spPr>
          <a:xfrm>
            <a:off x="2685131" y="4244309"/>
            <a:ext cx="788276" cy="4977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7">
            <a:extLst>
              <a:ext uri="{FF2B5EF4-FFF2-40B4-BE49-F238E27FC236}">
                <a16:creationId xmlns:a16="http://schemas.microsoft.com/office/drawing/2014/main" id="{ACB06299-58B7-4D38-9339-DCB229C313EE}"/>
              </a:ext>
            </a:extLst>
          </p:cNvPr>
          <p:cNvSpPr/>
          <p:nvPr/>
        </p:nvSpPr>
        <p:spPr>
          <a:xfrm>
            <a:off x="5270892" y="4244308"/>
            <a:ext cx="788276" cy="4977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C36B2B-D5A6-4A7A-B196-B87CF4D1E4B5}"/>
              </a:ext>
            </a:extLst>
          </p:cNvPr>
          <p:cNvSpPr/>
          <p:nvPr/>
        </p:nvSpPr>
        <p:spPr>
          <a:xfrm>
            <a:off x="1659475" y="4038936"/>
            <a:ext cx="814986" cy="867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19" name="文字方塊 19">
            <a:extLst>
              <a:ext uri="{FF2B5EF4-FFF2-40B4-BE49-F238E27FC236}">
                <a16:creationId xmlns:a16="http://schemas.microsoft.com/office/drawing/2014/main" id="{00E6FE2B-9C92-4F10-AE65-D75E5C860DE8}"/>
              </a:ext>
            </a:extLst>
          </p:cNvPr>
          <p:cNvSpPr txBox="1"/>
          <p:nvPr/>
        </p:nvSpPr>
        <p:spPr>
          <a:xfrm>
            <a:off x="6239493" y="4231549"/>
            <a:ext cx="119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scalar</a:t>
            </a:r>
            <a:endParaRPr lang="zh-TW" altLang="en-US" sz="2800" dirty="0"/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61DF5292-D42C-422E-918F-849845A41257}"/>
              </a:ext>
            </a:extLst>
          </p:cNvPr>
          <p:cNvSpPr txBox="1"/>
          <p:nvPr/>
        </p:nvSpPr>
        <p:spPr>
          <a:xfrm>
            <a:off x="5706841" y="5312714"/>
            <a:ext cx="3376391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Larger value means real, smaller value means fake.</a:t>
            </a:r>
            <a:endParaRPr lang="zh-TW" altLang="en-US" sz="2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3974A1E-1A92-4735-9CC0-0807D580D7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48" y="2765638"/>
            <a:ext cx="1195735" cy="3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5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6421E-44B4-4C97-ADB7-436CA39D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 - Train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93FB3-1109-4E2D-AD90-B81F0A8BA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Training </a:t>
            </a:r>
            <a:r>
              <a:rPr lang="en-US" altLang="zh-CN" sz="2400" dirty="0"/>
              <a:t>d</a:t>
            </a:r>
            <a:r>
              <a:rPr lang="en-US" altLang="zh-TW" sz="2400" dirty="0"/>
              <a:t>iscriminator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Training g</a:t>
            </a:r>
            <a:r>
              <a:rPr lang="en-US" altLang="zh-TW" sz="2400" dirty="0"/>
              <a:t>enerator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84157E-D637-4855-81B7-2CF9E045439B}"/>
              </a:ext>
            </a:extLst>
          </p:cNvPr>
          <p:cNvSpPr/>
          <p:nvPr/>
        </p:nvSpPr>
        <p:spPr>
          <a:xfrm>
            <a:off x="1527742" y="1722104"/>
            <a:ext cx="1517650" cy="1284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Generator</a:t>
            </a:r>
          </a:p>
        </p:txBody>
      </p:sp>
      <p:sp>
        <p:nvSpPr>
          <p:cNvPr id="5" name="箭號: 向右 11">
            <a:extLst>
              <a:ext uri="{FF2B5EF4-FFF2-40B4-BE49-F238E27FC236}">
                <a16:creationId xmlns:a16="http://schemas.microsoft.com/office/drawing/2014/main" id="{4592CBF1-FFE9-4F67-ACCE-DE6992C8CCA9}"/>
              </a:ext>
            </a:extLst>
          </p:cNvPr>
          <p:cNvSpPr/>
          <p:nvPr/>
        </p:nvSpPr>
        <p:spPr>
          <a:xfrm>
            <a:off x="975106" y="2127427"/>
            <a:ext cx="418689" cy="4977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745139-0D8D-4CA0-917F-9F0D17CEBB44}"/>
              </a:ext>
            </a:extLst>
          </p:cNvPr>
          <p:cNvSpPr/>
          <p:nvPr/>
        </p:nvSpPr>
        <p:spPr>
          <a:xfrm>
            <a:off x="3751014" y="1717465"/>
            <a:ext cx="814986" cy="867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79590C-8110-4D0D-A91D-2E2B9BE1D8AB}"/>
              </a:ext>
            </a:extLst>
          </p:cNvPr>
          <p:cNvSpPr/>
          <p:nvPr/>
        </p:nvSpPr>
        <p:spPr>
          <a:xfrm>
            <a:off x="603301" y="2046103"/>
            <a:ext cx="218098" cy="6360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FE85D6-F7D3-4C16-A340-843223847FB3}"/>
              </a:ext>
            </a:extLst>
          </p:cNvPr>
          <p:cNvSpPr/>
          <p:nvPr/>
        </p:nvSpPr>
        <p:spPr>
          <a:xfrm>
            <a:off x="5341502" y="1773764"/>
            <a:ext cx="1517650" cy="12840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Discri-minator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19" name="文字方塊 19">
            <a:extLst>
              <a:ext uri="{FF2B5EF4-FFF2-40B4-BE49-F238E27FC236}">
                <a16:creationId xmlns:a16="http://schemas.microsoft.com/office/drawing/2014/main" id="{00E6FE2B-9C92-4F10-AE65-D75E5C860DE8}"/>
              </a:ext>
            </a:extLst>
          </p:cNvPr>
          <p:cNvSpPr txBox="1"/>
          <p:nvPr/>
        </p:nvSpPr>
        <p:spPr>
          <a:xfrm>
            <a:off x="7428290" y="2225020"/>
            <a:ext cx="160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L(</a:t>
            </a:r>
            <a:r>
              <a:rPr lang="en-US" altLang="zh-TW" sz="2000" dirty="0" err="1"/>
              <a:t>scalar,label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3974A1E-1A92-4735-9CC0-0807D580D7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2" y="2885025"/>
            <a:ext cx="1195735" cy="30420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63E65F9-6AC4-4175-B68D-A55A55B187AA}"/>
              </a:ext>
            </a:extLst>
          </p:cNvPr>
          <p:cNvSpPr txBox="1"/>
          <p:nvPr/>
        </p:nvSpPr>
        <p:spPr>
          <a:xfrm>
            <a:off x="3751860" y="2751290"/>
            <a:ext cx="915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real </a:t>
            </a:r>
            <a:r>
              <a:rPr lang="en-US" altLang="zh-CN" sz="1800" dirty="0">
                <a:solidFill>
                  <a:srgbClr val="FF0000"/>
                </a:solidFill>
              </a:rPr>
              <a:t>- 1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E53CF4-FD42-4AC6-9FF6-F488D8C0C743}"/>
              </a:ext>
            </a:extLst>
          </p:cNvPr>
          <p:cNvSpPr txBox="1"/>
          <p:nvPr/>
        </p:nvSpPr>
        <p:spPr>
          <a:xfrm>
            <a:off x="3725444" y="1703363"/>
            <a:ext cx="95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fake </a:t>
            </a:r>
            <a:r>
              <a:rPr lang="en-US" altLang="zh-CN" sz="1800" dirty="0">
                <a:solidFill>
                  <a:srgbClr val="FF0000"/>
                </a:solidFill>
              </a:rPr>
              <a:t>- 0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箭號: 向右 11">
            <a:extLst>
              <a:ext uri="{FF2B5EF4-FFF2-40B4-BE49-F238E27FC236}">
                <a16:creationId xmlns:a16="http://schemas.microsoft.com/office/drawing/2014/main" id="{B59635F0-4638-43AF-8A41-72A3E9FDE850}"/>
              </a:ext>
            </a:extLst>
          </p:cNvPr>
          <p:cNvSpPr/>
          <p:nvPr/>
        </p:nvSpPr>
        <p:spPr>
          <a:xfrm rot="19982071">
            <a:off x="3213869" y="2016009"/>
            <a:ext cx="418689" cy="4977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11">
            <a:extLst>
              <a:ext uri="{FF2B5EF4-FFF2-40B4-BE49-F238E27FC236}">
                <a16:creationId xmlns:a16="http://schemas.microsoft.com/office/drawing/2014/main" id="{6B7CDA26-B406-4470-9092-60E246E3A605}"/>
              </a:ext>
            </a:extLst>
          </p:cNvPr>
          <p:cNvSpPr/>
          <p:nvPr/>
        </p:nvSpPr>
        <p:spPr>
          <a:xfrm rot="1386866">
            <a:off x="4691645" y="1923350"/>
            <a:ext cx="418689" cy="4977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11">
            <a:extLst>
              <a:ext uri="{FF2B5EF4-FFF2-40B4-BE49-F238E27FC236}">
                <a16:creationId xmlns:a16="http://schemas.microsoft.com/office/drawing/2014/main" id="{5A7F2DA6-25B4-4365-B850-2D453EA1BD7F}"/>
              </a:ext>
            </a:extLst>
          </p:cNvPr>
          <p:cNvSpPr/>
          <p:nvPr/>
        </p:nvSpPr>
        <p:spPr>
          <a:xfrm>
            <a:off x="7080081" y="2173147"/>
            <a:ext cx="418689" cy="4977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11">
            <a:extLst>
              <a:ext uri="{FF2B5EF4-FFF2-40B4-BE49-F238E27FC236}">
                <a16:creationId xmlns:a16="http://schemas.microsoft.com/office/drawing/2014/main" id="{5E380152-4C18-4D72-94DD-F257932BAA27}"/>
              </a:ext>
            </a:extLst>
          </p:cNvPr>
          <p:cNvSpPr/>
          <p:nvPr/>
        </p:nvSpPr>
        <p:spPr>
          <a:xfrm rot="20213134" flipV="1">
            <a:off x="4695965" y="2545463"/>
            <a:ext cx="418689" cy="4977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EDCD380-4550-4E97-A84A-7E4F490E0E71}"/>
              </a:ext>
            </a:extLst>
          </p:cNvPr>
          <p:cNvSpPr/>
          <p:nvPr/>
        </p:nvSpPr>
        <p:spPr>
          <a:xfrm>
            <a:off x="1526896" y="4365222"/>
            <a:ext cx="1517650" cy="1284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Generator</a:t>
            </a:r>
          </a:p>
        </p:txBody>
      </p:sp>
      <p:sp>
        <p:nvSpPr>
          <p:cNvPr id="30" name="箭號: 向右 11">
            <a:extLst>
              <a:ext uri="{FF2B5EF4-FFF2-40B4-BE49-F238E27FC236}">
                <a16:creationId xmlns:a16="http://schemas.microsoft.com/office/drawing/2014/main" id="{77B97CEB-9F51-4E6B-B6E9-25DE77ADFA4D}"/>
              </a:ext>
            </a:extLst>
          </p:cNvPr>
          <p:cNvSpPr/>
          <p:nvPr/>
        </p:nvSpPr>
        <p:spPr>
          <a:xfrm>
            <a:off x="974260" y="4770545"/>
            <a:ext cx="418689" cy="4977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83FE4A2-EF04-467A-BC71-20668C85510A}"/>
              </a:ext>
            </a:extLst>
          </p:cNvPr>
          <p:cNvSpPr/>
          <p:nvPr/>
        </p:nvSpPr>
        <p:spPr>
          <a:xfrm>
            <a:off x="3751014" y="4573687"/>
            <a:ext cx="814986" cy="867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93006A1-6CCE-46CD-BBF7-029572E259EE}"/>
              </a:ext>
            </a:extLst>
          </p:cNvPr>
          <p:cNvSpPr/>
          <p:nvPr/>
        </p:nvSpPr>
        <p:spPr>
          <a:xfrm>
            <a:off x="602455" y="4689221"/>
            <a:ext cx="218098" cy="6360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DD2648-8558-4E37-8E8D-37C452C45C6E}"/>
              </a:ext>
            </a:extLst>
          </p:cNvPr>
          <p:cNvSpPr/>
          <p:nvPr/>
        </p:nvSpPr>
        <p:spPr>
          <a:xfrm>
            <a:off x="5340656" y="4416882"/>
            <a:ext cx="1517650" cy="12840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Discri-minator</a:t>
            </a:r>
            <a:endParaRPr lang="en-US" altLang="zh-TW" sz="2400" dirty="0"/>
          </a:p>
        </p:txBody>
      </p:sp>
      <p:sp>
        <p:nvSpPr>
          <p:cNvPr id="34" name="文字方塊 19">
            <a:extLst>
              <a:ext uri="{FF2B5EF4-FFF2-40B4-BE49-F238E27FC236}">
                <a16:creationId xmlns:a16="http://schemas.microsoft.com/office/drawing/2014/main" id="{02F01F56-4548-4D38-AB44-1B7B6FBA73C9}"/>
              </a:ext>
            </a:extLst>
          </p:cNvPr>
          <p:cNvSpPr txBox="1"/>
          <p:nvPr/>
        </p:nvSpPr>
        <p:spPr>
          <a:xfrm>
            <a:off x="7738984" y="4797290"/>
            <a:ext cx="119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maximize</a:t>
            </a:r>
          </a:p>
          <a:p>
            <a:pPr algn="ctr"/>
            <a:r>
              <a:rPr lang="en-US" altLang="zh-TW" sz="2000" dirty="0"/>
              <a:t>scalar</a:t>
            </a:r>
            <a:endParaRPr lang="zh-TW" altLang="en-US" sz="2000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47B5512-1815-413A-93C7-AF7C57970A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6" y="5528143"/>
            <a:ext cx="1195735" cy="304205"/>
          </a:xfrm>
          <a:prstGeom prst="rect">
            <a:avLst/>
          </a:prstGeom>
        </p:spPr>
      </p:pic>
      <p:sp>
        <p:nvSpPr>
          <p:cNvPr id="38" name="箭號: 向右 11">
            <a:extLst>
              <a:ext uri="{FF2B5EF4-FFF2-40B4-BE49-F238E27FC236}">
                <a16:creationId xmlns:a16="http://schemas.microsoft.com/office/drawing/2014/main" id="{10441904-2175-4C50-8835-F24E79D0AB89}"/>
              </a:ext>
            </a:extLst>
          </p:cNvPr>
          <p:cNvSpPr/>
          <p:nvPr/>
        </p:nvSpPr>
        <p:spPr>
          <a:xfrm>
            <a:off x="3203689" y="4770545"/>
            <a:ext cx="418689" cy="4977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11">
            <a:extLst>
              <a:ext uri="{FF2B5EF4-FFF2-40B4-BE49-F238E27FC236}">
                <a16:creationId xmlns:a16="http://schemas.microsoft.com/office/drawing/2014/main" id="{7D03B531-D355-4A1A-B461-BA97A97D98B7}"/>
              </a:ext>
            </a:extLst>
          </p:cNvPr>
          <p:cNvSpPr/>
          <p:nvPr/>
        </p:nvSpPr>
        <p:spPr>
          <a:xfrm>
            <a:off x="4743983" y="4770545"/>
            <a:ext cx="418689" cy="4977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右 11">
            <a:extLst>
              <a:ext uri="{FF2B5EF4-FFF2-40B4-BE49-F238E27FC236}">
                <a16:creationId xmlns:a16="http://schemas.microsoft.com/office/drawing/2014/main" id="{D25A6D3F-D9CE-4899-9A75-D0B41B5CA447}"/>
              </a:ext>
            </a:extLst>
          </p:cNvPr>
          <p:cNvSpPr/>
          <p:nvPr/>
        </p:nvSpPr>
        <p:spPr>
          <a:xfrm>
            <a:off x="7079235" y="4816265"/>
            <a:ext cx="418689" cy="4977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17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4D16D-DD24-4843-8336-F3789021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0EE2F-C37F-4143-A65D-449484F6E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/>
                  <a:t>Generator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D</a:t>
                </a:r>
                <a:r>
                  <a:rPr lang="en-US" altLang="zh-TW" sz="2000" dirty="0"/>
                  <a:t>iscriminator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2+2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𝐽𝑆𝐷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000" dirty="0"/>
              </a:p>
              <a:p>
                <a:endParaRPr lang="zh-TW" altLang="en-US" sz="2000" dirty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0EE2F-C37F-4143-A65D-449484F6E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8" t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49D1DDE-0C76-4F47-9B5A-CBCA76994C19}"/>
                  </a:ext>
                </a:extLst>
              </p:cNvPr>
              <p:cNvSpPr/>
              <p:nvPr/>
            </p:nvSpPr>
            <p:spPr>
              <a:xfrm>
                <a:off x="1912559" y="1522676"/>
                <a:ext cx="4007507" cy="573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49D1DDE-0C76-4F47-9B5A-CBCA76994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559" y="1522676"/>
                <a:ext cx="4007507" cy="573490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42">
                <a:extLst>
                  <a:ext uri="{FF2B5EF4-FFF2-40B4-BE49-F238E27FC236}">
                    <a16:creationId xmlns:a16="http://schemas.microsoft.com/office/drawing/2014/main" id="{2FF64C6C-5357-4058-9434-044CED3C305A}"/>
                  </a:ext>
                </a:extLst>
              </p:cNvPr>
              <p:cNvSpPr txBox="1"/>
              <p:nvPr/>
            </p:nvSpPr>
            <p:spPr>
              <a:xfrm>
                <a:off x="1316832" y="2705566"/>
                <a:ext cx="7169848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42">
                <a:extLst>
                  <a:ext uri="{FF2B5EF4-FFF2-40B4-BE49-F238E27FC236}">
                    <a16:creationId xmlns:a16="http://schemas.microsoft.com/office/drawing/2014/main" id="{2FF64C6C-5357-4058-9434-044CED3C3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832" y="2705566"/>
                <a:ext cx="7169848" cy="430374"/>
              </a:xfrm>
              <a:prstGeom prst="rect">
                <a:avLst/>
              </a:prstGeom>
              <a:blipFill>
                <a:blip r:embed="rId4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9D4E924-6565-4271-89FD-699F277AF08D}"/>
                  </a:ext>
                </a:extLst>
              </p:cNvPr>
              <p:cNvSpPr/>
              <p:nvPr/>
            </p:nvSpPr>
            <p:spPr>
              <a:xfrm>
                <a:off x="1157957" y="3429000"/>
                <a:ext cx="3343022" cy="573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9D4E924-6565-4271-89FD-699F277AF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57" y="3429000"/>
                <a:ext cx="3343022" cy="573555"/>
              </a:xfrm>
              <a:prstGeom prst="rect">
                <a:avLst/>
              </a:prstGeom>
              <a:blipFill>
                <a:blip r:embed="rId5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12">
                <a:extLst>
                  <a:ext uri="{FF2B5EF4-FFF2-40B4-BE49-F238E27FC236}">
                    <a16:creationId xmlns:a16="http://schemas.microsoft.com/office/drawing/2014/main" id="{7EE47A50-5CA6-4084-84C3-F0907760D86D}"/>
                  </a:ext>
                </a:extLst>
              </p:cNvPr>
              <p:cNvSpPr txBox="1"/>
              <p:nvPr/>
            </p:nvSpPr>
            <p:spPr>
              <a:xfrm>
                <a:off x="1316832" y="4038664"/>
                <a:ext cx="3493392" cy="77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12">
                <a:extLst>
                  <a:ext uri="{FF2B5EF4-FFF2-40B4-BE49-F238E27FC236}">
                    <a16:creationId xmlns:a16="http://schemas.microsoft.com/office/drawing/2014/main" id="{7EE47A50-5CA6-4084-84C3-F0907760D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832" y="4038664"/>
                <a:ext cx="3493392" cy="779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2B0FE13-F56C-43E9-8841-1007A691FBC9}"/>
                  </a:ext>
                </a:extLst>
              </p:cNvPr>
              <p:cNvSpPr/>
              <p:nvPr/>
            </p:nvSpPr>
            <p:spPr>
              <a:xfrm>
                <a:off x="2093874" y="5635346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2B0FE13-F56C-43E9-8841-1007A691F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74" y="5635346"/>
                <a:ext cx="4636654" cy="6537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46">
                <a:extLst>
                  <a:ext uri="{FF2B5EF4-FFF2-40B4-BE49-F238E27FC236}">
                    <a16:creationId xmlns:a16="http://schemas.microsoft.com/office/drawing/2014/main" id="{0E70526C-8ED5-4970-AA64-3395B0543091}"/>
                  </a:ext>
                </a:extLst>
              </p:cNvPr>
              <p:cNvSpPr txBox="1"/>
              <p:nvPr/>
            </p:nvSpPr>
            <p:spPr>
              <a:xfrm>
                <a:off x="4412201" y="5671455"/>
                <a:ext cx="2138717" cy="5613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" name="文字方塊 46">
                <a:extLst>
                  <a:ext uri="{FF2B5EF4-FFF2-40B4-BE49-F238E27FC236}">
                    <a16:creationId xmlns:a16="http://schemas.microsoft.com/office/drawing/2014/main" id="{0E70526C-8ED5-4970-AA64-3395B0543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201" y="5671455"/>
                <a:ext cx="2138717" cy="5613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53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8D9CF-762D-4C9B-AAA9-B4356EBD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5FA36-8115-42CE-86F9-2AA70190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 …</a:t>
            </a:r>
          </a:p>
          <a:p>
            <a:r>
              <a:rPr lang="en-US" altLang="zh-CN" dirty="0"/>
              <a:t>Conditional generate …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Context Encoder,</a:t>
            </a:r>
            <a:r>
              <a:rPr lang="zh-CN" altLang="en-US" dirty="0"/>
              <a:t> </a:t>
            </a:r>
            <a:r>
              <a:rPr lang="en-US" altLang="zh-CN" dirty="0"/>
              <a:t>Super-Resolution GAN,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grpSp>
        <p:nvGrpSpPr>
          <p:cNvPr id="4" name="群組 31">
            <a:extLst>
              <a:ext uri="{FF2B5EF4-FFF2-40B4-BE49-F238E27FC236}">
                <a16:creationId xmlns:a16="http://schemas.microsoft.com/office/drawing/2014/main" id="{ACEFB192-D3CF-41AB-93E5-CBE3D6B50EB0}"/>
              </a:ext>
            </a:extLst>
          </p:cNvPr>
          <p:cNvGrpSpPr/>
          <p:nvPr/>
        </p:nvGrpSpPr>
        <p:grpSpPr>
          <a:xfrm>
            <a:off x="608308" y="2312874"/>
            <a:ext cx="7843234" cy="1205718"/>
            <a:chOff x="1539765" y="2048246"/>
            <a:chExt cx="7843234" cy="120571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B4C779-D638-438E-B7F6-56B9C16097A1}"/>
                </a:ext>
              </a:extLst>
            </p:cNvPr>
            <p:cNvSpPr/>
            <p:nvPr/>
          </p:nvSpPr>
          <p:spPr>
            <a:xfrm>
              <a:off x="4067589" y="2048246"/>
              <a:ext cx="1504494" cy="1177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G</a:t>
              </a:r>
            </a:p>
          </p:txBody>
        </p:sp>
        <p:sp>
          <p:nvSpPr>
            <p:cNvPr id="6" name="箭號: 向右 33">
              <a:extLst>
                <a:ext uri="{FF2B5EF4-FFF2-40B4-BE49-F238E27FC236}">
                  <a16:creationId xmlns:a16="http://schemas.microsoft.com/office/drawing/2014/main" id="{6A3B11E1-956B-41C3-80F3-AFD9862DD087}"/>
                </a:ext>
              </a:extLst>
            </p:cNvPr>
            <p:cNvSpPr/>
            <p:nvPr/>
          </p:nvSpPr>
          <p:spPr>
            <a:xfrm>
              <a:off x="5609597" y="2417578"/>
              <a:ext cx="420254" cy="52360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箭號: 向右 34">
              <a:extLst>
                <a:ext uri="{FF2B5EF4-FFF2-40B4-BE49-F238E27FC236}">
                  <a16:creationId xmlns:a16="http://schemas.microsoft.com/office/drawing/2014/main" id="{386F1EB6-432D-41B2-A906-3F608140393A}"/>
                </a:ext>
              </a:extLst>
            </p:cNvPr>
            <p:cNvSpPr/>
            <p:nvPr/>
          </p:nvSpPr>
          <p:spPr>
            <a:xfrm>
              <a:off x="3452976" y="2048246"/>
              <a:ext cx="577099" cy="52360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右 35">
              <a:extLst>
                <a:ext uri="{FF2B5EF4-FFF2-40B4-BE49-F238E27FC236}">
                  <a16:creationId xmlns:a16="http://schemas.microsoft.com/office/drawing/2014/main" id="{648AB96F-03C6-4545-AC74-4FA60FBC6851}"/>
                </a:ext>
              </a:extLst>
            </p:cNvPr>
            <p:cNvSpPr/>
            <p:nvPr/>
          </p:nvSpPr>
          <p:spPr>
            <a:xfrm>
              <a:off x="3452976" y="2730356"/>
              <a:ext cx="577099" cy="52360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36">
                  <a:extLst>
                    <a:ext uri="{FF2B5EF4-FFF2-40B4-BE49-F238E27FC236}">
                      <a16:creationId xmlns:a16="http://schemas.microsoft.com/office/drawing/2014/main" id="{70DEAE67-6ABA-4CD0-9E70-BAA13E9D22BA}"/>
                    </a:ext>
                  </a:extLst>
                </p:cNvPr>
                <p:cNvSpPr txBox="1"/>
                <p:nvPr/>
              </p:nvSpPr>
              <p:spPr>
                <a:xfrm>
                  <a:off x="3075686" y="2810228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686" y="2810228"/>
                  <a:ext cx="223266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字方塊 38">
              <a:extLst>
                <a:ext uri="{FF2B5EF4-FFF2-40B4-BE49-F238E27FC236}">
                  <a16:creationId xmlns:a16="http://schemas.microsoft.com/office/drawing/2014/main" id="{2E0B8C1B-B40B-48BB-8A7B-5D38C94A8985}"/>
                </a:ext>
              </a:extLst>
            </p:cNvPr>
            <p:cNvSpPr txBox="1"/>
            <p:nvPr/>
          </p:nvSpPr>
          <p:spPr>
            <a:xfrm>
              <a:off x="7231530" y="2431911"/>
              <a:ext cx="2151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x = G(</a:t>
              </a:r>
              <a:r>
                <a:rPr lang="en-US" altLang="zh-TW" sz="2800" dirty="0" err="1"/>
                <a:t>c,z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08CAA4F-7C9F-4002-B1DF-A013E3A0852F}"/>
                </a:ext>
              </a:extLst>
            </p:cNvPr>
            <p:cNvSpPr/>
            <p:nvPr/>
          </p:nvSpPr>
          <p:spPr>
            <a:xfrm>
              <a:off x="1539765" y="2101693"/>
              <a:ext cx="1848583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2400" dirty="0"/>
                <a:t>c: </a:t>
              </a:r>
              <a:r>
                <a:rPr lang="en-US" altLang="zh-CN" sz="2400" dirty="0"/>
                <a:t>description</a:t>
              </a:r>
              <a:endParaRPr lang="zh-TW" altLang="en-US" sz="2400" dirty="0"/>
            </a:p>
          </p:txBody>
        </p:sp>
      </p:grpSp>
      <p:sp>
        <p:nvSpPr>
          <p:cNvPr id="13" name="文字方塊 41">
            <a:extLst>
              <a:ext uri="{FF2B5EF4-FFF2-40B4-BE49-F238E27FC236}">
                <a16:creationId xmlns:a16="http://schemas.microsoft.com/office/drawing/2014/main" id="{CA4C2411-7099-4343-A842-F42B946F80D3}"/>
              </a:ext>
            </a:extLst>
          </p:cNvPr>
          <p:cNvSpPr txBox="1"/>
          <p:nvPr/>
        </p:nvSpPr>
        <p:spPr>
          <a:xfrm>
            <a:off x="5235712" y="2318263"/>
            <a:ext cx="990655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sz="2400" dirty="0"/>
          </a:p>
          <a:p>
            <a:pPr algn="ctr"/>
            <a:r>
              <a:rPr lang="en-US" altLang="zh-TW" sz="2400" dirty="0"/>
              <a:t>Image</a:t>
            </a:r>
          </a:p>
          <a:p>
            <a:pPr algn="ctr"/>
            <a:endParaRPr lang="zh-TW" altLang="en-US" sz="2400" dirty="0"/>
          </a:p>
        </p:txBody>
      </p:sp>
      <p:grpSp>
        <p:nvGrpSpPr>
          <p:cNvPr id="14" name="群組 3">
            <a:extLst>
              <a:ext uri="{FF2B5EF4-FFF2-40B4-BE49-F238E27FC236}">
                <a16:creationId xmlns:a16="http://schemas.microsoft.com/office/drawing/2014/main" id="{82D79B4E-3571-4B54-B8AF-5F3C44D60802}"/>
              </a:ext>
            </a:extLst>
          </p:cNvPr>
          <p:cNvGrpSpPr/>
          <p:nvPr/>
        </p:nvGrpSpPr>
        <p:grpSpPr>
          <a:xfrm>
            <a:off x="599430" y="4082567"/>
            <a:ext cx="4794784" cy="1241127"/>
            <a:chOff x="4997554" y="5008781"/>
            <a:chExt cx="4794784" cy="124112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F6DB4D2-B0D9-4AFA-8BAD-64DBABA41A8C}"/>
                </a:ext>
              </a:extLst>
            </p:cNvPr>
            <p:cNvSpPr/>
            <p:nvPr/>
          </p:nvSpPr>
          <p:spPr>
            <a:xfrm>
              <a:off x="5989913" y="5008781"/>
              <a:ext cx="1504494" cy="11774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D </a:t>
              </a:r>
            </a:p>
          </p:txBody>
        </p:sp>
        <p:sp>
          <p:nvSpPr>
            <p:cNvPr id="16" name="箭號: 向右 5">
              <a:extLst>
                <a:ext uri="{FF2B5EF4-FFF2-40B4-BE49-F238E27FC236}">
                  <a16:creationId xmlns:a16="http://schemas.microsoft.com/office/drawing/2014/main" id="{518D0450-F8B3-4B26-96DD-5C91559788EA}"/>
                </a:ext>
              </a:extLst>
            </p:cNvPr>
            <p:cNvSpPr/>
            <p:nvPr/>
          </p:nvSpPr>
          <p:spPr>
            <a:xfrm>
              <a:off x="7535903" y="5335717"/>
              <a:ext cx="420254" cy="52360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6">
              <a:extLst>
                <a:ext uri="{FF2B5EF4-FFF2-40B4-BE49-F238E27FC236}">
                  <a16:creationId xmlns:a16="http://schemas.microsoft.com/office/drawing/2014/main" id="{5FCA544D-82C6-4521-906A-D5D48F45DCE2}"/>
                </a:ext>
              </a:extLst>
            </p:cNvPr>
            <p:cNvSpPr txBox="1"/>
            <p:nvPr/>
          </p:nvSpPr>
          <p:spPr>
            <a:xfrm>
              <a:off x="8027038" y="5336105"/>
              <a:ext cx="1765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scalar</a:t>
              </a:r>
              <a:endParaRPr lang="zh-TW" altLang="en-US" sz="2800" dirty="0"/>
            </a:p>
          </p:txBody>
        </p:sp>
        <p:sp>
          <p:nvSpPr>
            <p:cNvPr id="18" name="箭號: 向右 7">
              <a:extLst>
                <a:ext uri="{FF2B5EF4-FFF2-40B4-BE49-F238E27FC236}">
                  <a16:creationId xmlns:a16="http://schemas.microsoft.com/office/drawing/2014/main" id="{D164D29C-B6EB-4C1F-9AB0-17A5A3205870}"/>
                </a:ext>
              </a:extLst>
            </p:cNvPr>
            <p:cNvSpPr/>
            <p:nvPr/>
          </p:nvSpPr>
          <p:spPr>
            <a:xfrm>
              <a:off x="5371318" y="5008781"/>
              <a:ext cx="577099" cy="52360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8">
                  <a:extLst>
                    <a:ext uri="{FF2B5EF4-FFF2-40B4-BE49-F238E27FC236}">
                      <a16:creationId xmlns:a16="http://schemas.microsoft.com/office/drawing/2014/main" id="{01B90CB4-A2C1-477B-B279-1F854EEC48EA}"/>
                    </a:ext>
                  </a:extLst>
                </p:cNvPr>
                <p:cNvSpPr txBox="1"/>
                <p:nvPr/>
              </p:nvSpPr>
              <p:spPr>
                <a:xfrm>
                  <a:off x="4997554" y="5085919"/>
                  <a:ext cx="2197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554" y="5085919"/>
                  <a:ext cx="21974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9">
                  <a:extLst>
                    <a:ext uri="{FF2B5EF4-FFF2-40B4-BE49-F238E27FC236}">
                      <a16:creationId xmlns:a16="http://schemas.microsoft.com/office/drawing/2014/main" id="{DDAEB0FE-9789-4C75-87C8-3E55ABDF5D9B}"/>
                    </a:ext>
                  </a:extLst>
                </p:cNvPr>
                <p:cNvSpPr txBox="1"/>
                <p:nvPr/>
              </p:nvSpPr>
              <p:spPr>
                <a:xfrm>
                  <a:off x="4997554" y="5779892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554" y="5779892"/>
                  <a:ext cx="241733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箭號: 向右 10">
              <a:extLst>
                <a:ext uri="{FF2B5EF4-FFF2-40B4-BE49-F238E27FC236}">
                  <a16:creationId xmlns:a16="http://schemas.microsoft.com/office/drawing/2014/main" id="{F340E52A-5974-4430-99E9-B91A24465112}"/>
                </a:ext>
              </a:extLst>
            </p:cNvPr>
            <p:cNvSpPr/>
            <p:nvPr/>
          </p:nvSpPr>
          <p:spPr>
            <a:xfrm>
              <a:off x="5392066" y="5726300"/>
              <a:ext cx="577099" cy="52360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42">
            <a:extLst>
              <a:ext uri="{FF2B5EF4-FFF2-40B4-BE49-F238E27FC236}">
                <a16:creationId xmlns:a16="http://schemas.microsoft.com/office/drawing/2014/main" id="{7090E477-A168-45EF-977A-7C02B9990450}"/>
              </a:ext>
            </a:extLst>
          </p:cNvPr>
          <p:cNvSpPr txBox="1"/>
          <p:nvPr/>
        </p:nvSpPr>
        <p:spPr>
          <a:xfrm>
            <a:off x="4848910" y="4269748"/>
            <a:ext cx="353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is realistic or not + </a:t>
            </a:r>
          </a:p>
          <a:p>
            <a:r>
              <a:rPr lang="en-US" altLang="zh-TW" sz="2400" dirty="0"/>
              <a:t>c and x are matched or not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991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3C708-44B4-4267-9377-E497F660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E7105-720D-4C38-B93D-2F377908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Conditional GAN</a:t>
            </a:r>
          </a:p>
          <a:p>
            <a:r>
              <a:rPr lang="en-US" altLang="zh-CN" dirty="0" err="1"/>
              <a:t>Mnist</a:t>
            </a:r>
            <a:r>
              <a:rPr lang="en-US" altLang="zh-CN" dirty="0"/>
              <a:t>, generate 10 images for each class</a:t>
            </a:r>
          </a:p>
          <a:p>
            <a:endParaRPr lang="en-US" altLang="zh-CN" dirty="0"/>
          </a:p>
          <a:p>
            <a:r>
              <a:rPr lang="en-US" altLang="zh-CN" dirty="0"/>
              <a:t>4 layers fully connected network (G &amp; D) with Dropout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F5E2AA-B566-4263-8969-210D440D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30" y="3120434"/>
            <a:ext cx="32575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194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9741</TotalTime>
  <Words>255</Words>
  <Application>Microsoft Office PowerPoint</Application>
  <PresentationFormat>全屏显示(4:3)</PresentationFormat>
  <Paragraphs>135</Paragraphs>
  <Slides>10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Arial</vt:lpstr>
      <vt:lpstr>Calibri</vt:lpstr>
      <vt:lpstr>Cambria Math</vt:lpstr>
      <vt:lpstr>Palatino Linotype</vt:lpstr>
      <vt:lpstr>Times New Roman</vt:lpstr>
      <vt:lpstr>1_Office 主题​​</vt:lpstr>
      <vt:lpstr>方程式</vt:lpstr>
      <vt:lpstr>Generative Adversarial Network</vt:lpstr>
      <vt:lpstr>Background</vt:lpstr>
      <vt:lpstr>Auto-encoder</vt:lpstr>
      <vt:lpstr>Discriminator</vt:lpstr>
      <vt:lpstr>GAN</vt:lpstr>
      <vt:lpstr>GAN - Train</vt:lpstr>
      <vt:lpstr>Optimization</vt:lpstr>
      <vt:lpstr>Application</vt:lpstr>
      <vt:lpstr>Experiment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 明卓</dc:creator>
  <cp:lastModifiedBy>滕 明卓</cp:lastModifiedBy>
  <cp:revision>148</cp:revision>
  <dcterms:created xsi:type="dcterms:W3CDTF">2020-10-09T20:24:45Z</dcterms:created>
  <dcterms:modified xsi:type="dcterms:W3CDTF">2021-08-27T13:55:32Z</dcterms:modified>
</cp:coreProperties>
</file>