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427" r:id="rId2"/>
    <p:sldId id="428" r:id="rId3"/>
    <p:sldId id="268" r:id="rId4"/>
    <p:sldId id="372" r:id="rId5"/>
    <p:sldId id="322" r:id="rId6"/>
    <p:sldId id="257" r:id="rId7"/>
    <p:sldId id="388" r:id="rId8"/>
    <p:sldId id="258" r:id="rId9"/>
    <p:sldId id="259" r:id="rId10"/>
    <p:sldId id="260" r:id="rId11"/>
    <p:sldId id="261" r:id="rId12"/>
    <p:sldId id="389" r:id="rId13"/>
    <p:sldId id="390" r:id="rId14"/>
    <p:sldId id="262" r:id="rId15"/>
    <p:sldId id="315" r:id="rId16"/>
    <p:sldId id="263" r:id="rId17"/>
    <p:sldId id="264" r:id="rId18"/>
    <p:sldId id="265" r:id="rId19"/>
    <p:sldId id="267" r:id="rId20"/>
    <p:sldId id="392" r:id="rId21"/>
    <p:sldId id="266" r:id="rId22"/>
    <p:sldId id="269" r:id="rId23"/>
    <p:sldId id="373" r:id="rId24"/>
    <p:sldId id="270" r:id="rId25"/>
    <p:sldId id="271" r:id="rId26"/>
    <p:sldId id="374" r:id="rId27"/>
    <p:sldId id="317" r:id="rId28"/>
    <p:sldId id="318" r:id="rId29"/>
    <p:sldId id="319" r:id="rId30"/>
    <p:sldId id="320" r:id="rId31"/>
    <p:sldId id="321" r:id="rId32"/>
    <p:sldId id="278" r:id="rId33"/>
    <p:sldId id="375" r:id="rId34"/>
    <p:sldId id="285" r:id="rId35"/>
    <p:sldId id="286" r:id="rId36"/>
    <p:sldId id="287" r:id="rId37"/>
    <p:sldId id="288" r:id="rId38"/>
    <p:sldId id="280" r:id="rId39"/>
    <p:sldId id="281" r:id="rId40"/>
    <p:sldId id="282" r:id="rId41"/>
    <p:sldId id="381" r:id="rId42"/>
    <p:sldId id="283" r:id="rId43"/>
    <p:sldId id="284" r:id="rId44"/>
    <p:sldId id="376" r:id="rId45"/>
    <p:sldId id="391" r:id="rId46"/>
    <p:sldId id="289" r:id="rId47"/>
    <p:sldId id="382" r:id="rId48"/>
    <p:sldId id="292" r:id="rId49"/>
    <p:sldId id="323" r:id="rId50"/>
    <p:sldId id="326" r:id="rId51"/>
    <p:sldId id="325" r:id="rId52"/>
    <p:sldId id="327" r:id="rId53"/>
    <p:sldId id="378" r:id="rId54"/>
    <p:sldId id="338" r:id="rId55"/>
    <p:sldId id="339" r:id="rId56"/>
    <p:sldId id="340" r:id="rId57"/>
    <p:sldId id="328" r:id="rId58"/>
    <p:sldId id="330" r:id="rId59"/>
    <p:sldId id="386" r:id="rId60"/>
    <p:sldId id="387" r:id="rId61"/>
    <p:sldId id="405" r:id="rId62"/>
    <p:sldId id="406" r:id="rId63"/>
    <p:sldId id="385" r:id="rId64"/>
    <p:sldId id="407" r:id="rId65"/>
    <p:sldId id="331" r:id="rId66"/>
    <p:sldId id="332" r:id="rId67"/>
    <p:sldId id="335" r:id="rId68"/>
    <p:sldId id="346" r:id="rId69"/>
    <p:sldId id="345" r:id="rId70"/>
    <p:sldId id="347" r:id="rId71"/>
    <p:sldId id="348" r:id="rId72"/>
    <p:sldId id="349" r:id="rId73"/>
    <p:sldId id="350" r:id="rId74"/>
    <p:sldId id="366" r:id="rId75"/>
    <p:sldId id="367" r:id="rId76"/>
    <p:sldId id="359" r:id="rId77"/>
    <p:sldId id="351" r:id="rId78"/>
    <p:sldId id="352" r:id="rId79"/>
    <p:sldId id="353" r:id="rId80"/>
    <p:sldId id="354" r:id="rId81"/>
    <p:sldId id="361" r:id="rId82"/>
    <p:sldId id="412" r:id="rId83"/>
    <p:sldId id="417" r:id="rId84"/>
    <p:sldId id="418" r:id="rId85"/>
    <p:sldId id="419" r:id="rId86"/>
    <p:sldId id="416" r:id="rId87"/>
    <p:sldId id="420" r:id="rId88"/>
    <p:sldId id="356" r:id="rId89"/>
    <p:sldId id="360" r:id="rId90"/>
    <p:sldId id="290" r:id="rId91"/>
    <p:sldId id="291" r:id="rId92"/>
    <p:sldId id="293" r:id="rId93"/>
    <p:sldId id="294" r:id="rId94"/>
    <p:sldId id="421" r:id="rId95"/>
    <p:sldId id="368" r:id="rId96"/>
    <p:sldId id="422" r:id="rId97"/>
    <p:sldId id="426" r:id="rId98"/>
    <p:sldId id="423" r:id="rId99"/>
    <p:sldId id="369" r:id="rId100"/>
    <p:sldId id="424" r:id="rId101"/>
    <p:sldId id="370" r:id="rId102"/>
    <p:sldId id="425" r:id="rId103"/>
    <p:sldId id="371" r:id="rId104"/>
    <p:sldId id="295" r:id="rId105"/>
    <p:sldId id="296" r:id="rId106"/>
    <p:sldId id="297" r:id="rId107"/>
    <p:sldId id="298" r:id="rId108"/>
    <p:sldId id="299" r:id="rId109"/>
    <p:sldId id="300" r:id="rId110"/>
    <p:sldId id="301" r:id="rId111"/>
    <p:sldId id="302" r:id="rId112"/>
    <p:sldId id="306" r:id="rId113"/>
    <p:sldId id="305" r:id="rId114"/>
    <p:sldId id="308" r:id="rId115"/>
    <p:sldId id="309" r:id="rId116"/>
    <p:sldId id="310" r:id="rId117"/>
    <p:sldId id="311" r:id="rId118"/>
    <p:sldId id="312" r:id="rId119"/>
    <p:sldId id="313" r:id="rId120"/>
    <p:sldId id="314" r:id="rId121"/>
    <p:sldId id="393" r:id="rId122"/>
    <p:sldId id="395" r:id="rId123"/>
    <p:sldId id="396" r:id="rId124"/>
    <p:sldId id="397" r:id="rId125"/>
    <p:sldId id="398" r:id="rId126"/>
    <p:sldId id="399" r:id="rId127"/>
    <p:sldId id="400" r:id="rId128"/>
    <p:sldId id="401" r:id="rId129"/>
    <p:sldId id="402" r:id="rId130"/>
    <p:sldId id="403" r:id="rId131"/>
    <p:sldId id="404" r:id="rId132"/>
    <p:sldId id="341" r:id="rId133"/>
    <p:sldId id="342" r:id="rId134"/>
    <p:sldId id="343" r:id="rId135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82"/>
  </p:normalViewPr>
  <p:slideViewPr>
    <p:cSldViewPr snapToGrid="0" snapToObjects="1">
      <p:cViewPr varScale="1">
        <p:scale>
          <a:sx n="115" d="100"/>
          <a:sy n="115" d="100"/>
        </p:scale>
        <p:origin x="1464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120" Type="http://schemas.openxmlformats.org/officeDocument/2006/relationships/slide" Target="slides/slide119.xml"/><Relationship Id="rId121" Type="http://schemas.openxmlformats.org/officeDocument/2006/relationships/slide" Target="slides/slide120.xml"/><Relationship Id="rId122" Type="http://schemas.openxmlformats.org/officeDocument/2006/relationships/slide" Target="slides/slide121.xml"/><Relationship Id="rId123" Type="http://schemas.openxmlformats.org/officeDocument/2006/relationships/slide" Target="slides/slide122.xml"/><Relationship Id="rId124" Type="http://schemas.openxmlformats.org/officeDocument/2006/relationships/slide" Target="slides/slide123.xml"/><Relationship Id="rId125" Type="http://schemas.openxmlformats.org/officeDocument/2006/relationships/slide" Target="slides/slide124.xml"/><Relationship Id="rId126" Type="http://schemas.openxmlformats.org/officeDocument/2006/relationships/slide" Target="slides/slide125.xml"/><Relationship Id="rId127" Type="http://schemas.openxmlformats.org/officeDocument/2006/relationships/slide" Target="slides/slide126.xml"/><Relationship Id="rId128" Type="http://schemas.openxmlformats.org/officeDocument/2006/relationships/slide" Target="slides/slide127.xml"/><Relationship Id="rId129" Type="http://schemas.openxmlformats.org/officeDocument/2006/relationships/slide" Target="slides/slide1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90" Type="http://schemas.openxmlformats.org/officeDocument/2006/relationships/slide" Target="slides/slide89.xml"/><Relationship Id="rId91" Type="http://schemas.openxmlformats.org/officeDocument/2006/relationships/slide" Target="slides/slide90.xml"/><Relationship Id="rId92" Type="http://schemas.openxmlformats.org/officeDocument/2006/relationships/slide" Target="slides/slide91.xml"/><Relationship Id="rId93" Type="http://schemas.openxmlformats.org/officeDocument/2006/relationships/slide" Target="slides/slide92.xml"/><Relationship Id="rId94" Type="http://schemas.openxmlformats.org/officeDocument/2006/relationships/slide" Target="slides/slide93.xml"/><Relationship Id="rId95" Type="http://schemas.openxmlformats.org/officeDocument/2006/relationships/slide" Target="slides/slide94.xml"/><Relationship Id="rId96" Type="http://schemas.openxmlformats.org/officeDocument/2006/relationships/slide" Target="slides/slide95.xml"/><Relationship Id="rId101" Type="http://schemas.openxmlformats.org/officeDocument/2006/relationships/slide" Target="slides/slide100.xml"/><Relationship Id="rId102" Type="http://schemas.openxmlformats.org/officeDocument/2006/relationships/slide" Target="slides/slide101.xml"/><Relationship Id="rId103" Type="http://schemas.openxmlformats.org/officeDocument/2006/relationships/slide" Target="slides/slide102.xml"/><Relationship Id="rId104" Type="http://schemas.openxmlformats.org/officeDocument/2006/relationships/slide" Target="slides/slide103.xml"/><Relationship Id="rId105" Type="http://schemas.openxmlformats.org/officeDocument/2006/relationships/slide" Target="slides/slide104.xml"/><Relationship Id="rId106" Type="http://schemas.openxmlformats.org/officeDocument/2006/relationships/slide" Target="slides/slide105.xml"/><Relationship Id="rId107" Type="http://schemas.openxmlformats.org/officeDocument/2006/relationships/slide" Target="slides/slide106.xml"/><Relationship Id="rId108" Type="http://schemas.openxmlformats.org/officeDocument/2006/relationships/slide" Target="slides/slide107.xml"/><Relationship Id="rId109" Type="http://schemas.openxmlformats.org/officeDocument/2006/relationships/slide" Target="slides/slide108.xml"/><Relationship Id="rId97" Type="http://schemas.openxmlformats.org/officeDocument/2006/relationships/slide" Target="slides/slide96.xml"/><Relationship Id="rId98" Type="http://schemas.openxmlformats.org/officeDocument/2006/relationships/slide" Target="slides/slide97.xml"/><Relationship Id="rId99" Type="http://schemas.openxmlformats.org/officeDocument/2006/relationships/slide" Target="slides/slide98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00" Type="http://schemas.openxmlformats.org/officeDocument/2006/relationships/slide" Target="slides/slide99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30" Type="http://schemas.openxmlformats.org/officeDocument/2006/relationships/slide" Target="slides/slide129.xml"/><Relationship Id="rId131" Type="http://schemas.openxmlformats.org/officeDocument/2006/relationships/slide" Target="slides/slide130.xml"/><Relationship Id="rId132" Type="http://schemas.openxmlformats.org/officeDocument/2006/relationships/slide" Target="slides/slide131.xml"/><Relationship Id="rId133" Type="http://schemas.openxmlformats.org/officeDocument/2006/relationships/slide" Target="slides/slide132.xml"/><Relationship Id="rId134" Type="http://schemas.openxmlformats.org/officeDocument/2006/relationships/slide" Target="slides/slide133.xml"/><Relationship Id="rId135" Type="http://schemas.openxmlformats.org/officeDocument/2006/relationships/slide" Target="slides/slide134.xml"/><Relationship Id="rId136" Type="http://schemas.openxmlformats.org/officeDocument/2006/relationships/presProps" Target="presProps.xml"/><Relationship Id="rId137" Type="http://schemas.openxmlformats.org/officeDocument/2006/relationships/viewProps" Target="viewProps.xml"/><Relationship Id="rId138" Type="http://schemas.openxmlformats.org/officeDocument/2006/relationships/theme" Target="theme/theme1.xml"/><Relationship Id="rId13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110" Type="http://schemas.openxmlformats.org/officeDocument/2006/relationships/slide" Target="slides/slide109.xml"/><Relationship Id="rId111" Type="http://schemas.openxmlformats.org/officeDocument/2006/relationships/slide" Target="slides/slide110.xml"/><Relationship Id="rId112" Type="http://schemas.openxmlformats.org/officeDocument/2006/relationships/slide" Target="slides/slide111.xml"/><Relationship Id="rId113" Type="http://schemas.openxmlformats.org/officeDocument/2006/relationships/slide" Target="slides/slide112.xml"/><Relationship Id="rId114" Type="http://schemas.openxmlformats.org/officeDocument/2006/relationships/slide" Target="slides/slide113.xml"/><Relationship Id="rId115" Type="http://schemas.openxmlformats.org/officeDocument/2006/relationships/slide" Target="slides/slide114.xml"/><Relationship Id="rId116" Type="http://schemas.openxmlformats.org/officeDocument/2006/relationships/slide" Target="slides/slide115.xml"/><Relationship Id="rId117" Type="http://schemas.openxmlformats.org/officeDocument/2006/relationships/slide" Target="slides/slide116.xml"/><Relationship Id="rId118" Type="http://schemas.openxmlformats.org/officeDocument/2006/relationships/slide" Target="slides/slide117.xml"/><Relationship Id="rId119" Type="http://schemas.openxmlformats.org/officeDocument/2006/relationships/slide" Target="slides/slide1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39BAA-FE0F-DA4F-87C1-431F48798EFA}" type="datetimeFigureOut">
              <a:rPr lang="de-DE" smtClean="0"/>
              <a:t>14.08.16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4F009-042A-B84C-85FD-11EE572C82E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5211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39BAA-FE0F-DA4F-87C1-431F48798EFA}" type="datetimeFigureOut">
              <a:rPr lang="de-DE" smtClean="0"/>
              <a:t>14.08.16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4F009-042A-B84C-85FD-11EE572C82E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2513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39BAA-FE0F-DA4F-87C1-431F48798EFA}" type="datetimeFigureOut">
              <a:rPr lang="de-DE" smtClean="0"/>
              <a:t>14.08.16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4F009-042A-B84C-85FD-11EE572C82E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47725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39BAA-FE0F-DA4F-87C1-431F48798EFA}" type="datetimeFigureOut">
              <a:rPr lang="de-DE" smtClean="0"/>
              <a:t>14.08.16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4F009-042A-B84C-85FD-11EE572C82E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95543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39BAA-FE0F-DA4F-87C1-431F48798EFA}" type="datetimeFigureOut">
              <a:rPr lang="de-DE" smtClean="0"/>
              <a:t>14.08.16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4F009-042A-B84C-85FD-11EE572C82EB}" type="slidenum">
              <a:rPr lang="de-DE" smtClean="0"/>
              <a:t>‹#›</a:t>
            </a:fld>
            <a:endParaRPr lang="de-DE"/>
          </a:p>
        </p:txBody>
      </p:sp>
      <p:grpSp>
        <p:nvGrpSpPr>
          <p:cNvPr id="9" name="Gruppierung 8"/>
          <p:cNvGrpSpPr/>
          <p:nvPr userDrawn="1"/>
        </p:nvGrpSpPr>
        <p:grpSpPr>
          <a:xfrm>
            <a:off x="457200" y="489501"/>
            <a:ext cx="3670001" cy="6231973"/>
            <a:chOff x="457200" y="489502"/>
            <a:chExt cx="3670001" cy="5735378"/>
          </a:xfrm>
        </p:grpSpPr>
        <p:sp>
          <p:nvSpPr>
            <p:cNvPr id="6" name="Rechteck 5"/>
            <p:cNvSpPr/>
            <p:nvPr userDrawn="1"/>
          </p:nvSpPr>
          <p:spPr>
            <a:xfrm>
              <a:off x="457200" y="489502"/>
              <a:ext cx="3670001" cy="2791489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l"/>
              <a:r>
                <a:rPr lang="de-DE" dirty="0" err="1" smtClean="0"/>
                <a:t>git-wks</a:t>
              </a:r>
              <a:endParaRPr lang="de-DE" dirty="0"/>
            </a:p>
          </p:txBody>
        </p:sp>
        <p:sp>
          <p:nvSpPr>
            <p:cNvPr id="7" name="Rechteck 6"/>
            <p:cNvSpPr/>
            <p:nvPr userDrawn="1"/>
          </p:nvSpPr>
          <p:spPr>
            <a:xfrm>
              <a:off x="457200" y="3433391"/>
              <a:ext cx="3670001" cy="2791489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r>
                <a:rPr lang="de-DE" dirty="0" smtClean="0"/>
                <a:t>local2</a:t>
              </a:r>
              <a:endParaRPr lang="de-DE" dirty="0"/>
            </a:p>
          </p:txBody>
        </p:sp>
      </p:grpSp>
      <p:sp>
        <p:nvSpPr>
          <p:cNvPr id="8" name="Rechteck 7"/>
          <p:cNvSpPr/>
          <p:nvPr userDrawn="1"/>
        </p:nvSpPr>
        <p:spPr>
          <a:xfrm>
            <a:off x="4321628" y="489502"/>
            <a:ext cx="4541273" cy="623197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de-DE" dirty="0" err="1" smtClean="0"/>
              <a:t>server.git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290610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39BAA-FE0F-DA4F-87C1-431F48798EFA}" type="datetimeFigureOut">
              <a:rPr lang="de-DE" smtClean="0"/>
              <a:t>14.08.16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4F009-042A-B84C-85FD-11EE572C82EB}" type="slidenum">
              <a:rPr lang="de-DE" smtClean="0"/>
              <a:t>‹#›</a:t>
            </a:fld>
            <a:endParaRPr lang="de-DE"/>
          </a:p>
        </p:txBody>
      </p:sp>
      <p:sp>
        <p:nvSpPr>
          <p:cNvPr id="6" name="Rechteck 5"/>
          <p:cNvSpPr/>
          <p:nvPr userDrawn="1"/>
        </p:nvSpPr>
        <p:spPr>
          <a:xfrm>
            <a:off x="251336" y="410124"/>
            <a:ext cx="8704162" cy="631135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r>
              <a:rPr lang="de-DE" dirty="0" err="1" smtClean="0"/>
              <a:t>Local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497733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39BAA-FE0F-DA4F-87C1-431F48798EFA}" type="datetimeFigureOut">
              <a:rPr lang="de-DE" smtClean="0"/>
              <a:t>14.08.16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4F009-042A-B84C-85FD-11EE572C82EB}" type="slidenum">
              <a:rPr lang="de-DE" smtClean="0"/>
              <a:t>‹#›</a:t>
            </a:fld>
            <a:endParaRPr lang="de-DE"/>
          </a:p>
        </p:txBody>
      </p:sp>
      <p:sp>
        <p:nvSpPr>
          <p:cNvPr id="6" name="Rechteck 5"/>
          <p:cNvSpPr/>
          <p:nvPr userDrawn="1"/>
        </p:nvSpPr>
        <p:spPr>
          <a:xfrm>
            <a:off x="211651" y="304286"/>
            <a:ext cx="8730619" cy="312223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r>
              <a:rPr lang="de-DE" dirty="0" smtClean="0"/>
              <a:t>Remote</a:t>
            </a:r>
            <a:endParaRPr lang="de-DE" dirty="0"/>
          </a:p>
        </p:txBody>
      </p:sp>
      <p:sp>
        <p:nvSpPr>
          <p:cNvPr id="7" name="Rechteck 6"/>
          <p:cNvSpPr/>
          <p:nvPr userDrawn="1"/>
        </p:nvSpPr>
        <p:spPr>
          <a:xfrm>
            <a:off x="211651" y="3558818"/>
            <a:ext cx="8730619" cy="316265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r>
              <a:rPr lang="de-DE" dirty="0" err="1" smtClean="0"/>
              <a:t>Local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90553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39BAA-FE0F-DA4F-87C1-431F48798EFA}" type="datetimeFigureOut">
              <a:rPr lang="de-DE" smtClean="0"/>
              <a:t>14.08.16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4F009-042A-B84C-85FD-11EE572C82EB}" type="slidenum">
              <a:rPr lang="de-DE" smtClean="0"/>
              <a:t>‹#›</a:t>
            </a:fld>
            <a:endParaRPr lang="de-DE"/>
          </a:p>
        </p:txBody>
      </p:sp>
      <p:sp>
        <p:nvSpPr>
          <p:cNvPr id="5" name="Rechteck 4"/>
          <p:cNvSpPr/>
          <p:nvPr userDrawn="1"/>
        </p:nvSpPr>
        <p:spPr>
          <a:xfrm>
            <a:off x="198423" y="515961"/>
            <a:ext cx="2392377" cy="620551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de-DE" dirty="0"/>
          </a:p>
        </p:txBody>
      </p:sp>
      <p:sp>
        <p:nvSpPr>
          <p:cNvPr id="7" name="Rechteck 6"/>
          <p:cNvSpPr/>
          <p:nvPr userDrawn="1"/>
        </p:nvSpPr>
        <p:spPr>
          <a:xfrm>
            <a:off x="2743200" y="515961"/>
            <a:ext cx="2392377" cy="620551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de-DE" dirty="0"/>
          </a:p>
        </p:txBody>
      </p:sp>
      <p:sp>
        <p:nvSpPr>
          <p:cNvPr id="8" name="Rechteck 7"/>
          <p:cNvSpPr/>
          <p:nvPr userDrawn="1"/>
        </p:nvSpPr>
        <p:spPr>
          <a:xfrm>
            <a:off x="5258488" y="515961"/>
            <a:ext cx="3428312" cy="300316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de-DE" dirty="0"/>
          </a:p>
        </p:txBody>
      </p:sp>
      <p:sp>
        <p:nvSpPr>
          <p:cNvPr id="6" name="Textfeld 5"/>
          <p:cNvSpPr txBox="1"/>
          <p:nvPr userDrawn="1"/>
        </p:nvSpPr>
        <p:spPr>
          <a:xfrm>
            <a:off x="470428" y="153106"/>
            <a:ext cx="19041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Working</a:t>
            </a:r>
            <a:r>
              <a:rPr lang="de-DE" baseline="0" dirty="0" smtClean="0"/>
              <a:t> Directory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9" name="Textfeld 8"/>
          <p:cNvSpPr txBox="1"/>
          <p:nvPr userDrawn="1"/>
        </p:nvSpPr>
        <p:spPr>
          <a:xfrm>
            <a:off x="3538721" y="171985"/>
            <a:ext cx="700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Index</a:t>
            </a:r>
          </a:p>
        </p:txBody>
      </p:sp>
      <p:sp>
        <p:nvSpPr>
          <p:cNvPr id="10" name="Textfeld 9"/>
          <p:cNvSpPr txBox="1"/>
          <p:nvPr userDrawn="1"/>
        </p:nvSpPr>
        <p:spPr>
          <a:xfrm>
            <a:off x="6230222" y="171985"/>
            <a:ext cx="2017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err="1" smtClean="0"/>
              <a:t>Object</a:t>
            </a:r>
            <a:r>
              <a:rPr lang="de-DE" baseline="0" dirty="0" smtClean="0"/>
              <a:t> Store (</a:t>
            </a:r>
            <a:r>
              <a:rPr lang="de-DE" baseline="0" dirty="0" err="1" smtClean="0"/>
              <a:t>main</a:t>
            </a:r>
            <a:r>
              <a:rPr lang="de-DE" baseline="0" dirty="0" smtClean="0"/>
              <a:t>)</a:t>
            </a:r>
            <a:endParaRPr lang="de-DE" dirty="0" smtClean="0"/>
          </a:p>
        </p:txBody>
      </p:sp>
      <p:sp>
        <p:nvSpPr>
          <p:cNvPr id="11" name="Rechteck 10"/>
          <p:cNvSpPr/>
          <p:nvPr userDrawn="1"/>
        </p:nvSpPr>
        <p:spPr>
          <a:xfrm>
            <a:off x="5258488" y="3611738"/>
            <a:ext cx="3428312" cy="310973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de-DE" dirty="0" err="1" smtClean="0"/>
              <a:t>Object</a:t>
            </a:r>
            <a:r>
              <a:rPr lang="de-DE" dirty="0" smtClean="0"/>
              <a:t> Store</a:t>
            </a:r>
            <a:r>
              <a:rPr lang="de-DE" baseline="0" dirty="0" smtClean="0"/>
              <a:t> (</a:t>
            </a:r>
            <a:r>
              <a:rPr lang="de-DE" baseline="0" dirty="0" err="1" smtClean="0"/>
              <a:t>sub</a:t>
            </a:r>
            <a:r>
              <a:rPr lang="de-DE" baseline="0" dirty="0" smtClean="0"/>
              <a:t>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258922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39BAA-FE0F-DA4F-87C1-431F48798EFA}" type="datetimeFigureOut">
              <a:rPr lang="de-DE" smtClean="0"/>
              <a:t>14.08.16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4F009-042A-B84C-85FD-11EE572C82EB}" type="slidenum">
              <a:rPr lang="de-DE" smtClean="0"/>
              <a:t>‹#›</a:t>
            </a:fld>
            <a:endParaRPr lang="de-DE"/>
          </a:p>
        </p:txBody>
      </p:sp>
      <p:sp>
        <p:nvSpPr>
          <p:cNvPr id="6" name="Rechteck 5"/>
          <p:cNvSpPr/>
          <p:nvPr userDrawn="1"/>
        </p:nvSpPr>
        <p:spPr>
          <a:xfrm>
            <a:off x="211651" y="304286"/>
            <a:ext cx="8730619" cy="312223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r>
              <a:rPr lang="de-DE" dirty="0" err="1" smtClean="0"/>
              <a:t>Local</a:t>
            </a:r>
            <a:r>
              <a:rPr lang="de-DE" baseline="0" dirty="0" smtClean="0"/>
              <a:t> 1</a:t>
            </a:r>
            <a:endParaRPr lang="de-DE" dirty="0"/>
          </a:p>
        </p:txBody>
      </p:sp>
      <p:sp>
        <p:nvSpPr>
          <p:cNvPr id="7" name="Rechteck 6"/>
          <p:cNvSpPr/>
          <p:nvPr userDrawn="1"/>
        </p:nvSpPr>
        <p:spPr>
          <a:xfrm>
            <a:off x="211651" y="3558818"/>
            <a:ext cx="8730619" cy="316265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r>
              <a:rPr lang="de-DE" dirty="0" err="1" smtClean="0"/>
              <a:t>Local</a:t>
            </a:r>
            <a:r>
              <a:rPr lang="de-DE" dirty="0" smtClean="0"/>
              <a:t> 2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754087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39BAA-FE0F-DA4F-87C1-431F48798EFA}" type="datetimeFigureOut">
              <a:rPr lang="de-DE" smtClean="0"/>
              <a:t>14.08.16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4F009-042A-B84C-85FD-11EE572C82EB}" type="slidenum">
              <a:rPr lang="de-DE" smtClean="0"/>
              <a:t>‹#›</a:t>
            </a:fld>
            <a:endParaRPr lang="de-DE"/>
          </a:p>
        </p:txBody>
      </p:sp>
      <p:sp>
        <p:nvSpPr>
          <p:cNvPr id="6" name="Rechteck 5"/>
          <p:cNvSpPr/>
          <p:nvPr userDrawn="1"/>
        </p:nvSpPr>
        <p:spPr>
          <a:xfrm>
            <a:off x="457200" y="1653725"/>
            <a:ext cx="8229600" cy="506775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 userDrawn="1"/>
        </p:nvSpPr>
        <p:spPr>
          <a:xfrm>
            <a:off x="457200" y="238136"/>
            <a:ext cx="8229600" cy="12568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800" dirty="0" smtClean="0">
                <a:solidFill>
                  <a:schemeClr val="tx1"/>
                </a:solidFill>
              </a:rPr>
              <a:t>Hands-on</a:t>
            </a:r>
            <a:endParaRPr lang="de-DE" sz="4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105647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39BAA-FE0F-DA4F-87C1-431F48798EFA}" type="datetimeFigureOut">
              <a:rPr lang="de-DE" smtClean="0"/>
              <a:t>14.08.16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4F009-042A-B84C-85FD-11EE572C82EB}" type="slidenum">
              <a:rPr lang="de-DE" smtClean="0"/>
              <a:t>‹#›</a:t>
            </a:fld>
            <a:endParaRPr lang="de-DE"/>
          </a:p>
        </p:txBody>
      </p:sp>
      <p:sp>
        <p:nvSpPr>
          <p:cNvPr id="6" name="Rechteck 5"/>
          <p:cNvSpPr/>
          <p:nvPr userDrawn="1"/>
        </p:nvSpPr>
        <p:spPr>
          <a:xfrm>
            <a:off x="457200" y="489501"/>
            <a:ext cx="3670001" cy="303318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r>
              <a:rPr lang="de-DE" dirty="0" err="1" smtClean="0"/>
              <a:t>git-wks</a:t>
            </a:r>
            <a:endParaRPr lang="de-DE" dirty="0"/>
          </a:p>
        </p:txBody>
      </p:sp>
      <p:sp>
        <p:nvSpPr>
          <p:cNvPr id="8" name="Rechteck 7"/>
          <p:cNvSpPr/>
          <p:nvPr userDrawn="1"/>
        </p:nvSpPr>
        <p:spPr>
          <a:xfrm>
            <a:off x="4321628" y="489502"/>
            <a:ext cx="4541273" cy="623197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de-DE" dirty="0" err="1" smtClean="0"/>
              <a:t>server.git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45261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39BAA-FE0F-DA4F-87C1-431F48798EFA}" type="datetimeFigureOut">
              <a:rPr lang="de-DE" smtClean="0"/>
              <a:t>14.08.16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4F009-042A-B84C-85FD-11EE572C82E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042619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39BAA-FE0F-DA4F-87C1-431F48798EFA}" type="datetimeFigureOut">
              <a:rPr lang="de-DE" smtClean="0"/>
              <a:t>14.08.16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4F009-042A-B84C-85FD-11EE572C82EB}" type="slidenum">
              <a:rPr lang="de-DE" smtClean="0"/>
              <a:t>‹#›</a:t>
            </a:fld>
            <a:endParaRPr lang="de-DE"/>
          </a:p>
        </p:txBody>
      </p:sp>
      <p:sp>
        <p:nvSpPr>
          <p:cNvPr id="6" name="Rechteck 5"/>
          <p:cNvSpPr/>
          <p:nvPr userDrawn="1"/>
        </p:nvSpPr>
        <p:spPr>
          <a:xfrm>
            <a:off x="457200" y="1653725"/>
            <a:ext cx="8229600" cy="506775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 userDrawn="1"/>
        </p:nvSpPr>
        <p:spPr>
          <a:xfrm>
            <a:off x="457200" y="238136"/>
            <a:ext cx="8229600" cy="12568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800" dirty="0" smtClean="0">
                <a:solidFill>
                  <a:schemeClr val="tx1"/>
                </a:solidFill>
              </a:rPr>
              <a:t>Hands-on</a:t>
            </a:r>
            <a:endParaRPr lang="de-DE" sz="4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823796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39BAA-FE0F-DA4F-87C1-431F48798EFA}" type="datetimeFigureOut">
              <a:rPr lang="de-DE" smtClean="0"/>
              <a:t>14.08.16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4F009-042A-B84C-85FD-11EE572C82EB}" type="slidenum">
              <a:rPr lang="de-DE" smtClean="0"/>
              <a:t>‹#›</a:t>
            </a:fld>
            <a:endParaRPr lang="de-DE"/>
          </a:p>
        </p:txBody>
      </p:sp>
      <p:sp>
        <p:nvSpPr>
          <p:cNvPr id="6" name="Rechteck 5"/>
          <p:cNvSpPr/>
          <p:nvPr userDrawn="1"/>
        </p:nvSpPr>
        <p:spPr>
          <a:xfrm>
            <a:off x="251336" y="410124"/>
            <a:ext cx="8704162" cy="631135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r>
              <a:rPr lang="de-DE" dirty="0" err="1" smtClean="0"/>
              <a:t>git-wks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5679303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39BAA-FE0F-DA4F-87C1-431F48798EFA}" type="datetimeFigureOut">
              <a:rPr lang="de-DE" smtClean="0"/>
              <a:t>14.08.16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4F009-042A-B84C-85FD-11EE572C82EB}" type="slidenum">
              <a:rPr lang="de-DE" smtClean="0"/>
              <a:t>‹#›</a:t>
            </a:fld>
            <a:endParaRPr lang="de-DE"/>
          </a:p>
        </p:txBody>
      </p:sp>
      <p:sp>
        <p:nvSpPr>
          <p:cNvPr id="6" name="Rechteck 5"/>
          <p:cNvSpPr/>
          <p:nvPr userDrawn="1"/>
        </p:nvSpPr>
        <p:spPr>
          <a:xfrm>
            <a:off x="251336" y="410124"/>
            <a:ext cx="8704162" cy="631135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r>
              <a:rPr lang="de-DE" dirty="0" smtClean="0"/>
              <a:t>local2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9487657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39BAA-FE0F-DA4F-87C1-431F48798EFA}" type="datetimeFigureOut">
              <a:rPr lang="de-DE" smtClean="0"/>
              <a:t>14.08.16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4F009-042A-B84C-85FD-11EE572C82EB}" type="slidenum">
              <a:rPr lang="de-DE" smtClean="0"/>
              <a:t>‹#›</a:t>
            </a:fld>
            <a:endParaRPr lang="de-DE"/>
          </a:p>
        </p:txBody>
      </p:sp>
      <p:sp>
        <p:nvSpPr>
          <p:cNvPr id="6" name="Rechteck 5"/>
          <p:cNvSpPr/>
          <p:nvPr userDrawn="1"/>
        </p:nvSpPr>
        <p:spPr>
          <a:xfrm>
            <a:off x="211651" y="304286"/>
            <a:ext cx="8730619" cy="312223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r>
              <a:rPr lang="de-DE" dirty="0" err="1" smtClean="0"/>
              <a:t>git-wks</a:t>
            </a:r>
            <a:endParaRPr lang="de-DE" dirty="0"/>
          </a:p>
        </p:txBody>
      </p:sp>
      <p:sp>
        <p:nvSpPr>
          <p:cNvPr id="7" name="Rechteck 6"/>
          <p:cNvSpPr/>
          <p:nvPr userDrawn="1"/>
        </p:nvSpPr>
        <p:spPr>
          <a:xfrm>
            <a:off x="211651" y="3558818"/>
            <a:ext cx="8730619" cy="316265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r>
              <a:rPr lang="de-DE" dirty="0" smtClean="0"/>
              <a:t>local2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04286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39BAA-FE0F-DA4F-87C1-431F48798EFA}" type="datetimeFigureOut">
              <a:rPr lang="de-DE" smtClean="0"/>
              <a:t>14.08.16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4F009-042A-B84C-85FD-11EE572C82E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0966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39BAA-FE0F-DA4F-87C1-431F48798EFA}" type="datetimeFigureOut">
              <a:rPr lang="de-DE" smtClean="0"/>
              <a:t>14.08.16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4F009-042A-B84C-85FD-11EE572C82E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928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39BAA-FE0F-DA4F-87C1-431F48798EFA}" type="datetimeFigureOut">
              <a:rPr lang="de-DE" smtClean="0"/>
              <a:t>14.08.16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4F009-042A-B84C-85FD-11EE572C82E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4318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66231"/>
          </a:xfrm>
        </p:spPr>
        <p:txBody>
          <a:bodyPr>
            <a:normAutofit/>
          </a:bodyPr>
          <a:lstStyle>
            <a:lvl1pPr algn="l">
              <a:defRPr sz="20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39BAA-FE0F-DA4F-87C1-431F48798EFA}" type="datetimeFigureOut">
              <a:rPr lang="de-DE" smtClean="0"/>
              <a:t>14.08.16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4F009-042A-B84C-85FD-11EE572C82EB}" type="slidenum">
              <a:rPr lang="de-DE" smtClean="0"/>
              <a:t>‹#›</a:t>
            </a:fld>
            <a:endParaRPr lang="de-DE"/>
          </a:p>
        </p:txBody>
      </p:sp>
      <p:sp>
        <p:nvSpPr>
          <p:cNvPr id="6" name="Rechteck 5"/>
          <p:cNvSpPr/>
          <p:nvPr userDrawn="1"/>
        </p:nvSpPr>
        <p:spPr>
          <a:xfrm>
            <a:off x="198423" y="859937"/>
            <a:ext cx="2392377" cy="521254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de-DE" dirty="0" smtClean="0"/>
              <a:t>Working</a:t>
            </a:r>
            <a:r>
              <a:rPr lang="de-DE" baseline="0" dirty="0" smtClean="0"/>
              <a:t> Directory</a:t>
            </a:r>
            <a:endParaRPr lang="de-DE" dirty="0"/>
          </a:p>
        </p:txBody>
      </p:sp>
      <p:sp>
        <p:nvSpPr>
          <p:cNvPr id="7" name="Rechteck 6"/>
          <p:cNvSpPr/>
          <p:nvPr userDrawn="1"/>
        </p:nvSpPr>
        <p:spPr>
          <a:xfrm>
            <a:off x="2743200" y="859937"/>
            <a:ext cx="2392377" cy="521254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de-DE" dirty="0" smtClean="0"/>
              <a:t>Index</a:t>
            </a:r>
            <a:endParaRPr lang="de-DE" dirty="0"/>
          </a:p>
        </p:txBody>
      </p:sp>
      <p:sp>
        <p:nvSpPr>
          <p:cNvPr id="8" name="Rechteck 7"/>
          <p:cNvSpPr/>
          <p:nvPr userDrawn="1"/>
        </p:nvSpPr>
        <p:spPr>
          <a:xfrm>
            <a:off x="5258488" y="859937"/>
            <a:ext cx="3428312" cy="521254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de-DE" dirty="0" err="1" smtClean="0"/>
              <a:t>Object</a:t>
            </a:r>
            <a:r>
              <a:rPr lang="de-DE" baseline="0" dirty="0" smtClean="0"/>
              <a:t> Store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48276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39BAA-FE0F-DA4F-87C1-431F48798EFA}" type="datetimeFigureOut">
              <a:rPr lang="de-DE" smtClean="0"/>
              <a:t>14.08.16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4F009-042A-B84C-85FD-11EE572C82EB}" type="slidenum">
              <a:rPr lang="de-DE" smtClean="0"/>
              <a:t>‹#›</a:t>
            </a:fld>
            <a:endParaRPr lang="de-DE"/>
          </a:p>
        </p:txBody>
      </p:sp>
      <p:sp>
        <p:nvSpPr>
          <p:cNvPr id="5" name="Rechteck 4"/>
          <p:cNvSpPr/>
          <p:nvPr userDrawn="1"/>
        </p:nvSpPr>
        <p:spPr>
          <a:xfrm>
            <a:off x="198423" y="515961"/>
            <a:ext cx="2392377" cy="620551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de-DE" dirty="0"/>
          </a:p>
        </p:txBody>
      </p:sp>
      <p:sp>
        <p:nvSpPr>
          <p:cNvPr id="7" name="Rechteck 6"/>
          <p:cNvSpPr/>
          <p:nvPr userDrawn="1"/>
        </p:nvSpPr>
        <p:spPr>
          <a:xfrm>
            <a:off x="2743200" y="515961"/>
            <a:ext cx="2392377" cy="620551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de-DE" dirty="0"/>
          </a:p>
        </p:txBody>
      </p:sp>
      <p:sp>
        <p:nvSpPr>
          <p:cNvPr id="8" name="Rechteck 7"/>
          <p:cNvSpPr/>
          <p:nvPr userDrawn="1"/>
        </p:nvSpPr>
        <p:spPr>
          <a:xfrm>
            <a:off x="5258488" y="515961"/>
            <a:ext cx="3428312" cy="620551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de-DE" dirty="0"/>
          </a:p>
        </p:txBody>
      </p:sp>
      <p:sp>
        <p:nvSpPr>
          <p:cNvPr id="6" name="Textfeld 5"/>
          <p:cNvSpPr txBox="1"/>
          <p:nvPr userDrawn="1"/>
        </p:nvSpPr>
        <p:spPr>
          <a:xfrm>
            <a:off x="470428" y="153106"/>
            <a:ext cx="19041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Working</a:t>
            </a:r>
            <a:r>
              <a:rPr lang="de-DE" baseline="0" dirty="0" smtClean="0"/>
              <a:t> Directory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9" name="Textfeld 8"/>
          <p:cNvSpPr txBox="1"/>
          <p:nvPr userDrawn="1"/>
        </p:nvSpPr>
        <p:spPr>
          <a:xfrm>
            <a:off x="3538721" y="171985"/>
            <a:ext cx="700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Index</a:t>
            </a:r>
          </a:p>
        </p:txBody>
      </p:sp>
      <p:sp>
        <p:nvSpPr>
          <p:cNvPr id="10" name="Textfeld 9"/>
          <p:cNvSpPr txBox="1"/>
          <p:nvPr userDrawn="1"/>
        </p:nvSpPr>
        <p:spPr>
          <a:xfrm>
            <a:off x="6230222" y="171985"/>
            <a:ext cx="1356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err="1" smtClean="0"/>
              <a:t>Object</a:t>
            </a:r>
            <a:r>
              <a:rPr lang="de-DE" baseline="0" dirty="0" smtClean="0"/>
              <a:t> Store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1116240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39BAA-FE0F-DA4F-87C1-431F48798EFA}" type="datetimeFigureOut">
              <a:rPr lang="de-DE" smtClean="0"/>
              <a:t>14.08.16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4F009-042A-B84C-85FD-11EE572C82E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5855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39BAA-FE0F-DA4F-87C1-431F48798EFA}" type="datetimeFigureOut">
              <a:rPr lang="de-DE" smtClean="0"/>
              <a:t>14.08.16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4F009-042A-B84C-85FD-11EE572C82E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8693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A39BAA-FE0F-DA4F-87C1-431F48798EFA}" type="datetimeFigureOut">
              <a:rPr lang="de-DE" smtClean="0"/>
              <a:t>14.08.16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94F009-042A-B84C-85FD-11EE572C82E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18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Git</a:t>
            </a:r>
            <a:r>
              <a:rPr lang="de-DE" dirty="0" smtClean="0"/>
              <a:t> Workshop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Hamburg, 9.5.2014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27573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ung 3"/>
          <p:cNvGrpSpPr/>
          <p:nvPr/>
        </p:nvGrpSpPr>
        <p:grpSpPr>
          <a:xfrm>
            <a:off x="350361" y="997873"/>
            <a:ext cx="1751792" cy="1283732"/>
            <a:chOff x="452549" y="1270407"/>
            <a:chExt cx="1751792" cy="1283732"/>
          </a:xfrm>
        </p:grpSpPr>
        <p:sp>
          <p:nvSpPr>
            <p:cNvPr id="2" name="Rechteck 1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err="1" smtClean="0">
                  <a:latin typeface="Courier New"/>
                  <a:cs typeface="Courier New"/>
                </a:rPr>
                <a:t>hello</a:t>
              </a:r>
              <a:endParaRPr lang="de-DE" dirty="0" smtClean="0">
                <a:latin typeface="Courier New"/>
                <a:cs typeface="Courier New"/>
              </a:endParaRPr>
            </a:p>
            <a:p>
              <a:r>
                <a:rPr lang="de-DE" dirty="0" err="1" smtClean="0">
                  <a:latin typeface="Courier New"/>
                  <a:cs typeface="Courier New"/>
                </a:rPr>
                <a:t>world</a:t>
              </a:r>
              <a:endParaRPr lang="de-DE" dirty="0">
                <a:latin typeface="Courier New"/>
                <a:cs typeface="Courier New"/>
              </a:endParaRPr>
            </a:p>
          </p:txBody>
        </p:sp>
        <p:sp>
          <p:nvSpPr>
            <p:cNvPr id="3" name="Textfeld 2"/>
            <p:cNvSpPr txBox="1"/>
            <p:nvPr/>
          </p:nvSpPr>
          <p:spPr>
            <a:xfrm>
              <a:off x="452549" y="1270407"/>
              <a:ext cx="9669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/>
                <a:t>h</a:t>
              </a:r>
              <a:r>
                <a:rPr lang="de-DE" dirty="0" err="1" smtClean="0"/>
                <a:t>ello.txt</a:t>
              </a:r>
              <a:endParaRPr lang="de-DE" dirty="0"/>
            </a:p>
          </p:txBody>
        </p:sp>
      </p:grpSp>
      <p:grpSp>
        <p:nvGrpSpPr>
          <p:cNvPr id="5" name="Gruppierung 4"/>
          <p:cNvGrpSpPr/>
          <p:nvPr/>
        </p:nvGrpSpPr>
        <p:grpSpPr>
          <a:xfrm>
            <a:off x="5480776" y="997873"/>
            <a:ext cx="1751792" cy="1283732"/>
            <a:chOff x="452549" y="1270407"/>
            <a:chExt cx="1751792" cy="1283732"/>
          </a:xfrm>
        </p:grpSpPr>
        <p:sp>
          <p:nvSpPr>
            <p:cNvPr id="6" name="Rechteck 5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err="1" smtClean="0">
                  <a:latin typeface="Courier New"/>
                  <a:cs typeface="Courier New"/>
                </a:rPr>
                <a:t>hello</a:t>
              </a:r>
              <a:endParaRPr lang="de-DE" dirty="0">
                <a:latin typeface="Courier New"/>
                <a:cs typeface="Courier New"/>
              </a:endParaRPr>
            </a:p>
          </p:txBody>
        </p:sp>
        <p:sp>
          <p:nvSpPr>
            <p:cNvPr id="7" name="Textfeld 6"/>
            <p:cNvSpPr txBox="1"/>
            <p:nvPr/>
          </p:nvSpPr>
          <p:spPr>
            <a:xfrm>
              <a:off x="452549" y="1270407"/>
              <a:ext cx="7481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ce013</a:t>
              </a:r>
              <a:endParaRPr lang="de-DE" dirty="0"/>
            </a:p>
          </p:txBody>
        </p:sp>
      </p:grpSp>
      <p:sp>
        <p:nvSpPr>
          <p:cNvPr id="11" name="Textfeld 10"/>
          <p:cNvSpPr txBox="1"/>
          <p:nvPr/>
        </p:nvSpPr>
        <p:spPr>
          <a:xfrm>
            <a:off x="2817467" y="1367205"/>
            <a:ext cx="217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hello.txt</a:t>
            </a:r>
            <a:r>
              <a:rPr lang="de-DE" dirty="0" smtClean="0"/>
              <a:t>: 94954</a:t>
            </a:r>
            <a:endParaRPr lang="de-DE" dirty="0"/>
          </a:p>
        </p:txBody>
      </p:sp>
      <p:sp>
        <p:nvSpPr>
          <p:cNvPr id="9" name="Abgerundete rechteckige Legende 8"/>
          <p:cNvSpPr/>
          <p:nvPr/>
        </p:nvSpPr>
        <p:spPr>
          <a:xfrm>
            <a:off x="1926974" y="2471394"/>
            <a:ext cx="1372238" cy="642368"/>
          </a:xfrm>
          <a:prstGeom prst="wedgeRoundRectCallout">
            <a:avLst>
              <a:gd name="adj1" fmla="val 29166"/>
              <a:gd name="adj2" fmla="val -123864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add</a:t>
            </a:r>
            <a:r>
              <a:rPr lang="de-DE" dirty="0" smtClean="0"/>
              <a:t> </a:t>
            </a:r>
            <a:r>
              <a:rPr lang="de-DE" dirty="0" err="1" smtClean="0"/>
              <a:t>hello.txt</a:t>
            </a:r>
            <a:endParaRPr lang="de-DE" dirty="0"/>
          </a:p>
        </p:txBody>
      </p:sp>
      <p:grpSp>
        <p:nvGrpSpPr>
          <p:cNvPr id="10" name="Gruppierung 9"/>
          <p:cNvGrpSpPr/>
          <p:nvPr/>
        </p:nvGrpSpPr>
        <p:grpSpPr>
          <a:xfrm>
            <a:off x="5524570" y="2449609"/>
            <a:ext cx="1751792" cy="1283732"/>
            <a:chOff x="452549" y="1270407"/>
            <a:chExt cx="1751792" cy="1283732"/>
          </a:xfrm>
        </p:grpSpPr>
        <p:sp>
          <p:nvSpPr>
            <p:cNvPr id="12" name="Rechteck 11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err="1" smtClean="0">
                  <a:latin typeface="Courier New"/>
                  <a:cs typeface="Courier New"/>
                </a:rPr>
                <a:t>hello</a:t>
              </a:r>
              <a:endParaRPr lang="de-DE" dirty="0" smtClean="0">
                <a:latin typeface="Courier New"/>
                <a:cs typeface="Courier New"/>
              </a:endParaRPr>
            </a:p>
            <a:p>
              <a:r>
                <a:rPr lang="de-DE" dirty="0" err="1" smtClean="0">
                  <a:latin typeface="Courier New"/>
                  <a:cs typeface="Courier New"/>
                </a:rPr>
                <a:t>world</a:t>
              </a:r>
              <a:endParaRPr lang="de-DE" dirty="0">
                <a:latin typeface="Courier New"/>
                <a:cs typeface="Courier New"/>
              </a:endParaRP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452549" y="1270407"/>
              <a:ext cx="7696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94954</a:t>
              </a:r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2682864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endParaRPr lang="de-DE"/>
          </a:p>
        </p:txBody>
      </p:sp>
      <p:sp>
        <p:nvSpPr>
          <p:cNvPr id="3" name="Textfeld 2"/>
          <p:cNvSpPr txBox="1"/>
          <p:nvPr/>
        </p:nvSpPr>
        <p:spPr>
          <a:xfrm>
            <a:off x="642324" y="1927102"/>
            <a:ext cx="558702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latin typeface="Courier New"/>
                <a:cs typeface="Courier New"/>
              </a:rPr>
              <a:t>### zurück</a:t>
            </a:r>
          </a:p>
          <a:p>
            <a:r>
              <a:rPr lang="de-DE" b="1" dirty="0" smtClean="0">
                <a:latin typeface="Courier New"/>
                <a:cs typeface="Courier New"/>
              </a:rPr>
              <a:t>$ cd ../local2</a:t>
            </a: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fetch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server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feature</a:t>
            </a:r>
            <a:endParaRPr lang="de-DE" b="1" dirty="0" smtClean="0">
              <a:latin typeface="Courier New"/>
              <a:cs typeface="Courier New"/>
            </a:endParaRP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l HEAD FETCH_HEAD</a:t>
            </a: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rebase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server</a:t>
            </a:r>
            <a:r>
              <a:rPr lang="de-DE" b="1" dirty="0" smtClean="0">
                <a:latin typeface="Courier New"/>
                <a:cs typeface="Courier New"/>
              </a:rPr>
              <a:t>/</a:t>
            </a:r>
            <a:r>
              <a:rPr lang="de-DE" b="1" dirty="0" err="1" smtClean="0">
                <a:latin typeface="Courier New"/>
                <a:cs typeface="Courier New"/>
              </a:rPr>
              <a:t>feature</a:t>
            </a:r>
            <a:r>
              <a:rPr lang="de-DE" b="1" dirty="0" smtClean="0">
                <a:latin typeface="Courier New"/>
                <a:cs typeface="Courier New"/>
              </a:rPr>
              <a:t> # BOOOOM!!!</a:t>
            </a: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rebase</a:t>
            </a:r>
            <a:r>
              <a:rPr lang="de-DE" b="1" dirty="0" smtClean="0">
                <a:latin typeface="Courier New"/>
                <a:cs typeface="Courier New"/>
              </a:rPr>
              <a:t> --abort # erst mal Pause</a:t>
            </a:r>
          </a:p>
          <a:p>
            <a:endParaRPr lang="de-DE" b="1" dirty="0">
              <a:latin typeface="Courier New"/>
              <a:cs typeface="Courier New"/>
            </a:endParaRPr>
          </a:p>
          <a:p>
            <a:endParaRPr lang="de-DE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065224711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772772" y="1006980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M1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3" name="Oval 2"/>
          <p:cNvSpPr/>
          <p:nvPr/>
        </p:nvSpPr>
        <p:spPr>
          <a:xfrm>
            <a:off x="1728078" y="1006980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M2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4" name="Gerade Verbindung mit Pfeil 3"/>
          <p:cNvCxnSpPr>
            <a:stCxn id="3" idx="2"/>
            <a:endCxn id="2" idx="6"/>
          </p:cNvCxnSpPr>
          <p:nvPr/>
        </p:nvCxnSpPr>
        <p:spPr>
          <a:xfrm flipH="1">
            <a:off x="1356703" y="1291666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2764556" y="1006980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M3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6" name="Gerade Verbindung mit Pfeil 5"/>
          <p:cNvCxnSpPr>
            <a:stCxn id="5" idx="2"/>
            <a:endCxn id="3" idx="6"/>
          </p:cNvCxnSpPr>
          <p:nvPr/>
        </p:nvCxnSpPr>
        <p:spPr>
          <a:xfrm flipH="1">
            <a:off x="2312009" y="1291666"/>
            <a:ext cx="4525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3763657" y="1006980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M4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8" name="Gerade Verbindung mit Pfeil 7"/>
          <p:cNvCxnSpPr>
            <a:stCxn id="7" idx="2"/>
            <a:endCxn id="5" idx="6"/>
          </p:cNvCxnSpPr>
          <p:nvPr/>
        </p:nvCxnSpPr>
        <p:spPr>
          <a:xfrm flipH="1">
            <a:off x="3348487" y="1291666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4718963" y="1006980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M5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10" name="Gerade Verbindung mit Pfeil 9"/>
          <p:cNvCxnSpPr>
            <a:stCxn id="9" idx="2"/>
            <a:endCxn id="7" idx="6"/>
          </p:cNvCxnSpPr>
          <p:nvPr/>
        </p:nvCxnSpPr>
        <p:spPr>
          <a:xfrm flipH="1">
            <a:off x="4347588" y="1291666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2312009" y="1744095"/>
            <a:ext cx="583931" cy="569371"/>
          </a:xfrm>
          <a:prstGeom prst="ellipse">
            <a:avLst/>
          </a:prstGeom>
          <a:solidFill>
            <a:srgbClr val="7F7F7F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F1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12" name="Gerade Verbindung mit Pfeil 11"/>
          <p:cNvCxnSpPr>
            <a:stCxn id="11" idx="1"/>
          </p:cNvCxnSpPr>
          <p:nvPr/>
        </p:nvCxnSpPr>
        <p:spPr>
          <a:xfrm flipH="1" flipV="1">
            <a:off x="2166963" y="1581263"/>
            <a:ext cx="230561" cy="2462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3288331" y="1744095"/>
            <a:ext cx="583931" cy="569371"/>
          </a:xfrm>
          <a:prstGeom prst="ellipse">
            <a:avLst/>
          </a:prstGeom>
          <a:solidFill>
            <a:srgbClr val="7F7F7F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F2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15" name="Gerade Verbindung mit Pfeil 14"/>
          <p:cNvCxnSpPr>
            <a:stCxn id="14" idx="2"/>
            <a:endCxn id="13" idx="6"/>
          </p:cNvCxnSpPr>
          <p:nvPr/>
        </p:nvCxnSpPr>
        <p:spPr>
          <a:xfrm flipH="1">
            <a:off x="3872262" y="2028781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>
            <a:stCxn id="13" idx="2"/>
            <a:endCxn id="11" idx="6"/>
          </p:cNvCxnSpPr>
          <p:nvPr/>
        </p:nvCxnSpPr>
        <p:spPr>
          <a:xfrm flipH="1">
            <a:off x="2895940" y="2028781"/>
            <a:ext cx="39239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>
            <a:stCxn id="22" idx="7"/>
            <a:endCxn id="9" idx="4"/>
          </p:cNvCxnSpPr>
          <p:nvPr/>
        </p:nvCxnSpPr>
        <p:spPr>
          <a:xfrm flipV="1">
            <a:off x="3517560" y="1576351"/>
            <a:ext cx="1493369" cy="11440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hteck 17"/>
          <p:cNvSpPr/>
          <p:nvPr/>
        </p:nvSpPr>
        <p:spPr>
          <a:xfrm>
            <a:off x="4718963" y="394035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server</a:t>
            </a:r>
            <a:r>
              <a:rPr lang="de-DE" dirty="0" smtClean="0"/>
              <a:t>/</a:t>
            </a:r>
            <a:r>
              <a:rPr lang="de-DE" dirty="0" err="1" smtClean="0"/>
              <a:t>master</a:t>
            </a:r>
            <a:endParaRPr lang="de-DE" dirty="0"/>
          </a:p>
        </p:txBody>
      </p:sp>
      <p:cxnSp>
        <p:nvCxnSpPr>
          <p:cNvPr id="19" name="Gerade Verbindung mit Pfeil 18"/>
          <p:cNvCxnSpPr>
            <a:stCxn id="18" idx="2"/>
            <a:endCxn id="9" idx="0"/>
          </p:cNvCxnSpPr>
          <p:nvPr/>
        </p:nvCxnSpPr>
        <p:spPr>
          <a:xfrm flipH="1">
            <a:off x="5010929" y="700619"/>
            <a:ext cx="639116" cy="30636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hteck 19"/>
          <p:cNvSpPr/>
          <p:nvPr/>
        </p:nvSpPr>
        <p:spPr>
          <a:xfrm>
            <a:off x="6148970" y="2413789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feature</a:t>
            </a:r>
            <a:endParaRPr lang="de-DE" dirty="0"/>
          </a:p>
        </p:txBody>
      </p:sp>
      <p:cxnSp>
        <p:nvCxnSpPr>
          <p:cNvPr id="21" name="Gerade Verbindung mit Pfeil 20"/>
          <p:cNvCxnSpPr>
            <a:stCxn id="20" idx="1"/>
            <a:endCxn id="24" idx="6"/>
          </p:cNvCxnSpPr>
          <p:nvPr/>
        </p:nvCxnSpPr>
        <p:spPr>
          <a:xfrm flipH="1">
            <a:off x="5578498" y="2567081"/>
            <a:ext cx="570472" cy="3545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3019144" y="2636991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F1‘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3995466" y="2636991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F2‘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4994567" y="2636991"/>
            <a:ext cx="583931" cy="569371"/>
          </a:xfrm>
          <a:prstGeom prst="ellipse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F3-M5‘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25" name="Gerade Verbindung mit Pfeil 24"/>
          <p:cNvCxnSpPr>
            <a:stCxn id="23" idx="2"/>
            <a:endCxn id="22" idx="6"/>
          </p:cNvCxnSpPr>
          <p:nvPr/>
        </p:nvCxnSpPr>
        <p:spPr>
          <a:xfrm flipH="1">
            <a:off x="3603075" y="2921677"/>
            <a:ext cx="39239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>
            <a:stCxn id="24" idx="2"/>
            <a:endCxn id="23" idx="6"/>
          </p:cNvCxnSpPr>
          <p:nvPr/>
        </p:nvCxnSpPr>
        <p:spPr>
          <a:xfrm flipH="1">
            <a:off x="4579397" y="2921677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hteck 26"/>
          <p:cNvSpPr/>
          <p:nvPr/>
        </p:nvSpPr>
        <p:spPr>
          <a:xfrm>
            <a:off x="6148970" y="1827477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server</a:t>
            </a:r>
            <a:r>
              <a:rPr lang="de-DE" dirty="0" smtClean="0"/>
              <a:t>/</a:t>
            </a:r>
            <a:r>
              <a:rPr lang="de-DE" dirty="0" err="1" smtClean="0"/>
              <a:t>feature</a:t>
            </a:r>
            <a:endParaRPr lang="de-DE" dirty="0"/>
          </a:p>
        </p:txBody>
      </p:sp>
      <p:cxnSp>
        <p:nvCxnSpPr>
          <p:cNvPr id="28" name="Gerade Verbindung mit Pfeil 27"/>
          <p:cNvCxnSpPr>
            <a:stCxn id="27" idx="1"/>
            <a:endCxn id="24" idx="7"/>
          </p:cNvCxnSpPr>
          <p:nvPr/>
        </p:nvCxnSpPr>
        <p:spPr>
          <a:xfrm flipH="1">
            <a:off x="5492983" y="1980769"/>
            <a:ext cx="655987" cy="7396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Abgerundete rechteckige Legende 36"/>
          <p:cNvSpPr/>
          <p:nvPr/>
        </p:nvSpPr>
        <p:spPr>
          <a:xfrm>
            <a:off x="147313" y="5656229"/>
            <a:ext cx="2164696" cy="821390"/>
          </a:xfrm>
          <a:prstGeom prst="wedgeRoundRectCallout">
            <a:avLst>
              <a:gd name="adj1" fmla="val 36411"/>
              <a:gd name="adj2" fmla="val -94457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fetch</a:t>
            </a:r>
            <a:r>
              <a:rPr lang="de-DE" dirty="0" smtClean="0"/>
              <a:t> </a:t>
            </a:r>
            <a:r>
              <a:rPr lang="de-DE" dirty="0" err="1" smtClean="0"/>
              <a:t>origin</a:t>
            </a:r>
            <a:endParaRPr lang="de-DE" dirty="0" smtClean="0"/>
          </a:p>
        </p:txBody>
      </p:sp>
      <p:sp>
        <p:nvSpPr>
          <p:cNvPr id="38" name="Oval 37"/>
          <p:cNvSpPr/>
          <p:nvPr/>
        </p:nvSpPr>
        <p:spPr>
          <a:xfrm>
            <a:off x="1064737" y="4166827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M1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2020043" y="4166827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M2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40" name="Gerade Verbindung mit Pfeil 39"/>
          <p:cNvCxnSpPr>
            <a:stCxn id="39" idx="2"/>
            <a:endCxn id="38" idx="6"/>
          </p:cNvCxnSpPr>
          <p:nvPr/>
        </p:nvCxnSpPr>
        <p:spPr>
          <a:xfrm flipH="1">
            <a:off x="1648668" y="4451513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3056521" y="4166827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M3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42" name="Gerade Verbindung mit Pfeil 41"/>
          <p:cNvCxnSpPr>
            <a:stCxn id="41" idx="2"/>
            <a:endCxn id="39" idx="6"/>
          </p:cNvCxnSpPr>
          <p:nvPr/>
        </p:nvCxnSpPr>
        <p:spPr>
          <a:xfrm flipH="1">
            <a:off x="2603974" y="4451513"/>
            <a:ext cx="4525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4055622" y="4166827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M4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44" name="Gerade Verbindung mit Pfeil 43"/>
          <p:cNvCxnSpPr>
            <a:stCxn id="43" idx="2"/>
            <a:endCxn id="41" idx="6"/>
          </p:cNvCxnSpPr>
          <p:nvPr/>
        </p:nvCxnSpPr>
        <p:spPr>
          <a:xfrm flipH="1">
            <a:off x="3640452" y="4451513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5010928" y="4166827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M5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46" name="Gerade Verbindung mit Pfeil 45"/>
          <p:cNvCxnSpPr>
            <a:stCxn id="45" idx="2"/>
            <a:endCxn id="43" idx="6"/>
          </p:cNvCxnSpPr>
          <p:nvPr/>
        </p:nvCxnSpPr>
        <p:spPr>
          <a:xfrm flipH="1">
            <a:off x="4639553" y="4451513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2603974" y="490394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latin typeface="Courier New"/>
                <a:cs typeface="Courier New"/>
              </a:rPr>
              <a:t>F1</a:t>
            </a:r>
          </a:p>
        </p:txBody>
      </p:sp>
      <p:cxnSp>
        <p:nvCxnSpPr>
          <p:cNvPr id="48" name="Gerade Verbindung mit Pfeil 47"/>
          <p:cNvCxnSpPr>
            <a:stCxn id="47" idx="1"/>
          </p:cNvCxnSpPr>
          <p:nvPr/>
        </p:nvCxnSpPr>
        <p:spPr>
          <a:xfrm flipH="1" flipV="1">
            <a:off x="2458928" y="4741110"/>
            <a:ext cx="230561" cy="2462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3580296" y="490394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latin typeface="Courier New"/>
                <a:cs typeface="Courier New"/>
              </a:rPr>
              <a:t>F2</a:t>
            </a:r>
          </a:p>
        </p:txBody>
      </p:sp>
      <p:sp>
        <p:nvSpPr>
          <p:cNvPr id="50" name="Oval 49"/>
          <p:cNvSpPr/>
          <p:nvPr/>
        </p:nvSpPr>
        <p:spPr>
          <a:xfrm>
            <a:off x="4579397" y="4903942"/>
            <a:ext cx="583931" cy="569371"/>
          </a:xfrm>
          <a:prstGeom prst="ellipse">
            <a:avLst/>
          </a:prstGeom>
          <a:solidFill>
            <a:srgbClr val="C0504D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F3-M5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51" name="Gerade Verbindung mit Pfeil 50"/>
          <p:cNvCxnSpPr>
            <a:stCxn id="50" idx="2"/>
            <a:endCxn id="49" idx="6"/>
          </p:cNvCxnSpPr>
          <p:nvPr/>
        </p:nvCxnSpPr>
        <p:spPr>
          <a:xfrm flipH="1">
            <a:off x="4164227" y="5188628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Gerade Verbindung mit Pfeil 51"/>
          <p:cNvCxnSpPr>
            <a:stCxn id="49" idx="2"/>
            <a:endCxn id="47" idx="6"/>
          </p:cNvCxnSpPr>
          <p:nvPr/>
        </p:nvCxnSpPr>
        <p:spPr>
          <a:xfrm flipH="1">
            <a:off x="3187905" y="5188628"/>
            <a:ext cx="39239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5557993" y="490394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F4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54" name="Oval 53"/>
          <p:cNvSpPr/>
          <p:nvPr/>
        </p:nvSpPr>
        <p:spPr>
          <a:xfrm>
            <a:off x="6557094" y="490394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F5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55" name="Gerade Verbindung mit Pfeil 54"/>
          <p:cNvCxnSpPr>
            <a:stCxn id="54" idx="2"/>
            <a:endCxn id="53" idx="6"/>
          </p:cNvCxnSpPr>
          <p:nvPr/>
        </p:nvCxnSpPr>
        <p:spPr>
          <a:xfrm flipH="1">
            <a:off x="6141924" y="5188628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mit Pfeil 56"/>
          <p:cNvCxnSpPr>
            <a:stCxn id="53" idx="2"/>
            <a:endCxn id="50" idx="6"/>
          </p:cNvCxnSpPr>
          <p:nvPr/>
        </p:nvCxnSpPr>
        <p:spPr>
          <a:xfrm flipH="1">
            <a:off x="5163328" y="5188628"/>
            <a:ext cx="39466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Oval 55"/>
          <p:cNvSpPr/>
          <p:nvPr/>
        </p:nvSpPr>
        <p:spPr>
          <a:xfrm>
            <a:off x="3104344" y="578223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F1‘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58" name="Oval 57"/>
          <p:cNvSpPr/>
          <p:nvPr/>
        </p:nvSpPr>
        <p:spPr>
          <a:xfrm>
            <a:off x="4080666" y="578223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F2‘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59" name="Oval 58"/>
          <p:cNvSpPr/>
          <p:nvPr/>
        </p:nvSpPr>
        <p:spPr>
          <a:xfrm>
            <a:off x="5079767" y="5782238"/>
            <a:ext cx="583931" cy="569371"/>
          </a:xfrm>
          <a:prstGeom prst="ellipse">
            <a:avLst/>
          </a:prstGeom>
          <a:solidFill>
            <a:srgbClr val="C0504D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F3-M5‘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60" name="Gerade Verbindung mit Pfeil 59"/>
          <p:cNvCxnSpPr>
            <a:stCxn id="58" idx="2"/>
            <a:endCxn id="56" idx="6"/>
          </p:cNvCxnSpPr>
          <p:nvPr/>
        </p:nvCxnSpPr>
        <p:spPr>
          <a:xfrm flipH="1">
            <a:off x="3688275" y="6066924"/>
            <a:ext cx="39239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Gerade Verbindung mit Pfeil 60"/>
          <p:cNvCxnSpPr>
            <a:stCxn id="59" idx="2"/>
            <a:endCxn id="58" idx="6"/>
          </p:cNvCxnSpPr>
          <p:nvPr/>
        </p:nvCxnSpPr>
        <p:spPr>
          <a:xfrm flipH="1">
            <a:off x="4664597" y="6066924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/>
          <p:cNvCxnSpPr>
            <a:stCxn id="56" idx="7"/>
            <a:endCxn id="45" idx="3"/>
          </p:cNvCxnSpPr>
          <p:nvPr/>
        </p:nvCxnSpPr>
        <p:spPr>
          <a:xfrm flipV="1">
            <a:off x="3602760" y="4652816"/>
            <a:ext cx="1493683" cy="12128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Rechteck 61"/>
          <p:cNvSpPr/>
          <p:nvPr/>
        </p:nvSpPr>
        <p:spPr>
          <a:xfrm>
            <a:off x="6094409" y="6198317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server</a:t>
            </a:r>
            <a:r>
              <a:rPr lang="de-DE" dirty="0" smtClean="0"/>
              <a:t>/</a:t>
            </a:r>
            <a:r>
              <a:rPr lang="de-DE" dirty="0" err="1" smtClean="0"/>
              <a:t>feature</a:t>
            </a:r>
            <a:endParaRPr lang="de-DE" dirty="0"/>
          </a:p>
        </p:txBody>
      </p:sp>
      <p:cxnSp>
        <p:nvCxnSpPr>
          <p:cNvPr id="32" name="Gerade Verbindung mit Pfeil 31"/>
          <p:cNvCxnSpPr>
            <a:stCxn id="62" idx="1"/>
            <a:endCxn id="59" idx="6"/>
          </p:cNvCxnSpPr>
          <p:nvPr/>
        </p:nvCxnSpPr>
        <p:spPr>
          <a:xfrm flipH="1" flipV="1">
            <a:off x="5663698" y="6066924"/>
            <a:ext cx="430711" cy="2846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Rechteck 62"/>
          <p:cNvSpPr/>
          <p:nvPr/>
        </p:nvSpPr>
        <p:spPr>
          <a:xfrm>
            <a:off x="6710122" y="4131263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feature</a:t>
            </a:r>
            <a:endParaRPr lang="de-DE" dirty="0"/>
          </a:p>
        </p:txBody>
      </p:sp>
      <p:cxnSp>
        <p:nvCxnSpPr>
          <p:cNvPr id="34" name="Gerade Verbindung mit Pfeil 33"/>
          <p:cNvCxnSpPr>
            <a:stCxn id="63" idx="2"/>
            <a:endCxn id="54" idx="7"/>
          </p:cNvCxnSpPr>
          <p:nvPr/>
        </p:nvCxnSpPr>
        <p:spPr>
          <a:xfrm flipH="1">
            <a:off x="7055510" y="4437847"/>
            <a:ext cx="585694" cy="54947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Rechteck 63"/>
          <p:cNvSpPr/>
          <p:nvPr/>
        </p:nvSpPr>
        <p:spPr>
          <a:xfrm>
            <a:off x="4903024" y="3670676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server</a:t>
            </a:r>
            <a:r>
              <a:rPr lang="de-DE" dirty="0" smtClean="0"/>
              <a:t>/</a:t>
            </a:r>
            <a:r>
              <a:rPr lang="de-DE" dirty="0" err="1" smtClean="0"/>
              <a:t>master</a:t>
            </a:r>
            <a:endParaRPr lang="de-DE" dirty="0"/>
          </a:p>
        </p:txBody>
      </p:sp>
      <p:cxnSp>
        <p:nvCxnSpPr>
          <p:cNvPr id="36" name="Gerade Verbindung mit Pfeil 35"/>
          <p:cNvCxnSpPr>
            <a:stCxn id="64" idx="2"/>
          </p:cNvCxnSpPr>
          <p:nvPr/>
        </p:nvCxnSpPr>
        <p:spPr>
          <a:xfrm flipH="1">
            <a:off x="5594859" y="3977260"/>
            <a:ext cx="239247" cy="4605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287432" y="1744095"/>
            <a:ext cx="583931" cy="569371"/>
          </a:xfrm>
          <a:prstGeom prst="ellipse">
            <a:avLst/>
          </a:prstGeom>
          <a:solidFill>
            <a:schemeClr val="accent6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F3-M5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65" name="Rechteck 64"/>
          <p:cNvSpPr/>
          <p:nvPr/>
        </p:nvSpPr>
        <p:spPr>
          <a:xfrm>
            <a:off x="2603974" y="393143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master</a:t>
            </a:r>
            <a:endParaRPr lang="de-DE" dirty="0"/>
          </a:p>
        </p:txBody>
      </p:sp>
      <p:cxnSp>
        <p:nvCxnSpPr>
          <p:cNvPr id="66" name="Gerade Verbindung mit Pfeil 65"/>
          <p:cNvCxnSpPr>
            <a:stCxn id="65" idx="2"/>
          </p:cNvCxnSpPr>
          <p:nvPr/>
        </p:nvCxnSpPr>
        <p:spPr>
          <a:xfrm>
            <a:off x="3535056" y="699727"/>
            <a:ext cx="1269422" cy="3906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3916022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3" name="Textfeld 2"/>
          <p:cNvSpPr txBox="1"/>
          <p:nvPr/>
        </p:nvSpPr>
        <p:spPr>
          <a:xfrm>
            <a:off x="642324" y="1927102"/>
            <a:ext cx="7387810" cy="2862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latin typeface="Courier New"/>
                <a:cs typeface="Courier New"/>
              </a:rPr>
              <a:t>### Alternative 1</a:t>
            </a: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rebase</a:t>
            </a:r>
            <a:r>
              <a:rPr lang="de-DE" b="1" dirty="0" smtClean="0">
                <a:latin typeface="Courier New"/>
                <a:cs typeface="Courier New"/>
              </a:rPr>
              <a:t> --</a:t>
            </a:r>
            <a:r>
              <a:rPr lang="de-DE" b="1" dirty="0" err="1" smtClean="0">
                <a:latin typeface="Courier New"/>
                <a:cs typeface="Courier New"/>
              </a:rPr>
              <a:t>onto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server</a:t>
            </a:r>
            <a:r>
              <a:rPr lang="de-DE" b="1" dirty="0" smtClean="0">
                <a:latin typeface="Courier New"/>
                <a:cs typeface="Courier New"/>
              </a:rPr>
              <a:t>/</a:t>
            </a:r>
            <a:r>
              <a:rPr lang="de-DE" b="1" dirty="0" err="1" smtClean="0">
                <a:latin typeface="Courier New"/>
                <a:cs typeface="Courier New"/>
              </a:rPr>
              <a:t>feature</a:t>
            </a:r>
            <a:r>
              <a:rPr lang="de-DE" b="1" dirty="0" smtClean="0">
                <a:latin typeface="Courier New"/>
                <a:cs typeface="Courier New"/>
              </a:rPr>
              <a:t> feature~2 </a:t>
            </a:r>
            <a:r>
              <a:rPr lang="de-DE" b="1" dirty="0" err="1" smtClean="0">
                <a:latin typeface="Courier New"/>
                <a:cs typeface="Courier New"/>
              </a:rPr>
              <a:t>feature</a:t>
            </a:r>
            <a:endParaRPr lang="de-DE" b="1" dirty="0" smtClean="0">
              <a:latin typeface="Courier New"/>
              <a:cs typeface="Courier New"/>
            </a:endParaRPr>
          </a:p>
          <a:p>
            <a:endParaRPr lang="de-DE" b="1" dirty="0">
              <a:latin typeface="Courier New"/>
              <a:cs typeface="Courier New"/>
            </a:endParaRPr>
          </a:p>
          <a:p>
            <a:r>
              <a:rPr lang="de-DE" b="1" dirty="0" smtClean="0">
                <a:latin typeface="Courier New"/>
                <a:cs typeface="Courier New"/>
              </a:rPr>
              <a:t>### zurück</a:t>
            </a: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reflog</a:t>
            </a:r>
            <a:endParaRPr lang="de-DE" b="1" dirty="0" smtClean="0">
              <a:latin typeface="Courier New"/>
              <a:cs typeface="Courier New"/>
            </a:endParaRP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reset</a:t>
            </a:r>
            <a:r>
              <a:rPr lang="de-DE" b="1" dirty="0" smtClean="0">
                <a:latin typeface="Courier New"/>
                <a:cs typeface="Courier New"/>
              </a:rPr>
              <a:t> --</a:t>
            </a:r>
            <a:r>
              <a:rPr lang="de-DE" b="1" dirty="0" err="1" smtClean="0">
                <a:latin typeface="Courier New"/>
                <a:cs typeface="Courier New"/>
              </a:rPr>
              <a:t>hard</a:t>
            </a:r>
            <a:r>
              <a:rPr lang="de-DE" b="1" dirty="0" smtClean="0">
                <a:latin typeface="Courier New"/>
                <a:cs typeface="Courier New"/>
              </a:rPr>
              <a:t> HEAD@{4}</a:t>
            </a:r>
          </a:p>
          <a:p>
            <a:endParaRPr lang="de-DE" b="1" dirty="0">
              <a:latin typeface="Courier New"/>
              <a:cs typeface="Courier New"/>
            </a:endParaRPr>
          </a:p>
          <a:p>
            <a:r>
              <a:rPr lang="de-DE" b="1" dirty="0" smtClean="0">
                <a:latin typeface="Courier New"/>
                <a:cs typeface="Courier New"/>
              </a:rPr>
              <a:t>### Alternative 2</a:t>
            </a: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rebase</a:t>
            </a:r>
            <a:r>
              <a:rPr lang="de-DE" b="1" dirty="0" smtClean="0">
                <a:latin typeface="Courier New"/>
                <a:cs typeface="Courier New"/>
              </a:rPr>
              <a:t> –i </a:t>
            </a:r>
            <a:r>
              <a:rPr lang="de-DE" b="1" dirty="0" err="1" smtClean="0">
                <a:latin typeface="Courier New"/>
                <a:cs typeface="Courier New"/>
              </a:rPr>
              <a:t>server</a:t>
            </a:r>
            <a:r>
              <a:rPr lang="de-DE" b="1" dirty="0" smtClean="0">
                <a:latin typeface="Courier New"/>
                <a:cs typeface="Courier New"/>
              </a:rPr>
              <a:t>/</a:t>
            </a:r>
            <a:r>
              <a:rPr lang="de-DE" b="1" dirty="0" err="1" smtClean="0">
                <a:latin typeface="Courier New"/>
                <a:cs typeface="Courier New"/>
              </a:rPr>
              <a:t>feature</a:t>
            </a:r>
            <a:endParaRPr lang="de-DE" b="1" dirty="0" smtClean="0">
              <a:latin typeface="Courier New"/>
              <a:cs typeface="Courier New"/>
            </a:endParaRPr>
          </a:p>
          <a:p>
            <a:endParaRPr lang="de-DE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322503336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772772" y="1006980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M1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3" name="Oval 2"/>
          <p:cNvSpPr/>
          <p:nvPr/>
        </p:nvSpPr>
        <p:spPr>
          <a:xfrm>
            <a:off x="1728078" y="1006980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M2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4" name="Gerade Verbindung mit Pfeil 3"/>
          <p:cNvCxnSpPr>
            <a:stCxn id="3" idx="2"/>
            <a:endCxn id="2" idx="6"/>
          </p:cNvCxnSpPr>
          <p:nvPr/>
        </p:nvCxnSpPr>
        <p:spPr>
          <a:xfrm flipH="1">
            <a:off x="1356703" y="1291666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2764556" y="1006980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M3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6" name="Gerade Verbindung mit Pfeil 5"/>
          <p:cNvCxnSpPr>
            <a:stCxn id="5" idx="2"/>
            <a:endCxn id="3" idx="6"/>
          </p:cNvCxnSpPr>
          <p:nvPr/>
        </p:nvCxnSpPr>
        <p:spPr>
          <a:xfrm flipH="1">
            <a:off x="2312009" y="1291666"/>
            <a:ext cx="4525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3763657" y="1006980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M4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8" name="Gerade Verbindung mit Pfeil 7"/>
          <p:cNvCxnSpPr>
            <a:stCxn id="7" idx="2"/>
            <a:endCxn id="5" idx="6"/>
          </p:cNvCxnSpPr>
          <p:nvPr/>
        </p:nvCxnSpPr>
        <p:spPr>
          <a:xfrm flipH="1">
            <a:off x="3348487" y="1291666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4718963" y="1006980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M5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10" name="Gerade Verbindung mit Pfeil 9"/>
          <p:cNvCxnSpPr>
            <a:stCxn id="9" idx="2"/>
            <a:endCxn id="7" idx="6"/>
          </p:cNvCxnSpPr>
          <p:nvPr/>
        </p:nvCxnSpPr>
        <p:spPr>
          <a:xfrm flipH="1">
            <a:off x="4347588" y="1291666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2312009" y="1744095"/>
            <a:ext cx="583931" cy="569371"/>
          </a:xfrm>
          <a:prstGeom prst="ellipse">
            <a:avLst/>
          </a:prstGeom>
          <a:solidFill>
            <a:srgbClr val="7F7F7F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F1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12" name="Gerade Verbindung mit Pfeil 11"/>
          <p:cNvCxnSpPr>
            <a:stCxn id="11" idx="1"/>
          </p:cNvCxnSpPr>
          <p:nvPr/>
        </p:nvCxnSpPr>
        <p:spPr>
          <a:xfrm flipH="1" flipV="1">
            <a:off x="2166963" y="1581263"/>
            <a:ext cx="230561" cy="2462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3288331" y="1744095"/>
            <a:ext cx="583931" cy="569371"/>
          </a:xfrm>
          <a:prstGeom prst="ellipse">
            <a:avLst/>
          </a:prstGeom>
          <a:solidFill>
            <a:srgbClr val="7F7F7F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F2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15" name="Gerade Verbindung mit Pfeil 14"/>
          <p:cNvCxnSpPr>
            <a:stCxn id="14" idx="2"/>
            <a:endCxn id="13" idx="6"/>
          </p:cNvCxnSpPr>
          <p:nvPr/>
        </p:nvCxnSpPr>
        <p:spPr>
          <a:xfrm flipH="1">
            <a:off x="3872262" y="2028781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>
            <a:stCxn id="13" idx="2"/>
            <a:endCxn id="11" idx="6"/>
          </p:cNvCxnSpPr>
          <p:nvPr/>
        </p:nvCxnSpPr>
        <p:spPr>
          <a:xfrm flipH="1">
            <a:off x="2895940" y="2028781"/>
            <a:ext cx="39239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>
            <a:stCxn id="22" idx="7"/>
            <a:endCxn id="9" idx="4"/>
          </p:cNvCxnSpPr>
          <p:nvPr/>
        </p:nvCxnSpPr>
        <p:spPr>
          <a:xfrm flipV="1">
            <a:off x="3517560" y="1576351"/>
            <a:ext cx="1493369" cy="11440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hteck 17"/>
          <p:cNvSpPr/>
          <p:nvPr/>
        </p:nvSpPr>
        <p:spPr>
          <a:xfrm>
            <a:off x="4718963" y="394035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server</a:t>
            </a:r>
            <a:r>
              <a:rPr lang="de-DE" dirty="0" smtClean="0"/>
              <a:t>/</a:t>
            </a:r>
            <a:r>
              <a:rPr lang="de-DE" dirty="0" err="1" smtClean="0"/>
              <a:t>master</a:t>
            </a:r>
            <a:endParaRPr lang="de-DE" dirty="0"/>
          </a:p>
        </p:txBody>
      </p:sp>
      <p:cxnSp>
        <p:nvCxnSpPr>
          <p:cNvPr id="19" name="Gerade Verbindung mit Pfeil 18"/>
          <p:cNvCxnSpPr>
            <a:stCxn id="18" idx="2"/>
            <a:endCxn id="9" idx="0"/>
          </p:cNvCxnSpPr>
          <p:nvPr/>
        </p:nvCxnSpPr>
        <p:spPr>
          <a:xfrm flipH="1">
            <a:off x="5010929" y="700619"/>
            <a:ext cx="639116" cy="30636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hteck 19"/>
          <p:cNvSpPr/>
          <p:nvPr/>
        </p:nvSpPr>
        <p:spPr>
          <a:xfrm>
            <a:off x="6148970" y="2413789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feature</a:t>
            </a:r>
            <a:endParaRPr lang="de-DE" dirty="0"/>
          </a:p>
        </p:txBody>
      </p:sp>
      <p:cxnSp>
        <p:nvCxnSpPr>
          <p:cNvPr id="21" name="Gerade Verbindung mit Pfeil 20"/>
          <p:cNvCxnSpPr>
            <a:stCxn id="20" idx="1"/>
            <a:endCxn id="24" idx="6"/>
          </p:cNvCxnSpPr>
          <p:nvPr/>
        </p:nvCxnSpPr>
        <p:spPr>
          <a:xfrm flipH="1">
            <a:off x="5578498" y="2567081"/>
            <a:ext cx="570472" cy="3545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3019144" y="2636991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F1‘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3995466" y="2636991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F2‘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4994567" y="2636991"/>
            <a:ext cx="583931" cy="569371"/>
          </a:xfrm>
          <a:prstGeom prst="ellipse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F3-M5‘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25" name="Gerade Verbindung mit Pfeil 24"/>
          <p:cNvCxnSpPr>
            <a:stCxn id="23" idx="2"/>
            <a:endCxn id="22" idx="6"/>
          </p:cNvCxnSpPr>
          <p:nvPr/>
        </p:nvCxnSpPr>
        <p:spPr>
          <a:xfrm flipH="1">
            <a:off x="3603075" y="2921677"/>
            <a:ext cx="39239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>
            <a:stCxn id="24" idx="2"/>
            <a:endCxn id="23" idx="6"/>
          </p:cNvCxnSpPr>
          <p:nvPr/>
        </p:nvCxnSpPr>
        <p:spPr>
          <a:xfrm flipH="1">
            <a:off x="4579397" y="2921677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hteck 26"/>
          <p:cNvSpPr/>
          <p:nvPr/>
        </p:nvSpPr>
        <p:spPr>
          <a:xfrm>
            <a:off x="6148970" y="1827477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server</a:t>
            </a:r>
            <a:r>
              <a:rPr lang="de-DE" dirty="0" smtClean="0"/>
              <a:t>/</a:t>
            </a:r>
            <a:r>
              <a:rPr lang="de-DE" dirty="0" err="1" smtClean="0"/>
              <a:t>feature</a:t>
            </a:r>
            <a:endParaRPr lang="de-DE" dirty="0"/>
          </a:p>
        </p:txBody>
      </p:sp>
      <p:cxnSp>
        <p:nvCxnSpPr>
          <p:cNvPr id="28" name="Gerade Verbindung mit Pfeil 27"/>
          <p:cNvCxnSpPr>
            <a:stCxn id="27" idx="1"/>
            <a:endCxn id="24" idx="7"/>
          </p:cNvCxnSpPr>
          <p:nvPr/>
        </p:nvCxnSpPr>
        <p:spPr>
          <a:xfrm flipH="1">
            <a:off x="5492983" y="1980769"/>
            <a:ext cx="655987" cy="7396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1064737" y="4166827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M1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2020043" y="4166827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M2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40" name="Gerade Verbindung mit Pfeil 39"/>
          <p:cNvCxnSpPr>
            <a:stCxn id="39" idx="2"/>
            <a:endCxn id="38" idx="6"/>
          </p:cNvCxnSpPr>
          <p:nvPr/>
        </p:nvCxnSpPr>
        <p:spPr>
          <a:xfrm flipH="1">
            <a:off x="1648668" y="4451513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3056521" y="4166827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M3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42" name="Gerade Verbindung mit Pfeil 41"/>
          <p:cNvCxnSpPr>
            <a:stCxn id="41" idx="2"/>
            <a:endCxn id="39" idx="6"/>
          </p:cNvCxnSpPr>
          <p:nvPr/>
        </p:nvCxnSpPr>
        <p:spPr>
          <a:xfrm flipH="1">
            <a:off x="2603974" y="4451513"/>
            <a:ext cx="4525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4055622" y="4166827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M4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44" name="Gerade Verbindung mit Pfeil 43"/>
          <p:cNvCxnSpPr>
            <a:stCxn id="43" idx="2"/>
            <a:endCxn id="41" idx="6"/>
          </p:cNvCxnSpPr>
          <p:nvPr/>
        </p:nvCxnSpPr>
        <p:spPr>
          <a:xfrm flipH="1">
            <a:off x="3640452" y="4451513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5010928" y="4166827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M5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46" name="Gerade Verbindung mit Pfeil 45"/>
          <p:cNvCxnSpPr>
            <a:stCxn id="45" idx="2"/>
            <a:endCxn id="43" idx="6"/>
          </p:cNvCxnSpPr>
          <p:nvPr/>
        </p:nvCxnSpPr>
        <p:spPr>
          <a:xfrm flipH="1">
            <a:off x="4639553" y="4451513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2603974" y="4903942"/>
            <a:ext cx="583931" cy="569371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latin typeface="Courier New"/>
                <a:cs typeface="Courier New"/>
              </a:rPr>
              <a:t>F1</a:t>
            </a:r>
          </a:p>
        </p:txBody>
      </p:sp>
      <p:cxnSp>
        <p:nvCxnSpPr>
          <p:cNvPr id="48" name="Gerade Verbindung mit Pfeil 47"/>
          <p:cNvCxnSpPr>
            <a:stCxn id="47" idx="1"/>
          </p:cNvCxnSpPr>
          <p:nvPr/>
        </p:nvCxnSpPr>
        <p:spPr>
          <a:xfrm flipH="1" flipV="1">
            <a:off x="2458928" y="4741110"/>
            <a:ext cx="230561" cy="2462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3580296" y="4903942"/>
            <a:ext cx="583931" cy="569371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latin typeface="Courier New"/>
                <a:cs typeface="Courier New"/>
              </a:rPr>
              <a:t>F2</a:t>
            </a:r>
          </a:p>
        </p:txBody>
      </p:sp>
      <p:sp>
        <p:nvSpPr>
          <p:cNvPr id="50" name="Oval 49"/>
          <p:cNvSpPr/>
          <p:nvPr/>
        </p:nvSpPr>
        <p:spPr>
          <a:xfrm>
            <a:off x="4579397" y="4903942"/>
            <a:ext cx="583931" cy="569371"/>
          </a:xfrm>
          <a:prstGeom prst="ellipse">
            <a:avLst/>
          </a:prstGeom>
          <a:solidFill>
            <a:schemeClr val="accent6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F3-M5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51" name="Gerade Verbindung mit Pfeil 50"/>
          <p:cNvCxnSpPr>
            <a:stCxn id="50" idx="2"/>
            <a:endCxn id="49" idx="6"/>
          </p:cNvCxnSpPr>
          <p:nvPr/>
        </p:nvCxnSpPr>
        <p:spPr>
          <a:xfrm flipH="1">
            <a:off x="4164227" y="5188628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Gerade Verbindung mit Pfeil 51"/>
          <p:cNvCxnSpPr>
            <a:stCxn id="49" idx="2"/>
            <a:endCxn id="47" idx="6"/>
          </p:cNvCxnSpPr>
          <p:nvPr/>
        </p:nvCxnSpPr>
        <p:spPr>
          <a:xfrm flipH="1">
            <a:off x="3187905" y="5188628"/>
            <a:ext cx="39239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5557993" y="4903942"/>
            <a:ext cx="583931" cy="569371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F4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54" name="Oval 53"/>
          <p:cNvSpPr/>
          <p:nvPr/>
        </p:nvSpPr>
        <p:spPr>
          <a:xfrm>
            <a:off x="6557094" y="4903942"/>
            <a:ext cx="583931" cy="569371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F5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55" name="Gerade Verbindung mit Pfeil 54"/>
          <p:cNvCxnSpPr>
            <a:stCxn id="54" idx="2"/>
            <a:endCxn id="53" idx="6"/>
          </p:cNvCxnSpPr>
          <p:nvPr/>
        </p:nvCxnSpPr>
        <p:spPr>
          <a:xfrm flipH="1">
            <a:off x="6141924" y="5188628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mit Pfeil 56"/>
          <p:cNvCxnSpPr>
            <a:stCxn id="53" idx="2"/>
            <a:endCxn id="50" idx="6"/>
          </p:cNvCxnSpPr>
          <p:nvPr/>
        </p:nvCxnSpPr>
        <p:spPr>
          <a:xfrm flipH="1">
            <a:off x="5163328" y="5188628"/>
            <a:ext cx="39466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Oval 55"/>
          <p:cNvSpPr/>
          <p:nvPr/>
        </p:nvSpPr>
        <p:spPr>
          <a:xfrm>
            <a:off x="3104344" y="578223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F1‘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58" name="Oval 57"/>
          <p:cNvSpPr/>
          <p:nvPr/>
        </p:nvSpPr>
        <p:spPr>
          <a:xfrm>
            <a:off x="4080666" y="578223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F2‘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59" name="Oval 58"/>
          <p:cNvSpPr/>
          <p:nvPr/>
        </p:nvSpPr>
        <p:spPr>
          <a:xfrm>
            <a:off x="5079767" y="5782238"/>
            <a:ext cx="583931" cy="569371"/>
          </a:xfrm>
          <a:prstGeom prst="ellipse">
            <a:avLst/>
          </a:prstGeom>
          <a:solidFill>
            <a:srgbClr val="C0504D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F3-M5‘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60" name="Gerade Verbindung mit Pfeil 59"/>
          <p:cNvCxnSpPr>
            <a:stCxn id="58" idx="2"/>
            <a:endCxn id="56" idx="6"/>
          </p:cNvCxnSpPr>
          <p:nvPr/>
        </p:nvCxnSpPr>
        <p:spPr>
          <a:xfrm flipH="1">
            <a:off x="3688275" y="6066924"/>
            <a:ext cx="39239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Gerade Verbindung mit Pfeil 60"/>
          <p:cNvCxnSpPr>
            <a:stCxn id="59" idx="2"/>
            <a:endCxn id="58" idx="6"/>
          </p:cNvCxnSpPr>
          <p:nvPr/>
        </p:nvCxnSpPr>
        <p:spPr>
          <a:xfrm flipH="1">
            <a:off x="4664597" y="6066924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/>
          <p:cNvCxnSpPr>
            <a:stCxn id="56" idx="7"/>
            <a:endCxn id="45" idx="3"/>
          </p:cNvCxnSpPr>
          <p:nvPr/>
        </p:nvCxnSpPr>
        <p:spPr>
          <a:xfrm flipV="1">
            <a:off x="3602760" y="4652816"/>
            <a:ext cx="1493683" cy="12128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Rechteck 61"/>
          <p:cNvSpPr/>
          <p:nvPr/>
        </p:nvSpPr>
        <p:spPr>
          <a:xfrm>
            <a:off x="6094409" y="6381741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server</a:t>
            </a:r>
            <a:r>
              <a:rPr lang="de-DE" dirty="0" smtClean="0"/>
              <a:t>/</a:t>
            </a:r>
            <a:r>
              <a:rPr lang="de-DE" dirty="0" err="1" smtClean="0"/>
              <a:t>feature</a:t>
            </a:r>
            <a:endParaRPr lang="de-DE" dirty="0"/>
          </a:p>
        </p:txBody>
      </p:sp>
      <p:cxnSp>
        <p:nvCxnSpPr>
          <p:cNvPr id="32" name="Gerade Verbindung mit Pfeil 31"/>
          <p:cNvCxnSpPr>
            <a:stCxn id="62" idx="1"/>
            <a:endCxn id="59" idx="6"/>
          </p:cNvCxnSpPr>
          <p:nvPr/>
        </p:nvCxnSpPr>
        <p:spPr>
          <a:xfrm flipH="1" flipV="1">
            <a:off x="5663698" y="6066924"/>
            <a:ext cx="430711" cy="4681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Rechteck 62"/>
          <p:cNvSpPr/>
          <p:nvPr/>
        </p:nvSpPr>
        <p:spPr>
          <a:xfrm>
            <a:off x="6710122" y="4131263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feature</a:t>
            </a:r>
            <a:endParaRPr lang="de-DE" dirty="0"/>
          </a:p>
        </p:txBody>
      </p:sp>
      <p:cxnSp>
        <p:nvCxnSpPr>
          <p:cNvPr id="34" name="Gerade Verbindung mit Pfeil 33"/>
          <p:cNvCxnSpPr>
            <a:stCxn id="63" idx="2"/>
            <a:endCxn id="67" idx="0"/>
          </p:cNvCxnSpPr>
          <p:nvPr/>
        </p:nvCxnSpPr>
        <p:spPr>
          <a:xfrm flipH="1">
            <a:off x="7373228" y="4437847"/>
            <a:ext cx="267976" cy="13443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Rechteck 63"/>
          <p:cNvSpPr/>
          <p:nvPr/>
        </p:nvSpPr>
        <p:spPr>
          <a:xfrm>
            <a:off x="4903024" y="3670676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server</a:t>
            </a:r>
            <a:r>
              <a:rPr lang="de-DE" dirty="0" smtClean="0"/>
              <a:t>/</a:t>
            </a:r>
            <a:r>
              <a:rPr lang="de-DE" dirty="0" err="1" smtClean="0"/>
              <a:t>master</a:t>
            </a:r>
            <a:endParaRPr lang="de-DE" dirty="0"/>
          </a:p>
        </p:txBody>
      </p:sp>
      <p:cxnSp>
        <p:nvCxnSpPr>
          <p:cNvPr id="36" name="Gerade Verbindung mit Pfeil 35"/>
          <p:cNvCxnSpPr>
            <a:stCxn id="64" idx="2"/>
          </p:cNvCxnSpPr>
          <p:nvPr/>
        </p:nvCxnSpPr>
        <p:spPr>
          <a:xfrm flipH="1">
            <a:off x="5594859" y="3977260"/>
            <a:ext cx="239247" cy="4605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287432" y="1744095"/>
            <a:ext cx="583931" cy="569371"/>
          </a:xfrm>
          <a:prstGeom prst="ellipse">
            <a:avLst/>
          </a:prstGeom>
          <a:solidFill>
            <a:schemeClr val="accent6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F3-M5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65" name="Abgerundete rechteckige Legende 64"/>
          <p:cNvSpPr/>
          <p:nvPr/>
        </p:nvSpPr>
        <p:spPr>
          <a:xfrm>
            <a:off x="147313" y="5473313"/>
            <a:ext cx="2957032" cy="1215012"/>
          </a:xfrm>
          <a:prstGeom prst="wedgeRoundRectCallout">
            <a:avLst>
              <a:gd name="adj1" fmla="val 22933"/>
              <a:gd name="adj2" fmla="val -68022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rebase</a:t>
            </a:r>
            <a:r>
              <a:rPr lang="de-DE" dirty="0" smtClean="0"/>
              <a:t> </a:t>
            </a:r>
            <a:r>
              <a:rPr lang="de-DE" dirty="0" err="1" smtClean="0"/>
              <a:t>origin</a:t>
            </a:r>
            <a:r>
              <a:rPr lang="de-DE" dirty="0" smtClean="0"/>
              <a:t>/</a:t>
            </a:r>
            <a:r>
              <a:rPr lang="de-DE" dirty="0" err="1" smtClean="0"/>
              <a:t>feature</a:t>
            </a:r>
            <a:r>
              <a:rPr lang="de-DE" dirty="0" smtClean="0"/>
              <a:t> </a:t>
            </a:r>
            <a:r>
              <a:rPr lang="de-DE" dirty="0" smtClean="0">
                <a:sym typeface="Wingdings"/>
              </a:rPr>
              <a:t> Fehler</a:t>
            </a:r>
            <a:endParaRPr lang="de-DE" dirty="0" smtClean="0"/>
          </a:p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rebase</a:t>
            </a:r>
            <a:r>
              <a:rPr lang="de-DE" dirty="0" smtClean="0"/>
              <a:t> –</a:t>
            </a:r>
            <a:r>
              <a:rPr lang="de-DE" dirty="0" err="1" smtClean="0"/>
              <a:t>onto</a:t>
            </a:r>
            <a:r>
              <a:rPr lang="de-DE" dirty="0" smtClean="0"/>
              <a:t> </a:t>
            </a:r>
            <a:r>
              <a:rPr lang="de-DE" dirty="0" err="1" smtClean="0"/>
              <a:t>server</a:t>
            </a:r>
            <a:r>
              <a:rPr lang="de-DE" dirty="0" smtClean="0"/>
              <a:t>/</a:t>
            </a:r>
            <a:r>
              <a:rPr lang="de-DE" dirty="0" err="1" smtClean="0"/>
              <a:t>feature</a:t>
            </a:r>
            <a:r>
              <a:rPr lang="de-DE" dirty="0" smtClean="0"/>
              <a:t> feature~2 </a:t>
            </a:r>
            <a:r>
              <a:rPr lang="de-DE" dirty="0" err="1" smtClean="0"/>
              <a:t>feature</a:t>
            </a:r>
            <a:endParaRPr lang="de-DE" dirty="0" smtClean="0"/>
          </a:p>
        </p:txBody>
      </p:sp>
      <p:sp>
        <p:nvSpPr>
          <p:cNvPr id="66" name="Oval 65"/>
          <p:cNvSpPr/>
          <p:nvPr/>
        </p:nvSpPr>
        <p:spPr>
          <a:xfrm>
            <a:off x="6082161" y="578223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F4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67" name="Oval 66"/>
          <p:cNvSpPr/>
          <p:nvPr/>
        </p:nvSpPr>
        <p:spPr>
          <a:xfrm>
            <a:off x="7081262" y="578223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F5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68" name="Gerade Verbindung mit Pfeil 67"/>
          <p:cNvCxnSpPr>
            <a:stCxn id="67" idx="2"/>
            <a:endCxn id="66" idx="6"/>
          </p:cNvCxnSpPr>
          <p:nvPr/>
        </p:nvCxnSpPr>
        <p:spPr>
          <a:xfrm flipH="1">
            <a:off x="6666092" y="6066924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Gerade Verbindung mit Pfeil 68"/>
          <p:cNvCxnSpPr>
            <a:stCxn id="66" idx="2"/>
          </p:cNvCxnSpPr>
          <p:nvPr/>
        </p:nvCxnSpPr>
        <p:spPr>
          <a:xfrm flipH="1">
            <a:off x="5687496" y="6066924"/>
            <a:ext cx="39466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Rechteck 69"/>
          <p:cNvSpPr/>
          <p:nvPr/>
        </p:nvSpPr>
        <p:spPr>
          <a:xfrm>
            <a:off x="2603974" y="393143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master</a:t>
            </a:r>
            <a:endParaRPr lang="de-DE" dirty="0"/>
          </a:p>
        </p:txBody>
      </p:sp>
      <p:cxnSp>
        <p:nvCxnSpPr>
          <p:cNvPr id="71" name="Gerade Verbindung mit Pfeil 70"/>
          <p:cNvCxnSpPr>
            <a:stCxn id="70" idx="2"/>
          </p:cNvCxnSpPr>
          <p:nvPr/>
        </p:nvCxnSpPr>
        <p:spPr>
          <a:xfrm>
            <a:off x="3535056" y="699727"/>
            <a:ext cx="1269422" cy="3906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6904850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Reset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6921486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6547270" y="4534706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3" name="Oval 2"/>
          <p:cNvSpPr/>
          <p:nvPr/>
        </p:nvSpPr>
        <p:spPr>
          <a:xfrm>
            <a:off x="6547270" y="356296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B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4" name="Oval 3"/>
          <p:cNvSpPr/>
          <p:nvPr/>
        </p:nvSpPr>
        <p:spPr>
          <a:xfrm>
            <a:off x="6547270" y="2620419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C</a:t>
            </a:r>
          </a:p>
        </p:txBody>
      </p:sp>
      <p:sp>
        <p:nvSpPr>
          <p:cNvPr id="5" name="Oval 4"/>
          <p:cNvSpPr/>
          <p:nvPr/>
        </p:nvSpPr>
        <p:spPr>
          <a:xfrm>
            <a:off x="6547270" y="1590279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D</a:t>
            </a:r>
          </a:p>
        </p:txBody>
      </p:sp>
      <p:cxnSp>
        <p:nvCxnSpPr>
          <p:cNvPr id="7" name="Gerade Verbindung mit Pfeil 6"/>
          <p:cNvCxnSpPr>
            <a:stCxn id="5" idx="4"/>
            <a:endCxn id="4" idx="0"/>
          </p:cNvCxnSpPr>
          <p:nvPr/>
        </p:nvCxnSpPr>
        <p:spPr>
          <a:xfrm>
            <a:off x="6839236" y="2159650"/>
            <a:ext cx="0" cy="4607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mit Pfeil 8"/>
          <p:cNvCxnSpPr>
            <a:stCxn id="4" idx="4"/>
            <a:endCxn id="3" idx="0"/>
          </p:cNvCxnSpPr>
          <p:nvPr/>
        </p:nvCxnSpPr>
        <p:spPr>
          <a:xfrm>
            <a:off x="6839236" y="3189790"/>
            <a:ext cx="0" cy="3731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>
            <a:stCxn id="3" idx="4"/>
            <a:endCxn id="2" idx="0"/>
          </p:cNvCxnSpPr>
          <p:nvPr/>
        </p:nvCxnSpPr>
        <p:spPr>
          <a:xfrm>
            <a:off x="6839236" y="4132334"/>
            <a:ext cx="0" cy="4023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hteck 11"/>
          <p:cNvSpPr/>
          <p:nvPr/>
        </p:nvSpPr>
        <p:spPr>
          <a:xfrm>
            <a:off x="5513999" y="661710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uebung4</a:t>
            </a:r>
            <a:endParaRPr lang="de-DE" dirty="0"/>
          </a:p>
        </p:txBody>
      </p:sp>
      <p:sp>
        <p:nvSpPr>
          <p:cNvPr id="13" name="Rechteck 12"/>
          <p:cNvSpPr/>
          <p:nvPr/>
        </p:nvSpPr>
        <p:spPr>
          <a:xfrm>
            <a:off x="7131201" y="1121586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origin</a:t>
            </a:r>
            <a:r>
              <a:rPr lang="de-DE" dirty="0" smtClean="0"/>
              <a:t>/uebung4</a:t>
            </a:r>
            <a:endParaRPr lang="de-DE" dirty="0"/>
          </a:p>
        </p:txBody>
      </p:sp>
      <p:cxnSp>
        <p:nvCxnSpPr>
          <p:cNvPr id="15" name="Gerade Verbindung mit Pfeil 14"/>
          <p:cNvCxnSpPr>
            <a:stCxn id="12" idx="2"/>
            <a:endCxn id="5" idx="0"/>
          </p:cNvCxnSpPr>
          <p:nvPr/>
        </p:nvCxnSpPr>
        <p:spPr>
          <a:xfrm>
            <a:off x="6445081" y="968294"/>
            <a:ext cx="394155" cy="6219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>
            <a:stCxn id="13" idx="2"/>
            <a:endCxn id="5" idx="6"/>
          </p:cNvCxnSpPr>
          <p:nvPr/>
        </p:nvCxnSpPr>
        <p:spPr>
          <a:xfrm flipH="1">
            <a:off x="7131201" y="1428170"/>
            <a:ext cx="931082" cy="4467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feld 18"/>
          <p:cNvSpPr txBox="1"/>
          <p:nvPr/>
        </p:nvSpPr>
        <p:spPr>
          <a:xfrm>
            <a:off x="2817467" y="1058838"/>
            <a:ext cx="2175145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 err="1" smtClean="0"/>
              <a:t>A.txt</a:t>
            </a:r>
            <a:r>
              <a:rPr lang="de-DE" dirty="0" smtClean="0"/>
              <a:t>: f70f1</a:t>
            </a:r>
          </a:p>
          <a:p>
            <a:r>
              <a:rPr lang="de-DE" dirty="0" err="1" smtClean="0"/>
              <a:t>B.txt</a:t>
            </a:r>
            <a:r>
              <a:rPr lang="de-DE" dirty="0" smtClean="0"/>
              <a:t>: 223b7</a:t>
            </a:r>
          </a:p>
          <a:p>
            <a:r>
              <a:rPr lang="de-DE" dirty="0" err="1" smtClean="0"/>
              <a:t>C.txt</a:t>
            </a:r>
            <a:r>
              <a:rPr lang="de-DE" dirty="0" smtClean="0"/>
              <a:t>: 3cc58</a:t>
            </a:r>
          </a:p>
          <a:p>
            <a:r>
              <a:rPr lang="de-DE" dirty="0" err="1" smtClean="0"/>
              <a:t>D.txt</a:t>
            </a:r>
            <a:r>
              <a:rPr lang="de-DE" dirty="0" smtClean="0"/>
              <a:t>: 17848</a:t>
            </a:r>
            <a:endParaRPr lang="de-DE" dirty="0"/>
          </a:p>
        </p:txBody>
      </p:sp>
      <p:grpSp>
        <p:nvGrpSpPr>
          <p:cNvPr id="22" name="Gruppierung 21"/>
          <p:cNvGrpSpPr/>
          <p:nvPr/>
        </p:nvGrpSpPr>
        <p:grpSpPr>
          <a:xfrm>
            <a:off x="350361" y="676695"/>
            <a:ext cx="1751792" cy="982308"/>
            <a:chOff x="452549" y="1270407"/>
            <a:chExt cx="1751792" cy="982308"/>
          </a:xfrm>
        </p:grpSpPr>
        <p:sp>
          <p:nvSpPr>
            <p:cNvPr id="23" name="Rechteck 22"/>
            <p:cNvSpPr/>
            <p:nvPr/>
          </p:nvSpPr>
          <p:spPr>
            <a:xfrm>
              <a:off x="554735" y="1639739"/>
              <a:ext cx="1649606" cy="612976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smtClean="0">
                  <a:latin typeface="Courier New"/>
                  <a:cs typeface="Courier New"/>
                </a:rPr>
                <a:t>A</a:t>
              </a:r>
              <a:endParaRPr lang="de-DE" dirty="0">
                <a:latin typeface="Courier New"/>
                <a:cs typeface="Courier New"/>
              </a:endParaRPr>
            </a:p>
          </p:txBody>
        </p:sp>
        <p:sp>
          <p:nvSpPr>
            <p:cNvPr id="24" name="Textfeld 23"/>
            <p:cNvSpPr txBox="1"/>
            <p:nvPr/>
          </p:nvSpPr>
          <p:spPr>
            <a:xfrm>
              <a:off x="452549" y="1270407"/>
              <a:ext cx="6335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 smtClean="0"/>
                <a:t>A.txt</a:t>
              </a:r>
              <a:endParaRPr lang="de-DE" dirty="0"/>
            </a:p>
          </p:txBody>
        </p:sp>
      </p:grpSp>
      <p:grpSp>
        <p:nvGrpSpPr>
          <p:cNvPr id="25" name="Gruppierung 24"/>
          <p:cNvGrpSpPr/>
          <p:nvPr/>
        </p:nvGrpSpPr>
        <p:grpSpPr>
          <a:xfrm>
            <a:off x="350361" y="2125139"/>
            <a:ext cx="1751792" cy="982308"/>
            <a:chOff x="452549" y="1270407"/>
            <a:chExt cx="1751792" cy="982308"/>
          </a:xfrm>
        </p:grpSpPr>
        <p:sp>
          <p:nvSpPr>
            <p:cNvPr id="26" name="Rechteck 25"/>
            <p:cNvSpPr/>
            <p:nvPr/>
          </p:nvSpPr>
          <p:spPr>
            <a:xfrm>
              <a:off x="554735" y="1639739"/>
              <a:ext cx="1649606" cy="612976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>
                  <a:latin typeface="Courier New"/>
                  <a:cs typeface="Courier New"/>
                </a:rPr>
                <a:t>B</a:t>
              </a:r>
            </a:p>
          </p:txBody>
        </p:sp>
        <p:sp>
          <p:nvSpPr>
            <p:cNvPr id="27" name="Textfeld 26"/>
            <p:cNvSpPr txBox="1"/>
            <p:nvPr/>
          </p:nvSpPr>
          <p:spPr>
            <a:xfrm>
              <a:off x="452549" y="1270407"/>
              <a:ext cx="623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/>
                <a:t>B</a:t>
              </a:r>
              <a:r>
                <a:rPr lang="de-DE" dirty="0" err="1" smtClean="0"/>
                <a:t>.txt</a:t>
              </a:r>
              <a:endParaRPr lang="de-DE" dirty="0"/>
            </a:p>
          </p:txBody>
        </p:sp>
      </p:grpSp>
      <p:grpSp>
        <p:nvGrpSpPr>
          <p:cNvPr id="28" name="Gruppierung 27"/>
          <p:cNvGrpSpPr/>
          <p:nvPr/>
        </p:nvGrpSpPr>
        <p:grpSpPr>
          <a:xfrm>
            <a:off x="350361" y="3537799"/>
            <a:ext cx="1751792" cy="982308"/>
            <a:chOff x="452549" y="1270407"/>
            <a:chExt cx="1751792" cy="982308"/>
          </a:xfrm>
        </p:grpSpPr>
        <p:sp>
          <p:nvSpPr>
            <p:cNvPr id="29" name="Rechteck 28"/>
            <p:cNvSpPr/>
            <p:nvPr/>
          </p:nvSpPr>
          <p:spPr>
            <a:xfrm>
              <a:off x="554735" y="1639739"/>
              <a:ext cx="1649606" cy="612976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smtClean="0">
                  <a:latin typeface="Courier New"/>
                  <a:cs typeface="Courier New"/>
                </a:rPr>
                <a:t>C</a:t>
              </a:r>
              <a:endParaRPr lang="de-DE" dirty="0">
                <a:latin typeface="Courier New"/>
                <a:cs typeface="Courier New"/>
              </a:endParaRPr>
            </a:p>
          </p:txBody>
        </p:sp>
        <p:sp>
          <p:nvSpPr>
            <p:cNvPr id="30" name="Textfeld 29"/>
            <p:cNvSpPr txBox="1"/>
            <p:nvPr/>
          </p:nvSpPr>
          <p:spPr>
            <a:xfrm>
              <a:off x="452549" y="1270407"/>
              <a:ext cx="623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 smtClean="0"/>
                <a:t>C.txt</a:t>
              </a:r>
              <a:endParaRPr lang="de-DE" dirty="0"/>
            </a:p>
          </p:txBody>
        </p:sp>
      </p:grpSp>
      <p:grpSp>
        <p:nvGrpSpPr>
          <p:cNvPr id="31" name="Gruppierung 30"/>
          <p:cNvGrpSpPr/>
          <p:nvPr/>
        </p:nvGrpSpPr>
        <p:grpSpPr>
          <a:xfrm>
            <a:off x="350361" y="5034990"/>
            <a:ext cx="1751792" cy="982308"/>
            <a:chOff x="452549" y="1270407"/>
            <a:chExt cx="1751792" cy="982308"/>
          </a:xfrm>
        </p:grpSpPr>
        <p:sp>
          <p:nvSpPr>
            <p:cNvPr id="32" name="Rechteck 31"/>
            <p:cNvSpPr/>
            <p:nvPr/>
          </p:nvSpPr>
          <p:spPr>
            <a:xfrm>
              <a:off x="554735" y="1639739"/>
              <a:ext cx="1649606" cy="612976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>
                  <a:latin typeface="Courier New"/>
                  <a:cs typeface="Courier New"/>
                </a:rPr>
                <a:t>D</a:t>
              </a:r>
            </a:p>
          </p:txBody>
        </p:sp>
        <p:sp>
          <p:nvSpPr>
            <p:cNvPr id="33" name="Textfeld 32"/>
            <p:cNvSpPr txBox="1"/>
            <p:nvPr/>
          </p:nvSpPr>
          <p:spPr>
            <a:xfrm>
              <a:off x="452549" y="1270407"/>
              <a:ext cx="6395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/>
                <a:t>D</a:t>
              </a:r>
              <a:r>
                <a:rPr lang="de-DE" dirty="0" err="1" smtClean="0"/>
                <a:t>.txt</a:t>
              </a:r>
              <a:endParaRPr lang="de-DE" dirty="0"/>
            </a:p>
          </p:txBody>
        </p:sp>
      </p:grpSp>
      <p:sp>
        <p:nvSpPr>
          <p:cNvPr id="34" name="Abgerundete rechteckige Legende 33"/>
          <p:cNvSpPr/>
          <p:nvPr/>
        </p:nvSpPr>
        <p:spPr>
          <a:xfrm>
            <a:off x="4067946" y="5028287"/>
            <a:ext cx="1841027" cy="642368"/>
          </a:xfrm>
          <a:prstGeom prst="wedgeRoundRectCallout">
            <a:avLst>
              <a:gd name="adj1" fmla="val 52505"/>
              <a:gd name="adj2" fmla="val -107957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checkout</a:t>
            </a:r>
            <a:r>
              <a:rPr lang="de-DE" dirty="0" smtClean="0"/>
              <a:t> uebung4</a:t>
            </a:r>
          </a:p>
        </p:txBody>
      </p:sp>
    </p:spTree>
    <p:extLst>
      <p:ext uri="{BB962C8B-B14F-4D97-AF65-F5344CB8AC3E}">
        <p14:creationId xmlns:p14="http://schemas.microsoft.com/office/powerpoint/2010/main" val="2963264709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6547270" y="4534706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3" name="Oval 2"/>
          <p:cNvSpPr/>
          <p:nvPr/>
        </p:nvSpPr>
        <p:spPr>
          <a:xfrm>
            <a:off x="6547270" y="356296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B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4" name="Oval 3"/>
          <p:cNvSpPr/>
          <p:nvPr/>
        </p:nvSpPr>
        <p:spPr>
          <a:xfrm>
            <a:off x="6547270" y="2620419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C</a:t>
            </a:r>
          </a:p>
        </p:txBody>
      </p:sp>
      <p:sp>
        <p:nvSpPr>
          <p:cNvPr id="5" name="Oval 4"/>
          <p:cNvSpPr/>
          <p:nvPr/>
        </p:nvSpPr>
        <p:spPr>
          <a:xfrm>
            <a:off x="6547270" y="1590279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D</a:t>
            </a:r>
          </a:p>
        </p:txBody>
      </p:sp>
      <p:cxnSp>
        <p:nvCxnSpPr>
          <p:cNvPr id="7" name="Gerade Verbindung mit Pfeil 6"/>
          <p:cNvCxnSpPr>
            <a:stCxn id="5" idx="4"/>
            <a:endCxn id="4" idx="0"/>
          </p:cNvCxnSpPr>
          <p:nvPr/>
        </p:nvCxnSpPr>
        <p:spPr>
          <a:xfrm>
            <a:off x="6839236" y="2159650"/>
            <a:ext cx="0" cy="4607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mit Pfeil 8"/>
          <p:cNvCxnSpPr>
            <a:stCxn id="4" idx="4"/>
            <a:endCxn id="3" idx="0"/>
          </p:cNvCxnSpPr>
          <p:nvPr/>
        </p:nvCxnSpPr>
        <p:spPr>
          <a:xfrm>
            <a:off x="6839236" y="3189790"/>
            <a:ext cx="0" cy="3731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>
            <a:stCxn id="3" idx="4"/>
            <a:endCxn id="2" idx="0"/>
          </p:cNvCxnSpPr>
          <p:nvPr/>
        </p:nvCxnSpPr>
        <p:spPr>
          <a:xfrm>
            <a:off x="6839236" y="4132334"/>
            <a:ext cx="0" cy="4023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hteck 11"/>
          <p:cNvSpPr/>
          <p:nvPr/>
        </p:nvSpPr>
        <p:spPr>
          <a:xfrm>
            <a:off x="4582918" y="3753839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uebung4</a:t>
            </a:r>
            <a:endParaRPr lang="de-DE" dirty="0"/>
          </a:p>
        </p:txBody>
      </p:sp>
      <p:sp>
        <p:nvSpPr>
          <p:cNvPr id="13" name="Rechteck 12"/>
          <p:cNvSpPr/>
          <p:nvPr/>
        </p:nvSpPr>
        <p:spPr>
          <a:xfrm>
            <a:off x="7131201" y="1121586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origin</a:t>
            </a:r>
            <a:r>
              <a:rPr lang="de-DE" dirty="0" smtClean="0"/>
              <a:t>/uebung4</a:t>
            </a:r>
            <a:endParaRPr lang="de-DE" dirty="0"/>
          </a:p>
        </p:txBody>
      </p:sp>
      <p:cxnSp>
        <p:nvCxnSpPr>
          <p:cNvPr id="15" name="Gerade Verbindung mit Pfeil 14"/>
          <p:cNvCxnSpPr>
            <a:stCxn id="12" idx="0"/>
            <a:endCxn id="3" idx="1"/>
          </p:cNvCxnSpPr>
          <p:nvPr/>
        </p:nvCxnSpPr>
        <p:spPr>
          <a:xfrm flipV="1">
            <a:off x="5514000" y="3646345"/>
            <a:ext cx="1118785" cy="1074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>
            <a:stCxn id="13" idx="2"/>
            <a:endCxn id="5" idx="6"/>
          </p:cNvCxnSpPr>
          <p:nvPr/>
        </p:nvCxnSpPr>
        <p:spPr>
          <a:xfrm flipH="1">
            <a:off x="7131201" y="1428170"/>
            <a:ext cx="931082" cy="4467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feld 18"/>
          <p:cNvSpPr txBox="1"/>
          <p:nvPr/>
        </p:nvSpPr>
        <p:spPr>
          <a:xfrm>
            <a:off x="2817467" y="1058838"/>
            <a:ext cx="2175145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 err="1" smtClean="0"/>
              <a:t>A.txt</a:t>
            </a:r>
            <a:r>
              <a:rPr lang="de-DE" dirty="0" smtClean="0"/>
              <a:t>: f70f1</a:t>
            </a:r>
          </a:p>
          <a:p>
            <a:r>
              <a:rPr lang="de-DE" dirty="0" err="1" smtClean="0"/>
              <a:t>B.txt</a:t>
            </a:r>
            <a:r>
              <a:rPr lang="de-DE" dirty="0" smtClean="0"/>
              <a:t>: 223b7</a:t>
            </a:r>
          </a:p>
          <a:p>
            <a:r>
              <a:rPr lang="de-DE" dirty="0" err="1" smtClean="0"/>
              <a:t>C.txt</a:t>
            </a:r>
            <a:r>
              <a:rPr lang="de-DE" dirty="0" smtClean="0"/>
              <a:t>: 3cc58</a:t>
            </a:r>
          </a:p>
          <a:p>
            <a:r>
              <a:rPr lang="de-DE" dirty="0" err="1" smtClean="0"/>
              <a:t>D.txt</a:t>
            </a:r>
            <a:r>
              <a:rPr lang="de-DE" dirty="0" smtClean="0"/>
              <a:t>: 17848</a:t>
            </a:r>
            <a:endParaRPr lang="de-DE" dirty="0"/>
          </a:p>
        </p:txBody>
      </p:sp>
      <p:grpSp>
        <p:nvGrpSpPr>
          <p:cNvPr id="22" name="Gruppierung 21"/>
          <p:cNvGrpSpPr/>
          <p:nvPr/>
        </p:nvGrpSpPr>
        <p:grpSpPr>
          <a:xfrm>
            <a:off x="350361" y="676695"/>
            <a:ext cx="1751792" cy="982308"/>
            <a:chOff x="452549" y="1270407"/>
            <a:chExt cx="1751792" cy="982308"/>
          </a:xfrm>
        </p:grpSpPr>
        <p:sp>
          <p:nvSpPr>
            <p:cNvPr id="23" name="Rechteck 22"/>
            <p:cNvSpPr/>
            <p:nvPr/>
          </p:nvSpPr>
          <p:spPr>
            <a:xfrm>
              <a:off x="554735" y="1639739"/>
              <a:ext cx="1649606" cy="612976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smtClean="0">
                  <a:latin typeface="Courier New"/>
                  <a:cs typeface="Courier New"/>
                </a:rPr>
                <a:t>A</a:t>
              </a:r>
              <a:endParaRPr lang="de-DE" dirty="0">
                <a:latin typeface="Courier New"/>
                <a:cs typeface="Courier New"/>
              </a:endParaRPr>
            </a:p>
          </p:txBody>
        </p:sp>
        <p:sp>
          <p:nvSpPr>
            <p:cNvPr id="24" name="Textfeld 23"/>
            <p:cNvSpPr txBox="1"/>
            <p:nvPr/>
          </p:nvSpPr>
          <p:spPr>
            <a:xfrm>
              <a:off x="452549" y="1270407"/>
              <a:ext cx="6335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 smtClean="0"/>
                <a:t>A.txt</a:t>
              </a:r>
              <a:endParaRPr lang="de-DE" dirty="0"/>
            </a:p>
          </p:txBody>
        </p:sp>
      </p:grpSp>
      <p:grpSp>
        <p:nvGrpSpPr>
          <p:cNvPr id="25" name="Gruppierung 24"/>
          <p:cNvGrpSpPr/>
          <p:nvPr/>
        </p:nvGrpSpPr>
        <p:grpSpPr>
          <a:xfrm>
            <a:off x="350361" y="2125139"/>
            <a:ext cx="1751792" cy="982308"/>
            <a:chOff x="452549" y="1270407"/>
            <a:chExt cx="1751792" cy="982308"/>
          </a:xfrm>
        </p:grpSpPr>
        <p:sp>
          <p:nvSpPr>
            <p:cNvPr id="26" name="Rechteck 25"/>
            <p:cNvSpPr/>
            <p:nvPr/>
          </p:nvSpPr>
          <p:spPr>
            <a:xfrm>
              <a:off x="554735" y="1639739"/>
              <a:ext cx="1649606" cy="612976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>
                  <a:latin typeface="Courier New"/>
                  <a:cs typeface="Courier New"/>
                </a:rPr>
                <a:t>B</a:t>
              </a:r>
            </a:p>
          </p:txBody>
        </p:sp>
        <p:sp>
          <p:nvSpPr>
            <p:cNvPr id="27" name="Textfeld 26"/>
            <p:cNvSpPr txBox="1"/>
            <p:nvPr/>
          </p:nvSpPr>
          <p:spPr>
            <a:xfrm>
              <a:off x="452549" y="1270407"/>
              <a:ext cx="623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/>
                <a:t>B</a:t>
              </a:r>
              <a:r>
                <a:rPr lang="de-DE" dirty="0" err="1" smtClean="0"/>
                <a:t>.txt</a:t>
              </a:r>
              <a:endParaRPr lang="de-DE" dirty="0"/>
            </a:p>
          </p:txBody>
        </p:sp>
      </p:grpSp>
      <p:grpSp>
        <p:nvGrpSpPr>
          <p:cNvPr id="28" name="Gruppierung 27"/>
          <p:cNvGrpSpPr/>
          <p:nvPr/>
        </p:nvGrpSpPr>
        <p:grpSpPr>
          <a:xfrm>
            <a:off x="350361" y="3537799"/>
            <a:ext cx="1751792" cy="982308"/>
            <a:chOff x="452549" y="1270407"/>
            <a:chExt cx="1751792" cy="982308"/>
          </a:xfrm>
        </p:grpSpPr>
        <p:sp>
          <p:nvSpPr>
            <p:cNvPr id="29" name="Rechteck 28"/>
            <p:cNvSpPr/>
            <p:nvPr/>
          </p:nvSpPr>
          <p:spPr>
            <a:xfrm>
              <a:off x="554735" y="1639739"/>
              <a:ext cx="1649606" cy="612976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smtClean="0">
                  <a:latin typeface="Courier New"/>
                  <a:cs typeface="Courier New"/>
                </a:rPr>
                <a:t>C</a:t>
              </a:r>
              <a:endParaRPr lang="de-DE" dirty="0">
                <a:latin typeface="Courier New"/>
                <a:cs typeface="Courier New"/>
              </a:endParaRPr>
            </a:p>
          </p:txBody>
        </p:sp>
        <p:sp>
          <p:nvSpPr>
            <p:cNvPr id="30" name="Textfeld 29"/>
            <p:cNvSpPr txBox="1"/>
            <p:nvPr/>
          </p:nvSpPr>
          <p:spPr>
            <a:xfrm>
              <a:off x="452549" y="1270407"/>
              <a:ext cx="623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 smtClean="0"/>
                <a:t>C.txt</a:t>
              </a:r>
              <a:endParaRPr lang="de-DE" dirty="0"/>
            </a:p>
          </p:txBody>
        </p:sp>
      </p:grpSp>
      <p:grpSp>
        <p:nvGrpSpPr>
          <p:cNvPr id="31" name="Gruppierung 30"/>
          <p:cNvGrpSpPr/>
          <p:nvPr/>
        </p:nvGrpSpPr>
        <p:grpSpPr>
          <a:xfrm>
            <a:off x="350361" y="5034990"/>
            <a:ext cx="1751792" cy="982308"/>
            <a:chOff x="452549" y="1270407"/>
            <a:chExt cx="1751792" cy="982308"/>
          </a:xfrm>
        </p:grpSpPr>
        <p:sp>
          <p:nvSpPr>
            <p:cNvPr id="32" name="Rechteck 31"/>
            <p:cNvSpPr/>
            <p:nvPr/>
          </p:nvSpPr>
          <p:spPr>
            <a:xfrm>
              <a:off x="554735" y="1639739"/>
              <a:ext cx="1649606" cy="612976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>
                  <a:latin typeface="Courier New"/>
                  <a:cs typeface="Courier New"/>
                </a:rPr>
                <a:t>D</a:t>
              </a:r>
            </a:p>
          </p:txBody>
        </p:sp>
        <p:sp>
          <p:nvSpPr>
            <p:cNvPr id="33" name="Textfeld 32"/>
            <p:cNvSpPr txBox="1"/>
            <p:nvPr/>
          </p:nvSpPr>
          <p:spPr>
            <a:xfrm>
              <a:off x="452549" y="1270407"/>
              <a:ext cx="6395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/>
                <a:t>D</a:t>
              </a:r>
              <a:r>
                <a:rPr lang="de-DE" dirty="0" err="1" smtClean="0"/>
                <a:t>.txt</a:t>
              </a:r>
              <a:endParaRPr lang="de-DE" dirty="0"/>
            </a:p>
          </p:txBody>
        </p:sp>
      </p:grpSp>
      <p:sp>
        <p:nvSpPr>
          <p:cNvPr id="34" name="Abgerundete rechteckige Legende 33"/>
          <p:cNvSpPr/>
          <p:nvPr/>
        </p:nvSpPr>
        <p:spPr>
          <a:xfrm>
            <a:off x="4067946" y="5028287"/>
            <a:ext cx="1841027" cy="642368"/>
          </a:xfrm>
          <a:prstGeom prst="wedgeRoundRectCallout">
            <a:avLst>
              <a:gd name="adj1" fmla="val 52505"/>
              <a:gd name="adj2" fmla="val -107957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reset</a:t>
            </a:r>
            <a:r>
              <a:rPr lang="de-DE" dirty="0" smtClean="0"/>
              <a:t> --soft HEAD~2</a:t>
            </a:r>
          </a:p>
        </p:txBody>
      </p:sp>
    </p:spTree>
    <p:extLst>
      <p:ext uri="{BB962C8B-B14F-4D97-AF65-F5344CB8AC3E}">
        <p14:creationId xmlns:p14="http://schemas.microsoft.com/office/powerpoint/2010/main" val="526145390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6547270" y="4534706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3" name="Oval 2"/>
          <p:cNvSpPr/>
          <p:nvPr/>
        </p:nvSpPr>
        <p:spPr>
          <a:xfrm>
            <a:off x="6547270" y="356296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B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4" name="Oval 3"/>
          <p:cNvSpPr/>
          <p:nvPr/>
        </p:nvSpPr>
        <p:spPr>
          <a:xfrm>
            <a:off x="6547270" y="2620419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C</a:t>
            </a:r>
          </a:p>
        </p:txBody>
      </p:sp>
      <p:sp>
        <p:nvSpPr>
          <p:cNvPr id="5" name="Oval 4"/>
          <p:cNvSpPr/>
          <p:nvPr/>
        </p:nvSpPr>
        <p:spPr>
          <a:xfrm>
            <a:off x="6547270" y="1590279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D</a:t>
            </a:r>
          </a:p>
        </p:txBody>
      </p:sp>
      <p:cxnSp>
        <p:nvCxnSpPr>
          <p:cNvPr id="7" name="Gerade Verbindung mit Pfeil 6"/>
          <p:cNvCxnSpPr>
            <a:stCxn id="5" idx="4"/>
            <a:endCxn id="4" idx="0"/>
          </p:cNvCxnSpPr>
          <p:nvPr/>
        </p:nvCxnSpPr>
        <p:spPr>
          <a:xfrm>
            <a:off x="6839236" y="2159650"/>
            <a:ext cx="0" cy="4607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mit Pfeil 8"/>
          <p:cNvCxnSpPr>
            <a:stCxn id="4" idx="4"/>
            <a:endCxn id="3" idx="0"/>
          </p:cNvCxnSpPr>
          <p:nvPr/>
        </p:nvCxnSpPr>
        <p:spPr>
          <a:xfrm>
            <a:off x="6839236" y="3189790"/>
            <a:ext cx="0" cy="3731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>
            <a:stCxn id="3" idx="4"/>
            <a:endCxn id="2" idx="0"/>
          </p:cNvCxnSpPr>
          <p:nvPr/>
        </p:nvCxnSpPr>
        <p:spPr>
          <a:xfrm>
            <a:off x="6839236" y="4132334"/>
            <a:ext cx="0" cy="4023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hteck 11"/>
          <p:cNvSpPr/>
          <p:nvPr/>
        </p:nvSpPr>
        <p:spPr>
          <a:xfrm>
            <a:off x="4582918" y="3753839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uebung4</a:t>
            </a:r>
            <a:endParaRPr lang="de-DE" dirty="0"/>
          </a:p>
        </p:txBody>
      </p:sp>
      <p:sp>
        <p:nvSpPr>
          <p:cNvPr id="13" name="Rechteck 12"/>
          <p:cNvSpPr/>
          <p:nvPr/>
        </p:nvSpPr>
        <p:spPr>
          <a:xfrm>
            <a:off x="7131201" y="1121586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origin</a:t>
            </a:r>
            <a:r>
              <a:rPr lang="de-DE" dirty="0" smtClean="0"/>
              <a:t>/uebung4</a:t>
            </a:r>
            <a:endParaRPr lang="de-DE" dirty="0"/>
          </a:p>
        </p:txBody>
      </p:sp>
      <p:cxnSp>
        <p:nvCxnSpPr>
          <p:cNvPr id="15" name="Gerade Verbindung mit Pfeil 14"/>
          <p:cNvCxnSpPr>
            <a:stCxn id="12" idx="0"/>
            <a:endCxn id="3" idx="1"/>
          </p:cNvCxnSpPr>
          <p:nvPr/>
        </p:nvCxnSpPr>
        <p:spPr>
          <a:xfrm flipV="1">
            <a:off x="5514000" y="3646345"/>
            <a:ext cx="1118785" cy="1074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>
            <a:stCxn id="13" idx="2"/>
            <a:endCxn id="5" idx="6"/>
          </p:cNvCxnSpPr>
          <p:nvPr/>
        </p:nvCxnSpPr>
        <p:spPr>
          <a:xfrm flipH="1">
            <a:off x="7131201" y="1428170"/>
            <a:ext cx="931082" cy="4467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feld 18"/>
          <p:cNvSpPr txBox="1"/>
          <p:nvPr/>
        </p:nvSpPr>
        <p:spPr>
          <a:xfrm>
            <a:off x="2817467" y="1058838"/>
            <a:ext cx="217514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 err="1" smtClean="0"/>
              <a:t>A.txt</a:t>
            </a:r>
            <a:r>
              <a:rPr lang="de-DE" dirty="0" smtClean="0"/>
              <a:t>: f70f1</a:t>
            </a:r>
          </a:p>
          <a:p>
            <a:r>
              <a:rPr lang="de-DE" dirty="0" err="1" smtClean="0"/>
              <a:t>B.txt</a:t>
            </a:r>
            <a:r>
              <a:rPr lang="de-DE" dirty="0" smtClean="0"/>
              <a:t>: 223b7</a:t>
            </a:r>
          </a:p>
        </p:txBody>
      </p:sp>
      <p:grpSp>
        <p:nvGrpSpPr>
          <p:cNvPr id="22" name="Gruppierung 21"/>
          <p:cNvGrpSpPr/>
          <p:nvPr/>
        </p:nvGrpSpPr>
        <p:grpSpPr>
          <a:xfrm>
            <a:off x="350361" y="676695"/>
            <a:ext cx="1751792" cy="982308"/>
            <a:chOff x="452549" y="1270407"/>
            <a:chExt cx="1751792" cy="982308"/>
          </a:xfrm>
        </p:grpSpPr>
        <p:sp>
          <p:nvSpPr>
            <p:cNvPr id="23" name="Rechteck 22"/>
            <p:cNvSpPr/>
            <p:nvPr/>
          </p:nvSpPr>
          <p:spPr>
            <a:xfrm>
              <a:off x="554735" y="1639739"/>
              <a:ext cx="1649606" cy="612976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smtClean="0">
                  <a:latin typeface="Courier New"/>
                  <a:cs typeface="Courier New"/>
                </a:rPr>
                <a:t>A</a:t>
              </a:r>
              <a:endParaRPr lang="de-DE" dirty="0">
                <a:latin typeface="Courier New"/>
                <a:cs typeface="Courier New"/>
              </a:endParaRPr>
            </a:p>
          </p:txBody>
        </p:sp>
        <p:sp>
          <p:nvSpPr>
            <p:cNvPr id="24" name="Textfeld 23"/>
            <p:cNvSpPr txBox="1"/>
            <p:nvPr/>
          </p:nvSpPr>
          <p:spPr>
            <a:xfrm>
              <a:off x="452549" y="1270407"/>
              <a:ext cx="6335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 smtClean="0"/>
                <a:t>A.txt</a:t>
              </a:r>
              <a:endParaRPr lang="de-DE" dirty="0"/>
            </a:p>
          </p:txBody>
        </p:sp>
      </p:grpSp>
      <p:grpSp>
        <p:nvGrpSpPr>
          <p:cNvPr id="25" name="Gruppierung 24"/>
          <p:cNvGrpSpPr/>
          <p:nvPr/>
        </p:nvGrpSpPr>
        <p:grpSpPr>
          <a:xfrm>
            <a:off x="350361" y="2125139"/>
            <a:ext cx="1751792" cy="982308"/>
            <a:chOff x="452549" y="1270407"/>
            <a:chExt cx="1751792" cy="982308"/>
          </a:xfrm>
        </p:grpSpPr>
        <p:sp>
          <p:nvSpPr>
            <p:cNvPr id="26" name="Rechteck 25"/>
            <p:cNvSpPr/>
            <p:nvPr/>
          </p:nvSpPr>
          <p:spPr>
            <a:xfrm>
              <a:off x="554735" y="1639739"/>
              <a:ext cx="1649606" cy="612976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>
                  <a:latin typeface="Courier New"/>
                  <a:cs typeface="Courier New"/>
                </a:rPr>
                <a:t>B</a:t>
              </a:r>
            </a:p>
          </p:txBody>
        </p:sp>
        <p:sp>
          <p:nvSpPr>
            <p:cNvPr id="27" name="Textfeld 26"/>
            <p:cNvSpPr txBox="1"/>
            <p:nvPr/>
          </p:nvSpPr>
          <p:spPr>
            <a:xfrm>
              <a:off x="452549" y="1270407"/>
              <a:ext cx="623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/>
                <a:t>B</a:t>
              </a:r>
              <a:r>
                <a:rPr lang="de-DE" dirty="0" err="1" smtClean="0"/>
                <a:t>.txt</a:t>
              </a:r>
              <a:endParaRPr lang="de-DE" dirty="0"/>
            </a:p>
          </p:txBody>
        </p:sp>
      </p:grpSp>
      <p:grpSp>
        <p:nvGrpSpPr>
          <p:cNvPr id="28" name="Gruppierung 27"/>
          <p:cNvGrpSpPr/>
          <p:nvPr/>
        </p:nvGrpSpPr>
        <p:grpSpPr>
          <a:xfrm>
            <a:off x="350361" y="3537799"/>
            <a:ext cx="1751792" cy="982308"/>
            <a:chOff x="452549" y="1270407"/>
            <a:chExt cx="1751792" cy="982308"/>
          </a:xfrm>
        </p:grpSpPr>
        <p:sp>
          <p:nvSpPr>
            <p:cNvPr id="29" name="Rechteck 28"/>
            <p:cNvSpPr/>
            <p:nvPr/>
          </p:nvSpPr>
          <p:spPr>
            <a:xfrm>
              <a:off x="554735" y="1639739"/>
              <a:ext cx="1649606" cy="612976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smtClean="0">
                  <a:latin typeface="Courier New"/>
                  <a:cs typeface="Courier New"/>
                </a:rPr>
                <a:t>C</a:t>
              </a:r>
              <a:endParaRPr lang="de-DE" dirty="0">
                <a:latin typeface="Courier New"/>
                <a:cs typeface="Courier New"/>
              </a:endParaRPr>
            </a:p>
          </p:txBody>
        </p:sp>
        <p:sp>
          <p:nvSpPr>
            <p:cNvPr id="30" name="Textfeld 29"/>
            <p:cNvSpPr txBox="1"/>
            <p:nvPr/>
          </p:nvSpPr>
          <p:spPr>
            <a:xfrm>
              <a:off x="452549" y="1270407"/>
              <a:ext cx="623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 smtClean="0"/>
                <a:t>C.txt</a:t>
              </a:r>
              <a:endParaRPr lang="de-DE" dirty="0"/>
            </a:p>
          </p:txBody>
        </p:sp>
      </p:grpSp>
      <p:grpSp>
        <p:nvGrpSpPr>
          <p:cNvPr id="31" name="Gruppierung 30"/>
          <p:cNvGrpSpPr/>
          <p:nvPr/>
        </p:nvGrpSpPr>
        <p:grpSpPr>
          <a:xfrm>
            <a:off x="350361" y="5034990"/>
            <a:ext cx="1751792" cy="982308"/>
            <a:chOff x="452549" y="1270407"/>
            <a:chExt cx="1751792" cy="982308"/>
          </a:xfrm>
        </p:grpSpPr>
        <p:sp>
          <p:nvSpPr>
            <p:cNvPr id="32" name="Rechteck 31"/>
            <p:cNvSpPr/>
            <p:nvPr/>
          </p:nvSpPr>
          <p:spPr>
            <a:xfrm>
              <a:off x="554735" y="1639739"/>
              <a:ext cx="1649606" cy="612976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>
                  <a:latin typeface="Courier New"/>
                  <a:cs typeface="Courier New"/>
                </a:rPr>
                <a:t>D</a:t>
              </a:r>
            </a:p>
          </p:txBody>
        </p:sp>
        <p:sp>
          <p:nvSpPr>
            <p:cNvPr id="33" name="Textfeld 32"/>
            <p:cNvSpPr txBox="1"/>
            <p:nvPr/>
          </p:nvSpPr>
          <p:spPr>
            <a:xfrm>
              <a:off x="452549" y="1270407"/>
              <a:ext cx="6395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/>
                <a:t>D</a:t>
              </a:r>
              <a:r>
                <a:rPr lang="de-DE" dirty="0" err="1" smtClean="0"/>
                <a:t>.txt</a:t>
              </a:r>
              <a:endParaRPr lang="de-DE" dirty="0"/>
            </a:p>
          </p:txBody>
        </p:sp>
      </p:grpSp>
      <p:sp>
        <p:nvSpPr>
          <p:cNvPr id="34" name="Abgerundete rechteckige Legende 33"/>
          <p:cNvSpPr/>
          <p:nvPr/>
        </p:nvSpPr>
        <p:spPr>
          <a:xfrm>
            <a:off x="4067946" y="5028287"/>
            <a:ext cx="1841027" cy="642368"/>
          </a:xfrm>
          <a:prstGeom prst="wedgeRoundRectCallout">
            <a:avLst>
              <a:gd name="adj1" fmla="val 52505"/>
              <a:gd name="adj2" fmla="val -107957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reset</a:t>
            </a:r>
            <a:r>
              <a:rPr lang="de-DE" dirty="0" smtClean="0"/>
              <a:t> --mixed HEAD~2</a:t>
            </a:r>
          </a:p>
        </p:txBody>
      </p:sp>
    </p:spTree>
    <p:extLst>
      <p:ext uri="{BB962C8B-B14F-4D97-AF65-F5344CB8AC3E}">
        <p14:creationId xmlns:p14="http://schemas.microsoft.com/office/powerpoint/2010/main" val="2731357766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6547270" y="4534706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3" name="Oval 2"/>
          <p:cNvSpPr/>
          <p:nvPr/>
        </p:nvSpPr>
        <p:spPr>
          <a:xfrm>
            <a:off x="6547270" y="356296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B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4" name="Oval 3"/>
          <p:cNvSpPr/>
          <p:nvPr/>
        </p:nvSpPr>
        <p:spPr>
          <a:xfrm>
            <a:off x="6547270" y="2620419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C</a:t>
            </a:r>
          </a:p>
        </p:txBody>
      </p:sp>
      <p:sp>
        <p:nvSpPr>
          <p:cNvPr id="5" name="Oval 4"/>
          <p:cNvSpPr/>
          <p:nvPr/>
        </p:nvSpPr>
        <p:spPr>
          <a:xfrm>
            <a:off x="6547270" y="1590279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D</a:t>
            </a:r>
          </a:p>
        </p:txBody>
      </p:sp>
      <p:cxnSp>
        <p:nvCxnSpPr>
          <p:cNvPr id="7" name="Gerade Verbindung mit Pfeil 6"/>
          <p:cNvCxnSpPr>
            <a:stCxn id="5" idx="4"/>
            <a:endCxn id="4" idx="0"/>
          </p:cNvCxnSpPr>
          <p:nvPr/>
        </p:nvCxnSpPr>
        <p:spPr>
          <a:xfrm>
            <a:off x="6839236" y="2159650"/>
            <a:ext cx="0" cy="4607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mit Pfeil 8"/>
          <p:cNvCxnSpPr>
            <a:stCxn id="4" idx="4"/>
            <a:endCxn id="3" idx="0"/>
          </p:cNvCxnSpPr>
          <p:nvPr/>
        </p:nvCxnSpPr>
        <p:spPr>
          <a:xfrm>
            <a:off x="6839236" y="3189790"/>
            <a:ext cx="0" cy="3731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>
            <a:stCxn id="3" idx="4"/>
            <a:endCxn id="2" idx="0"/>
          </p:cNvCxnSpPr>
          <p:nvPr/>
        </p:nvCxnSpPr>
        <p:spPr>
          <a:xfrm>
            <a:off x="6839236" y="4132334"/>
            <a:ext cx="0" cy="4023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hteck 11"/>
          <p:cNvSpPr/>
          <p:nvPr/>
        </p:nvSpPr>
        <p:spPr>
          <a:xfrm>
            <a:off x="4582918" y="3753839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uebung4</a:t>
            </a:r>
            <a:endParaRPr lang="de-DE" dirty="0"/>
          </a:p>
        </p:txBody>
      </p:sp>
      <p:sp>
        <p:nvSpPr>
          <p:cNvPr id="13" name="Rechteck 12"/>
          <p:cNvSpPr/>
          <p:nvPr/>
        </p:nvSpPr>
        <p:spPr>
          <a:xfrm>
            <a:off x="7131201" y="1121586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origin</a:t>
            </a:r>
            <a:r>
              <a:rPr lang="de-DE" dirty="0" smtClean="0"/>
              <a:t>/uebung4</a:t>
            </a:r>
            <a:endParaRPr lang="de-DE" dirty="0"/>
          </a:p>
        </p:txBody>
      </p:sp>
      <p:cxnSp>
        <p:nvCxnSpPr>
          <p:cNvPr id="15" name="Gerade Verbindung mit Pfeil 14"/>
          <p:cNvCxnSpPr>
            <a:stCxn id="12" idx="0"/>
            <a:endCxn id="3" idx="1"/>
          </p:cNvCxnSpPr>
          <p:nvPr/>
        </p:nvCxnSpPr>
        <p:spPr>
          <a:xfrm flipV="1">
            <a:off x="5514000" y="3646345"/>
            <a:ext cx="1118785" cy="1074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>
            <a:stCxn id="13" idx="2"/>
            <a:endCxn id="5" idx="6"/>
          </p:cNvCxnSpPr>
          <p:nvPr/>
        </p:nvCxnSpPr>
        <p:spPr>
          <a:xfrm flipH="1">
            <a:off x="7131201" y="1428170"/>
            <a:ext cx="931082" cy="4467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feld 18"/>
          <p:cNvSpPr txBox="1"/>
          <p:nvPr/>
        </p:nvSpPr>
        <p:spPr>
          <a:xfrm>
            <a:off x="2817467" y="1058838"/>
            <a:ext cx="217514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 err="1" smtClean="0"/>
              <a:t>A.txt</a:t>
            </a:r>
            <a:r>
              <a:rPr lang="de-DE" dirty="0" smtClean="0"/>
              <a:t>: f70f1</a:t>
            </a:r>
          </a:p>
          <a:p>
            <a:r>
              <a:rPr lang="de-DE" dirty="0" err="1" smtClean="0"/>
              <a:t>B.txt</a:t>
            </a:r>
            <a:r>
              <a:rPr lang="de-DE" dirty="0" smtClean="0"/>
              <a:t>: 223b7</a:t>
            </a:r>
          </a:p>
        </p:txBody>
      </p:sp>
      <p:grpSp>
        <p:nvGrpSpPr>
          <p:cNvPr id="22" name="Gruppierung 21"/>
          <p:cNvGrpSpPr/>
          <p:nvPr/>
        </p:nvGrpSpPr>
        <p:grpSpPr>
          <a:xfrm>
            <a:off x="350361" y="676695"/>
            <a:ext cx="1751792" cy="982308"/>
            <a:chOff x="452549" y="1270407"/>
            <a:chExt cx="1751792" cy="982308"/>
          </a:xfrm>
        </p:grpSpPr>
        <p:sp>
          <p:nvSpPr>
            <p:cNvPr id="23" name="Rechteck 22"/>
            <p:cNvSpPr/>
            <p:nvPr/>
          </p:nvSpPr>
          <p:spPr>
            <a:xfrm>
              <a:off x="554735" y="1639739"/>
              <a:ext cx="1649606" cy="612976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smtClean="0">
                  <a:latin typeface="Courier New"/>
                  <a:cs typeface="Courier New"/>
                </a:rPr>
                <a:t>A</a:t>
              </a:r>
              <a:endParaRPr lang="de-DE" dirty="0">
                <a:latin typeface="Courier New"/>
                <a:cs typeface="Courier New"/>
              </a:endParaRPr>
            </a:p>
          </p:txBody>
        </p:sp>
        <p:sp>
          <p:nvSpPr>
            <p:cNvPr id="24" name="Textfeld 23"/>
            <p:cNvSpPr txBox="1"/>
            <p:nvPr/>
          </p:nvSpPr>
          <p:spPr>
            <a:xfrm>
              <a:off x="452549" y="1270407"/>
              <a:ext cx="6335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 smtClean="0"/>
                <a:t>A.txt</a:t>
              </a:r>
              <a:endParaRPr lang="de-DE" dirty="0"/>
            </a:p>
          </p:txBody>
        </p:sp>
      </p:grpSp>
      <p:grpSp>
        <p:nvGrpSpPr>
          <p:cNvPr id="25" name="Gruppierung 24"/>
          <p:cNvGrpSpPr/>
          <p:nvPr/>
        </p:nvGrpSpPr>
        <p:grpSpPr>
          <a:xfrm>
            <a:off x="350361" y="2125139"/>
            <a:ext cx="1751792" cy="982308"/>
            <a:chOff x="452549" y="1270407"/>
            <a:chExt cx="1751792" cy="982308"/>
          </a:xfrm>
        </p:grpSpPr>
        <p:sp>
          <p:nvSpPr>
            <p:cNvPr id="26" name="Rechteck 25"/>
            <p:cNvSpPr/>
            <p:nvPr/>
          </p:nvSpPr>
          <p:spPr>
            <a:xfrm>
              <a:off x="554735" y="1639739"/>
              <a:ext cx="1649606" cy="612976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>
                  <a:latin typeface="Courier New"/>
                  <a:cs typeface="Courier New"/>
                </a:rPr>
                <a:t>B</a:t>
              </a:r>
            </a:p>
          </p:txBody>
        </p:sp>
        <p:sp>
          <p:nvSpPr>
            <p:cNvPr id="27" name="Textfeld 26"/>
            <p:cNvSpPr txBox="1"/>
            <p:nvPr/>
          </p:nvSpPr>
          <p:spPr>
            <a:xfrm>
              <a:off x="452549" y="1270407"/>
              <a:ext cx="623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/>
                <a:t>B</a:t>
              </a:r>
              <a:r>
                <a:rPr lang="de-DE" dirty="0" err="1" smtClean="0"/>
                <a:t>.txt</a:t>
              </a:r>
              <a:endParaRPr lang="de-DE" dirty="0"/>
            </a:p>
          </p:txBody>
        </p:sp>
      </p:grpSp>
      <p:sp>
        <p:nvSpPr>
          <p:cNvPr id="34" name="Abgerundete rechteckige Legende 33"/>
          <p:cNvSpPr/>
          <p:nvPr/>
        </p:nvSpPr>
        <p:spPr>
          <a:xfrm>
            <a:off x="4067946" y="5028287"/>
            <a:ext cx="1841027" cy="642368"/>
          </a:xfrm>
          <a:prstGeom prst="wedgeRoundRectCallout">
            <a:avLst>
              <a:gd name="adj1" fmla="val 52505"/>
              <a:gd name="adj2" fmla="val -107957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reset</a:t>
            </a:r>
            <a:r>
              <a:rPr lang="de-DE" dirty="0" smtClean="0"/>
              <a:t> --</a:t>
            </a:r>
            <a:r>
              <a:rPr lang="de-DE" dirty="0" err="1" smtClean="0"/>
              <a:t>hard</a:t>
            </a:r>
            <a:r>
              <a:rPr lang="de-DE" dirty="0" smtClean="0"/>
              <a:t> HEAD~2</a:t>
            </a:r>
          </a:p>
        </p:txBody>
      </p:sp>
    </p:spTree>
    <p:extLst>
      <p:ext uri="{BB962C8B-B14F-4D97-AF65-F5344CB8AC3E}">
        <p14:creationId xmlns:p14="http://schemas.microsoft.com/office/powerpoint/2010/main" val="3030663173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commit</a:t>
            </a:r>
            <a:r>
              <a:rPr lang="de-DE" dirty="0" smtClean="0"/>
              <a:t> --</a:t>
            </a:r>
            <a:r>
              <a:rPr lang="de-DE" dirty="0" err="1" smtClean="0"/>
              <a:t>amend</a:t>
            </a:r>
            <a:r>
              <a:rPr lang="de-DE" dirty="0" smtClean="0"/>
              <a:t> 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18382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ung 3"/>
          <p:cNvGrpSpPr/>
          <p:nvPr/>
        </p:nvGrpSpPr>
        <p:grpSpPr>
          <a:xfrm>
            <a:off x="350361" y="997873"/>
            <a:ext cx="1751792" cy="1283732"/>
            <a:chOff x="452549" y="1270407"/>
            <a:chExt cx="1751792" cy="1283732"/>
          </a:xfrm>
        </p:grpSpPr>
        <p:sp>
          <p:nvSpPr>
            <p:cNvPr id="2" name="Rechteck 1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err="1" smtClean="0">
                  <a:latin typeface="Courier New"/>
                  <a:cs typeface="Courier New"/>
                </a:rPr>
                <a:t>hello</a:t>
              </a:r>
              <a:endParaRPr lang="de-DE" dirty="0" smtClean="0">
                <a:latin typeface="Courier New"/>
                <a:cs typeface="Courier New"/>
              </a:endParaRPr>
            </a:p>
            <a:p>
              <a:r>
                <a:rPr lang="de-DE" dirty="0" err="1" smtClean="0">
                  <a:latin typeface="Courier New"/>
                  <a:cs typeface="Courier New"/>
                </a:rPr>
                <a:t>world</a:t>
              </a:r>
              <a:endParaRPr lang="de-DE" dirty="0">
                <a:latin typeface="Courier New"/>
                <a:cs typeface="Courier New"/>
              </a:endParaRPr>
            </a:p>
          </p:txBody>
        </p:sp>
        <p:sp>
          <p:nvSpPr>
            <p:cNvPr id="3" name="Textfeld 2"/>
            <p:cNvSpPr txBox="1"/>
            <p:nvPr/>
          </p:nvSpPr>
          <p:spPr>
            <a:xfrm>
              <a:off x="452549" y="1270407"/>
              <a:ext cx="9669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/>
                <a:t>h</a:t>
              </a:r>
              <a:r>
                <a:rPr lang="de-DE" dirty="0" err="1" smtClean="0"/>
                <a:t>ello.txt</a:t>
              </a:r>
              <a:endParaRPr lang="de-DE" dirty="0"/>
            </a:p>
          </p:txBody>
        </p:sp>
      </p:grpSp>
      <p:sp>
        <p:nvSpPr>
          <p:cNvPr id="11" name="Textfeld 10"/>
          <p:cNvSpPr txBox="1"/>
          <p:nvPr/>
        </p:nvSpPr>
        <p:spPr>
          <a:xfrm>
            <a:off x="2817467" y="1367205"/>
            <a:ext cx="217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hello.txt</a:t>
            </a:r>
            <a:r>
              <a:rPr lang="de-DE" dirty="0" smtClean="0"/>
              <a:t>: 94954</a:t>
            </a:r>
            <a:endParaRPr lang="de-DE" dirty="0"/>
          </a:p>
        </p:txBody>
      </p:sp>
      <p:sp>
        <p:nvSpPr>
          <p:cNvPr id="9" name="Abgerundete rechteckige Legende 8"/>
          <p:cNvSpPr/>
          <p:nvPr/>
        </p:nvSpPr>
        <p:spPr>
          <a:xfrm>
            <a:off x="2230338" y="3332750"/>
            <a:ext cx="2543301" cy="642368"/>
          </a:xfrm>
          <a:prstGeom prst="wedgeRoundRectCallout">
            <a:avLst>
              <a:gd name="adj1" fmla="val 96187"/>
              <a:gd name="adj2" fmla="val -126137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commit</a:t>
            </a:r>
            <a:r>
              <a:rPr lang="de-DE" dirty="0" smtClean="0"/>
              <a:t> –m “</a:t>
            </a:r>
            <a:r>
              <a:rPr lang="de-DE" dirty="0" err="1" smtClean="0"/>
              <a:t>hello</a:t>
            </a:r>
            <a:r>
              <a:rPr lang="de-DE" dirty="0" smtClean="0"/>
              <a:t> </a:t>
            </a:r>
            <a:r>
              <a:rPr lang="de-DE" dirty="0" err="1" smtClean="0"/>
              <a:t>world</a:t>
            </a:r>
            <a:r>
              <a:rPr lang="de-DE" dirty="0" smtClean="0"/>
              <a:t>“</a:t>
            </a:r>
            <a:endParaRPr lang="de-DE" dirty="0"/>
          </a:p>
        </p:txBody>
      </p:sp>
      <p:grpSp>
        <p:nvGrpSpPr>
          <p:cNvPr id="10" name="Gruppierung 9"/>
          <p:cNvGrpSpPr/>
          <p:nvPr/>
        </p:nvGrpSpPr>
        <p:grpSpPr>
          <a:xfrm>
            <a:off x="5524570" y="1187662"/>
            <a:ext cx="1751792" cy="1283732"/>
            <a:chOff x="452549" y="1270407"/>
            <a:chExt cx="1751792" cy="1283732"/>
          </a:xfrm>
        </p:grpSpPr>
        <p:sp>
          <p:nvSpPr>
            <p:cNvPr id="12" name="Rechteck 11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err="1" smtClean="0">
                  <a:latin typeface="Courier New"/>
                  <a:cs typeface="Courier New"/>
                </a:rPr>
                <a:t>hello</a:t>
              </a:r>
              <a:endParaRPr lang="de-DE" dirty="0" smtClean="0">
                <a:latin typeface="Courier New"/>
                <a:cs typeface="Courier New"/>
              </a:endParaRPr>
            </a:p>
            <a:p>
              <a:r>
                <a:rPr lang="de-DE" dirty="0" err="1" smtClean="0">
                  <a:latin typeface="Courier New"/>
                  <a:cs typeface="Courier New"/>
                </a:rPr>
                <a:t>world</a:t>
              </a:r>
              <a:endParaRPr lang="de-DE" dirty="0">
                <a:latin typeface="Courier New"/>
                <a:cs typeface="Courier New"/>
              </a:endParaRP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452549" y="1270407"/>
              <a:ext cx="7696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94954</a:t>
              </a:r>
              <a:endParaRPr lang="de-DE" dirty="0"/>
            </a:p>
          </p:txBody>
        </p:sp>
      </p:grpSp>
      <p:grpSp>
        <p:nvGrpSpPr>
          <p:cNvPr id="14" name="Gruppierung 13"/>
          <p:cNvGrpSpPr/>
          <p:nvPr/>
        </p:nvGrpSpPr>
        <p:grpSpPr>
          <a:xfrm>
            <a:off x="5524570" y="2493409"/>
            <a:ext cx="1751792" cy="1283732"/>
            <a:chOff x="452549" y="1270407"/>
            <a:chExt cx="1751792" cy="1283732"/>
          </a:xfrm>
        </p:grpSpPr>
        <p:sp>
          <p:nvSpPr>
            <p:cNvPr id="15" name="Rechteck 14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sz="1200" dirty="0" smtClean="0">
                  <a:latin typeface="Courier New"/>
                  <a:cs typeface="Courier New"/>
                </a:rPr>
                <a:t>hello.txt:94954</a:t>
              </a:r>
            </a:p>
          </p:txBody>
        </p:sp>
        <p:sp>
          <p:nvSpPr>
            <p:cNvPr id="16" name="Textfeld 15"/>
            <p:cNvSpPr txBox="1"/>
            <p:nvPr/>
          </p:nvSpPr>
          <p:spPr>
            <a:xfrm>
              <a:off x="452549" y="1270407"/>
              <a:ext cx="7674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da754</a:t>
              </a:r>
              <a:endParaRPr lang="de-DE" dirty="0"/>
            </a:p>
          </p:txBody>
        </p:sp>
      </p:grpSp>
      <p:grpSp>
        <p:nvGrpSpPr>
          <p:cNvPr id="18" name="Gruppierung 17"/>
          <p:cNvGrpSpPr/>
          <p:nvPr/>
        </p:nvGrpSpPr>
        <p:grpSpPr>
          <a:xfrm>
            <a:off x="5626756" y="4200235"/>
            <a:ext cx="1015463" cy="1376680"/>
            <a:chOff x="5626756" y="4200235"/>
            <a:chExt cx="1015463" cy="1376680"/>
          </a:xfrm>
        </p:grpSpPr>
        <p:sp>
          <p:nvSpPr>
            <p:cNvPr id="8" name="Oval 7"/>
            <p:cNvSpPr/>
            <p:nvPr/>
          </p:nvSpPr>
          <p:spPr>
            <a:xfrm>
              <a:off x="5626756" y="4613365"/>
              <a:ext cx="1015463" cy="963550"/>
            </a:xfrm>
            <a:prstGeom prst="ellipse">
              <a:avLst/>
            </a:prstGeom>
            <a:solidFill>
              <a:srgbClr val="948A54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200" dirty="0">
                  <a:latin typeface="Courier New"/>
                  <a:cs typeface="Courier New"/>
                </a:rPr>
                <a:t>da754</a:t>
              </a:r>
            </a:p>
          </p:txBody>
        </p:sp>
        <p:sp>
          <p:nvSpPr>
            <p:cNvPr id="17" name="Textfeld 16"/>
            <p:cNvSpPr txBox="1"/>
            <p:nvPr/>
          </p:nvSpPr>
          <p:spPr>
            <a:xfrm>
              <a:off x="5772739" y="4200235"/>
              <a:ext cx="7188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bfe0a</a:t>
              </a:r>
              <a:endParaRPr lang="de-DE" dirty="0"/>
            </a:p>
          </p:txBody>
        </p:sp>
      </p:grpSp>
      <p:sp>
        <p:nvSpPr>
          <p:cNvPr id="19" name="Rechteck 18"/>
          <p:cNvSpPr/>
          <p:nvPr/>
        </p:nvSpPr>
        <p:spPr>
          <a:xfrm>
            <a:off x="7167758" y="4460073"/>
            <a:ext cx="1021879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HEAD</a:t>
            </a:r>
            <a:endParaRPr lang="de-DE" dirty="0"/>
          </a:p>
        </p:txBody>
      </p:sp>
      <p:cxnSp>
        <p:nvCxnSpPr>
          <p:cNvPr id="21" name="Gewinkelte Verbindung 20"/>
          <p:cNvCxnSpPr>
            <a:stCxn id="19" idx="1"/>
            <a:endCxn id="8" idx="6"/>
          </p:cNvCxnSpPr>
          <p:nvPr/>
        </p:nvCxnSpPr>
        <p:spPr>
          <a:xfrm rot="10800000" flipV="1">
            <a:off x="6642220" y="4613364"/>
            <a:ext cx="525539" cy="48177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004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2649528" y="300908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3" name="Oval 2"/>
          <p:cNvSpPr/>
          <p:nvPr/>
        </p:nvSpPr>
        <p:spPr>
          <a:xfrm>
            <a:off x="2649528" y="2037340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B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4" name="Gerade Verbindung mit Pfeil 3"/>
          <p:cNvCxnSpPr>
            <a:stCxn id="3" idx="4"/>
            <a:endCxn id="2" idx="0"/>
          </p:cNvCxnSpPr>
          <p:nvPr/>
        </p:nvCxnSpPr>
        <p:spPr>
          <a:xfrm>
            <a:off x="2941494" y="2606711"/>
            <a:ext cx="0" cy="4023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hteck 4"/>
          <p:cNvSpPr/>
          <p:nvPr/>
        </p:nvSpPr>
        <p:spPr>
          <a:xfrm>
            <a:off x="3233459" y="1121586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origin</a:t>
            </a:r>
            <a:r>
              <a:rPr lang="de-DE" dirty="0" smtClean="0"/>
              <a:t>/uebung5</a:t>
            </a:r>
            <a:endParaRPr lang="de-DE" dirty="0"/>
          </a:p>
        </p:txBody>
      </p:sp>
      <p:cxnSp>
        <p:nvCxnSpPr>
          <p:cNvPr id="7" name="Gerade Verbindung mit Pfeil 6"/>
          <p:cNvCxnSpPr>
            <a:stCxn id="5" idx="2"/>
            <a:endCxn id="3" idx="7"/>
          </p:cNvCxnSpPr>
          <p:nvPr/>
        </p:nvCxnSpPr>
        <p:spPr>
          <a:xfrm flipH="1">
            <a:off x="3147944" y="1428170"/>
            <a:ext cx="1016597" cy="6925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hteck 7"/>
          <p:cNvSpPr/>
          <p:nvPr/>
        </p:nvSpPr>
        <p:spPr>
          <a:xfrm>
            <a:off x="787365" y="1120694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uebung5</a:t>
            </a:r>
            <a:endParaRPr lang="de-DE" dirty="0"/>
          </a:p>
        </p:txBody>
      </p:sp>
      <p:cxnSp>
        <p:nvCxnSpPr>
          <p:cNvPr id="10" name="Gerade Verbindung mit Pfeil 9"/>
          <p:cNvCxnSpPr>
            <a:stCxn id="8" idx="2"/>
            <a:endCxn id="3" idx="1"/>
          </p:cNvCxnSpPr>
          <p:nvPr/>
        </p:nvCxnSpPr>
        <p:spPr>
          <a:xfrm>
            <a:off x="1718447" y="1427278"/>
            <a:ext cx="1016596" cy="6934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Abgerundete rechteckige Legende 10"/>
          <p:cNvSpPr/>
          <p:nvPr/>
        </p:nvSpPr>
        <p:spPr>
          <a:xfrm>
            <a:off x="4067946" y="3363972"/>
            <a:ext cx="1841027" cy="642368"/>
          </a:xfrm>
          <a:prstGeom prst="wedgeRoundRectCallout">
            <a:avLst>
              <a:gd name="adj1" fmla="val -44234"/>
              <a:gd name="adj2" fmla="val -146593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checkout</a:t>
            </a:r>
            <a:r>
              <a:rPr lang="de-DE" dirty="0" smtClean="0"/>
              <a:t> uebung5</a:t>
            </a:r>
          </a:p>
        </p:txBody>
      </p:sp>
    </p:spTree>
    <p:extLst>
      <p:ext uri="{BB962C8B-B14F-4D97-AF65-F5344CB8AC3E}">
        <p14:creationId xmlns:p14="http://schemas.microsoft.com/office/powerpoint/2010/main" val="1299067756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2649528" y="300908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3" name="Oval 2"/>
          <p:cNvSpPr/>
          <p:nvPr/>
        </p:nvSpPr>
        <p:spPr>
          <a:xfrm>
            <a:off x="2649528" y="2037340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B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4" name="Gerade Verbindung mit Pfeil 3"/>
          <p:cNvCxnSpPr>
            <a:stCxn id="3" idx="4"/>
            <a:endCxn id="2" idx="0"/>
          </p:cNvCxnSpPr>
          <p:nvPr/>
        </p:nvCxnSpPr>
        <p:spPr>
          <a:xfrm>
            <a:off x="2941494" y="2606711"/>
            <a:ext cx="0" cy="4023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hteck 4"/>
          <p:cNvSpPr/>
          <p:nvPr/>
        </p:nvSpPr>
        <p:spPr>
          <a:xfrm>
            <a:off x="3233459" y="1121586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origin</a:t>
            </a:r>
            <a:r>
              <a:rPr lang="de-DE" dirty="0" smtClean="0"/>
              <a:t>/uebung5</a:t>
            </a:r>
            <a:endParaRPr lang="de-DE" dirty="0"/>
          </a:p>
        </p:txBody>
      </p:sp>
      <p:cxnSp>
        <p:nvCxnSpPr>
          <p:cNvPr id="7" name="Gerade Verbindung mit Pfeil 6"/>
          <p:cNvCxnSpPr>
            <a:stCxn id="5" idx="2"/>
            <a:endCxn id="3" idx="7"/>
          </p:cNvCxnSpPr>
          <p:nvPr/>
        </p:nvCxnSpPr>
        <p:spPr>
          <a:xfrm flipH="1">
            <a:off x="3147944" y="1428170"/>
            <a:ext cx="1016597" cy="6925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hteck 7"/>
          <p:cNvSpPr/>
          <p:nvPr/>
        </p:nvSpPr>
        <p:spPr>
          <a:xfrm>
            <a:off x="5371227" y="1730756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uebung5</a:t>
            </a:r>
            <a:endParaRPr lang="de-DE" dirty="0"/>
          </a:p>
        </p:txBody>
      </p:sp>
      <p:cxnSp>
        <p:nvCxnSpPr>
          <p:cNvPr id="10" name="Gerade Verbindung mit Pfeil 9"/>
          <p:cNvCxnSpPr>
            <a:stCxn id="8" idx="1"/>
          </p:cNvCxnSpPr>
          <p:nvPr/>
        </p:nvCxnSpPr>
        <p:spPr>
          <a:xfrm flipH="1">
            <a:off x="4186378" y="1884048"/>
            <a:ext cx="1184849" cy="4702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Abgerundete rechteckige Legende 10"/>
          <p:cNvSpPr/>
          <p:nvPr/>
        </p:nvSpPr>
        <p:spPr>
          <a:xfrm>
            <a:off x="4067946" y="3363971"/>
            <a:ext cx="3333384" cy="1045003"/>
          </a:xfrm>
          <a:prstGeom prst="wedgeRoundRectCallout">
            <a:avLst>
              <a:gd name="adj1" fmla="val -50803"/>
              <a:gd name="adj2" fmla="val -83726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smtClean="0"/>
              <a:t>echo 1 &gt;&gt; </a:t>
            </a:r>
            <a:r>
              <a:rPr lang="de-DE" dirty="0" err="1" smtClean="0"/>
              <a:t>B.txt</a:t>
            </a:r>
            <a:endParaRPr lang="de-DE" dirty="0" smtClean="0"/>
          </a:p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add</a:t>
            </a:r>
            <a:r>
              <a:rPr lang="de-DE" dirty="0" smtClean="0"/>
              <a:t> </a:t>
            </a:r>
            <a:r>
              <a:rPr lang="de-DE" dirty="0" err="1" smtClean="0"/>
              <a:t>B.txt</a:t>
            </a:r>
            <a:endParaRPr lang="de-DE" dirty="0" smtClean="0"/>
          </a:p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commit</a:t>
            </a:r>
            <a:r>
              <a:rPr lang="de-DE" dirty="0" smtClean="0"/>
              <a:t> --</a:t>
            </a:r>
            <a:r>
              <a:rPr lang="de-DE" dirty="0" err="1" smtClean="0"/>
              <a:t>amend</a:t>
            </a:r>
            <a:r>
              <a:rPr lang="de-DE" dirty="0" smtClean="0"/>
              <a:t> –m B1</a:t>
            </a:r>
          </a:p>
        </p:txBody>
      </p:sp>
      <p:sp>
        <p:nvSpPr>
          <p:cNvPr id="12" name="Oval 11"/>
          <p:cNvSpPr/>
          <p:nvPr/>
        </p:nvSpPr>
        <p:spPr>
          <a:xfrm>
            <a:off x="3602447" y="2037340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B1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9" name="Gerade Verbindung mit Pfeil 8"/>
          <p:cNvCxnSpPr>
            <a:stCxn id="12" idx="4"/>
            <a:endCxn id="2" idx="7"/>
          </p:cNvCxnSpPr>
          <p:nvPr/>
        </p:nvCxnSpPr>
        <p:spPr>
          <a:xfrm flipH="1">
            <a:off x="3147944" y="2606711"/>
            <a:ext cx="746469" cy="4857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4571566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Interactive </a:t>
            </a:r>
            <a:r>
              <a:rPr lang="de-DE" dirty="0" err="1" smtClean="0"/>
              <a:t>Rebase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5642282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2357563" y="275668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3" name="Oval 2"/>
          <p:cNvSpPr/>
          <p:nvPr/>
        </p:nvSpPr>
        <p:spPr>
          <a:xfrm>
            <a:off x="2357563" y="1784939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B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4" name="Gerade Verbindung mit Pfeil 3"/>
          <p:cNvCxnSpPr>
            <a:stCxn id="3" idx="4"/>
            <a:endCxn id="2" idx="0"/>
          </p:cNvCxnSpPr>
          <p:nvPr/>
        </p:nvCxnSpPr>
        <p:spPr>
          <a:xfrm>
            <a:off x="2649529" y="2354310"/>
            <a:ext cx="0" cy="4023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hteck 4"/>
          <p:cNvSpPr/>
          <p:nvPr/>
        </p:nvSpPr>
        <p:spPr>
          <a:xfrm>
            <a:off x="1924897" y="526632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uebung5</a:t>
            </a:r>
            <a:endParaRPr lang="de-DE" dirty="0"/>
          </a:p>
        </p:txBody>
      </p:sp>
      <p:cxnSp>
        <p:nvCxnSpPr>
          <p:cNvPr id="6" name="Gerade Verbindung mit Pfeil 5"/>
          <p:cNvCxnSpPr>
            <a:stCxn id="5" idx="2"/>
            <a:endCxn id="3" idx="0"/>
          </p:cNvCxnSpPr>
          <p:nvPr/>
        </p:nvCxnSpPr>
        <p:spPr>
          <a:xfrm flipH="1">
            <a:off x="2649529" y="833216"/>
            <a:ext cx="206450" cy="9517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hteck 10"/>
          <p:cNvSpPr/>
          <p:nvPr/>
        </p:nvSpPr>
        <p:spPr>
          <a:xfrm>
            <a:off x="479859" y="1022477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origin</a:t>
            </a:r>
            <a:r>
              <a:rPr lang="de-DE" dirty="0" smtClean="0"/>
              <a:t>/uebung5</a:t>
            </a:r>
            <a:endParaRPr lang="de-DE" dirty="0"/>
          </a:p>
        </p:txBody>
      </p:sp>
      <p:cxnSp>
        <p:nvCxnSpPr>
          <p:cNvPr id="12" name="Gerade Verbindung mit Pfeil 11"/>
          <p:cNvCxnSpPr>
            <a:stCxn id="11" idx="2"/>
            <a:endCxn id="3" idx="1"/>
          </p:cNvCxnSpPr>
          <p:nvPr/>
        </p:nvCxnSpPr>
        <p:spPr>
          <a:xfrm>
            <a:off x="1410941" y="1329061"/>
            <a:ext cx="1032137" cy="5392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Abgerundete rechteckige Legende 12"/>
          <p:cNvSpPr/>
          <p:nvPr/>
        </p:nvSpPr>
        <p:spPr>
          <a:xfrm>
            <a:off x="3469417" y="2354310"/>
            <a:ext cx="1841027" cy="642368"/>
          </a:xfrm>
          <a:prstGeom prst="wedgeRoundRectCallout">
            <a:avLst>
              <a:gd name="adj1" fmla="val -57714"/>
              <a:gd name="adj2" fmla="val -121593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checkout</a:t>
            </a:r>
            <a:r>
              <a:rPr lang="de-DE" dirty="0" smtClean="0"/>
              <a:t> uebung5</a:t>
            </a:r>
          </a:p>
        </p:txBody>
      </p:sp>
    </p:spTree>
    <p:extLst>
      <p:ext uri="{BB962C8B-B14F-4D97-AF65-F5344CB8AC3E}">
        <p14:creationId xmlns:p14="http://schemas.microsoft.com/office/powerpoint/2010/main" val="1916556912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2357563" y="275668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3" name="Oval 2"/>
          <p:cNvSpPr/>
          <p:nvPr/>
        </p:nvSpPr>
        <p:spPr>
          <a:xfrm>
            <a:off x="2357563" y="1784939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B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4" name="Gerade Verbindung mit Pfeil 3"/>
          <p:cNvCxnSpPr>
            <a:stCxn id="3" idx="4"/>
            <a:endCxn id="2" idx="0"/>
          </p:cNvCxnSpPr>
          <p:nvPr/>
        </p:nvCxnSpPr>
        <p:spPr>
          <a:xfrm>
            <a:off x="2649529" y="2354310"/>
            <a:ext cx="0" cy="4023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hteck 4"/>
          <p:cNvSpPr/>
          <p:nvPr/>
        </p:nvSpPr>
        <p:spPr>
          <a:xfrm>
            <a:off x="1924897" y="526632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uebung5</a:t>
            </a:r>
            <a:endParaRPr lang="de-DE" dirty="0"/>
          </a:p>
        </p:txBody>
      </p:sp>
      <p:cxnSp>
        <p:nvCxnSpPr>
          <p:cNvPr id="6" name="Gerade Verbindung mit Pfeil 5"/>
          <p:cNvCxnSpPr>
            <a:stCxn id="5" idx="2"/>
            <a:endCxn id="3" idx="0"/>
          </p:cNvCxnSpPr>
          <p:nvPr/>
        </p:nvCxnSpPr>
        <p:spPr>
          <a:xfrm flipH="1">
            <a:off x="2649529" y="833216"/>
            <a:ext cx="206450" cy="9517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hteck 10"/>
          <p:cNvSpPr/>
          <p:nvPr/>
        </p:nvSpPr>
        <p:spPr>
          <a:xfrm>
            <a:off x="479859" y="1022477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origin</a:t>
            </a:r>
            <a:r>
              <a:rPr lang="de-DE" dirty="0" smtClean="0"/>
              <a:t>/uebung5</a:t>
            </a:r>
            <a:endParaRPr lang="de-DE" dirty="0"/>
          </a:p>
        </p:txBody>
      </p:sp>
      <p:cxnSp>
        <p:nvCxnSpPr>
          <p:cNvPr id="12" name="Gerade Verbindung mit Pfeil 11"/>
          <p:cNvCxnSpPr>
            <a:stCxn id="11" idx="2"/>
            <a:endCxn id="3" idx="1"/>
          </p:cNvCxnSpPr>
          <p:nvPr/>
        </p:nvCxnSpPr>
        <p:spPr>
          <a:xfrm>
            <a:off x="1410941" y="1329061"/>
            <a:ext cx="1032137" cy="5392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Abgerundete rechteckige Legende 12"/>
          <p:cNvSpPr/>
          <p:nvPr/>
        </p:nvSpPr>
        <p:spPr>
          <a:xfrm>
            <a:off x="3787060" y="3077866"/>
            <a:ext cx="1841027" cy="642368"/>
          </a:xfrm>
          <a:prstGeom prst="wedgeRoundRectCallout">
            <a:avLst>
              <a:gd name="adj1" fmla="val -54542"/>
              <a:gd name="adj2" fmla="val -148866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 smtClean="0"/>
              <a:t>git</a:t>
            </a:r>
            <a:r>
              <a:rPr lang="de-DE" dirty="0" smtClean="0"/>
              <a:t> push </a:t>
            </a:r>
            <a:r>
              <a:rPr lang="de-DE" dirty="0" err="1" smtClean="0"/>
              <a:t>server</a:t>
            </a:r>
            <a:r>
              <a:rPr lang="de-DE" dirty="0" smtClean="0"/>
              <a:t> uebung5</a:t>
            </a:r>
          </a:p>
        </p:txBody>
      </p:sp>
      <p:sp>
        <p:nvSpPr>
          <p:cNvPr id="10" name="Oval 9"/>
          <p:cNvSpPr/>
          <p:nvPr/>
        </p:nvSpPr>
        <p:spPr>
          <a:xfrm>
            <a:off x="7020833" y="3399050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7020833" y="2427307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B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15" name="Gerade Verbindung mit Pfeil 14"/>
          <p:cNvCxnSpPr>
            <a:stCxn id="14" idx="4"/>
            <a:endCxn id="10" idx="0"/>
          </p:cNvCxnSpPr>
          <p:nvPr/>
        </p:nvCxnSpPr>
        <p:spPr>
          <a:xfrm>
            <a:off x="7312799" y="2996678"/>
            <a:ext cx="0" cy="4023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hteck 17"/>
          <p:cNvSpPr/>
          <p:nvPr/>
        </p:nvSpPr>
        <p:spPr>
          <a:xfrm>
            <a:off x="5143129" y="1664845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uebung5</a:t>
            </a:r>
            <a:endParaRPr lang="de-DE" dirty="0"/>
          </a:p>
        </p:txBody>
      </p:sp>
      <p:cxnSp>
        <p:nvCxnSpPr>
          <p:cNvPr id="19" name="Gerade Verbindung mit Pfeil 18"/>
          <p:cNvCxnSpPr>
            <a:stCxn id="18" idx="2"/>
            <a:endCxn id="14" idx="1"/>
          </p:cNvCxnSpPr>
          <p:nvPr/>
        </p:nvCxnSpPr>
        <p:spPr>
          <a:xfrm>
            <a:off x="6074211" y="1971429"/>
            <a:ext cx="1032137" cy="5392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hteck 20"/>
          <p:cNvSpPr/>
          <p:nvPr/>
        </p:nvSpPr>
        <p:spPr>
          <a:xfrm>
            <a:off x="3280966" y="1022477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server</a:t>
            </a:r>
            <a:r>
              <a:rPr lang="de-DE" dirty="0" smtClean="0"/>
              <a:t>/uebung5</a:t>
            </a:r>
            <a:endParaRPr lang="de-DE" dirty="0"/>
          </a:p>
        </p:txBody>
      </p:sp>
      <p:cxnSp>
        <p:nvCxnSpPr>
          <p:cNvPr id="9" name="Gerade Verbindung mit Pfeil 8"/>
          <p:cNvCxnSpPr>
            <a:stCxn id="21" idx="2"/>
            <a:endCxn id="3" idx="7"/>
          </p:cNvCxnSpPr>
          <p:nvPr/>
        </p:nvCxnSpPr>
        <p:spPr>
          <a:xfrm flipH="1">
            <a:off x="2855979" y="1329061"/>
            <a:ext cx="1356069" cy="5392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313926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2357563" y="275668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3" name="Oval 2"/>
          <p:cNvSpPr/>
          <p:nvPr/>
        </p:nvSpPr>
        <p:spPr>
          <a:xfrm>
            <a:off x="2357563" y="1784939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B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4" name="Gerade Verbindung mit Pfeil 3"/>
          <p:cNvCxnSpPr>
            <a:stCxn id="3" idx="4"/>
            <a:endCxn id="2" idx="0"/>
          </p:cNvCxnSpPr>
          <p:nvPr/>
        </p:nvCxnSpPr>
        <p:spPr>
          <a:xfrm>
            <a:off x="2649529" y="2354310"/>
            <a:ext cx="0" cy="4023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hteck 4"/>
          <p:cNvSpPr/>
          <p:nvPr/>
        </p:nvSpPr>
        <p:spPr>
          <a:xfrm>
            <a:off x="1924897" y="526632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uebung5</a:t>
            </a:r>
            <a:endParaRPr lang="de-DE" dirty="0"/>
          </a:p>
        </p:txBody>
      </p:sp>
      <p:cxnSp>
        <p:nvCxnSpPr>
          <p:cNvPr id="6" name="Gerade Verbindung mit Pfeil 5"/>
          <p:cNvCxnSpPr>
            <a:stCxn id="5" idx="2"/>
            <a:endCxn id="3" idx="0"/>
          </p:cNvCxnSpPr>
          <p:nvPr/>
        </p:nvCxnSpPr>
        <p:spPr>
          <a:xfrm flipH="1">
            <a:off x="2649529" y="833216"/>
            <a:ext cx="206450" cy="9517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hteck 10"/>
          <p:cNvSpPr/>
          <p:nvPr/>
        </p:nvSpPr>
        <p:spPr>
          <a:xfrm>
            <a:off x="479859" y="1022477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origin</a:t>
            </a:r>
            <a:r>
              <a:rPr lang="de-DE" dirty="0" smtClean="0"/>
              <a:t>/uebung5</a:t>
            </a:r>
            <a:endParaRPr lang="de-DE" dirty="0"/>
          </a:p>
        </p:txBody>
      </p:sp>
      <p:cxnSp>
        <p:nvCxnSpPr>
          <p:cNvPr id="12" name="Gerade Verbindung mit Pfeil 11"/>
          <p:cNvCxnSpPr>
            <a:stCxn id="11" idx="2"/>
            <a:endCxn id="3" idx="1"/>
          </p:cNvCxnSpPr>
          <p:nvPr/>
        </p:nvCxnSpPr>
        <p:spPr>
          <a:xfrm>
            <a:off x="1410941" y="1329061"/>
            <a:ext cx="1032137" cy="5392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7020833" y="3399050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7020833" y="2427307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B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15" name="Gerade Verbindung mit Pfeil 14"/>
          <p:cNvCxnSpPr>
            <a:stCxn id="14" idx="4"/>
            <a:endCxn id="10" idx="0"/>
          </p:cNvCxnSpPr>
          <p:nvPr/>
        </p:nvCxnSpPr>
        <p:spPr>
          <a:xfrm>
            <a:off x="7312799" y="2996678"/>
            <a:ext cx="0" cy="4023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hteck 17"/>
          <p:cNvSpPr/>
          <p:nvPr/>
        </p:nvSpPr>
        <p:spPr>
          <a:xfrm>
            <a:off x="5143129" y="1664845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uebung5</a:t>
            </a:r>
            <a:endParaRPr lang="de-DE" dirty="0"/>
          </a:p>
        </p:txBody>
      </p:sp>
      <p:cxnSp>
        <p:nvCxnSpPr>
          <p:cNvPr id="19" name="Gerade Verbindung mit Pfeil 18"/>
          <p:cNvCxnSpPr>
            <a:stCxn id="18" idx="2"/>
            <a:endCxn id="14" idx="1"/>
          </p:cNvCxnSpPr>
          <p:nvPr/>
        </p:nvCxnSpPr>
        <p:spPr>
          <a:xfrm>
            <a:off x="6074211" y="1971429"/>
            <a:ext cx="1032137" cy="5392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2649528" y="5924721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2649528" y="495297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B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20" name="Gerade Verbindung mit Pfeil 19"/>
          <p:cNvCxnSpPr>
            <a:stCxn id="17" idx="4"/>
            <a:endCxn id="16" idx="0"/>
          </p:cNvCxnSpPr>
          <p:nvPr/>
        </p:nvCxnSpPr>
        <p:spPr>
          <a:xfrm>
            <a:off x="2941494" y="5522349"/>
            <a:ext cx="0" cy="4023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hteck 20"/>
          <p:cNvSpPr/>
          <p:nvPr/>
        </p:nvSpPr>
        <p:spPr>
          <a:xfrm>
            <a:off x="771824" y="4190516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server</a:t>
            </a:r>
            <a:r>
              <a:rPr lang="de-DE" dirty="0" smtClean="0"/>
              <a:t>/uebung5</a:t>
            </a:r>
            <a:endParaRPr lang="de-DE" dirty="0"/>
          </a:p>
        </p:txBody>
      </p:sp>
      <p:cxnSp>
        <p:nvCxnSpPr>
          <p:cNvPr id="22" name="Gerade Verbindung mit Pfeil 21"/>
          <p:cNvCxnSpPr>
            <a:stCxn id="21" idx="2"/>
            <a:endCxn id="17" idx="1"/>
          </p:cNvCxnSpPr>
          <p:nvPr/>
        </p:nvCxnSpPr>
        <p:spPr>
          <a:xfrm>
            <a:off x="1702906" y="4497100"/>
            <a:ext cx="1032137" cy="5392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hteck 22"/>
          <p:cNvSpPr/>
          <p:nvPr/>
        </p:nvSpPr>
        <p:spPr>
          <a:xfrm>
            <a:off x="2279285" y="3661837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uebung5</a:t>
            </a:r>
            <a:endParaRPr lang="de-DE" dirty="0"/>
          </a:p>
        </p:txBody>
      </p:sp>
      <p:cxnSp>
        <p:nvCxnSpPr>
          <p:cNvPr id="8" name="Gerade Verbindung mit Pfeil 7"/>
          <p:cNvCxnSpPr>
            <a:stCxn id="23" idx="2"/>
            <a:endCxn id="17" idx="0"/>
          </p:cNvCxnSpPr>
          <p:nvPr/>
        </p:nvCxnSpPr>
        <p:spPr>
          <a:xfrm flipH="1">
            <a:off x="2941494" y="3968421"/>
            <a:ext cx="268873" cy="9845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Abgerundete rechteckige Legende 25"/>
          <p:cNvSpPr/>
          <p:nvPr/>
        </p:nvSpPr>
        <p:spPr>
          <a:xfrm>
            <a:off x="3576884" y="4927610"/>
            <a:ext cx="2933951" cy="642368"/>
          </a:xfrm>
          <a:prstGeom prst="wedgeRoundRectCallout">
            <a:avLst>
              <a:gd name="adj1" fmla="val -59300"/>
              <a:gd name="adj2" fmla="val -121593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fetch</a:t>
            </a:r>
            <a:r>
              <a:rPr lang="de-DE" dirty="0" smtClean="0"/>
              <a:t> </a:t>
            </a:r>
            <a:r>
              <a:rPr lang="de-DE" dirty="0" err="1" smtClean="0"/>
              <a:t>server</a:t>
            </a:r>
            <a:endParaRPr lang="de-DE" dirty="0" smtClean="0"/>
          </a:p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checkout</a:t>
            </a:r>
            <a:r>
              <a:rPr lang="de-DE" dirty="0" smtClean="0"/>
              <a:t> uebung5</a:t>
            </a:r>
          </a:p>
        </p:txBody>
      </p:sp>
      <p:sp>
        <p:nvSpPr>
          <p:cNvPr id="27" name="Rechteck 26"/>
          <p:cNvSpPr/>
          <p:nvPr/>
        </p:nvSpPr>
        <p:spPr>
          <a:xfrm>
            <a:off x="3280966" y="1022477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server</a:t>
            </a:r>
            <a:r>
              <a:rPr lang="de-DE" dirty="0" smtClean="0"/>
              <a:t>/uebung5</a:t>
            </a:r>
            <a:endParaRPr lang="de-DE" dirty="0"/>
          </a:p>
        </p:txBody>
      </p:sp>
      <p:cxnSp>
        <p:nvCxnSpPr>
          <p:cNvPr id="28" name="Gerade Verbindung mit Pfeil 27"/>
          <p:cNvCxnSpPr>
            <a:stCxn id="27" idx="2"/>
          </p:cNvCxnSpPr>
          <p:nvPr/>
        </p:nvCxnSpPr>
        <p:spPr>
          <a:xfrm flipH="1">
            <a:off x="2855979" y="1329061"/>
            <a:ext cx="1356069" cy="5392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9482716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2357563" y="275668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3" name="Oval 2"/>
          <p:cNvSpPr/>
          <p:nvPr/>
        </p:nvSpPr>
        <p:spPr>
          <a:xfrm>
            <a:off x="2357563" y="1784939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B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4" name="Gerade Verbindung mit Pfeil 3"/>
          <p:cNvCxnSpPr>
            <a:stCxn id="3" idx="4"/>
            <a:endCxn id="2" idx="0"/>
          </p:cNvCxnSpPr>
          <p:nvPr/>
        </p:nvCxnSpPr>
        <p:spPr>
          <a:xfrm>
            <a:off x="2649529" y="2354310"/>
            <a:ext cx="0" cy="4023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hteck 4"/>
          <p:cNvSpPr/>
          <p:nvPr/>
        </p:nvSpPr>
        <p:spPr>
          <a:xfrm>
            <a:off x="1924897" y="526632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uebung5</a:t>
            </a:r>
            <a:endParaRPr lang="de-DE" dirty="0"/>
          </a:p>
        </p:txBody>
      </p:sp>
      <p:cxnSp>
        <p:nvCxnSpPr>
          <p:cNvPr id="6" name="Gerade Verbindung mit Pfeil 5"/>
          <p:cNvCxnSpPr>
            <a:stCxn id="5" idx="2"/>
            <a:endCxn id="3" idx="0"/>
          </p:cNvCxnSpPr>
          <p:nvPr/>
        </p:nvCxnSpPr>
        <p:spPr>
          <a:xfrm flipH="1">
            <a:off x="2649529" y="833216"/>
            <a:ext cx="206450" cy="9517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hteck 10"/>
          <p:cNvSpPr/>
          <p:nvPr/>
        </p:nvSpPr>
        <p:spPr>
          <a:xfrm>
            <a:off x="479859" y="1022477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origin</a:t>
            </a:r>
            <a:r>
              <a:rPr lang="de-DE" dirty="0" smtClean="0"/>
              <a:t>/uebung5</a:t>
            </a:r>
            <a:endParaRPr lang="de-DE" dirty="0"/>
          </a:p>
        </p:txBody>
      </p:sp>
      <p:cxnSp>
        <p:nvCxnSpPr>
          <p:cNvPr id="12" name="Gerade Verbindung mit Pfeil 11"/>
          <p:cNvCxnSpPr>
            <a:stCxn id="11" idx="2"/>
            <a:endCxn id="3" idx="1"/>
          </p:cNvCxnSpPr>
          <p:nvPr/>
        </p:nvCxnSpPr>
        <p:spPr>
          <a:xfrm>
            <a:off x="1410941" y="1329061"/>
            <a:ext cx="1032137" cy="5392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Abgerundete rechteckige Legende 12"/>
          <p:cNvSpPr/>
          <p:nvPr/>
        </p:nvSpPr>
        <p:spPr>
          <a:xfrm>
            <a:off x="4610473" y="4497100"/>
            <a:ext cx="3608361" cy="1800097"/>
          </a:xfrm>
          <a:prstGeom prst="wedgeRoundRectCallout">
            <a:avLst>
              <a:gd name="adj1" fmla="val -85467"/>
              <a:gd name="adj2" fmla="val 21739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smtClean="0"/>
              <a:t>echo C &gt; </a:t>
            </a:r>
            <a:r>
              <a:rPr lang="de-DE" dirty="0" err="1" smtClean="0"/>
              <a:t>C.txt</a:t>
            </a:r>
            <a:endParaRPr lang="de-DE" dirty="0" smtClean="0"/>
          </a:p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add</a:t>
            </a:r>
            <a:r>
              <a:rPr lang="de-DE" dirty="0" smtClean="0"/>
              <a:t> </a:t>
            </a:r>
            <a:r>
              <a:rPr lang="de-DE" dirty="0" err="1" smtClean="0"/>
              <a:t>C.txt</a:t>
            </a:r>
            <a:endParaRPr lang="de-DE" dirty="0" smtClean="0"/>
          </a:p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commit</a:t>
            </a:r>
            <a:r>
              <a:rPr lang="de-DE" dirty="0" smtClean="0"/>
              <a:t> –m C</a:t>
            </a:r>
          </a:p>
          <a:p>
            <a:r>
              <a:rPr lang="de-DE" dirty="0" smtClean="0"/>
              <a:t>echo D &gt; </a:t>
            </a:r>
            <a:r>
              <a:rPr lang="de-DE" dirty="0" err="1" smtClean="0"/>
              <a:t>D.txt</a:t>
            </a:r>
            <a:endParaRPr lang="de-DE" dirty="0" smtClean="0"/>
          </a:p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add</a:t>
            </a:r>
            <a:r>
              <a:rPr lang="de-DE" dirty="0" smtClean="0"/>
              <a:t> </a:t>
            </a:r>
            <a:r>
              <a:rPr lang="de-DE" dirty="0" err="1" smtClean="0"/>
              <a:t>D.txt</a:t>
            </a:r>
            <a:endParaRPr lang="de-DE" dirty="0" smtClean="0"/>
          </a:p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commit</a:t>
            </a:r>
            <a:r>
              <a:rPr lang="de-DE" dirty="0" smtClean="0"/>
              <a:t> –m D</a:t>
            </a:r>
          </a:p>
        </p:txBody>
      </p:sp>
      <p:sp>
        <p:nvSpPr>
          <p:cNvPr id="10" name="Oval 9"/>
          <p:cNvSpPr/>
          <p:nvPr/>
        </p:nvSpPr>
        <p:spPr>
          <a:xfrm>
            <a:off x="7020833" y="3399050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7020833" y="2427307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B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15" name="Gerade Verbindung mit Pfeil 14"/>
          <p:cNvCxnSpPr>
            <a:stCxn id="14" idx="4"/>
            <a:endCxn id="10" idx="0"/>
          </p:cNvCxnSpPr>
          <p:nvPr/>
        </p:nvCxnSpPr>
        <p:spPr>
          <a:xfrm>
            <a:off x="7312799" y="2996678"/>
            <a:ext cx="0" cy="4023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hteck 17"/>
          <p:cNvSpPr/>
          <p:nvPr/>
        </p:nvSpPr>
        <p:spPr>
          <a:xfrm>
            <a:off x="5143129" y="1664845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uebung5</a:t>
            </a:r>
            <a:endParaRPr lang="de-DE" dirty="0"/>
          </a:p>
        </p:txBody>
      </p:sp>
      <p:cxnSp>
        <p:nvCxnSpPr>
          <p:cNvPr id="19" name="Gerade Verbindung mit Pfeil 18"/>
          <p:cNvCxnSpPr>
            <a:stCxn id="18" idx="2"/>
            <a:endCxn id="14" idx="1"/>
          </p:cNvCxnSpPr>
          <p:nvPr/>
        </p:nvCxnSpPr>
        <p:spPr>
          <a:xfrm>
            <a:off x="6074211" y="1971429"/>
            <a:ext cx="1032137" cy="5392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2649528" y="5924721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2649528" y="495297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B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20" name="Gerade Verbindung mit Pfeil 19"/>
          <p:cNvCxnSpPr>
            <a:stCxn id="17" idx="4"/>
            <a:endCxn id="16" idx="0"/>
          </p:cNvCxnSpPr>
          <p:nvPr/>
        </p:nvCxnSpPr>
        <p:spPr>
          <a:xfrm>
            <a:off x="2941494" y="5522349"/>
            <a:ext cx="0" cy="4023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hteck 20"/>
          <p:cNvSpPr/>
          <p:nvPr/>
        </p:nvSpPr>
        <p:spPr>
          <a:xfrm>
            <a:off x="771824" y="4190516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server</a:t>
            </a:r>
            <a:r>
              <a:rPr lang="de-DE" dirty="0" smtClean="0"/>
              <a:t>/uebung5</a:t>
            </a:r>
            <a:endParaRPr lang="de-DE" dirty="0"/>
          </a:p>
        </p:txBody>
      </p:sp>
      <p:cxnSp>
        <p:nvCxnSpPr>
          <p:cNvPr id="22" name="Gerade Verbindung mit Pfeil 21"/>
          <p:cNvCxnSpPr>
            <a:stCxn id="21" idx="2"/>
            <a:endCxn id="17" idx="1"/>
          </p:cNvCxnSpPr>
          <p:nvPr/>
        </p:nvCxnSpPr>
        <p:spPr>
          <a:xfrm>
            <a:off x="1702906" y="4497100"/>
            <a:ext cx="1032137" cy="5392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hteck 22"/>
          <p:cNvSpPr/>
          <p:nvPr/>
        </p:nvSpPr>
        <p:spPr>
          <a:xfrm>
            <a:off x="2279285" y="3661837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uebung5</a:t>
            </a:r>
            <a:endParaRPr lang="de-DE" dirty="0"/>
          </a:p>
        </p:txBody>
      </p:sp>
      <p:cxnSp>
        <p:nvCxnSpPr>
          <p:cNvPr id="8" name="Gerade Verbindung mit Pfeil 7"/>
          <p:cNvCxnSpPr>
            <a:stCxn id="23" idx="2"/>
            <a:endCxn id="25" idx="1"/>
          </p:cNvCxnSpPr>
          <p:nvPr/>
        </p:nvCxnSpPr>
        <p:spPr>
          <a:xfrm>
            <a:off x="3210367" y="3968421"/>
            <a:ext cx="513207" cy="3273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3638059" y="5036360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C</a:t>
            </a:r>
          </a:p>
        </p:txBody>
      </p:sp>
      <p:sp>
        <p:nvSpPr>
          <p:cNvPr id="25" name="Oval 24"/>
          <p:cNvSpPr/>
          <p:nvPr/>
        </p:nvSpPr>
        <p:spPr>
          <a:xfrm>
            <a:off x="3638059" y="4212414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D</a:t>
            </a:r>
          </a:p>
        </p:txBody>
      </p:sp>
      <p:cxnSp>
        <p:nvCxnSpPr>
          <p:cNvPr id="26" name="Gerade Verbindung mit Pfeil 25"/>
          <p:cNvCxnSpPr>
            <a:stCxn id="25" idx="4"/>
            <a:endCxn id="24" idx="0"/>
          </p:cNvCxnSpPr>
          <p:nvPr/>
        </p:nvCxnSpPr>
        <p:spPr>
          <a:xfrm>
            <a:off x="3930025" y="4781785"/>
            <a:ext cx="0" cy="2545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/>
          <p:cNvCxnSpPr>
            <a:stCxn id="24" idx="2"/>
            <a:endCxn id="17" idx="6"/>
          </p:cNvCxnSpPr>
          <p:nvPr/>
        </p:nvCxnSpPr>
        <p:spPr>
          <a:xfrm flipH="1" flipV="1">
            <a:off x="3233459" y="5237664"/>
            <a:ext cx="404600" cy="833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hteck 29"/>
          <p:cNvSpPr/>
          <p:nvPr/>
        </p:nvSpPr>
        <p:spPr>
          <a:xfrm>
            <a:off x="3280966" y="1022477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server</a:t>
            </a:r>
            <a:r>
              <a:rPr lang="de-DE" dirty="0" smtClean="0"/>
              <a:t>/uebung5</a:t>
            </a:r>
            <a:endParaRPr lang="de-DE" dirty="0"/>
          </a:p>
        </p:txBody>
      </p:sp>
      <p:cxnSp>
        <p:nvCxnSpPr>
          <p:cNvPr id="31" name="Gerade Verbindung mit Pfeil 30"/>
          <p:cNvCxnSpPr>
            <a:stCxn id="30" idx="2"/>
          </p:cNvCxnSpPr>
          <p:nvPr/>
        </p:nvCxnSpPr>
        <p:spPr>
          <a:xfrm flipH="1">
            <a:off x="2855979" y="1329061"/>
            <a:ext cx="1356069" cy="5392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042787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7020833" y="3399050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7020833" y="2427307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B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15" name="Gerade Verbindung mit Pfeil 14"/>
          <p:cNvCxnSpPr>
            <a:stCxn id="14" idx="4"/>
            <a:endCxn id="10" idx="0"/>
          </p:cNvCxnSpPr>
          <p:nvPr/>
        </p:nvCxnSpPr>
        <p:spPr>
          <a:xfrm>
            <a:off x="7312799" y="2996678"/>
            <a:ext cx="0" cy="4023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hteck 17"/>
          <p:cNvSpPr/>
          <p:nvPr/>
        </p:nvSpPr>
        <p:spPr>
          <a:xfrm>
            <a:off x="5143129" y="1664845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uebung5</a:t>
            </a:r>
            <a:endParaRPr lang="de-DE" dirty="0"/>
          </a:p>
        </p:txBody>
      </p:sp>
      <p:cxnSp>
        <p:nvCxnSpPr>
          <p:cNvPr id="19" name="Gerade Verbindung mit Pfeil 18"/>
          <p:cNvCxnSpPr>
            <a:stCxn id="18" idx="2"/>
            <a:endCxn id="14" idx="1"/>
          </p:cNvCxnSpPr>
          <p:nvPr/>
        </p:nvCxnSpPr>
        <p:spPr>
          <a:xfrm>
            <a:off x="6074211" y="1971429"/>
            <a:ext cx="1032137" cy="5392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2649528" y="5924721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2649528" y="495297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B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20" name="Gerade Verbindung mit Pfeil 19"/>
          <p:cNvCxnSpPr>
            <a:stCxn id="17" idx="4"/>
            <a:endCxn id="16" idx="0"/>
          </p:cNvCxnSpPr>
          <p:nvPr/>
        </p:nvCxnSpPr>
        <p:spPr>
          <a:xfrm>
            <a:off x="2941494" y="5522349"/>
            <a:ext cx="0" cy="4023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hteck 20"/>
          <p:cNvSpPr/>
          <p:nvPr/>
        </p:nvSpPr>
        <p:spPr>
          <a:xfrm>
            <a:off x="771824" y="4190516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server</a:t>
            </a:r>
            <a:r>
              <a:rPr lang="de-DE" dirty="0" smtClean="0"/>
              <a:t>/uebung5</a:t>
            </a:r>
            <a:endParaRPr lang="de-DE" dirty="0"/>
          </a:p>
        </p:txBody>
      </p:sp>
      <p:cxnSp>
        <p:nvCxnSpPr>
          <p:cNvPr id="22" name="Gerade Verbindung mit Pfeil 21"/>
          <p:cNvCxnSpPr>
            <a:stCxn id="21" idx="2"/>
            <a:endCxn id="17" idx="1"/>
          </p:cNvCxnSpPr>
          <p:nvPr/>
        </p:nvCxnSpPr>
        <p:spPr>
          <a:xfrm>
            <a:off x="1702906" y="4497100"/>
            <a:ext cx="1032137" cy="5392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hteck 22"/>
          <p:cNvSpPr/>
          <p:nvPr/>
        </p:nvSpPr>
        <p:spPr>
          <a:xfrm>
            <a:off x="2279285" y="3661837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uebung5</a:t>
            </a:r>
            <a:endParaRPr lang="de-DE" dirty="0"/>
          </a:p>
        </p:txBody>
      </p:sp>
      <p:cxnSp>
        <p:nvCxnSpPr>
          <p:cNvPr id="8" name="Gerade Verbindung mit Pfeil 7"/>
          <p:cNvCxnSpPr>
            <a:stCxn id="23" idx="2"/>
            <a:endCxn id="25" idx="1"/>
          </p:cNvCxnSpPr>
          <p:nvPr/>
        </p:nvCxnSpPr>
        <p:spPr>
          <a:xfrm>
            <a:off x="3210367" y="3968421"/>
            <a:ext cx="513207" cy="3273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3638059" y="5036360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C</a:t>
            </a:r>
          </a:p>
        </p:txBody>
      </p:sp>
      <p:sp>
        <p:nvSpPr>
          <p:cNvPr id="25" name="Oval 24"/>
          <p:cNvSpPr/>
          <p:nvPr/>
        </p:nvSpPr>
        <p:spPr>
          <a:xfrm>
            <a:off x="3638059" y="4212414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D</a:t>
            </a:r>
          </a:p>
        </p:txBody>
      </p:sp>
      <p:cxnSp>
        <p:nvCxnSpPr>
          <p:cNvPr id="26" name="Gerade Verbindung mit Pfeil 25"/>
          <p:cNvCxnSpPr>
            <a:stCxn id="25" idx="4"/>
            <a:endCxn id="24" idx="0"/>
          </p:cNvCxnSpPr>
          <p:nvPr/>
        </p:nvCxnSpPr>
        <p:spPr>
          <a:xfrm>
            <a:off x="3930025" y="4781785"/>
            <a:ext cx="0" cy="2545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/>
          <p:cNvCxnSpPr>
            <a:stCxn id="24" idx="2"/>
            <a:endCxn id="17" idx="6"/>
          </p:cNvCxnSpPr>
          <p:nvPr/>
        </p:nvCxnSpPr>
        <p:spPr>
          <a:xfrm flipH="1" flipV="1">
            <a:off x="3233459" y="5237664"/>
            <a:ext cx="404600" cy="833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2357563" y="275668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2357563" y="1784939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B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30" name="Gerade Verbindung mit Pfeil 29"/>
          <p:cNvCxnSpPr>
            <a:stCxn id="28" idx="4"/>
            <a:endCxn id="27" idx="0"/>
          </p:cNvCxnSpPr>
          <p:nvPr/>
        </p:nvCxnSpPr>
        <p:spPr>
          <a:xfrm>
            <a:off x="2649529" y="2354310"/>
            <a:ext cx="0" cy="4023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hteck 30"/>
          <p:cNvSpPr/>
          <p:nvPr/>
        </p:nvSpPr>
        <p:spPr>
          <a:xfrm>
            <a:off x="1924897" y="526632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uebung5</a:t>
            </a:r>
            <a:endParaRPr lang="de-DE" dirty="0"/>
          </a:p>
        </p:txBody>
      </p:sp>
      <p:cxnSp>
        <p:nvCxnSpPr>
          <p:cNvPr id="32" name="Gerade Verbindung mit Pfeil 31"/>
          <p:cNvCxnSpPr>
            <a:stCxn id="31" idx="2"/>
            <a:endCxn id="35" idx="1"/>
          </p:cNvCxnSpPr>
          <p:nvPr/>
        </p:nvCxnSpPr>
        <p:spPr>
          <a:xfrm>
            <a:off x="2855979" y="833216"/>
            <a:ext cx="540018" cy="10351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echteck 32"/>
          <p:cNvSpPr/>
          <p:nvPr/>
        </p:nvSpPr>
        <p:spPr>
          <a:xfrm>
            <a:off x="2941494" y="1026307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server</a:t>
            </a:r>
            <a:r>
              <a:rPr lang="de-DE" dirty="0" smtClean="0"/>
              <a:t>/uebung5</a:t>
            </a:r>
            <a:endParaRPr lang="de-DE" dirty="0"/>
          </a:p>
        </p:txBody>
      </p:sp>
      <p:cxnSp>
        <p:nvCxnSpPr>
          <p:cNvPr id="34" name="Gerade Verbindung mit Pfeil 33"/>
          <p:cNvCxnSpPr>
            <a:stCxn id="33" idx="2"/>
            <a:endCxn id="28" idx="7"/>
          </p:cNvCxnSpPr>
          <p:nvPr/>
        </p:nvCxnSpPr>
        <p:spPr>
          <a:xfrm flipH="1">
            <a:off x="2855979" y="1332891"/>
            <a:ext cx="1016597" cy="5354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3310482" y="1784939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B1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36" name="Gerade Verbindung mit Pfeil 35"/>
          <p:cNvCxnSpPr>
            <a:stCxn id="35" idx="4"/>
            <a:endCxn id="27" idx="7"/>
          </p:cNvCxnSpPr>
          <p:nvPr/>
        </p:nvCxnSpPr>
        <p:spPr>
          <a:xfrm flipH="1">
            <a:off x="2855979" y="2354310"/>
            <a:ext cx="746469" cy="4857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hteck 36"/>
          <p:cNvSpPr/>
          <p:nvPr/>
        </p:nvSpPr>
        <p:spPr>
          <a:xfrm>
            <a:off x="479859" y="1022477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origin</a:t>
            </a:r>
            <a:r>
              <a:rPr lang="de-DE" dirty="0" smtClean="0"/>
              <a:t>/uebung5</a:t>
            </a:r>
            <a:endParaRPr lang="de-DE" dirty="0"/>
          </a:p>
        </p:txBody>
      </p:sp>
      <p:cxnSp>
        <p:nvCxnSpPr>
          <p:cNvPr id="38" name="Gerade Verbindung mit Pfeil 37"/>
          <p:cNvCxnSpPr>
            <a:stCxn id="37" idx="2"/>
            <a:endCxn id="28" idx="1"/>
          </p:cNvCxnSpPr>
          <p:nvPr/>
        </p:nvCxnSpPr>
        <p:spPr>
          <a:xfrm>
            <a:off x="1410941" y="1329061"/>
            <a:ext cx="1032137" cy="5392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Abgerundete rechteckige Legende 38"/>
          <p:cNvSpPr/>
          <p:nvPr/>
        </p:nvSpPr>
        <p:spPr>
          <a:xfrm>
            <a:off x="3602448" y="3317596"/>
            <a:ext cx="3333384" cy="1045003"/>
          </a:xfrm>
          <a:prstGeom prst="wedgeRoundRectCallout">
            <a:avLst>
              <a:gd name="adj1" fmla="val -50803"/>
              <a:gd name="adj2" fmla="val -83726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smtClean="0"/>
              <a:t>echo 1 &gt;&gt; </a:t>
            </a:r>
            <a:r>
              <a:rPr lang="de-DE" dirty="0" err="1" smtClean="0"/>
              <a:t>B.txt</a:t>
            </a:r>
            <a:endParaRPr lang="de-DE" dirty="0" smtClean="0"/>
          </a:p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add</a:t>
            </a:r>
            <a:r>
              <a:rPr lang="de-DE" dirty="0" smtClean="0"/>
              <a:t> </a:t>
            </a:r>
            <a:r>
              <a:rPr lang="de-DE" dirty="0" err="1" smtClean="0"/>
              <a:t>B.txt</a:t>
            </a:r>
            <a:endParaRPr lang="de-DE" dirty="0" smtClean="0"/>
          </a:p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commit</a:t>
            </a:r>
            <a:r>
              <a:rPr lang="de-DE" dirty="0" smtClean="0"/>
              <a:t> --</a:t>
            </a:r>
            <a:r>
              <a:rPr lang="de-DE" dirty="0" err="1" smtClean="0"/>
              <a:t>amend</a:t>
            </a:r>
            <a:r>
              <a:rPr lang="de-DE" dirty="0" smtClean="0"/>
              <a:t> –m B1</a:t>
            </a:r>
          </a:p>
        </p:txBody>
      </p:sp>
    </p:spTree>
    <p:extLst>
      <p:ext uri="{BB962C8B-B14F-4D97-AF65-F5344CB8AC3E}">
        <p14:creationId xmlns:p14="http://schemas.microsoft.com/office/powerpoint/2010/main" val="2246632970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7020833" y="3399050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7020833" y="2427307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B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15" name="Gerade Verbindung mit Pfeil 14"/>
          <p:cNvCxnSpPr>
            <a:stCxn id="14" idx="4"/>
            <a:endCxn id="10" idx="0"/>
          </p:cNvCxnSpPr>
          <p:nvPr/>
        </p:nvCxnSpPr>
        <p:spPr>
          <a:xfrm>
            <a:off x="7312799" y="2996678"/>
            <a:ext cx="0" cy="4023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hteck 17"/>
          <p:cNvSpPr/>
          <p:nvPr/>
        </p:nvSpPr>
        <p:spPr>
          <a:xfrm>
            <a:off x="5143129" y="1664845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uebung5</a:t>
            </a:r>
            <a:endParaRPr lang="de-DE" dirty="0"/>
          </a:p>
        </p:txBody>
      </p:sp>
      <p:cxnSp>
        <p:nvCxnSpPr>
          <p:cNvPr id="19" name="Gerade Verbindung mit Pfeil 18"/>
          <p:cNvCxnSpPr>
            <a:stCxn id="18" idx="2"/>
            <a:endCxn id="40" idx="0"/>
          </p:cNvCxnSpPr>
          <p:nvPr/>
        </p:nvCxnSpPr>
        <p:spPr>
          <a:xfrm flipH="1">
            <a:off x="5785333" y="1971429"/>
            <a:ext cx="288878" cy="4336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2649528" y="5924721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2649528" y="495297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B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20" name="Gerade Verbindung mit Pfeil 19"/>
          <p:cNvCxnSpPr>
            <a:stCxn id="17" idx="4"/>
            <a:endCxn id="16" idx="0"/>
          </p:cNvCxnSpPr>
          <p:nvPr/>
        </p:nvCxnSpPr>
        <p:spPr>
          <a:xfrm>
            <a:off x="2941494" y="5522349"/>
            <a:ext cx="0" cy="4023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hteck 20"/>
          <p:cNvSpPr/>
          <p:nvPr/>
        </p:nvSpPr>
        <p:spPr>
          <a:xfrm>
            <a:off x="771824" y="4190516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server</a:t>
            </a:r>
            <a:r>
              <a:rPr lang="de-DE" dirty="0" smtClean="0"/>
              <a:t>/uebung5</a:t>
            </a:r>
            <a:endParaRPr lang="de-DE" dirty="0"/>
          </a:p>
        </p:txBody>
      </p:sp>
      <p:cxnSp>
        <p:nvCxnSpPr>
          <p:cNvPr id="22" name="Gerade Verbindung mit Pfeil 21"/>
          <p:cNvCxnSpPr>
            <a:stCxn id="21" idx="2"/>
            <a:endCxn id="17" idx="1"/>
          </p:cNvCxnSpPr>
          <p:nvPr/>
        </p:nvCxnSpPr>
        <p:spPr>
          <a:xfrm>
            <a:off x="1702906" y="4497100"/>
            <a:ext cx="1032137" cy="5392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hteck 22"/>
          <p:cNvSpPr/>
          <p:nvPr/>
        </p:nvSpPr>
        <p:spPr>
          <a:xfrm>
            <a:off x="2279285" y="3661837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uebung5</a:t>
            </a:r>
            <a:endParaRPr lang="de-DE" dirty="0"/>
          </a:p>
        </p:txBody>
      </p:sp>
      <p:cxnSp>
        <p:nvCxnSpPr>
          <p:cNvPr id="8" name="Gerade Verbindung mit Pfeil 7"/>
          <p:cNvCxnSpPr>
            <a:stCxn id="23" idx="2"/>
            <a:endCxn id="25" idx="1"/>
          </p:cNvCxnSpPr>
          <p:nvPr/>
        </p:nvCxnSpPr>
        <p:spPr>
          <a:xfrm>
            <a:off x="3210367" y="3968421"/>
            <a:ext cx="513207" cy="3273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3638059" y="5036360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C</a:t>
            </a:r>
          </a:p>
        </p:txBody>
      </p:sp>
      <p:sp>
        <p:nvSpPr>
          <p:cNvPr id="25" name="Oval 24"/>
          <p:cNvSpPr/>
          <p:nvPr/>
        </p:nvSpPr>
        <p:spPr>
          <a:xfrm>
            <a:off x="3638059" y="4212414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D</a:t>
            </a:r>
          </a:p>
        </p:txBody>
      </p:sp>
      <p:cxnSp>
        <p:nvCxnSpPr>
          <p:cNvPr id="26" name="Gerade Verbindung mit Pfeil 25"/>
          <p:cNvCxnSpPr>
            <a:stCxn id="25" idx="4"/>
            <a:endCxn id="24" idx="0"/>
          </p:cNvCxnSpPr>
          <p:nvPr/>
        </p:nvCxnSpPr>
        <p:spPr>
          <a:xfrm>
            <a:off x="3930025" y="4781785"/>
            <a:ext cx="0" cy="2545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/>
          <p:cNvCxnSpPr>
            <a:stCxn id="24" idx="2"/>
            <a:endCxn id="17" idx="6"/>
          </p:cNvCxnSpPr>
          <p:nvPr/>
        </p:nvCxnSpPr>
        <p:spPr>
          <a:xfrm flipH="1" flipV="1">
            <a:off x="3233459" y="5237664"/>
            <a:ext cx="404600" cy="833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2357563" y="275668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2357563" y="1784939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B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30" name="Gerade Verbindung mit Pfeil 29"/>
          <p:cNvCxnSpPr>
            <a:stCxn id="28" idx="4"/>
            <a:endCxn id="27" idx="0"/>
          </p:cNvCxnSpPr>
          <p:nvPr/>
        </p:nvCxnSpPr>
        <p:spPr>
          <a:xfrm>
            <a:off x="2649529" y="2354310"/>
            <a:ext cx="0" cy="4023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hteck 30"/>
          <p:cNvSpPr/>
          <p:nvPr/>
        </p:nvSpPr>
        <p:spPr>
          <a:xfrm>
            <a:off x="1924897" y="526632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uebung5</a:t>
            </a:r>
            <a:endParaRPr lang="de-DE" dirty="0"/>
          </a:p>
        </p:txBody>
      </p:sp>
      <p:cxnSp>
        <p:nvCxnSpPr>
          <p:cNvPr id="32" name="Gerade Verbindung mit Pfeil 31"/>
          <p:cNvCxnSpPr>
            <a:stCxn id="31" idx="2"/>
            <a:endCxn id="35" idx="1"/>
          </p:cNvCxnSpPr>
          <p:nvPr/>
        </p:nvCxnSpPr>
        <p:spPr>
          <a:xfrm>
            <a:off x="2855979" y="833216"/>
            <a:ext cx="540018" cy="10351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echteck 32"/>
          <p:cNvSpPr/>
          <p:nvPr/>
        </p:nvSpPr>
        <p:spPr>
          <a:xfrm>
            <a:off x="2941494" y="1026307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server</a:t>
            </a:r>
            <a:r>
              <a:rPr lang="de-DE" dirty="0" smtClean="0"/>
              <a:t>/uebung5</a:t>
            </a:r>
            <a:endParaRPr lang="de-DE" dirty="0"/>
          </a:p>
        </p:txBody>
      </p:sp>
      <p:cxnSp>
        <p:nvCxnSpPr>
          <p:cNvPr id="34" name="Gerade Verbindung mit Pfeil 33"/>
          <p:cNvCxnSpPr>
            <a:stCxn id="33" idx="2"/>
            <a:endCxn id="28" idx="7"/>
          </p:cNvCxnSpPr>
          <p:nvPr/>
        </p:nvCxnSpPr>
        <p:spPr>
          <a:xfrm flipH="1">
            <a:off x="2855979" y="1332891"/>
            <a:ext cx="1016597" cy="5354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3310482" y="1784939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B1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36" name="Gerade Verbindung mit Pfeil 35"/>
          <p:cNvCxnSpPr>
            <a:stCxn id="35" idx="4"/>
            <a:endCxn id="27" idx="7"/>
          </p:cNvCxnSpPr>
          <p:nvPr/>
        </p:nvCxnSpPr>
        <p:spPr>
          <a:xfrm flipH="1">
            <a:off x="2855979" y="2354310"/>
            <a:ext cx="746469" cy="4857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hteck 36"/>
          <p:cNvSpPr/>
          <p:nvPr/>
        </p:nvSpPr>
        <p:spPr>
          <a:xfrm>
            <a:off x="479859" y="1022477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origin</a:t>
            </a:r>
            <a:r>
              <a:rPr lang="de-DE" dirty="0" smtClean="0"/>
              <a:t>/uebung5</a:t>
            </a:r>
            <a:endParaRPr lang="de-DE" dirty="0"/>
          </a:p>
        </p:txBody>
      </p:sp>
      <p:cxnSp>
        <p:nvCxnSpPr>
          <p:cNvPr id="38" name="Gerade Verbindung mit Pfeil 37"/>
          <p:cNvCxnSpPr>
            <a:stCxn id="37" idx="2"/>
            <a:endCxn id="28" idx="1"/>
          </p:cNvCxnSpPr>
          <p:nvPr/>
        </p:nvCxnSpPr>
        <p:spPr>
          <a:xfrm>
            <a:off x="1410941" y="1329061"/>
            <a:ext cx="1032137" cy="5392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Abgerundete rechteckige Legende 38"/>
          <p:cNvSpPr/>
          <p:nvPr/>
        </p:nvSpPr>
        <p:spPr>
          <a:xfrm>
            <a:off x="4701469" y="4430477"/>
            <a:ext cx="3333384" cy="605884"/>
          </a:xfrm>
          <a:prstGeom prst="wedgeRoundRectCallout">
            <a:avLst>
              <a:gd name="adj1" fmla="val -78831"/>
              <a:gd name="adj2" fmla="val -319864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 smtClean="0"/>
              <a:t>git</a:t>
            </a:r>
            <a:r>
              <a:rPr lang="de-DE" dirty="0" smtClean="0"/>
              <a:t> push </a:t>
            </a:r>
            <a:r>
              <a:rPr lang="de-DE" dirty="0" err="1" smtClean="0"/>
              <a:t>server</a:t>
            </a:r>
            <a:r>
              <a:rPr lang="de-DE" dirty="0" smtClean="0"/>
              <a:t> –f uebung5</a:t>
            </a:r>
          </a:p>
        </p:txBody>
      </p:sp>
      <p:sp>
        <p:nvSpPr>
          <p:cNvPr id="40" name="Oval 39"/>
          <p:cNvSpPr/>
          <p:nvPr/>
        </p:nvSpPr>
        <p:spPr>
          <a:xfrm>
            <a:off x="5493367" y="2405045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B1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3" name="Gerade Verbindung mit Pfeil 2"/>
          <p:cNvCxnSpPr>
            <a:stCxn id="40" idx="5"/>
            <a:endCxn id="10" idx="2"/>
          </p:cNvCxnSpPr>
          <p:nvPr/>
        </p:nvCxnSpPr>
        <p:spPr>
          <a:xfrm>
            <a:off x="5991783" y="2891034"/>
            <a:ext cx="1029050" cy="7927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5643565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7020833" y="3399050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7020833" y="2427307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B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15" name="Gerade Verbindung mit Pfeil 14"/>
          <p:cNvCxnSpPr>
            <a:stCxn id="14" idx="4"/>
            <a:endCxn id="10" idx="0"/>
          </p:cNvCxnSpPr>
          <p:nvPr/>
        </p:nvCxnSpPr>
        <p:spPr>
          <a:xfrm>
            <a:off x="7312799" y="2996678"/>
            <a:ext cx="0" cy="4023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hteck 17"/>
          <p:cNvSpPr/>
          <p:nvPr/>
        </p:nvSpPr>
        <p:spPr>
          <a:xfrm>
            <a:off x="5143129" y="1664845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uebung5</a:t>
            </a:r>
            <a:endParaRPr lang="de-DE" dirty="0"/>
          </a:p>
        </p:txBody>
      </p:sp>
      <p:cxnSp>
        <p:nvCxnSpPr>
          <p:cNvPr id="19" name="Gerade Verbindung mit Pfeil 18"/>
          <p:cNvCxnSpPr>
            <a:stCxn id="18" idx="2"/>
            <a:endCxn id="40" idx="0"/>
          </p:cNvCxnSpPr>
          <p:nvPr/>
        </p:nvCxnSpPr>
        <p:spPr>
          <a:xfrm flipH="1">
            <a:off x="5785333" y="1971429"/>
            <a:ext cx="288878" cy="4336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2649528" y="5924721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2649528" y="495297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B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20" name="Gerade Verbindung mit Pfeil 19"/>
          <p:cNvCxnSpPr>
            <a:stCxn id="17" idx="4"/>
            <a:endCxn id="16" idx="0"/>
          </p:cNvCxnSpPr>
          <p:nvPr/>
        </p:nvCxnSpPr>
        <p:spPr>
          <a:xfrm>
            <a:off x="2941494" y="5522349"/>
            <a:ext cx="0" cy="4023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hteck 20"/>
          <p:cNvSpPr/>
          <p:nvPr/>
        </p:nvSpPr>
        <p:spPr>
          <a:xfrm>
            <a:off x="771824" y="4190516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server</a:t>
            </a:r>
            <a:r>
              <a:rPr lang="de-DE" dirty="0" smtClean="0"/>
              <a:t>/uebung5</a:t>
            </a:r>
            <a:endParaRPr lang="de-DE" dirty="0"/>
          </a:p>
        </p:txBody>
      </p:sp>
      <p:cxnSp>
        <p:nvCxnSpPr>
          <p:cNvPr id="22" name="Gerade Verbindung mit Pfeil 21"/>
          <p:cNvCxnSpPr>
            <a:stCxn id="21" idx="2"/>
            <a:endCxn id="41" idx="0"/>
          </p:cNvCxnSpPr>
          <p:nvPr/>
        </p:nvCxnSpPr>
        <p:spPr>
          <a:xfrm flipH="1">
            <a:off x="1632932" y="4497100"/>
            <a:ext cx="69974" cy="4558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hteck 22"/>
          <p:cNvSpPr/>
          <p:nvPr/>
        </p:nvSpPr>
        <p:spPr>
          <a:xfrm>
            <a:off x="2279285" y="3661837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uebung5</a:t>
            </a:r>
            <a:endParaRPr lang="de-DE" dirty="0"/>
          </a:p>
        </p:txBody>
      </p:sp>
      <p:cxnSp>
        <p:nvCxnSpPr>
          <p:cNvPr id="8" name="Gerade Verbindung mit Pfeil 7"/>
          <p:cNvCxnSpPr>
            <a:stCxn id="23" idx="2"/>
            <a:endCxn id="25" idx="1"/>
          </p:cNvCxnSpPr>
          <p:nvPr/>
        </p:nvCxnSpPr>
        <p:spPr>
          <a:xfrm>
            <a:off x="3210367" y="3968421"/>
            <a:ext cx="513207" cy="3273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3638059" y="5036360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C</a:t>
            </a:r>
          </a:p>
        </p:txBody>
      </p:sp>
      <p:sp>
        <p:nvSpPr>
          <p:cNvPr id="25" name="Oval 24"/>
          <p:cNvSpPr/>
          <p:nvPr/>
        </p:nvSpPr>
        <p:spPr>
          <a:xfrm>
            <a:off x="3638059" y="4212414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D</a:t>
            </a:r>
          </a:p>
        </p:txBody>
      </p:sp>
      <p:cxnSp>
        <p:nvCxnSpPr>
          <p:cNvPr id="26" name="Gerade Verbindung mit Pfeil 25"/>
          <p:cNvCxnSpPr>
            <a:stCxn id="25" idx="4"/>
            <a:endCxn id="24" idx="0"/>
          </p:cNvCxnSpPr>
          <p:nvPr/>
        </p:nvCxnSpPr>
        <p:spPr>
          <a:xfrm>
            <a:off x="3930025" y="4781785"/>
            <a:ext cx="0" cy="2545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/>
          <p:cNvCxnSpPr>
            <a:stCxn id="24" idx="2"/>
            <a:endCxn id="17" idx="6"/>
          </p:cNvCxnSpPr>
          <p:nvPr/>
        </p:nvCxnSpPr>
        <p:spPr>
          <a:xfrm flipH="1" flipV="1">
            <a:off x="3233459" y="5237664"/>
            <a:ext cx="404600" cy="833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2357563" y="275668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2357563" y="1784939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B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30" name="Gerade Verbindung mit Pfeil 29"/>
          <p:cNvCxnSpPr>
            <a:stCxn id="28" idx="4"/>
            <a:endCxn id="27" idx="0"/>
          </p:cNvCxnSpPr>
          <p:nvPr/>
        </p:nvCxnSpPr>
        <p:spPr>
          <a:xfrm>
            <a:off x="2649529" y="2354310"/>
            <a:ext cx="0" cy="4023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hteck 30"/>
          <p:cNvSpPr/>
          <p:nvPr/>
        </p:nvSpPr>
        <p:spPr>
          <a:xfrm>
            <a:off x="1924897" y="526632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uebung5</a:t>
            </a:r>
            <a:endParaRPr lang="de-DE" dirty="0"/>
          </a:p>
        </p:txBody>
      </p:sp>
      <p:cxnSp>
        <p:nvCxnSpPr>
          <p:cNvPr id="32" name="Gerade Verbindung mit Pfeil 31"/>
          <p:cNvCxnSpPr>
            <a:stCxn id="31" idx="2"/>
            <a:endCxn id="35" idx="1"/>
          </p:cNvCxnSpPr>
          <p:nvPr/>
        </p:nvCxnSpPr>
        <p:spPr>
          <a:xfrm>
            <a:off x="2855979" y="833216"/>
            <a:ext cx="540018" cy="10351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echteck 32"/>
          <p:cNvSpPr/>
          <p:nvPr/>
        </p:nvSpPr>
        <p:spPr>
          <a:xfrm>
            <a:off x="2941494" y="1026307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server</a:t>
            </a:r>
            <a:r>
              <a:rPr lang="de-DE" dirty="0" smtClean="0"/>
              <a:t>/uebung5</a:t>
            </a:r>
            <a:endParaRPr lang="de-DE" dirty="0"/>
          </a:p>
        </p:txBody>
      </p:sp>
      <p:cxnSp>
        <p:nvCxnSpPr>
          <p:cNvPr id="34" name="Gerade Verbindung mit Pfeil 33"/>
          <p:cNvCxnSpPr>
            <a:stCxn id="33" idx="2"/>
            <a:endCxn id="28" idx="7"/>
          </p:cNvCxnSpPr>
          <p:nvPr/>
        </p:nvCxnSpPr>
        <p:spPr>
          <a:xfrm flipH="1">
            <a:off x="2855979" y="1332891"/>
            <a:ext cx="1016597" cy="5354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3310482" y="1784939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B1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36" name="Gerade Verbindung mit Pfeil 35"/>
          <p:cNvCxnSpPr>
            <a:stCxn id="35" idx="4"/>
            <a:endCxn id="27" idx="7"/>
          </p:cNvCxnSpPr>
          <p:nvPr/>
        </p:nvCxnSpPr>
        <p:spPr>
          <a:xfrm flipH="1">
            <a:off x="2855979" y="2354310"/>
            <a:ext cx="746469" cy="4857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hteck 36"/>
          <p:cNvSpPr/>
          <p:nvPr/>
        </p:nvSpPr>
        <p:spPr>
          <a:xfrm>
            <a:off x="479859" y="1022477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origin</a:t>
            </a:r>
            <a:r>
              <a:rPr lang="de-DE" dirty="0" smtClean="0"/>
              <a:t>/uebung5</a:t>
            </a:r>
            <a:endParaRPr lang="de-DE" dirty="0"/>
          </a:p>
        </p:txBody>
      </p:sp>
      <p:cxnSp>
        <p:nvCxnSpPr>
          <p:cNvPr id="38" name="Gerade Verbindung mit Pfeil 37"/>
          <p:cNvCxnSpPr>
            <a:stCxn id="37" idx="2"/>
            <a:endCxn id="28" idx="1"/>
          </p:cNvCxnSpPr>
          <p:nvPr/>
        </p:nvCxnSpPr>
        <p:spPr>
          <a:xfrm>
            <a:off x="1410941" y="1329061"/>
            <a:ext cx="1032137" cy="5392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Abgerundete rechteckige Legende 38"/>
          <p:cNvSpPr/>
          <p:nvPr/>
        </p:nvSpPr>
        <p:spPr>
          <a:xfrm>
            <a:off x="4803657" y="5705161"/>
            <a:ext cx="1940750" cy="605884"/>
          </a:xfrm>
          <a:prstGeom prst="wedgeRoundRectCallout">
            <a:avLst>
              <a:gd name="adj1" fmla="val -105034"/>
              <a:gd name="adj2" fmla="val 17477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fetch</a:t>
            </a:r>
            <a:r>
              <a:rPr lang="de-DE" dirty="0" smtClean="0"/>
              <a:t> </a:t>
            </a:r>
            <a:r>
              <a:rPr lang="de-DE" dirty="0" err="1" smtClean="0"/>
              <a:t>server</a:t>
            </a:r>
            <a:endParaRPr lang="de-DE" dirty="0" smtClean="0"/>
          </a:p>
        </p:txBody>
      </p:sp>
      <p:sp>
        <p:nvSpPr>
          <p:cNvPr id="40" name="Oval 39"/>
          <p:cNvSpPr/>
          <p:nvPr/>
        </p:nvSpPr>
        <p:spPr>
          <a:xfrm>
            <a:off x="5493367" y="2405045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B1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3" name="Gerade Verbindung mit Pfeil 2"/>
          <p:cNvCxnSpPr>
            <a:stCxn id="40" idx="5"/>
            <a:endCxn id="10" idx="2"/>
          </p:cNvCxnSpPr>
          <p:nvPr/>
        </p:nvCxnSpPr>
        <p:spPr>
          <a:xfrm>
            <a:off x="5991783" y="2891034"/>
            <a:ext cx="1029050" cy="7927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1340966" y="495297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B1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4" name="Gerade Verbindung mit Pfeil 3"/>
          <p:cNvCxnSpPr>
            <a:stCxn id="41" idx="5"/>
            <a:endCxn id="16" idx="1"/>
          </p:cNvCxnSpPr>
          <p:nvPr/>
        </p:nvCxnSpPr>
        <p:spPr>
          <a:xfrm>
            <a:off x="1839382" y="5438967"/>
            <a:ext cx="895661" cy="5691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00694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endParaRPr lang="de-DE"/>
          </a:p>
        </p:txBody>
      </p:sp>
      <p:sp>
        <p:nvSpPr>
          <p:cNvPr id="3" name="Textfeld 2"/>
          <p:cNvSpPr txBox="1"/>
          <p:nvPr/>
        </p:nvSpPr>
        <p:spPr>
          <a:xfrm>
            <a:off x="642324" y="1927102"/>
            <a:ext cx="7215938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latin typeface="Courier New"/>
                <a:cs typeface="Courier New"/>
              </a:rPr>
              <a:t>### Zeige den Inhalt eines </a:t>
            </a:r>
            <a:r>
              <a:rPr lang="de-DE" b="1" dirty="0" err="1" smtClean="0">
                <a:latin typeface="Courier New"/>
                <a:cs typeface="Courier New"/>
              </a:rPr>
              <a:t>Commits</a:t>
            </a:r>
            <a:endParaRPr lang="de-DE" b="1" dirty="0" smtClean="0">
              <a:latin typeface="Courier New"/>
              <a:cs typeface="Courier New"/>
            </a:endParaRP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cat</a:t>
            </a:r>
            <a:r>
              <a:rPr lang="de-DE" b="1" dirty="0" smtClean="0">
                <a:latin typeface="Courier New"/>
                <a:cs typeface="Courier New"/>
              </a:rPr>
              <a:t>-file –p HEAD</a:t>
            </a:r>
          </a:p>
          <a:p>
            <a:r>
              <a:rPr lang="nl-NL" sz="1200" b="1" dirty="0">
                <a:latin typeface="Courier New"/>
                <a:cs typeface="Courier New"/>
              </a:rPr>
              <a:t>tree da754751b74e4e4c8d5cb9d8c56d6562aa54160a</a:t>
            </a:r>
          </a:p>
          <a:p>
            <a:r>
              <a:rPr lang="en-US" sz="1200" b="1" dirty="0">
                <a:latin typeface="Courier New"/>
                <a:cs typeface="Courier New"/>
              </a:rPr>
              <a:t>parent 2196df43a762b65072fbf9efc2bcf2d863466b62</a:t>
            </a:r>
          </a:p>
          <a:p>
            <a:r>
              <a:rPr lang="en-US" sz="1200" b="1" dirty="0">
                <a:latin typeface="Courier New"/>
                <a:cs typeface="Courier New"/>
              </a:rPr>
              <a:t>author </a:t>
            </a:r>
            <a:r>
              <a:rPr lang="en-US" sz="1200" b="1" dirty="0" err="1">
                <a:latin typeface="Courier New"/>
                <a:cs typeface="Courier New"/>
              </a:rPr>
              <a:t>oliver.widder@gmail.com</a:t>
            </a:r>
            <a:r>
              <a:rPr lang="en-US" sz="1200" b="1" dirty="0">
                <a:latin typeface="Courier New"/>
                <a:cs typeface="Courier New"/>
              </a:rPr>
              <a:t> &lt;</a:t>
            </a:r>
            <a:r>
              <a:rPr lang="en-US" sz="1200" b="1" dirty="0" err="1">
                <a:latin typeface="Courier New"/>
                <a:cs typeface="Courier New"/>
              </a:rPr>
              <a:t>oliver.widder@gmail.com</a:t>
            </a:r>
            <a:r>
              <a:rPr lang="en-US" sz="1200" b="1" dirty="0">
                <a:latin typeface="Courier New"/>
                <a:cs typeface="Courier New"/>
              </a:rPr>
              <a:t>&gt; 1398583414 +0200</a:t>
            </a:r>
          </a:p>
          <a:p>
            <a:r>
              <a:rPr lang="en-US" sz="1200" b="1" dirty="0">
                <a:latin typeface="Courier New"/>
                <a:cs typeface="Courier New"/>
              </a:rPr>
              <a:t>committer </a:t>
            </a:r>
            <a:r>
              <a:rPr lang="en-US" sz="1200" b="1" dirty="0" err="1">
                <a:latin typeface="Courier New"/>
                <a:cs typeface="Courier New"/>
              </a:rPr>
              <a:t>oliver.widder@gmail.com</a:t>
            </a:r>
            <a:r>
              <a:rPr lang="en-US" sz="1200" b="1" dirty="0">
                <a:latin typeface="Courier New"/>
                <a:cs typeface="Courier New"/>
              </a:rPr>
              <a:t> &lt;</a:t>
            </a:r>
            <a:r>
              <a:rPr lang="en-US" sz="1200" b="1" dirty="0" err="1">
                <a:latin typeface="Courier New"/>
                <a:cs typeface="Courier New"/>
              </a:rPr>
              <a:t>oliver.widder@gmail.com</a:t>
            </a:r>
            <a:r>
              <a:rPr lang="en-US" sz="1200" b="1" dirty="0">
                <a:latin typeface="Courier New"/>
                <a:cs typeface="Courier New"/>
              </a:rPr>
              <a:t>&gt; 1398583414 +0200</a:t>
            </a:r>
            <a:endParaRPr lang="de-DE" sz="1200" b="1" dirty="0">
              <a:latin typeface="Courier New"/>
              <a:cs typeface="Courier New"/>
            </a:endParaRP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cat</a:t>
            </a:r>
            <a:r>
              <a:rPr lang="de-DE" b="1" dirty="0" smtClean="0">
                <a:latin typeface="Courier New"/>
                <a:cs typeface="Courier New"/>
              </a:rPr>
              <a:t>-file –p da754</a:t>
            </a:r>
          </a:p>
          <a:p>
            <a:r>
              <a:rPr lang="nl-NL" sz="1200" b="1" dirty="0">
                <a:latin typeface="Courier New"/>
                <a:cs typeface="Courier New"/>
              </a:rPr>
              <a:t>100644 </a:t>
            </a:r>
            <a:r>
              <a:rPr lang="nl-NL" sz="1200" b="1" dirty="0" err="1">
                <a:latin typeface="Courier New"/>
                <a:cs typeface="Courier New"/>
              </a:rPr>
              <a:t>blob</a:t>
            </a:r>
            <a:r>
              <a:rPr lang="nl-NL" sz="1200" b="1" dirty="0">
                <a:latin typeface="Courier New"/>
                <a:cs typeface="Courier New"/>
              </a:rPr>
              <a:t> aa92882e75bb267c95f24806ef9b724e52b7e07e	</a:t>
            </a:r>
            <a:r>
              <a:rPr lang="nl-NL" sz="1200" b="1" dirty="0" err="1">
                <a:latin typeface="Courier New"/>
                <a:cs typeface="Courier New"/>
              </a:rPr>
              <a:t>README.md</a:t>
            </a:r>
            <a:endParaRPr lang="nl-NL" sz="1200" b="1" dirty="0">
              <a:latin typeface="Courier New"/>
              <a:cs typeface="Courier New"/>
            </a:endParaRPr>
          </a:p>
          <a:p>
            <a:r>
              <a:rPr lang="nb-NO" sz="1200" b="1" dirty="0">
                <a:latin typeface="Courier New"/>
                <a:cs typeface="Courier New"/>
              </a:rPr>
              <a:t>100644 </a:t>
            </a:r>
            <a:r>
              <a:rPr lang="nb-NO" sz="1200" b="1" dirty="0" err="1">
                <a:latin typeface="Courier New"/>
                <a:cs typeface="Courier New"/>
              </a:rPr>
              <a:t>blob</a:t>
            </a:r>
            <a:r>
              <a:rPr lang="nb-NO" sz="1200" b="1" dirty="0">
                <a:latin typeface="Courier New"/>
                <a:cs typeface="Courier New"/>
              </a:rPr>
              <a:t> 94954abda49de8615a048f8d2e64b5de848e27a1	</a:t>
            </a:r>
            <a:r>
              <a:rPr lang="nb-NO" sz="1200" b="1" dirty="0" err="1" smtClean="0">
                <a:latin typeface="Courier New"/>
                <a:cs typeface="Courier New"/>
              </a:rPr>
              <a:t>hello.txt</a:t>
            </a:r>
            <a:endParaRPr lang="de-DE" sz="1200" b="1" dirty="0">
              <a:latin typeface="Courier New"/>
              <a:cs typeface="Courier New"/>
            </a:endParaRPr>
          </a:p>
          <a:p>
            <a:endParaRPr lang="de-DE" b="1" dirty="0" smtClean="0">
              <a:latin typeface="Courier New"/>
              <a:cs typeface="Courier New"/>
            </a:endParaRPr>
          </a:p>
          <a:p>
            <a:r>
              <a:rPr lang="de-DE" b="1" dirty="0" smtClean="0">
                <a:latin typeface="Courier New"/>
                <a:cs typeface="Courier New"/>
              </a:rPr>
              <a:t># oder</a:t>
            </a: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ls-tree</a:t>
            </a:r>
            <a:r>
              <a:rPr lang="de-DE" b="1" dirty="0" smtClean="0">
                <a:latin typeface="Courier New"/>
                <a:cs typeface="Courier New"/>
              </a:rPr>
              <a:t> HEAD</a:t>
            </a:r>
          </a:p>
          <a:p>
            <a:endParaRPr lang="de-DE" b="1" dirty="0">
              <a:latin typeface="Courier New"/>
              <a:cs typeface="Courier New"/>
            </a:endParaRPr>
          </a:p>
          <a:p>
            <a:r>
              <a:rPr lang="de-DE" b="1" dirty="0" smtClean="0">
                <a:latin typeface="Courier New"/>
                <a:cs typeface="Courier New"/>
              </a:rPr>
              <a:t>### HEAD Reference</a:t>
            </a: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cat</a:t>
            </a:r>
            <a:r>
              <a:rPr lang="de-DE" b="1" dirty="0" smtClean="0">
                <a:latin typeface="Courier New"/>
                <a:cs typeface="Courier New"/>
              </a:rPr>
              <a:t> .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/HEAD</a:t>
            </a:r>
            <a:endParaRPr lang="de-DE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531385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7020833" y="3399050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7020833" y="2427307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B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15" name="Gerade Verbindung mit Pfeil 14"/>
          <p:cNvCxnSpPr>
            <a:stCxn id="14" idx="4"/>
            <a:endCxn id="10" idx="0"/>
          </p:cNvCxnSpPr>
          <p:nvPr/>
        </p:nvCxnSpPr>
        <p:spPr>
          <a:xfrm>
            <a:off x="7312799" y="2996678"/>
            <a:ext cx="0" cy="4023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hteck 17"/>
          <p:cNvSpPr/>
          <p:nvPr/>
        </p:nvSpPr>
        <p:spPr>
          <a:xfrm>
            <a:off x="5143129" y="1664845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uebung5</a:t>
            </a:r>
            <a:endParaRPr lang="de-DE" dirty="0"/>
          </a:p>
        </p:txBody>
      </p:sp>
      <p:cxnSp>
        <p:nvCxnSpPr>
          <p:cNvPr id="19" name="Gerade Verbindung mit Pfeil 18"/>
          <p:cNvCxnSpPr>
            <a:stCxn id="18" idx="2"/>
            <a:endCxn id="40" idx="0"/>
          </p:cNvCxnSpPr>
          <p:nvPr/>
        </p:nvCxnSpPr>
        <p:spPr>
          <a:xfrm flipH="1">
            <a:off x="5785333" y="1971429"/>
            <a:ext cx="288878" cy="4336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2649528" y="5924721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2649528" y="495297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B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20" name="Gerade Verbindung mit Pfeil 19"/>
          <p:cNvCxnSpPr>
            <a:stCxn id="17" idx="4"/>
            <a:endCxn id="16" idx="0"/>
          </p:cNvCxnSpPr>
          <p:nvPr/>
        </p:nvCxnSpPr>
        <p:spPr>
          <a:xfrm>
            <a:off x="2941494" y="5522349"/>
            <a:ext cx="0" cy="4023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hteck 20"/>
          <p:cNvSpPr/>
          <p:nvPr/>
        </p:nvSpPr>
        <p:spPr>
          <a:xfrm>
            <a:off x="1484945" y="4142504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server</a:t>
            </a:r>
            <a:r>
              <a:rPr lang="de-DE" dirty="0" smtClean="0"/>
              <a:t>/uebung5</a:t>
            </a:r>
            <a:endParaRPr lang="de-DE" dirty="0"/>
          </a:p>
        </p:txBody>
      </p:sp>
      <p:cxnSp>
        <p:nvCxnSpPr>
          <p:cNvPr id="22" name="Gerade Verbindung mit Pfeil 21"/>
          <p:cNvCxnSpPr>
            <a:stCxn id="21" idx="2"/>
            <a:endCxn id="41" idx="0"/>
          </p:cNvCxnSpPr>
          <p:nvPr/>
        </p:nvCxnSpPr>
        <p:spPr>
          <a:xfrm flipH="1">
            <a:off x="2038665" y="4449088"/>
            <a:ext cx="377362" cy="4754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hteck 22"/>
          <p:cNvSpPr/>
          <p:nvPr/>
        </p:nvSpPr>
        <p:spPr>
          <a:xfrm>
            <a:off x="178455" y="3661837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uebung5</a:t>
            </a:r>
            <a:endParaRPr lang="de-DE" dirty="0"/>
          </a:p>
        </p:txBody>
      </p:sp>
      <p:cxnSp>
        <p:nvCxnSpPr>
          <p:cNvPr id="8" name="Gerade Verbindung mit Pfeil 7"/>
          <p:cNvCxnSpPr>
            <a:stCxn id="23" idx="2"/>
            <a:endCxn id="43" idx="7"/>
          </p:cNvCxnSpPr>
          <p:nvPr/>
        </p:nvCxnSpPr>
        <p:spPr>
          <a:xfrm flipH="1">
            <a:off x="902074" y="3968421"/>
            <a:ext cx="207463" cy="4633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3638059" y="5036360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C</a:t>
            </a:r>
          </a:p>
        </p:txBody>
      </p:sp>
      <p:sp>
        <p:nvSpPr>
          <p:cNvPr id="25" name="Oval 24"/>
          <p:cNvSpPr/>
          <p:nvPr/>
        </p:nvSpPr>
        <p:spPr>
          <a:xfrm>
            <a:off x="3638059" y="4212414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D</a:t>
            </a:r>
          </a:p>
        </p:txBody>
      </p:sp>
      <p:cxnSp>
        <p:nvCxnSpPr>
          <p:cNvPr id="26" name="Gerade Verbindung mit Pfeil 25"/>
          <p:cNvCxnSpPr>
            <a:stCxn id="25" idx="4"/>
            <a:endCxn id="24" idx="0"/>
          </p:cNvCxnSpPr>
          <p:nvPr/>
        </p:nvCxnSpPr>
        <p:spPr>
          <a:xfrm>
            <a:off x="3930025" y="4781785"/>
            <a:ext cx="0" cy="2545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/>
          <p:cNvCxnSpPr>
            <a:stCxn id="24" idx="2"/>
            <a:endCxn id="17" idx="6"/>
          </p:cNvCxnSpPr>
          <p:nvPr/>
        </p:nvCxnSpPr>
        <p:spPr>
          <a:xfrm flipH="1" flipV="1">
            <a:off x="3233459" y="5237664"/>
            <a:ext cx="404600" cy="833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2357563" y="275668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2357563" y="1784939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B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30" name="Gerade Verbindung mit Pfeil 29"/>
          <p:cNvCxnSpPr>
            <a:stCxn id="28" idx="4"/>
            <a:endCxn id="27" idx="0"/>
          </p:cNvCxnSpPr>
          <p:nvPr/>
        </p:nvCxnSpPr>
        <p:spPr>
          <a:xfrm>
            <a:off x="2649529" y="2354310"/>
            <a:ext cx="0" cy="4023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hteck 30"/>
          <p:cNvSpPr/>
          <p:nvPr/>
        </p:nvSpPr>
        <p:spPr>
          <a:xfrm>
            <a:off x="1924897" y="526632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uebung5</a:t>
            </a:r>
            <a:endParaRPr lang="de-DE" dirty="0"/>
          </a:p>
        </p:txBody>
      </p:sp>
      <p:cxnSp>
        <p:nvCxnSpPr>
          <p:cNvPr id="32" name="Gerade Verbindung mit Pfeil 31"/>
          <p:cNvCxnSpPr>
            <a:stCxn id="31" idx="2"/>
            <a:endCxn id="35" idx="1"/>
          </p:cNvCxnSpPr>
          <p:nvPr/>
        </p:nvCxnSpPr>
        <p:spPr>
          <a:xfrm>
            <a:off x="2855979" y="833216"/>
            <a:ext cx="540018" cy="10351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echteck 32"/>
          <p:cNvSpPr/>
          <p:nvPr/>
        </p:nvSpPr>
        <p:spPr>
          <a:xfrm>
            <a:off x="2941494" y="1026307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server</a:t>
            </a:r>
            <a:r>
              <a:rPr lang="de-DE" dirty="0" smtClean="0"/>
              <a:t>/uebung5</a:t>
            </a:r>
            <a:endParaRPr lang="de-DE" dirty="0"/>
          </a:p>
        </p:txBody>
      </p:sp>
      <p:cxnSp>
        <p:nvCxnSpPr>
          <p:cNvPr id="34" name="Gerade Verbindung mit Pfeil 33"/>
          <p:cNvCxnSpPr>
            <a:stCxn id="33" idx="2"/>
            <a:endCxn id="28" idx="7"/>
          </p:cNvCxnSpPr>
          <p:nvPr/>
        </p:nvCxnSpPr>
        <p:spPr>
          <a:xfrm flipH="1">
            <a:off x="2855979" y="1332891"/>
            <a:ext cx="1016597" cy="5354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3310482" y="1784939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B1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36" name="Gerade Verbindung mit Pfeil 35"/>
          <p:cNvCxnSpPr>
            <a:stCxn id="35" idx="4"/>
            <a:endCxn id="27" idx="7"/>
          </p:cNvCxnSpPr>
          <p:nvPr/>
        </p:nvCxnSpPr>
        <p:spPr>
          <a:xfrm flipH="1">
            <a:off x="2855979" y="2354310"/>
            <a:ext cx="746469" cy="4857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hteck 36"/>
          <p:cNvSpPr/>
          <p:nvPr/>
        </p:nvSpPr>
        <p:spPr>
          <a:xfrm>
            <a:off x="479859" y="1022477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origin</a:t>
            </a:r>
            <a:r>
              <a:rPr lang="de-DE" dirty="0" smtClean="0"/>
              <a:t>/uebung5</a:t>
            </a:r>
            <a:endParaRPr lang="de-DE" dirty="0"/>
          </a:p>
        </p:txBody>
      </p:sp>
      <p:cxnSp>
        <p:nvCxnSpPr>
          <p:cNvPr id="38" name="Gerade Verbindung mit Pfeil 37"/>
          <p:cNvCxnSpPr>
            <a:stCxn id="37" idx="2"/>
            <a:endCxn id="28" idx="1"/>
          </p:cNvCxnSpPr>
          <p:nvPr/>
        </p:nvCxnSpPr>
        <p:spPr>
          <a:xfrm>
            <a:off x="1410941" y="1329061"/>
            <a:ext cx="1032137" cy="5392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Abgerundete rechteckige Legende 38"/>
          <p:cNvSpPr/>
          <p:nvPr/>
        </p:nvSpPr>
        <p:spPr>
          <a:xfrm>
            <a:off x="4803656" y="5705161"/>
            <a:ext cx="2933433" cy="605884"/>
          </a:xfrm>
          <a:prstGeom prst="wedgeRoundRectCallout">
            <a:avLst>
              <a:gd name="adj1" fmla="val -94086"/>
              <a:gd name="adj2" fmla="val 15067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rebase</a:t>
            </a:r>
            <a:r>
              <a:rPr lang="de-DE" dirty="0" smtClean="0"/>
              <a:t> -i </a:t>
            </a:r>
            <a:r>
              <a:rPr lang="de-DE" dirty="0" err="1" smtClean="0"/>
              <a:t>server</a:t>
            </a:r>
            <a:r>
              <a:rPr lang="de-DE" dirty="0" smtClean="0"/>
              <a:t>/uebung5</a:t>
            </a:r>
          </a:p>
        </p:txBody>
      </p:sp>
      <p:sp>
        <p:nvSpPr>
          <p:cNvPr id="40" name="Oval 39"/>
          <p:cNvSpPr/>
          <p:nvPr/>
        </p:nvSpPr>
        <p:spPr>
          <a:xfrm>
            <a:off x="5493367" y="2405045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B1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3" name="Gerade Verbindung mit Pfeil 2"/>
          <p:cNvCxnSpPr>
            <a:stCxn id="40" idx="5"/>
            <a:endCxn id="10" idx="2"/>
          </p:cNvCxnSpPr>
          <p:nvPr/>
        </p:nvCxnSpPr>
        <p:spPr>
          <a:xfrm>
            <a:off x="5991783" y="2891034"/>
            <a:ext cx="1029050" cy="7927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1746699" y="4924525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B1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4" name="Gerade Verbindung mit Pfeil 3"/>
          <p:cNvCxnSpPr>
            <a:stCxn id="41" idx="5"/>
            <a:endCxn id="16" idx="1"/>
          </p:cNvCxnSpPr>
          <p:nvPr/>
        </p:nvCxnSpPr>
        <p:spPr>
          <a:xfrm>
            <a:off x="2245115" y="5410514"/>
            <a:ext cx="489928" cy="5975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987589" y="4840760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C‘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43" name="Oval 42"/>
          <p:cNvSpPr/>
          <p:nvPr/>
        </p:nvSpPr>
        <p:spPr>
          <a:xfrm>
            <a:off x="403658" y="434838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D</a:t>
            </a:r>
            <a:r>
              <a:rPr lang="de-DE" sz="1200" dirty="0" smtClean="0">
                <a:latin typeface="Courier New"/>
                <a:cs typeface="Courier New"/>
              </a:rPr>
              <a:t>‘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9" name="Gerade Verbindung mit Pfeil 8"/>
          <p:cNvCxnSpPr>
            <a:stCxn id="43" idx="4"/>
            <a:endCxn id="42" idx="2"/>
          </p:cNvCxnSpPr>
          <p:nvPr/>
        </p:nvCxnSpPr>
        <p:spPr>
          <a:xfrm>
            <a:off x="695624" y="4917754"/>
            <a:ext cx="291965" cy="2076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>
            <a:stCxn id="42" idx="6"/>
            <a:endCxn id="41" idx="2"/>
          </p:cNvCxnSpPr>
          <p:nvPr/>
        </p:nvCxnSpPr>
        <p:spPr>
          <a:xfrm>
            <a:off x="1571520" y="5125446"/>
            <a:ext cx="175179" cy="837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1279587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Der </a:t>
            </a:r>
            <a:r>
              <a:rPr lang="de-DE" dirty="0" err="1" smtClean="0"/>
              <a:t>Stash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5423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endParaRPr lang="de-DE"/>
          </a:p>
        </p:txBody>
      </p:sp>
      <p:sp>
        <p:nvSpPr>
          <p:cNvPr id="3" name="Textfeld 2"/>
          <p:cNvSpPr txBox="1"/>
          <p:nvPr/>
        </p:nvSpPr>
        <p:spPr>
          <a:xfrm>
            <a:off x="642324" y="1927102"/>
            <a:ext cx="558702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latin typeface="Courier New"/>
                <a:cs typeface="Courier New"/>
                <a:sym typeface="Wingdings"/>
              </a:rPr>
              <a:t>### Auf Start gehen</a:t>
            </a: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checkout</a:t>
            </a:r>
            <a:r>
              <a:rPr lang="de-DE" b="1" dirty="0" smtClean="0">
                <a:latin typeface="Courier New"/>
                <a:cs typeface="Courier New"/>
              </a:rPr>
              <a:t> uebung9</a:t>
            </a:r>
          </a:p>
          <a:p>
            <a:r>
              <a:rPr lang="de-DE" b="1" dirty="0" smtClean="0">
                <a:latin typeface="Courier New"/>
                <a:cs typeface="Courier New"/>
              </a:rPr>
              <a:t># ggf.: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reset</a:t>
            </a:r>
            <a:r>
              <a:rPr lang="de-DE" b="1" dirty="0" smtClean="0">
                <a:latin typeface="Courier New"/>
                <a:cs typeface="Courier New"/>
              </a:rPr>
              <a:t> --</a:t>
            </a:r>
            <a:r>
              <a:rPr lang="de-DE" b="1" dirty="0" err="1" smtClean="0">
                <a:latin typeface="Courier New"/>
                <a:cs typeface="Courier New"/>
              </a:rPr>
              <a:t>hard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origin</a:t>
            </a:r>
            <a:r>
              <a:rPr lang="de-DE" b="1" dirty="0" smtClean="0">
                <a:latin typeface="Courier New"/>
                <a:cs typeface="Courier New"/>
              </a:rPr>
              <a:t>/uebung9</a:t>
            </a:r>
          </a:p>
          <a:p>
            <a:endParaRPr lang="de-DE" b="1" dirty="0" smtClean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588848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ung 3"/>
          <p:cNvGrpSpPr/>
          <p:nvPr/>
        </p:nvGrpSpPr>
        <p:grpSpPr>
          <a:xfrm>
            <a:off x="350361" y="997873"/>
            <a:ext cx="1751792" cy="1283732"/>
            <a:chOff x="452549" y="1270407"/>
            <a:chExt cx="1751792" cy="1283732"/>
          </a:xfrm>
        </p:grpSpPr>
        <p:sp>
          <p:nvSpPr>
            <p:cNvPr id="2" name="Rechteck 1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smtClean="0">
                  <a:latin typeface="Courier New"/>
                  <a:cs typeface="Courier New"/>
                </a:rPr>
                <a:t>A</a:t>
              </a:r>
              <a:endParaRPr lang="de-DE" dirty="0">
                <a:latin typeface="Courier New"/>
                <a:cs typeface="Courier New"/>
              </a:endParaRPr>
            </a:p>
          </p:txBody>
        </p:sp>
        <p:sp>
          <p:nvSpPr>
            <p:cNvPr id="3" name="Textfeld 2"/>
            <p:cNvSpPr txBox="1"/>
            <p:nvPr/>
          </p:nvSpPr>
          <p:spPr>
            <a:xfrm>
              <a:off x="452549" y="1270407"/>
              <a:ext cx="6335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 smtClean="0"/>
                <a:t>A.txt</a:t>
              </a:r>
              <a:endParaRPr lang="de-DE" dirty="0"/>
            </a:p>
          </p:txBody>
        </p:sp>
      </p:grpSp>
      <p:grpSp>
        <p:nvGrpSpPr>
          <p:cNvPr id="5" name="Gruppierung 4"/>
          <p:cNvGrpSpPr/>
          <p:nvPr/>
        </p:nvGrpSpPr>
        <p:grpSpPr>
          <a:xfrm>
            <a:off x="5480776" y="997873"/>
            <a:ext cx="1649606" cy="914400"/>
            <a:chOff x="452549" y="1270407"/>
            <a:chExt cx="1649606" cy="914400"/>
          </a:xfrm>
        </p:grpSpPr>
        <p:sp>
          <p:nvSpPr>
            <p:cNvPr id="6" name="Rechteck 5"/>
            <p:cNvSpPr/>
            <p:nvPr/>
          </p:nvSpPr>
          <p:spPr>
            <a:xfrm>
              <a:off x="452549" y="1270407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smtClean="0">
                  <a:latin typeface="Courier New"/>
                  <a:cs typeface="Courier New"/>
                </a:rPr>
                <a:t>A</a:t>
              </a:r>
              <a:endParaRPr lang="de-DE" dirty="0">
                <a:latin typeface="Courier New"/>
                <a:cs typeface="Courier New"/>
              </a:endParaRPr>
            </a:p>
          </p:txBody>
        </p:sp>
        <p:sp>
          <p:nvSpPr>
            <p:cNvPr id="7" name="Textfeld 6"/>
            <p:cNvSpPr txBox="1"/>
            <p:nvPr/>
          </p:nvSpPr>
          <p:spPr>
            <a:xfrm>
              <a:off x="452549" y="1270407"/>
              <a:ext cx="6765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f70f1</a:t>
              </a:r>
              <a:endParaRPr lang="de-DE" dirty="0"/>
            </a:p>
          </p:txBody>
        </p:sp>
      </p:grpSp>
      <p:sp>
        <p:nvSpPr>
          <p:cNvPr id="11" name="Textfeld 10"/>
          <p:cNvSpPr txBox="1"/>
          <p:nvPr/>
        </p:nvSpPr>
        <p:spPr>
          <a:xfrm>
            <a:off x="2817467" y="1367205"/>
            <a:ext cx="217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A.txt</a:t>
            </a:r>
            <a:r>
              <a:rPr lang="de-DE" dirty="0" smtClean="0"/>
              <a:t>: f70f1</a:t>
            </a:r>
            <a:endParaRPr lang="de-DE" dirty="0"/>
          </a:p>
        </p:txBody>
      </p:sp>
      <p:grpSp>
        <p:nvGrpSpPr>
          <p:cNvPr id="10" name="Gruppierung 9"/>
          <p:cNvGrpSpPr/>
          <p:nvPr/>
        </p:nvGrpSpPr>
        <p:grpSpPr>
          <a:xfrm>
            <a:off x="5524570" y="2220875"/>
            <a:ext cx="1751792" cy="1283732"/>
            <a:chOff x="452549" y="1270407"/>
            <a:chExt cx="1751792" cy="1283732"/>
          </a:xfrm>
        </p:grpSpPr>
        <p:sp>
          <p:nvSpPr>
            <p:cNvPr id="12" name="Rechteck 11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sz="1200" dirty="0" smtClean="0">
                  <a:latin typeface="Courier New"/>
                  <a:cs typeface="Courier New"/>
                </a:rPr>
                <a:t>hello.txt:f70f1</a:t>
              </a: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452549" y="1270407"/>
              <a:ext cx="7717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12ed7</a:t>
              </a:r>
              <a:endParaRPr lang="de-DE" dirty="0"/>
            </a:p>
          </p:txBody>
        </p:sp>
      </p:grpSp>
      <p:grpSp>
        <p:nvGrpSpPr>
          <p:cNvPr id="14" name="Gruppierung 13"/>
          <p:cNvGrpSpPr/>
          <p:nvPr/>
        </p:nvGrpSpPr>
        <p:grpSpPr>
          <a:xfrm>
            <a:off x="5524570" y="3771733"/>
            <a:ext cx="1015463" cy="1376680"/>
            <a:chOff x="5626756" y="4200235"/>
            <a:chExt cx="1015463" cy="1376680"/>
          </a:xfrm>
        </p:grpSpPr>
        <p:sp>
          <p:nvSpPr>
            <p:cNvPr id="15" name="Oval 14"/>
            <p:cNvSpPr/>
            <p:nvPr/>
          </p:nvSpPr>
          <p:spPr>
            <a:xfrm>
              <a:off x="5626756" y="4613365"/>
              <a:ext cx="1015463" cy="963550"/>
            </a:xfrm>
            <a:prstGeom prst="ellipse">
              <a:avLst/>
            </a:prstGeom>
            <a:solidFill>
              <a:srgbClr val="948A54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200" dirty="0" smtClean="0">
                  <a:latin typeface="Courier New"/>
                  <a:cs typeface="Courier New"/>
                </a:rPr>
                <a:t>12ed7</a:t>
              </a:r>
              <a:endParaRPr lang="de-DE" sz="1200" dirty="0">
                <a:latin typeface="Courier New"/>
                <a:cs typeface="Courier New"/>
              </a:endParaRPr>
            </a:p>
          </p:txBody>
        </p:sp>
        <p:sp>
          <p:nvSpPr>
            <p:cNvPr id="16" name="Textfeld 15"/>
            <p:cNvSpPr txBox="1"/>
            <p:nvPr/>
          </p:nvSpPr>
          <p:spPr>
            <a:xfrm>
              <a:off x="5772739" y="4200235"/>
              <a:ext cx="7739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72b12</a:t>
              </a:r>
              <a:endParaRPr lang="de-DE" dirty="0"/>
            </a:p>
          </p:txBody>
        </p:sp>
      </p:grpSp>
      <p:sp>
        <p:nvSpPr>
          <p:cNvPr id="17" name="Rechteck 16"/>
          <p:cNvSpPr/>
          <p:nvPr/>
        </p:nvSpPr>
        <p:spPr>
          <a:xfrm>
            <a:off x="7288636" y="3771733"/>
            <a:ext cx="1021879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HEAD</a:t>
            </a:r>
            <a:endParaRPr lang="de-DE" dirty="0"/>
          </a:p>
        </p:txBody>
      </p:sp>
      <p:cxnSp>
        <p:nvCxnSpPr>
          <p:cNvPr id="18" name="Gewinkelte Verbindung 17"/>
          <p:cNvCxnSpPr>
            <a:stCxn id="17" idx="1"/>
            <a:endCxn id="15" idx="6"/>
          </p:cNvCxnSpPr>
          <p:nvPr/>
        </p:nvCxnSpPr>
        <p:spPr>
          <a:xfrm rot="10800000" flipV="1">
            <a:off x="6540034" y="3925024"/>
            <a:ext cx="748603" cy="74161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4398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ung 3"/>
          <p:cNvGrpSpPr/>
          <p:nvPr/>
        </p:nvGrpSpPr>
        <p:grpSpPr>
          <a:xfrm>
            <a:off x="350361" y="997873"/>
            <a:ext cx="1751792" cy="1283732"/>
            <a:chOff x="452549" y="1270407"/>
            <a:chExt cx="1751792" cy="1283732"/>
          </a:xfrm>
        </p:grpSpPr>
        <p:sp>
          <p:nvSpPr>
            <p:cNvPr id="2" name="Rechteck 1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smtClean="0">
                  <a:latin typeface="Courier New"/>
                  <a:cs typeface="Courier New"/>
                </a:rPr>
                <a:t>A</a:t>
              </a:r>
            </a:p>
            <a:p>
              <a:r>
                <a:rPr lang="de-DE" dirty="0">
                  <a:latin typeface="Courier New"/>
                  <a:cs typeface="Courier New"/>
                </a:rPr>
                <a:t>1</a:t>
              </a:r>
            </a:p>
          </p:txBody>
        </p:sp>
        <p:sp>
          <p:nvSpPr>
            <p:cNvPr id="3" name="Textfeld 2"/>
            <p:cNvSpPr txBox="1"/>
            <p:nvPr/>
          </p:nvSpPr>
          <p:spPr>
            <a:xfrm>
              <a:off x="452549" y="1270407"/>
              <a:ext cx="6335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 smtClean="0"/>
                <a:t>A.txt</a:t>
              </a:r>
              <a:endParaRPr lang="de-DE" dirty="0"/>
            </a:p>
          </p:txBody>
        </p:sp>
      </p:grpSp>
      <p:grpSp>
        <p:nvGrpSpPr>
          <p:cNvPr id="5" name="Gruppierung 4"/>
          <p:cNvGrpSpPr/>
          <p:nvPr/>
        </p:nvGrpSpPr>
        <p:grpSpPr>
          <a:xfrm>
            <a:off x="5480776" y="842973"/>
            <a:ext cx="1751792" cy="1283732"/>
            <a:chOff x="452549" y="1270407"/>
            <a:chExt cx="1751792" cy="1283732"/>
          </a:xfrm>
        </p:grpSpPr>
        <p:sp>
          <p:nvSpPr>
            <p:cNvPr id="6" name="Rechteck 5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smtClean="0">
                  <a:latin typeface="Courier New"/>
                  <a:cs typeface="Courier New"/>
                </a:rPr>
                <a:t>A</a:t>
              </a:r>
              <a:endParaRPr lang="de-DE" dirty="0">
                <a:latin typeface="Courier New"/>
                <a:cs typeface="Courier New"/>
              </a:endParaRPr>
            </a:p>
          </p:txBody>
        </p:sp>
        <p:sp>
          <p:nvSpPr>
            <p:cNvPr id="7" name="Textfeld 6"/>
            <p:cNvSpPr txBox="1"/>
            <p:nvPr/>
          </p:nvSpPr>
          <p:spPr>
            <a:xfrm>
              <a:off x="452549" y="1270407"/>
              <a:ext cx="6765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f70f1</a:t>
              </a:r>
              <a:endParaRPr lang="de-DE" dirty="0"/>
            </a:p>
          </p:txBody>
        </p:sp>
      </p:grpSp>
      <p:sp>
        <p:nvSpPr>
          <p:cNvPr id="11" name="Textfeld 10"/>
          <p:cNvSpPr txBox="1"/>
          <p:nvPr/>
        </p:nvSpPr>
        <p:spPr>
          <a:xfrm>
            <a:off x="2817467" y="1367205"/>
            <a:ext cx="217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A.txt</a:t>
            </a:r>
            <a:r>
              <a:rPr lang="de-DE" dirty="0" smtClean="0"/>
              <a:t>: 313cd</a:t>
            </a:r>
            <a:endParaRPr lang="de-DE" dirty="0"/>
          </a:p>
        </p:txBody>
      </p:sp>
      <p:sp>
        <p:nvSpPr>
          <p:cNvPr id="9" name="Abgerundete rechteckige Legende 8"/>
          <p:cNvSpPr/>
          <p:nvPr/>
        </p:nvSpPr>
        <p:spPr>
          <a:xfrm>
            <a:off x="1870223" y="2824104"/>
            <a:ext cx="2311661" cy="1063774"/>
          </a:xfrm>
          <a:prstGeom prst="wedgeRoundRectCallout">
            <a:avLst>
              <a:gd name="adj1" fmla="val -53656"/>
              <a:gd name="adj2" fmla="val -85027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smtClean="0"/>
              <a:t>echo 1 &gt;&gt; </a:t>
            </a:r>
            <a:r>
              <a:rPr lang="de-DE" dirty="0" err="1" smtClean="0"/>
              <a:t>A.txt</a:t>
            </a:r>
            <a:endParaRPr lang="de-DE" dirty="0" smtClean="0"/>
          </a:p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add</a:t>
            </a:r>
            <a:r>
              <a:rPr lang="de-DE" dirty="0" smtClean="0"/>
              <a:t> </a:t>
            </a:r>
            <a:r>
              <a:rPr lang="de-DE" dirty="0" err="1" smtClean="0"/>
              <a:t>A.txt</a:t>
            </a:r>
            <a:endParaRPr lang="de-DE" dirty="0" smtClean="0"/>
          </a:p>
        </p:txBody>
      </p:sp>
      <p:grpSp>
        <p:nvGrpSpPr>
          <p:cNvPr id="10" name="Gruppierung 9"/>
          <p:cNvGrpSpPr/>
          <p:nvPr/>
        </p:nvGrpSpPr>
        <p:grpSpPr>
          <a:xfrm>
            <a:off x="6157313" y="570439"/>
            <a:ext cx="1751792" cy="1283732"/>
            <a:chOff x="452549" y="1270407"/>
            <a:chExt cx="1751792" cy="1283732"/>
          </a:xfrm>
        </p:grpSpPr>
        <p:sp>
          <p:nvSpPr>
            <p:cNvPr id="12" name="Rechteck 11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smtClean="0">
                  <a:latin typeface="Courier New"/>
                  <a:cs typeface="Courier New"/>
                </a:rPr>
                <a:t>A</a:t>
              </a:r>
            </a:p>
            <a:p>
              <a:r>
                <a:rPr lang="de-DE" dirty="0">
                  <a:latin typeface="Courier New"/>
                  <a:cs typeface="Courier New"/>
                </a:rPr>
                <a:t>1</a:t>
              </a: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452549" y="1270407"/>
              <a:ext cx="7545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313cd</a:t>
              </a:r>
              <a:endParaRPr lang="de-DE" dirty="0"/>
            </a:p>
          </p:txBody>
        </p:sp>
      </p:grpSp>
      <p:grpSp>
        <p:nvGrpSpPr>
          <p:cNvPr id="14" name="Gruppierung 13"/>
          <p:cNvGrpSpPr/>
          <p:nvPr/>
        </p:nvGrpSpPr>
        <p:grpSpPr>
          <a:xfrm>
            <a:off x="5524570" y="2220875"/>
            <a:ext cx="1751792" cy="1283732"/>
            <a:chOff x="452549" y="1270407"/>
            <a:chExt cx="1751792" cy="1283732"/>
          </a:xfrm>
        </p:grpSpPr>
        <p:sp>
          <p:nvSpPr>
            <p:cNvPr id="15" name="Rechteck 14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sz="1200" dirty="0" smtClean="0">
                  <a:latin typeface="Courier New"/>
                  <a:cs typeface="Courier New"/>
                </a:rPr>
                <a:t>hello.txt:f70f1</a:t>
              </a:r>
            </a:p>
          </p:txBody>
        </p:sp>
        <p:sp>
          <p:nvSpPr>
            <p:cNvPr id="16" name="Textfeld 15"/>
            <p:cNvSpPr txBox="1"/>
            <p:nvPr/>
          </p:nvSpPr>
          <p:spPr>
            <a:xfrm>
              <a:off x="452549" y="1270407"/>
              <a:ext cx="7717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12ed7</a:t>
              </a:r>
              <a:endParaRPr lang="de-DE" dirty="0"/>
            </a:p>
          </p:txBody>
        </p:sp>
      </p:grpSp>
      <p:grpSp>
        <p:nvGrpSpPr>
          <p:cNvPr id="17" name="Gruppierung 16"/>
          <p:cNvGrpSpPr/>
          <p:nvPr/>
        </p:nvGrpSpPr>
        <p:grpSpPr>
          <a:xfrm>
            <a:off x="5524570" y="3771733"/>
            <a:ext cx="1015463" cy="1376680"/>
            <a:chOff x="5626756" y="4200235"/>
            <a:chExt cx="1015463" cy="1376680"/>
          </a:xfrm>
        </p:grpSpPr>
        <p:sp>
          <p:nvSpPr>
            <p:cNvPr id="18" name="Oval 17"/>
            <p:cNvSpPr/>
            <p:nvPr/>
          </p:nvSpPr>
          <p:spPr>
            <a:xfrm>
              <a:off x="5626756" y="4613365"/>
              <a:ext cx="1015463" cy="963550"/>
            </a:xfrm>
            <a:prstGeom prst="ellipse">
              <a:avLst/>
            </a:prstGeom>
            <a:solidFill>
              <a:srgbClr val="948A54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200" dirty="0" smtClean="0">
                  <a:latin typeface="Courier New"/>
                  <a:cs typeface="Courier New"/>
                </a:rPr>
                <a:t>12ed7</a:t>
              </a:r>
              <a:endParaRPr lang="de-DE" sz="1200" dirty="0">
                <a:latin typeface="Courier New"/>
                <a:cs typeface="Courier New"/>
              </a:endParaRPr>
            </a:p>
          </p:txBody>
        </p:sp>
        <p:sp>
          <p:nvSpPr>
            <p:cNvPr id="19" name="Textfeld 18"/>
            <p:cNvSpPr txBox="1"/>
            <p:nvPr/>
          </p:nvSpPr>
          <p:spPr>
            <a:xfrm>
              <a:off x="5772739" y="4200235"/>
              <a:ext cx="7739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72b12</a:t>
              </a:r>
              <a:endParaRPr lang="de-DE" dirty="0"/>
            </a:p>
          </p:txBody>
        </p:sp>
      </p:grpSp>
      <p:sp>
        <p:nvSpPr>
          <p:cNvPr id="20" name="Rechteck 19"/>
          <p:cNvSpPr/>
          <p:nvPr/>
        </p:nvSpPr>
        <p:spPr>
          <a:xfrm>
            <a:off x="7288636" y="3771733"/>
            <a:ext cx="1021879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HEAD</a:t>
            </a:r>
            <a:endParaRPr lang="de-DE" dirty="0"/>
          </a:p>
        </p:txBody>
      </p:sp>
      <p:cxnSp>
        <p:nvCxnSpPr>
          <p:cNvPr id="21" name="Gewinkelte Verbindung 20"/>
          <p:cNvCxnSpPr>
            <a:stCxn id="20" idx="1"/>
            <a:endCxn id="18" idx="6"/>
          </p:cNvCxnSpPr>
          <p:nvPr/>
        </p:nvCxnSpPr>
        <p:spPr>
          <a:xfrm rot="10800000" flipV="1">
            <a:off x="6540034" y="3925024"/>
            <a:ext cx="748603" cy="74161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855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ung 3"/>
          <p:cNvGrpSpPr/>
          <p:nvPr/>
        </p:nvGrpSpPr>
        <p:grpSpPr>
          <a:xfrm>
            <a:off x="350361" y="997873"/>
            <a:ext cx="1751792" cy="1283732"/>
            <a:chOff x="452549" y="1270407"/>
            <a:chExt cx="1751792" cy="1283732"/>
          </a:xfrm>
        </p:grpSpPr>
        <p:sp>
          <p:nvSpPr>
            <p:cNvPr id="2" name="Rechteck 1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smtClean="0">
                  <a:latin typeface="Courier New"/>
                  <a:cs typeface="Courier New"/>
                </a:rPr>
                <a:t>A</a:t>
              </a:r>
            </a:p>
            <a:p>
              <a:r>
                <a:rPr lang="de-DE" dirty="0" smtClean="0">
                  <a:latin typeface="Courier New"/>
                  <a:cs typeface="Courier New"/>
                </a:rPr>
                <a:t>1</a:t>
              </a:r>
            </a:p>
            <a:p>
              <a:r>
                <a:rPr lang="de-DE" dirty="0">
                  <a:latin typeface="Courier New"/>
                  <a:cs typeface="Courier New"/>
                </a:rPr>
                <a:t>2</a:t>
              </a:r>
            </a:p>
          </p:txBody>
        </p:sp>
        <p:sp>
          <p:nvSpPr>
            <p:cNvPr id="3" name="Textfeld 2"/>
            <p:cNvSpPr txBox="1"/>
            <p:nvPr/>
          </p:nvSpPr>
          <p:spPr>
            <a:xfrm>
              <a:off x="452549" y="1270407"/>
              <a:ext cx="6335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 smtClean="0"/>
                <a:t>A.txt</a:t>
              </a:r>
              <a:endParaRPr lang="de-DE" dirty="0"/>
            </a:p>
          </p:txBody>
        </p:sp>
      </p:grpSp>
      <p:grpSp>
        <p:nvGrpSpPr>
          <p:cNvPr id="5" name="Gruppierung 4"/>
          <p:cNvGrpSpPr/>
          <p:nvPr/>
        </p:nvGrpSpPr>
        <p:grpSpPr>
          <a:xfrm>
            <a:off x="5480776" y="842973"/>
            <a:ext cx="1751792" cy="1283732"/>
            <a:chOff x="452549" y="1270407"/>
            <a:chExt cx="1751792" cy="1283732"/>
          </a:xfrm>
        </p:grpSpPr>
        <p:sp>
          <p:nvSpPr>
            <p:cNvPr id="6" name="Rechteck 5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smtClean="0">
                  <a:latin typeface="Courier New"/>
                  <a:cs typeface="Courier New"/>
                </a:rPr>
                <a:t>A</a:t>
              </a:r>
              <a:endParaRPr lang="de-DE" dirty="0">
                <a:latin typeface="Courier New"/>
                <a:cs typeface="Courier New"/>
              </a:endParaRPr>
            </a:p>
          </p:txBody>
        </p:sp>
        <p:sp>
          <p:nvSpPr>
            <p:cNvPr id="7" name="Textfeld 6"/>
            <p:cNvSpPr txBox="1"/>
            <p:nvPr/>
          </p:nvSpPr>
          <p:spPr>
            <a:xfrm>
              <a:off x="452549" y="1270407"/>
              <a:ext cx="6765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f70f1</a:t>
              </a:r>
              <a:endParaRPr lang="de-DE" dirty="0"/>
            </a:p>
          </p:txBody>
        </p:sp>
      </p:grpSp>
      <p:sp>
        <p:nvSpPr>
          <p:cNvPr id="11" name="Textfeld 10"/>
          <p:cNvSpPr txBox="1"/>
          <p:nvPr/>
        </p:nvSpPr>
        <p:spPr>
          <a:xfrm>
            <a:off x="2817467" y="1367205"/>
            <a:ext cx="217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A.txt</a:t>
            </a:r>
            <a:r>
              <a:rPr lang="de-DE" dirty="0" smtClean="0"/>
              <a:t>: 313cd</a:t>
            </a:r>
            <a:endParaRPr lang="de-DE" dirty="0"/>
          </a:p>
        </p:txBody>
      </p:sp>
      <p:sp>
        <p:nvSpPr>
          <p:cNvPr id="9" name="Abgerundete rechteckige Legende 8"/>
          <p:cNvSpPr/>
          <p:nvPr/>
        </p:nvSpPr>
        <p:spPr>
          <a:xfrm>
            <a:off x="1870223" y="2824104"/>
            <a:ext cx="2311661" cy="1063774"/>
          </a:xfrm>
          <a:prstGeom prst="wedgeRoundRectCallout">
            <a:avLst>
              <a:gd name="adj1" fmla="val -53656"/>
              <a:gd name="adj2" fmla="val -85027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smtClean="0"/>
              <a:t>echo 2 &gt;&gt; </a:t>
            </a:r>
            <a:r>
              <a:rPr lang="de-DE" dirty="0" err="1" smtClean="0"/>
              <a:t>A.txt</a:t>
            </a:r>
            <a:endParaRPr lang="de-DE" dirty="0" smtClean="0"/>
          </a:p>
        </p:txBody>
      </p:sp>
      <p:grpSp>
        <p:nvGrpSpPr>
          <p:cNvPr id="10" name="Gruppierung 9"/>
          <p:cNvGrpSpPr/>
          <p:nvPr/>
        </p:nvGrpSpPr>
        <p:grpSpPr>
          <a:xfrm>
            <a:off x="6157313" y="570439"/>
            <a:ext cx="1751792" cy="1283732"/>
            <a:chOff x="452549" y="1270407"/>
            <a:chExt cx="1751792" cy="1283732"/>
          </a:xfrm>
        </p:grpSpPr>
        <p:sp>
          <p:nvSpPr>
            <p:cNvPr id="12" name="Rechteck 11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smtClean="0">
                  <a:latin typeface="Courier New"/>
                  <a:cs typeface="Courier New"/>
                </a:rPr>
                <a:t>A</a:t>
              </a:r>
            </a:p>
            <a:p>
              <a:r>
                <a:rPr lang="de-DE" dirty="0">
                  <a:latin typeface="Courier New"/>
                  <a:cs typeface="Courier New"/>
                </a:rPr>
                <a:t>1</a:t>
              </a: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452549" y="1270407"/>
              <a:ext cx="7545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313cd</a:t>
              </a:r>
              <a:endParaRPr lang="de-DE" dirty="0"/>
            </a:p>
          </p:txBody>
        </p:sp>
      </p:grpSp>
      <p:grpSp>
        <p:nvGrpSpPr>
          <p:cNvPr id="14" name="Gruppierung 13"/>
          <p:cNvGrpSpPr/>
          <p:nvPr/>
        </p:nvGrpSpPr>
        <p:grpSpPr>
          <a:xfrm>
            <a:off x="5524570" y="2220875"/>
            <a:ext cx="1751792" cy="1283732"/>
            <a:chOff x="452549" y="1270407"/>
            <a:chExt cx="1751792" cy="1283732"/>
          </a:xfrm>
        </p:grpSpPr>
        <p:sp>
          <p:nvSpPr>
            <p:cNvPr id="15" name="Rechteck 14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sz="1200" dirty="0" smtClean="0">
                  <a:latin typeface="Courier New"/>
                  <a:cs typeface="Courier New"/>
                </a:rPr>
                <a:t>hello.txt:f70f1</a:t>
              </a:r>
            </a:p>
          </p:txBody>
        </p:sp>
        <p:sp>
          <p:nvSpPr>
            <p:cNvPr id="16" name="Textfeld 15"/>
            <p:cNvSpPr txBox="1"/>
            <p:nvPr/>
          </p:nvSpPr>
          <p:spPr>
            <a:xfrm>
              <a:off x="452549" y="1270407"/>
              <a:ext cx="7717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12ed7</a:t>
              </a:r>
              <a:endParaRPr lang="de-DE" dirty="0"/>
            </a:p>
          </p:txBody>
        </p:sp>
      </p:grpSp>
      <p:grpSp>
        <p:nvGrpSpPr>
          <p:cNvPr id="17" name="Gruppierung 16"/>
          <p:cNvGrpSpPr/>
          <p:nvPr/>
        </p:nvGrpSpPr>
        <p:grpSpPr>
          <a:xfrm>
            <a:off x="5524570" y="3771733"/>
            <a:ext cx="1015463" cy="1376680"/>
            <a:chOff x="5626756" y="4200235"/>
            <a:chExt cx="1015463" cy="1376680"/>
          </a:xfrm>
        </p:grpSpPr>
        <p:sp>
          <p:nvSpPr>
            <p:cNvPr id="18" name="Oval 17"/>
            <p:cNvSpPr/>
            <p:nvPr/>
          </p:nvSpPr>
          <p:spPr>
            <a:xfrm>
              <a:off x="5626756" y="4613365"/>
              <a:ext cx="1015463" cy="963550"/>
            </a:xfrm>
            <a:prstGeom prst="ellipse">
              <a:avLst/>
            </a:prstGeom>
            <a:solidFill>
              <a:srgbClr val="948A54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200" dirty="0" smtClean="0">
                  <a:latin typeface="Courier New"/>
                  <a:cs typeface="Courier New"/>
                </a:rPr>
                <a:t>12ed7</a:t>
              </a:r>
              <a:endParaRPr lang="de-DE" sz="1200" dirty="0">
                <a:latin typeface="Courier New"/>
                <a:cs typeface="Courier New"/>
              </a:endParaRPr>
            </a:p>
          </p:txBody>
        </p:sp>
        <p:sp>
          <p:nvSpPr>
            <p:cNvPr id="19" name="Textfeld 18"/>
            <p:cNvSpPr txBox="1"/>
            <p:nvPr/>
          </p:nvSpPr>
          <p:spPr>
            <a:xfrm>
              <a:off x="5772739" y="4200235"/>
              <a:ext cx="7739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72b12</a:t>
              </a:r>
              <a:endParaRPr lang="de-DE" dirty="0"/>
            </a:p>
          </p:txBody>
        </p:sp>
      </p:grpSp>
      <p:sp>
        <p:nvSpPr>
          <p:cNvPr id="20" name="Rechteck 19"/>
          <p:cNvSpPr/>
          <p:nvPr/>
        </p:nvSpPr>
        <p:spPr>
          <a:xfrm>
            <a:off x="7288636" y="3771733"/>
            <a:ext cx="1021879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HEAD</a:t>
            </a:r>
            <a:endParaRPr lang="de-DE" dirty="0"/>
          </a:p>
        </p:txBody>
      </p:sp>
      <p:cxnSp>
        <p:nvCxnSpPr>
          <p:cNvPr id="21" name="Gewinkelte Verbindung 20"/>
          <p:cNvCxnSpPr>
            <a:stCxn id="20" idx="1"/>
            <a:endCxn id="18" idx="6"/>
          </p:cNvCxnSpPr>
          <p:nvPr/>
        </p:nvCxnSpPr>
        <p:spPr>
          <a:xfrm rot="10800000" flipV="1">
            <a:off x="6540034" y="3925024"/>
            <a:ext cx="748603" cy="74161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9513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ung 3"/>
          <p:cNvGrpSpPr/>
          <p:nvPr/>
        </p:nvGrpSpPr>
        <p:grpSpPr>
          <a:xfrm>
            <a:off x="350361" y="997873"/>
            <a:ext cx="1751792" cy="1283732"/>
            <a:chOff x="452549" y="1270407"/>
            <a:chExt cx="1751792" cy="1283732"/>
          </a:xfrm>
        </p:grpSpPr>
        <p:sp>
          <p:nvSpPr>
            <p:cNvPr id="2" name="Rechteck 1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smtClean="0">
                  <a:latin typeface="Courier New"/>
                  <a:cs typeface="Courier New"/>
                </a:rPr>
                <a:t>A</a:t>
              </a:r>
            </a:p>
            <a:p>
              <a:r>
                <a:rPr lang="de-DE" dirty="0" smtClean="0">
                  <a:latin typeface="Courier New"/>
                  <a:cs typeface="Courier New"/>
                </a:rPr>
                <a:t>1</a:t>
              </a:r>
            </a:p>
            <a:p>
              <a:r>
                <a:rPr lang="de-DE" dirty="0">
                  <a:latin typeface="Courier New"/>
                  <a:cs typeface="Courier New"/>
                </a:rPr>
                <a:t>2</a:t>
              </a:r>
            </a:p>
          </p:txBody>
        </p:sp>
        <p:sp>
          <p:nvSpPr>
            <p:cNvPr id="3" name="Textfeld 2"/>
            <p:cNvSpPr txBox="1"/>
            <p:nvPr/>
          </p:nvSpPr>
          <p:spPr>
            <a:xfrm>
              <a:off x="452549" y="1270407"/>
              <a:ext cx="6335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 smtClean="0"/>
                <a:t>A.txt</a:t>
              </a:r>
              <a:endParaRPr lang="de-DE" dirty="0"/>
            </a:p>
          </p:txBody>
        </p:sp>
      </p:grpSp>
      <p:grpSp>
        <p:nvGrpSpPr>
          <p:cNvPr id="5" name="Gruppierung 4"/>
          <p:cNvGrpSpPr/>
          <p:nvPr/>
        </p:nvGrpSpPr>
        <p:grpSpPr>
          <a:xfrm>
            <a:off x="5480776" y="842973"/>
            <a:ext cx="1751792" cy="1283732"/>
            <a:chOff x="452549" y="1270407"/>
            <a:chExt cx="1751792" cy="1283732"/>
          </a:xfrm>
        </p:grpSpPr>
        <p:sp>
          <p:nvSpPr>
            <p:cNvPr id="6" name="Rechteck 5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smtClean="0">
                  <a:latin typeface="Courier New"/>
                  <a:cs typeface="Courier New"/>
                </a:rPr>
                <a:t>A</a:t>
              </a:r>
              <a:endParaRPr lang="de-DE" dirty="0">
                <a:latin typeface="Courier New"/>
                <a:cs typeface="Courier New"/>
              </a:endParaRPr>
            </a:p>
          </p:txBody>
        </p:sp>
        <p:sp>
          <p:nvSpPr>
            <p:cNvPr id="7" name="Textfeld 6"/>
            <p:cNvSpPr txBox="1"/>
            <p:nvPr/>
          </p:nvSpPr>
          <p:spPr>
            <a:xfrm>
              <a:off x="452549" y="1270407"/>
              <a:ext cx="6765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f70f1</a:t>
              </a:r>
              <a:endParaRPr lang="de-DE" dirty="0"/>
            </a:p>
          </p:txBody>
        </p:sp>
      </p:grpSp>
      <p:sp>
        <p:nvSpPr>
          <p:cNvPr id="11" name="Textfeld 10"/>
          <p:cNvSpPr txBox="1"/>
          <p:nvPr/>
        </p:nvSpPr>
        <p:spPr>
          <a:xfrm>
            <a:off x="2817467" y="1367205"/>
            <a:ext cx="217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A.txt</a:t>
            </a:r>
            <a:r>
              <a:rPr lang="de-DE" dirty="0" smtClean="0"/>
              <a:t>: 313cd</a:t>
            </a:r>
            <a:endParaRPr lang="de-DE" dirty="0"/>
          </a:p>
        </p:txBody>
      </p:sp>
      <p:sp>
        <p:nvSpPr>
          <p:cNvPr id="9" name="Abgerundete rechteckige Legende 8"/>
          <p:cNvSpPr/>
          <p:nvPr/>
        </p:nvSpPr>
        <p:spPr>
          <a:xfrm>
            <a:off x="1870223" y="2824104"/>
            <a:ext cx="2311661" cy="1063774"/>
          </a:xfrm>
          <a:prstGeom prst="wedgeRoundRectCallout">
            <a:avLst>
              <a:gd name="adj1" fmla="val -53656"/>
              <a:gd name="adj2" fmla="val -85027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smtClean="0"/>
              <a:t>echo 2 &gt;&gt; </a:t>
            </a:r>
            <a:r>
              <a:rPr lang="de-DE" dirty="0" err="1" smtClean="0"/>
              <a:t>A.txt</a:t>
            </a:r>
            <a:endParaRPr lang="de-DE" dirty="0" smtClean="0"/>
          </a:p>
        </p:txBody>
      </p:sp>
      <p:grpSp>
        <p:nvGrpSpPr>
          <p:cNvPr id="10" name="Gruppierung 9"/>
          <p:cNvGrpSpPr/>
          <p:nvPr/>
        </p:nvGrpSpPr>
        <p:grpSpPr>
          <a:xfrm>
            <a:off x="6157313" y="570439"/>
            <a:ext cx="1751792" cy="1283732"/>
            <a:chOff x="452549" y="1270407"/>
            <a:chExt cx="1751792" cy="1283732"/>
          </a:xfrm>
        </p:grpSpPr>
        <p:sp>
          <p:nvSpPr>
            <p:cNvPr id="12" name="Rechteck 11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smtClean="0">
                  <a:latin typeface="Courier New"/>
                  <a:cs typeface="Courier New"/>
                </a:rPr>
                <a:t>A</a:t>
              </a:r>
            </a:p>
            <a:p>
              <a:r>
                <a:rPr lang="de-DE" dirty="0">
                  <a:latin typeface="Courier New"/>
                  <a:cs typeface="Courier New"/>
                </a:rPr>
                <a:t>1</a:t>
              </a: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452549" y="1270407"/>
              <a:ext cx="7545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313cd</a:t>
              </a:r>
              <a:endParaRPr lang="de-DE" dirty="0"/>
            </a:p>
          </p:txBody>
        </p:sp>
      </p:grpSp>
      <p:grpSp>
        <p:nvGrpSpPr>
          <p:cNvPr id="14" name="Gruppierung 13"/>
          <p:cNvGrpSpPr/>
          <p:nvPr/>
        </p:nvGrpSpPr>
        <p:grpSpPr>
          <a:xfrm>
            <a:off x="5524570" y="2220875"/>
            <a:ext cx="1751792" cy="1283732"/>
            <a:chOff x="452549" y="1270407"/>
            <a:chExt cx="1751792" cy="1283732"/>
          </a:xfrm>
        </p:grpSpPr>
        <p:sp>
          <p:nvSpPr>
            <p:cNvPr id="15" name="Rechteck 14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sz="1200" dirty="0" smtClean="0">
                  <a:latin typeface="Courier New"/>
                  <a:cs typeface="Courier New"/>
                </a:rPr>
                <a:t>hello.txt:f70f1</a:t>
              </a:r>
            </a:p>
          </p:txBody>
        </p:sp>
        <p:sp>
          <p:nvSpPr>
            <p:cNvPr id="16" name="Textfeld 15"/>
            <p:cNvSpPr txBox="1"/>
            <p:nvPr/>
          </p:nvSpPr>
          <p:spPr>
            <a:xfrm>
              <a:off x="452549" y="1270407"/>
              <a:ext cx="7717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12ed7</a:t>
              </a:r>
              <a:endParaRPr lang="de-DE" dirty="0"/>
            </a:p>
          </p:txBody>
        </p:sp>
      </p:grpSp>
      <p:grpSp>
        <p:nvGrpSpPr>
          <p:cNvPr id="17" name="Gruppierung 16"/>
          <p:cNvGrpSpPr/>
          <p:nvPr/>
        </p:nvGrpSpPr>
        <p:grpSpPr>
          <a:xfrm>
            <a:off x="5524570" y="3771733"/>
            <a:ext cx="1015463" cy="1376680"/>
            <a:chOff x="5626756" y="4200235"/>
            <a:chExt cx="1015463" cy="1376680"/>
          </a:xfrm>
        </p:grpSpPr>
        <p:sp>
          <p:nvSpPr>
            <p:cNvPr id="18" name="Oval 17"/>
            <p:cNvSpPr/>
            <p:nvPr/>
          </p:nvSpPr>
          <p:spPr>
            <a:xfrm>
              <a:off x="5626756" y="4613365"/>
              <a:ext cx="1015463" cy="963550"/>
            </a:xfrm>
            <a:prstGeom prst="ellipse">
              <a:avLst/>
            </a:prstGeom>
            <a:solidFill>
              <a:srgbClr val="948A54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200" dirty="0" smtClean="0">
                  <a:latin typeface="Courier New"/>
                  <a:cs typeface="Courier New"/>
                </a:rPr>
                <a:t>12ed7</a:t>
              </a:r>
              <a:endParaRPr lang="de-DE" sz="1200" dirty="0">
                <a:latin typeface="Courier New"/>
                <a:cs typeface="Courier New"/>
              </a:endParaRPr>
            </a:p>
          </p:txBody>
        </p:sp>
        <p:sp>
          <p:nvSpPr>
            <p:cNvPr id="19" name="Textfeld 18"/>
            <p:cNvSpPr txBox="1"/>
            <p:nvPr/>
          </p:nvSpPr>
          <p:spPr>
            <a:xfrm>
              <a:off x="5772739" y="4200235"/>
              <a:ext cx="7739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72b12</a:t>
              </a:r>
              <a:endParaRPr lang="de-DE" dirty="0"/>
            </a:p>
          </p:txBody>
        </p:sp>
      </p:grpSp>
      <p:sp>
        <p:nvSpPr>
          <p:cNvPr id="20" name="Rechteck 19"/>
          <p:cNvSpPr/>
          <p:nvPr/>
        </p:nvSpPr>
        <p:spPr>
          <a:xfrm>
            <a:off x="7288636" y="3771733"/>
            <a:ext cx="1021879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HEAD</a:t>
            </a:r>
            <a:endParaRPr lang="de-DE" dirty="0"/>
          </a:p>
        </p:txBody>
      </p:sp>
      <p:cxnSp>
        <p:nvCxnSpPr>
          <p:cNvPr id="21" name="Gewinkelte Verbindung 20"/>
          <p:cNvCxnSpPr>
            <a:stCxn id="20" idx="1"/>
            <a:endCxn id="18" idx="6"/>
          </p:cNvCxnSpPr>
          <p:nvPr/>
        </p:nvCxnSpPr>
        <p:spPr>
          <a:xfrm rot="10800000" flipV="1">
            <a:off x="6540034" y="3925024"/>
            <a:ext cx="748603" cy="74161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6814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endParaRPr lang="de-DE"/>
          </a:p>
        </p:txBody>
      </p:sp>
      <p:sp>
        <p:nvSpPr>
          <p:cNvPr id="3" name="Textfeld 2"/>
          <p:cNvSpPr txBox="1"/>
          <p:nvPr/>
        </p:nvSpPr>
        <p:spPr>
          <a:xfrm>
            <a:off x="642324" y="1927102"/>
            <a:ext cx="7249288" cy="45243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latin typeface="Courier New"/>
                <a:cs typeface="Courier New"/>
                <a:sym typeface="Wingdings"/>
              </a:rPr>
              <a:t>###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Stash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 ansehen</a:t>
            </a: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l </a:t>
            </a:r>
            <a:r>
              <a:rPr lang="de-DE" b="1" dirty="0" err="1" smtClean="0">
                <a:latin typeface="Courier New"/>
                <a:cs typeface="Courier New"/>
              </a:rPr>
              <a:t>refs</a:t>
            </a:r>
            <a:r>
              <a:rPr lang="de-DE" b="1" dirty="0" smtClean="0">
                <a:latin typeface="Courier New"/>
                <a:cs typeface="Courier New"/>
              </a:rPr>
              <a:t>/</a:t>
            </a:r>
            <a:r>
              <a:rPr lang="de-DE" b="1" dirty="0" err="1" smtClean="0">
                <a:latin typeface="Courier New"/>
                <a:cs typeface="Courier New"/>
              </a:rPr>
              <a:t>stash</a:t>
            </a:r>
            <a:endParaRPr lang="de-DE" b="1" dirty="0" smtClean="0">
              <a:latin typeface="Courier New"/>
              <a:cs typeface="Courier New"/>
            </a:endParaRPr>
          </a:p>
          <a:p>
            <a:endParaRPr lang="de-DE" b="1" dirty="0" smtClean="0">
              <a:latin typeface="Courier New"/>
              <a:cs typeface="Courier New"/>
            </a:endParaRPr>
          </a:p>
          <a:p>
            <a:r>
              <a:rPr lang="de-DE" b="1" dirty="0" smtClean="0">
                <a:latin typeface="Courier New"/>
                <a:cs typeface="Courier New"/>
              </a:rPr>
              <a:t>### </a:t>
            </a:r>
            <a:r>
              <a:rPr lang="de-DE" b="1" dirty="0" err="1" smtClean="0">
                <a:latin typeface="Courier New"/>
                <a:cs typeface="Courier New"/>
              </a:rPr>
              <a:t>commit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refs</a:t>
            </a:r>
            <a:r>
              <a:rPr lang="de-DE" b="1" dirty="0" smtClean="0">
                <a:latin typeface="Courier New"/>
                <a:cs typeface="Courier New"/>
              </a:rPr>
              <a:t>/</a:t>
            </a:r>
            <a:r>
              <a:rPr lang="de-DE" b="1" dirty="0" err="1" smtClean="0">
                <a:latin typeface="Courier New"/>
                <a:cs typeface="Courier New"/>
              </a:rPr>
              <a:t>stash</a:t>
            </a:r>
            <a:r>
              <a:rPr lang="de-DE" b="1" dirty="0" smtClean="0">
                <a:latin typeface="Courier New"/>
                <a:cs typeface="Courier New"/>
              </a:rPr>
              <a:t> ansehen</a:t>
            </a: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cat</a:t>
            </a:r>
            <a:r>
              <a:rPr lang="de-DE" b="1" dirty="0" smtClean="0">
                <a:latin typeface="Courier New"/>
                <a:cs typeface="Courier New"/>
              </a:rPr>
              <a:t>-file –p </a:t>
            </a:r>
            <a:r>
              <a:rPr lang="de-DE" b="1" dirty="0" err="1" smtClean="0">
                <a:latin typeface="Courier New"/>
                <a:cs typeface="Courier New"/>
              </a:rPr>
              <a:t>refs</a:t>
            </a:r>
            <a:r>
              <a:rPr lang="de-DE" b="1" dirty="0" smtClean="0">
                <a:latin typeface="Courier New"/>
                <a:cs typeface="Courier New"/>
              </a:rPr>
              <a:t>/</a:t>
            </a:r>
            <a:r>
              <a:rPr lang="de-DE" b="1" dirty="0" err="1" smtClean="0">
                <a:latin typeface="Courier New"/>
                <a:cs typeface="Courier New"/>
              </a:rPr>
              <a:t>stash</a:t>
            </a:r>
            <a:endParaRPr lang="de-DE" b="1" dirty="0" smtClean="0">
              <a:latin typeface="Courier New"/>
              <a:cs typeface="Courier New"/>
            </a:endParaRP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ls-tree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refs</a:t>
            </a:r>
            <a:r>
              <a:rPr lang="de-DE" b="1" dirty="0" smtClean="0">
                <a:latin typeface="Courier New"/>
                <a:cs typeface="Courier New"/>
              </a:rPr>
              <a:t>/</a:t>
            </a:r>
            <a:r>
              <a:rPr lang="de-DE" b="1" dirty="0" err="1" smtClean="0">
                <a:latin typeface="Courier New"/>
                <a:cs typeface="Courier New"/>
              </a:rPr>
              <a:t>stash</a:t>
            </a:r>
            <a:endParaRPr lang="de-DE" b="1" dirty="0" smtClean="0">
              <a:latin typeface="Courier New"/>
              <a:cs typeface="Courier New"/>
            </a:endParaRPr>
          </a:p>
          <a:p>
            <a:endParaRPr lang="de-DE" b="1" dirty="0">
              <a:latin typeface="Courier New"/>
              <a:cs typeface="Courier New"/>
            </a:endParaRPr>
          </a:p>
          <a:p>
            <a:r>
              <a:rPr lang="de-DE" b="1" dirty="0" smtClean="0">
                <a:latin typeface="Courier New"/>
                <a:cs typeface="Courier New"/>
              </a:rPr>
              <a:t>### </a:t>
            </a:r>
            <a:r>
              <a:rPr lang="de-DE" b="1" dirty="0" err="1" smtClean="0">
                <a:latin typeface="Courier New"/>
                <a:cs typeface="Courier New"/>
              </a:rPr>
              <a:t>A.txt</a:t>
            </a:r>
            <a:r>
              <a:rPr lang="de-DE" b="1" dirty="0" smtClean="0">
                <a:latin typeface="Courier New"/>
                <a:cs typeface="Courier New"/>
              </a:rPr>
              <a:t> (</a:t>
            </a:r>
            <a:r>
              <a:rPr lang="de-DE" b="1" dirty="0" err="1" smtClean="0">
                <a:latin typeface="Courier New"/>
                <a:cs typeface="Courier New"/>
              </a:rPr>
              <a:t>refs</a:t>
            </a:r>
            <a:r>
              <a:rPr lang="de-DE" b="1" dirty="0" smtClean="0">
                <a:latin typeface="Courier New"/>
                <a:cs typeface="Courier New"/>
              </a:rPr>
              <a:t>/</a:t>
            </a:r>
            <a:r>
              <a:rPr lang="de-DE" b="1" dirty="0" err="1" smtClean="0">
                <a:latin typeface="Courier New"/>
                <a:cs typeface="Courier New"/>
              </a:rPr>
              <a:t>stash</a:t>
            </a:r>
            <a:r>
              <a:rPr lang="de-DE" b="1" dirty="0" smtClean="0">
                <a:latin typeface="Courier New"/>
                <a:cs typeface="Courier New"/>
              </a:rPr>
              <a:t>) ansehen</a:t>
            </a: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>
                <a:latin typeface="Courier New"/>
                <a:cs typeface="Courier New"/>
              </a:rPr>
              <a:t>c</a:t>
            </a:r>
            <a:r>
              <a:rPr lang="de-DE" b="1" dirty="0" err="1" smtClean="0">
                <a:latin typeface="Courier New"/>
                <a:cs typeface="Courier New"/>
              </a:rPr>
              <a:t>at</a:t>
            </a:r>
            <a:r>
              <a:rPr lang="de-DE" b="1" dirty="0" smtClean="0">
                <a:latin typeface="Courier New"/>
                <a:cs typeface="Courier New"/>
              </a:rPr>
              <a:t>-file –p 853b6</a:t>
            </a:r>
          </a:p>
          <a:p>
            <a:endParaRPr lang="de-DE" b="1" dirty="0">
              <a:latin typeface="Courier New"/>
              <a:cs typeface="Courier New"/>
            </a:endParaRPr>
          </a:p>
          <a:p>
            <a:r>
              <a:rPr lang="de-DE" b="1" dirty="0" smtClean="0">
                <a:latin typeface="Courier New"/>
                <a:cs typeface="Courier New"/>
              </a:rPr>
              <a:t>### 2. Vater von </a:t>
            </a:r>
            <a:r>
              <a:rPr lang="de-DE" b="1" dirty="0" err="1" smtClean="0">
                <a:latin typeface="Courier New"/>
                <a:cs typeface="Courier New"/>
              </a:rPr>
              <a:t>refs</a:t>
            </a:r>
            <a:r>
              <a:rPr lang="de-DE" b="1" dirty="0" smtClean="0">
                <a:latin typeface="Courier New"/>
                <a:cs typeface="Courier New"/>
              </a:rPr>
              <a:t>/</a:t>
            </a:r>
            <a:r>
              <a:rPr lang="de-DE" b="1" dirty="0" err="1" smtClean="0">
                <a:latin typeface="Courier New"/>
                <a:cs typeface="Courier New"/>
              </a:rPr>
              <a:t>stash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anshen</a:t>
            </a:r>
            <a:r>
              <a:rPr lang="de-DE" b="1" dirty="0" smtClean="0">
                <a:latin typeface="Courier New"/>
                <a:cs typeface="Courier New"/>
              </a:rPr>
              <a:t> (1.Vater = HEAD)</a:t>
            </a: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ls-tree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refs</a:t>
            </a:r>
            <a:r>
              <a:rPr lang="de-DE" b="1" dirty="0" smtClean="0">
                <a:latin typeface="Courier New"/>
                <a:cs typeface="Courier New"/>
              </a:rPr>
              <a:t>/stash^2</a:t>
            </a:r>
            <a:endParaRPr lang="de-DE" b="1" dirty="0">
              <a:latin typeface="Courier New"/>
              <a:cs typeface="Courier New"/>
            </a:endParaRPr>
          </a:p>
          <a:p>
            <a:endParaRPr lang="de-DE" b="1" dirty="0" smtClean="0">
              <a:latin typeface="Courier New"/>
              <a:cs typeface="Courier New"/>
            </a:endParaRPr>
          </a:p>
          <a:p>
            <a:r>
              <a:rPr lang="de-DE" b="1" dirty="0" smtClean="0">
                <a:latin typeface="Courier New"/>
                <a:cs typeface="Courier New"/>
              </a:rPr>
              <a:t>### </a:t>
            </a:r>
            <a:r>
              <a:rPr lang="de-DE" b="1" dirty="0" err="1" smtClean="0">
                <a:latin typeface="Courier New"/>
                <a:cs typeface="Courier New"/>
              </a:rPr>
              <a:t>A.txt</a:t>
            </a:r>
            <a:r>
              <a:rPr lang="de-DE" b="1" dirty="0" smtClean="0">
                <a:latin typeface="Courier New"/>
                <a:cs typeface="Courier New"/>
              </a:rPr>
              <a:t> (</a:t>
            </a:r>
            <a:r>
              <a:rPr lang="de-DE" b="1" dirty="0" err="1" smtClean="0">
                <a:latin typeface="Courier New"/>
                <a:cs typeface="Courier New"/>
              </a:rPr>
              <a:t>refs</a:t>
            </a:r>
            <a:r>
              <a:rPr lang="de-DE" b="1" dirty="0" smtClean="0">
                <a:latin typeface="Courier New"/>
                <a:cs typeface="Courier New"/>
              </a:rPr>
              <a:t>/stash^2) ansehen</a:t>
            </a: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cat</a:t>
            </a:r>
            <a:r>
              <a:rPr lang="de-DE" b="1" dirty="0" smtClean="0">
                <a:latin typeface="Courier New"/>
                <a:cs typeface="Courier New"/>
              </a:rPr>
              <a:t>-file –p 313cd</a:t>
            </a:r>
          </a:p>
          <a:p>
            <a:endParaRPr lang="de-DE" b="1" dirty="0" smtClean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262094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ung 3"/>
          <p:cNvGrpSpPr/>
          <p:nvPr/>
        </p:nvGrpSpPr>
        <p:grpSpPr>
          <a:xfrm>
            <a:off x="350361" y="997873"/>
            <a:ext cx="1751792" cy="1283732"/>
            <a:chOff x="452549" y="1270407"/>
            <a:chExt cx="1751792" cy="1283732"/>
          </a:xfrm>
        </p:grpSpPr>
        <p:sp>
          <p:nvSpPr>
            <p:cNvPr id="2" name="Rechteck 1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smtClean="0">
                  <a:latin typeface="Courier New"/>
                  <a:cs typeface="Courier New"/>
                </a:rPr>
                <a:t>A</a:t>
              </a:r>
            </a:p>
          </p:txBody>
        </p:sp>
        <p:sp>
          <p:nvSpPr>
            <p:cNvPr id="3" name="Textfeld 2"/>
            <p:cNvSpPr txBox="1"/>
            <p:nvPr/>
          </p:nvSpPr>
          <p:spPr>
            <a:xfrm>
              <a:off x="452549" y="1270407"/>
              <a:ext cx="6335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 smtClean="0"/>
                <a:t>A.txt</a:t>
              </a:r>
              <a:endParaRPr lang="de-DE" dirty="0"/>
            </a:p>
          </p:txBody>
        </p:sp>
      </p:grpSp>
      <p:grpSp>
        <p:nvGrpSpPr>
          <p:cNvPr id="5" name="Gruppierung 4"/>
          <p:cNvGrpSpPr/>
          <p:nvPr/>
        </p:nvGrpSpPr>
        <p:grpSpPr>
          <a:xfrm>
            <a:off x="5480776" y="842973"/>
            <a:ext cx="1751792" cy="1283732"/>
            <a:chOff x="452549" y="1270407"/>
            <a:chExt cx="1751792" cy="1283732"/>
          </a:xfrm>
        </p:grpSpPr>
        <p:sp>
          <p:nvSpPr>
            <p:cNvPr id="6" name="Rechteck 5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smtClean="0">
                  <a:latin typeface="Courier New"/>
                  <a:cs typeface="Courier New"/>
                </a:rPr>
                <a:t>A</a:t>
              </a:r>
              <a:endParaRPr lang="de-DE" dirty="0">
                <a:latin typeface="Courier New"/>
                <a:cs typeface="Courier New"/>
              </a:endParaRPr>
            </a:p>
          </p:txBody>
        </p:sp>
        <p:sp>
          <p:nvSpPr>
            <p:cNvPr id="7" name="Textfeld 6"/>
            <p:cNvSpPr txBox="1"/>
            <p:nvPr/>
          </p:nvSpPr>
          <p:spPr>
            <a:xfrm>
              <a:off x="452549" y="1270407"/>
              <a:ext cx="6765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f70f1</a:t>
              </a:r>
              <a:endParaRPr lang="de-DE" dirty="0"/>
            </a:p>
          </p:txBody>
        </p:sp>
      </p:grpSp>
      <p:sp>
        <p:nvSpPr>
          <p:cNvPr id="11" name="Textfeld 10"/>
          <p:cNvSpPr txBox="1"/>
          <p:nvPr/>
        </p:nvSpPr>
        <p:spPr>
          <a:xfrm>
            <a:off x="2817467" y="1367205"/>
            <a:ext cx="217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A.txt</a:t>
            </a:r>
            <a:r>
              <a:rPr lang="de-DE" dirty="0" smtClean="0"/>
              <a:t>: f70f1</a:t>
            </a:r>
            <a:endParaRPr lang="de-DE" dirty="0"/>
          </a:p>
        </p:txBody>
      </p:sp>
      <p:sp>
        <p:nvSpPr>
          <p:cNvPr id="9" name="Abgerundete rechteckige Legende 8"/>
          <p:cNvSpPr/>
          <p:nvPr/>
        </p:nvSpPr>
        <p:spPr>
          <a:xfrm>
            <a:off x="1884279" y="2774923"/>
            <a:ext cx="2311661" cy="1063774"/>
          </a:xfrm>
          <a:prstGeom prst="wedgeRoundRectCallout">
            <a:avLst>
              <a:gd name="adj1" fmla="val -53656"/>
              <a:gd name="adj2" fmla="val -85027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stash</a:t>
            </a:r>
            <a:endParaRPr lang="de-DE" dirty="0" smtClean="0"/>
          </a:p>
        </p:txBody>
      </p:sp>
      <p:grpSp>
        <p:nvGrpSpPr>
          <p:cNvPr id="10" name="Gruppierung 9"/>
          <p:cNvGrpSpPr/>
          <p:nvPr/>
        </p:nvGrpSpPr>
        <p:grpSpPr>
          <a:xfrm>
            <a:off x="6157313" y="570439"/>
            <a:ext cx="1751792" cy="1283732"/>
            <a:chOff x="452549" y="1270407"/>
            <a:chExt cx="1751792" cy="1283732"/>
          </a:xfrm>
        </p:grpSpPr>
        <p:sp>
          <p:nvSpPr>
            <p:cNvPr id="12" name="Rechteck 11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smtClean="0">
                  <a:latin typeface="Courier New"/>
                  <a:cs typeface="Courier New"/>
                </a:rPr>
                <a:t>A</a:t>
              </a:r>
            </a:p>
            <a:p>
              <a:r>
                <a:rPr lang="de-DE" dirty="0">
                  <a:latin typeface="Courier New"/>
                  <a:cs typeface="Courier New"/>
                </a:rPr>
                <a:t>1</a:t>
              </a: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452549" y="1270407"/>
              <a:ext cx="7545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313cd</a:t>
              </a:r>
              <a:endParaRPr lang="de-DE" dirty="0"/>
            </a:p>
          </p:txBody>
        </p:sp>
      </p:grpSp>
      <p:grpSp>
        <p:nvGrpSpPr>
          <p:cNvPr id="14" name="Gruppierung 13"/>
          <p:cNvGrpSpPr/>
          <p:nvPr/>
        </p:nvGrpSpPr>
        <p:grpSpPr>
          <a:xfrm>
            <a:off x="5524570" y="2220875"/>
            <a:ext cx="1751792" cy="1283732"/>
            <a:chOff x="452549" y="1270407"/>
            <a:chExt cx="1751792" cy="1283732"/>
          </a:xfrm>
        </p:grpSpPr>
        <p:sp>
          <p:nvSpPr>
            <p:cNvPr id="15" name="Rechteck 14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sz="1200" dirty="0" smtClean="0">
                  <a:latin typeface="Courier New"/>
                  <a:cs typeface="Courier New"/>
                </a:rPr>
                <a:t>hello.txt:f70f1</a:t>
              </a:r>
            </a:p>
          </p:txBody>
        </p:sp>
        <p:sp>
          <p:nvSpPr>
            <p:cNvPr id="16" name="Textfeld 15"/>
            <p:cNvSpPr txBox="1"/>
            <p:nvPr/>
          </p:nvSpPr>
          <p:spPr>
            <a:xfrm>
              <a:off x="452549" y="1270407"/>
              <a:ext cx="7717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12ed7</a:t>
              </a:r>
              <a:endParaRPr lang="de-DE" dirty="0"/>
            </a:p>
          </p:txBody>
        </p:sp>
      </p:grpSp>
      <p:grpSp>
        <p:nvGrpSpPr>
          <p:cNvPr id="17" name="Gruppierung 16"/>
          <p:cNvGrpSpPr/>
          <p:nvPr/>
        </p:nvGrpSpPr>
        <p:grpSpPr>
          <a:xfrm>
            <a:off x="5524570" y="4143493"/>
            <a:ext cx="1015463" cy="1376680"/>
            <a:chOff x="5626756" y="4200235"/>
            <a:chExt cx="1015463" cy="1376680"/>
          </a:xfrm>
        </p:grpSpPr>
        <p:sp>
          <p:nvSpPr>
            <p:cNvPr id="18" name="Oval 17"/>
            <p:cNvSpPr/>
            <p:nvPr/>
          </p:nvSpPr>
          <p:spPr>
            <a:xfrm>
              <a:off x="5626756" y="4613365"/>
              <a:ext cx="1015463" cy="963550"/>
            </a:xfrm>
            <a:prstGeom prst="ellipse">
              <a:avLst/>
            </a:prstGeom>
            <a:solidFill>
              <a:srgbClr val="948A54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200" dirty="0" smtClean="0">
                  <a:latin typeface="Courier New"/>
                  <a:cs typeface="Courier New"/>
                </a:rPr>
                <a:t>12ed7</a:t>
              </a:r>
              <a:endParaRPr lang="de-DE" sz="1200" dirty="0">
                <a:latin typeface="Courier New"/>
                <a:cs typeface="Courier New"/>
              </a:endParaRPr>
            </a:p>
          </p:txBody>
        </p:sp>
        <p:sp>
          <p:nvSpPr>
            <p:cNvPr id="19" name="Textfeld 18"/>
            <p:cNvSpPr txBox="1"/>
            <p:nvPr/>
          </p:nvSpPr>
          <p:spPr>
            <a:xfrm>
              <a:off x="5772739" y="4200235"/>
              <a:ext cx="7739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72b12</a:t>
              </a:r>
              <a:endParaRPr lang="de-DE" dirty="0"/>
            </a:p>
          </p:txBody>
        </p:sp>
      </p:grpSp>
      <p:cxnSp>
        <p:nvCxnSpPr>
          <p:cNvPr id="21" name="Gewinkelte Verbindung 20"/>
          <p:cNvCxnSpPr>
            <a:stCxn id="20" idx="1"/>
            <a:endCxn id="18" idx="6"/>
          </p:cNvCxnSpPr>
          <p:nvPr/>
        </p:nvCxnSpPr>
        <p:spPr>
          <a:xfrm rot="10800000" flipV="1">
            <a:off x="6540034" y="4467174"/>
            <a:ext cx="748603" cy="57122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2" name="Gruppierung 21"/>
          <p:cNvGrpSpPr/>
          <p:nvPr/>
        </p:nvGrpSpPr>
        <p:grpSpPr>
          <a:xfrm>
            <a:off x="7033209" y="452805"/>
            <a:ext cx="1751792" cy="1283732"/>
            <a:chOff x="452549" y="1270407"/>
            <a:chExt cx="1751792" cy="1283732"/>
          </a:xfrm>
        </p:grpSpPr>
        <p:sp>
          <p:nvSpPr>
            <p:cNvPr id="23" name="Rechteck 22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smtClean="0">
                  <a:latin typeface="Courier New"/>
                  <a:cs typeface="Courier New"/>
                </a:rPr>
                <a:t>A</a:t>
              </a:r>
            </a:p>
            <a:p>
              <a:r>
                <a:rPr lang="de-DE" dirty="0" smtClean="0">
                  <a:latin typeface="Courier New"/>
                  <a:cs typeface="Courier New"/>
                </a:rPr>
                <a:t>1</a:t>
              </a:r>
            </a:p>
            <a:p>
              <a:r>
                <a:rPr lang="de-DE" dirty="0">
                  <a:latin typeface="Courier New"/>
                  <a:cs typeface="Courier New"/>
                </a:rPr>
                <a:t>2</a:t>
              </a:r>
            </a:p>
          </p:txBody>
        </p:sp>
        <p:sp>
          <p:nvSpPr>
            <p:cNvPr id="24" name="Textfeld 23"/>
            <p:cNvSpPr txBox="1"/>
            <p:nvPr/>
          </p:nvSpPr>
          <p:spPr>
            <a:xfrm>
              <a:off x="452549" y="1270407"/>
              <a:ext cx="7739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853b6</a:t>
              </a:r>
              <a:endParaRPr lang="de-DE" dirty="0"/>
            </a:p>
          </p:txBody>
        </p:sp>
      </p:grpSp>
      <p:grpSp>
        <p:nvGrpSpPr>
          <p:cNvPr id="25" name="Gruppierung 24"/>
          <p:cNvGrpSpPr/>
          <p:nvPr/>
        </p:nvGrpSpPr>
        <p:grpSpPr>
          <a:xfrm>
            <a:off x="5670553" y="2890741"/>
            <a:ext cx="1751792" cy="1283732"/>
            <a:chOff x="452549" y="1270407"/>
            <a:chExt cx="1751792" cy="1283732"/>
          </a:xfrm>
        </p:grpSpPr>
        <p:sp>
          <p:nvSpPr>
            <p:cNvPr id="26" name="Rechteck 25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sz="1200" dirty="0" smtClean="0">
                  <a:latin typeface="Courier New"/>
                  <a:cs typeface="Courier New"/>
                </a:rPr>
                <a:t>hello.txt:853b6</a:t>
              </a:r>
            </a:p>
          </p:txBody>
        </p:sp>
        <p:sp>
          <p:nvSpPr>
            <p:cNvPr id="27" name="Textfeld 26"/>
            <p:cNvSpPr txBox="1"/>
            <p:nvPr/>
          </p:nvSpPr>
          <p:spPr>
            <a:xfrm>
              <a:off x="452549" y="1270407"/>
              <a:ext cx="7717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4ed01</a:t>
              </a:r>
              <a:endParaRPr lang="de-DE" dirty="0"/>
            </a:p>
          </p:txBody>
        </p:sp>
      </p:grpSp>
      <p:grpSp>
        <p:nvGrpSpPr>
          <p:cNvPr id="28" name="Gruppierung 27"/>
          <p:cNvGrpSpPr/>
          <p:nvPr/>
        </p:nvGrpSpPr>
        <p:grpSpPr>
          <a:xfrm>
            <a:off x="7373366" y="2268151"/>
            <a:ext cx="1751792" cy="1283732"/>
            <a:chOff x="452549" y="1270407"/>
            <a:chExt cx="1751792" cy="1283732"/>
          </a:xfrm>
        </p:grpSpPr>
        <p:sp>
          <p:nvSpPr>
            <p:cNvPr id="29" name="Rechteck 28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sz="1200" dirty="0" smtClean="0">
                  <a:latin typeface="Courier New"/>
                  <a:cs typeface="Courier New"/>
                </a:rPr>
                <a:t>hello.txt:313cd</a:t>
              </a:r>
            </a:p>
          </p:txBody>
        </p:sp>
        <p:sp>
          <p:nvSpPr>
            <p:cNvPr id="30" name="Textfeld 29"/>
            <p:cNvSpPr txBox="1"/>
            <p:nvPr/>
          </p:nvSpPr>
          <p:spPr>
            <a:xfrm>
              <a:off x="452549" y="1270407"/>
              <a:ext cx="7610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542ea</a:t>
              </a:r>
              <a:endParaRPr lang="de-DE" dirty="0"/>
            </a:p>
          </p:txBody>
        </p:sp>
      </p:grpSp>
      <p:sp>
        <p:nvSpPr>
          <p:cNvPr id="20" name="Rechteck 19"/>
          <p:cNvSpPr/>
          <p:nvPr/>
        </p:nvSpPr>
        <p:spPr>
          <a:xfrm>
            <a:off x="7288636" y="4313883"/>
            <a:ext cx="1021879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HEAD</a:t>
            </a:r>
            <a:endParaRPr lang="de-DE" dirty="0"/>
          </a:p>
        </p:txBody>
      </p:sp>
      <p:grpSp>
        <p:nvGrpSpPr>
          <p:cNvPr id="31" name="Gruppierung 30"/>
          <p:cNvGrpSpPr/>
          <p:nvPr/>
        </p:nvGrpSpPr>
        <p:grpSpPr>
          <a:xfrm>
            <a:off x="5560379" y="5481320"/>
            <a:ext cx="1015463" cy="1376680"/>
            <a:chOff x="5626756" y="4200235"/>
            <a:chExt cx="1015463" cy="1376680"/>
          </a:xfrm>
        </p:grpSpPr>
        <p:sp>
          <p:nvSpPr>
            <p:cNvPr id="32" name="Oval 31"/>
            <p:cNvSpPr/>
            <p:nvPr/>
          </p:nvSpPr>
          <p:spPr>
            <a:xfrm>
              <a:off x="5626756" y="4613365"/>
              <a:ext cx="1015463" cy="963550"/>
            </a:xfrm>
            <a:prstGeom prst="ellipse">
              <a:avLst/>
            </a:prstGeom>
            <a:solidFill>
              <a:srgbClr val="948A54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200" dirty="0" smtClean="0">
                  <a:latin typeface="Courier New"/>
                  <a:cs typeface="Courier New"/>
                </a:rPr>
                <a:t>542ea</a:t>
              </a:r>
              <a:endParaRPr lang="de-DE" sz="1200" dirty="0">
                <a:latin typeface="Courier New"/>
                <a:cs typeface="Courier New"/>
              </a:endParaRPr>
            </a:p>
          </p:txBody>
        </p:sp>
        <p:sp>
          <p:nvSpPr>
            <p:cNvPr id="33" name="Textfeld 32"/>
            <p:cNvSpPr txBox="1"/>
            <p:nvPr/>
          </p:nvSpPr>
          <p:spPr>
            <a:xfrm>
              <a:off x="5772739" y="4200235"/>
              <a:ext cx="7481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b4ac7</a:t>
              </a:r>
              <a:endParaRPr lang="de-DE" dirty="0"/>
            </a:p>
          </p:txBody>
        </p:sp>
      </p:grpSp>
      <p:cxnSp>
        <p:nvCxnSpPr>
          <p:cNvPr id="34" name="Gerade Verbindung mit Pfeil 33"/>
          <p:cNvCxnSpPr>
            <a:stCxn id="32" idx="1"/>
            <a:endCxn id="18" idx="3"/>
          </p:cNvCxnSpPr>
          <p:nvPr/>
        </p:nvCxnSpPr>
        <p:spPr>
          <a:xfrm flipH="1" flipV="1">
            <a:off x="5673281" y="5379064"/>
            <a:ext cx="35809" cy="6564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5" name="Gruppierung 34"/>
          <p:cNvGrpSpPr/>
          <p:nvPr/>
        </p:nvGrpSpPr>
        <p:grpSpPr>
          <a:xfrm>
            <a:off x="7041242" y="5314712"/>
            <a:ext cx="1015463" cy="1376680"/>
            <a:chOff x="5626756" y="4200235"/>
            <a:chExt cx="1015463" cy="1376680"/>
          </a:xfrm>
        </p:grpSpPr>
        <p:sp>
          <p:nvSpPr>
            <p:cNvPr id="36" name="Oval 35"/>
            <p:cNvSpPr/>
            <p:nvPr/>
          </p:nvSpPr>
          <p:spPr>
            <a:xfrm>
              <a:off x="5626756" y="4613365"/>
              <a:ext cx="1015463" cy="963550"/>
            </a:xfrm>
            <a:prstGeom prst="ellipse">
              <a:avLst/>
            </a:prstGeom>
            <a:solidFill>
              <a:srgbClr val="948A54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200" dirty="0" smtClean="0">
                  <a:latin typeface="Courier New"/>
                  <a:cs typeface="Courier New"/>
                </a:rPr>
                <a:t>4ed01</a:t>
              </a:r>
              <a:endParaRPr lang="de-DE" sz="1200" dirty="0">
                <a:latin typeface="Courier New"/>
                <a:cs typeface="Courier New"/>
              </a:endParaRPr>
            </a:p>
          </p:txBody>
        </p:sp>
        <p:sp>
          <p:nvSpPr>
            <p:cNvPr id="37" name="Textfeld 36"/>
            <p:cNvSpPr txBox="1"/>
            <p:nvPr/>
          </p:nvSpPr>
          <p:spPr>
            <a:xfrm>
              <a:off x="5772739" y="4200235"/>
              <a:ext cx="7632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31a91</a:t>
              </a:r>
              <a:endParaRPr lang="de-DE" dirty="0"/>
            </a:p>
          </p:txBody>
        </p:sp>
      </p:grpSp>
      <p:cxnSp>
        <p:nvCxnSpPr>
          <p:cNvPr id="39" name="Gerade Verbindung mit Pfeil 38"/>
          <p:cNvCxnSpPr>
            <a:stCxn id="36" idx="2"/>
            <a:endCxn id="32" idx="6"/>
          </p:cNvCxnSpPr>
          <p:nvPr/>
        </p:nvCxnSpPr>
        <p:spPr>
          <a:xfrm flipH="1">
            <a:off x="6575842" y="6209617"/>
            <a:ext cx="465400" cy="1666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mit Pfeil 40"/>
          <p:cNvCxnSpPr>
            <a:stCxn id="36" idx="1"/>
            <a:endCxn id="18" idx="5"/>
          </p:cNvCxnSpPr>
          <p:nvPr/>
        </p:nvCxnSpPr>
        <p:spPr>
          <a:xfrm flipH="1" flipV="1">
            <a:off x="6391322" y="5379064"/>
            <a:ext cx="798631" cy="4898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Rechteck 41"/>
          <p:cNvSpPr/>
          <p:nvPr/>
        </p:nvSpPr>
        <p:spPr>
          <a:xfrm>
            <a:off x="7807129" y="5038398"/>
            <a:ext cx="1165187" cy="27631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refs</a:t>
            </a:r>
            <a:r>
              <a:rPr lang="de-DE" dirty="0" smtClean="0"/>
              <a:t>/</a:t>
            </a:r>
            <a:r>
              <a:rPr lang="de-DE" dirty="0" err="1" smtClean="0"/>
              <a:t>stash</a:t>
            </a:r>
            <a:endParaRPr lang="de-DE" dirty="0"/>
          </a:p>
        </p:txBody>
      </p:sp>
      <p:cxnSp>
        <p:nvCxnSpPr>
          <p:cNvPr id="44" name="Gewinkelte Verbindung 43"/>
          <p:cNvCxnSpPr>
            <a:stCxn id="42" idx="2"/>
            <a:endCxn id="36" idx="6"/>
          </p:cNvCxnSpPr>
          <p:nvPr/>
        </p:nvCxnSpPr>
        <p:spPr>
          <a:xfrm rot="5400000">
            <a:off x="7775762" y="5595655"/>
            <a:ext cx="894905" cy="333018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4550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ung 3"/>
          <p:cNvGrpSpPr/>
          <p:nvPr/>
        </p:nvGrpSpPr>
        <p:grpSpPr>
          <a:xfrm>
            <a:off x="350361" y="997873"/>
            <a:ext cx="1751792" cy="1283732"/>
            <a:chOff x="452549" y="1270407"/>
            <a:chExt cx="1751792" cy="1283732"/>
          </a:xfrm>
        </p:grpSpPr>
        <p:sp>
          <p:nvSpPr>
            <p:cNvPr id="2" name="Rechteck 1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smtClean="0">
                  <a:latin typeface="Courier New"/>
                  <a:cs typeface="Courier New"/>
                </a:rPr>
                <a:t>A</a:t>
              </a:r>
            </a:p>
            <a:p>
              <a:r>
                <a:rPr lang="de-DE" dirty="0" smtClean="0">
                  <a:latin typeface="Courier New"/>
                  <a:cs typeface="Courier New"/>
                </a:rPr>
                <a:t>1</a:t>
              </a:r>
            </a:p>
            <a:p>
              <a:r>
                <a:rPr lang="de-DE" dirty="0">
                  <a:latin typeface="Courier New"/>
                  <a:cs typeface="Courier New"/>
                </a:rPr>
                <a:t>2</a:t>
              </a:r>
              <a:endParaRPr lang="de-DE" dirty="0" smtClean="0">
                <a:latin typeface="Courier New"/>
                <a:cs typeface="Courier New"/>
              </a:endParaRPr>
            </a:p>
          </p:txBody>
        </p:sp>
        <p:sp>
          <p:nvSpPr>
            <p:cNvPr id="3" name="Textfeld 2"/>
            <p:cNvSpPr txBox="1"/>
            <p:nvPr/>
          </p:nvSpPr>
          <p:spPr>
            <a:xfrm>
              <a:off x="452549" y="1270407"/>
              <a:ext cx="6335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 smtClean="0"/>
                <a:t>A.txt</a:t>
              </a:r>
              <a:endParaRPr lang="de-DE" dirty="0"/>
            </a:p>
          </p:txBody>
        </p:sp>
      </p:grpSp>
      <p:grpSp>
        <p:nvGrpSpPr>
          <p:cNvPr id="5" name="Gruppierung 4"/>
          <p:cNvGrpSpPr/>
          <p:nvPr/>
        </p:nvGrpSpPr>
        <p:grpSpPr>
          <a:xfrm>
            <a:off x="5480776" y="842973"/>
            <a:ext cx="1751792" cy="1283732"/>
            <a:chOff x="452549" y="1270407"/>
            <a:chExt cx="1751792" cy="1283732"/>
          </a:xfrm>
        </p:grpSpPr>
        <p:sp>
          <p:nvSpPr>
            <p:cNvPr id="6" name="Rechteck 5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smtClean="0">
                  <a:latin typeface="Courier New"/>
                  <a:cs typeface="Courier New"/>
                </a:rPr>
                <a:t>A</a:t>
              </a:r>
              <a:endParaRPr lang="de-DE" dirty="0">
                <a:latin typeface="Courier New"/>
                <a:cs typeface="Courier New"/>
              </a:endParaRPr>
            </a:p>
          </p:txBody>
        </p:sp>
        <p:sp>
          <p:nvSpPr>
            <p:cNvPr id="7" name="Textfeld 6"/>
            <p:cNvSpPr txBox="1"/>
            <p:nvPr/>
          </p:nvSpPr>
          <p:spPr>
            <a:xfrm>
              <a:off x="452549" y="1270407"/>
              <a:ext cx="6765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f70f1</a:t>
              </a:r>
              <a:endParaRPr lang="de-DE" dirty="0"/>
            </a:p>
          </p:txBody>
        </p:sp>
      </p:grpSp>
      <p:sp>
        <p:nvSpPr>
          <p:cNvPr id="11" name="Textfeld 10"/>
          <p:cNvSpPr txBox="1"/>
          <p:nvPr/>
        </p:nvSpPr>
        <p:spPr>
          <a:xfrm>
            <a:off x="2817467" y="1367205"/>
            <a:ext cx="217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A.txt</a:t>
            </a:r>
            <a:r>
              <a:rPr lang="de-DE" dirty="0" smtClean="0"/>
              <a:t>: f70f1</a:t>
            </a:r>
            <a:endParaRPr lang="de-DE" dirty="0"/>
          </a:p>
        </p:txBody>
      </p:sp>
      <p:sp>
        <p:nvSpPr>
          <p:cNvPr id="9" name="Abgerundete rechteckige Legende 8"/>
          <p:cNvSpPr/>
          <p:nvPr/>
        </p:nvSpPr>
        <p:spPr>
          <a:xfrm>
            <a:off x="1884279" y="2774923"/>
            <a:ext cx="2311661" cy="1063774"/>
          </a:xfrm>
          <a:prstGeom prst="wedgeRoundRectCallout">
            <a:avLst>
              <a:gd name="adj1" fmla="val -53656"/>
              <a:gd name="adj2" fmla="val -85027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stash</a:t>
            </a:r>
            <a:r>
              <a:rPr lang="de-DE" dirty="0" smtClean="0"/>
              <a:t> </a:t>
            </a:r>
            <a:r>
              <a:rPr lang="de-DE" dirty="0" err="1" smtClean="0"/>
              <a:t>apply</a:t>
            </a:r>
            <a:endParaRPr lang="de-DE" dirty="0" smtClean="0"/>
          </a:p>
        </p:txBody>
      </p:sp>
      <p:grpSp>
        <p:nvGrpSpPr>
          <p:cNvPr id="10" name="Gruppierung 9"/>
          <p:cNvGrpSpPr/>
          <p:nvPr/>
        </p:nvGrpSpPr>
        <p:grpSpPr>
          <a:xfrm>
            <a:off x="6157313" y="570439"/>
            <a:ext cx="1751792" cy="1283732"/>
            <a:chOff x="452549" y="1270407"/>
            <a:chExt cx="1751792" cy="1283732"/>
          </a:xfrm>
        </p:grpSpPr>
        <p:sp>
          <p:nvSpPr>
            <p:cNvPr id="12" name="Rechteck 11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smtClean="0">
                  <a:latin typeface="Courier New"/>
                  <a:cs typeface="Courier New"/>
                </a:rPr>
                <a:t>A</a:t>
              </a:r>
            </a:p>
            <a:p>
              <a:r>
                <a:rPr lang="de-DE" dirty="0">
                  <a:latin typeface="Courier New"/>
                  <a:cs typeface="Courier New"/>
                </a:rPr>
                <a:t>1</a:t>
              </a: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452549" y="1270407"/>
              <a:ext cx="7545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313cd</a:t>
              </a:r>
              <a:endParaRPr lang="de-DE" dirty="0"/>
            </a:p>
          </p:txBody>
        </p:sp>
      </p:grpSp>
      <p:grpSp>
        <p:nvGrpSpPr>
          <p:cNvPr id="14" name="Gruppierung 13"/>
          <p:cNvGrpSpPr/>
          <p:nvPr/>
        </p:nvGrpSpPr>
        <p:grpSpPr>
          <a:xfrm>
            <a:off x="5524570" y="2220875"/>
            <a:ext cx="1751792" cy="1283732"/>
            <a:chOff x="452549" y="1270407"/>
            <a:chExt cx="1751792" cy="1283732"/>
          </a:xfrm>
        </p:grpSpPr>
        <p:sp>
          <p:nvSpPr>
            <p:cNvPr id="15" name="Rechteck 14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sz="1200" dirty="0" smtClean="0">
                  <a:latin typeface="Courier New"/>
                  <a:cs typeface="Courier New"/>
                </a:rPr>
                <a:t>hello.txt:f70f1</a:t>
              </a:r>
            </a:p>
          </p:txBody>
        </p:sp>
        <p:sp>
          <p:nvSpPr>
            <p:cNvPr id="16" name="Textfeld 15"/>
            <p:cNvSpPr txBox="1"/>
            <p:nvPr/>
          </p:nvSpPr>
          <p:spPr>
            <a:xfrm>
              <a:off x="452549" y="1270407"/>
              <a:ext cx="7717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12ed7</a:t>
              </a:r>
              <a:endParaRPr lang="de-DE" dirty="0"/>
            </a:p>
          </p:txBody>
        </p:sp>
      </p:grpSp>
      <p:grpSp>
        <p:nvGrpSpPr>
          <p:cNvPr id="17" name="Gruppierung 16"/>
          <p:cNvGrpSpPr/>
          <p:nvPr/>
        </p:nvGrpSpPr>
        <p:grpSpPr>
          <a:xfrm>
            <a:off x="5524570" y="4143493"/>
            <a:ext cx="1015463" cy="1376680"/>
            <a:chOff x="5626756" y="4200235"/>
            <a:chExt cx="1015463" cy="1376680"/>
          </a:xfrm>
        </p:grpSpPr>
        <p:sp>
          <p:nvSpPr>
            <p:cNvPr id="18" name="Oval 17"/>
            <p:cNvSpPr/>
            <p:nvPr/>
          </p:nvSpPr>
          <p:spPr>
            <a:xfrm>
              <a:off x="5626756" y="4613365"/>
              <a:ext cx="1015463" cy="963550"/>
            </a:xfrm>
            <a:prstGeom prst="ellipse">
              <a:avLst/>
            </a:prstGeom>
            <a:solidFill>
              <a:srgbClr val="948A54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200" dirty="0" smtClean="0">
                  <a:latin typeface="Courier New"/>
                  <a:cs typeface="Courier New"/>
                </a:rPr>
                <a:t>12ed7</a:t>
              </a:r>
              <a:endParaRPr lang="de-DE" sz="1200" dirty="0">
                <a:latin typeface="Courier New"/>
                <a:cs typeface="Courier New"/>
              </a:endParaRPr>
            </a:p>
          </p:txBody>
        </p:sp>
        <p:sp>
          <p:nvSpPr>
            <p:cNvPr id="19" name="Textfeld 18"/>
            <p:cNvSpPr txBox="1"/>
            <p:nvPr/>
          </p:nvSpPr>
          <p:spPr>
            <a:xfrm>
              <a:off x="5772739" y="4200235"/>
              <a:ext cx="7739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72b12</a:t>
              </a:r>
              <a:endParaRPr lang="de-DE" dirty="0"/>
            </a:p>
          </p:txBody>
        </p:sp>
      </p:grpSp>
      <p:cxnSp>
        <p:nvCxnSpPr>
          <p:cNvPr id="21" name="Gewinkelte Verbindung 20"/>
          <p:cNvCxnSpPr>
            <a:stCxn id="20" idx="1"/>
            <a:endCxn id="18" idx="6"/>
          </p:cNvCxnSpPr>
          <p:nvPr/>
        </p:nvCxnSpPr>
        <p:spPr>
          <a:xfrm rot="10800000" flipV="1">
            <a:off x="6540034" y="4467174"/>
            <a:ext cx="748603" cy="57122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2" name="Gruppierung 21"/>
          <p:cNvGrpSpPr/>
          <p:nvPr/>
        </p:nvGrpSpPr>
        <p:grpSpPr>
          <a:xfrm>
            <a:off x="7033209" y="452805"/>
            <a:ext cx="1751792" cy="1283732"/>
            <a:chOff x="452549" y="1270407"/>
            <a:chExt cx="1751792" cy="1283732"/>
          </a:xfrm>
        </p:grpSpPr>
        <p:sp>
          <p:nvSpPr>
            <p:cNvPr id="23" name="Rechteck 22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smtClean="0">
                  <a:latin typeface="Courier New"/>
                  <a:cs typeface="Courier New"/>
                </a:rPr>
                <a:t>A</a:t>
              </a:r>
            </a:p>
            <a:p>
              <a:r>
                <a:rPr lang="de-DE" dirty="0" smtClean="0">
                  <a:latin typeface="Courier New"/>
                  <a:cs typeface="Courier New"/>
                </a:rPr>
                <a:t>1</a:t>
              </a:r>
            </a:p>
            <a:p>
              <a:r>
                <a:rPr lang="de-DE" dirty="0">
                  <a:latin typeface="Courier New"/>
                  <a:cs typeface="Courier New"/>
                </a:rPr>
                <a:t>2</a:t>
              </a:r>
            </a:p>
          </p:txBody>
        </p:sp>
        <p:sp>
          <p:nvSpPr>
            <p:cNvPr id="24" name="Textfeld 23"/>
            <p:cNvSpPr txBox="1"/>
            <p:nvPr/>
          </p:nvSpPr>
          <p:spPr>
            <a:xfrm>
              <a:off x="452549" y="1270407"/>
              <a:ext cx="7739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853b6</a:t>
              </a:r>
              <a:endParaRPr lang="de-DE" dirty="0"/>
            </a:p>
          </p:txBody>
        </p:sp>
      </p:grpSp>
      <p:grpSp>
        <p:nvGrpSpPr>
          <p:cNvPr id="25" name="Gruppierung 24"/>
          <p:cNvGrpSpPr/>
          <p:nvPr/>
        </p:nvGrpSpPr>
        <p:grpSpPr>
          <a:xfrm>
            <a:off x="5670553" y="2890741"/>
            <a:ext cx="1751792" cy="1283732"/>
            <a:chOff x="452549" y="1270407"/>
            <a:chExt cx="1751792" cy="1283732"/>
          </a:xfrm>
        </p:grpSpPr>
        <p:sp>
          <p:nvSpPr>
            <p:cNvPr id="26" name="Rechteck 25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sz="1200" dirty="0" smtClean="0">
                  <a:latin typeface="Courier New"/>
                  <a:cs typeface="Courier New"/>
                </a:rPr>
                <a:t>hello.txt:853b6</a:t>
              </a:r>
            </a:p>
          </p:txBody>
        </p:sp>
        <p:sp>
          <p:nvSpPr>
            <p:cNvPr id="27" name="Textfeld 26"/>
            <p:cNvSpPr txBox="1"/>
            <p:nvPr/>
          </p:nvSpPr>
          <p:spPr>
            <a:xfrm>
              <a:off x="452549" y="1270407"/>
              <a:ext cx="7717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4ed01</a:t>
              </a:r>
              <a:endParaRPr lang="de-DE" dirty="0"/>
            </a:p>
          </p:txBody>
        </p:sp>
      </p:grpSp>
      <p:grpSp>
        <p:nvGrpSpPr>
          <p:cNvPr id="28" name="Gruppierung 27"/>
          <p:cNvGrpSpPr/>
          <p:nvPr/>
        </p:nvGrpSpPr>
        <p:grpSpPr>
          <a:xfrm>
            <a:off x="7373366" y="2268151"/>
            <a:ext cx="1751792" cy="1283732"/>
            <a:chOff x="452549" y="1270407"/>
            <a:chExt cx="1751792" cy="1283732"/>
          </a:xfrm>
        </p:grpSpPr>
        <p:sp>
          <p:nvSpPr>
            <p:cNvPr id="29" name="Rechteck 28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sz="1200" dirty="0" smtClean="0">
                  <a:latin typeface="Courier New"/>
                  <a:cs typeface="Courier New"/>
                </a:rPr>
                <a:t>hello.txt:313cd</a:t>
              </a:r>
            </a:p>
          </p:txBody>
        </p:sp>
        <p:sp>
          <p:nvSpPr>
            <p:cNvPr id="30" name="Textfeld 29"/>
            <p:cNvSpPr txBox="1"/>
            <p:nvPr/>
          </p:nvSpPr>
          <p:spPr>
            <a:xfrm>
              <a:off x="452549" y="1270407"/>
              <a:ext cx="7610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542ea</a:t>
              </a:r>
              <a:endParaRPr lang="de-DE" dirty="0"/>
            </a:p>
          </p:txBody>
        </p:sp>
      </p:grpSp>
      <p:sp>
        <p:nvSpPr>
          <p:cNvPr id="20" name="Rechteck 19"/>
          <p:cNvSpPr/>
          <p:nvPr/>
        </p:nvSpPr>
        <p:spPr>
          <a:xfrm>
            <a:off x="7288636" y="4313883"/>
            <a:ext cx="1021879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HEAD</a:t>
            </a:r>
            <a:endParaRPr lang="de-DE" dirty="0"/>
          </a:p>
        </p:txBody>
      </p:sp>
      <p:grpSp>
        <p:nvGrpSpPr>
          <p:cNvPr id="31" name="Gruppierung 30"/>
          <p:cNvGrpSpPr/>
          <p:nvPr/>
        </p:nvGrpSpPr>
        <p:grpSpPr>
          <a:xfrm>
            <a:off x="5560379" y="5481320"/>
            <a:ext cx="1015463" cy="1376680"/>
            <a:chOff x="5626756" y="4200235"/>
            <a:chExt cx="1015463" cy="1376680"/>
          </a:xfrm>
        </p:grpSpPr>
        <p:sp>
          <p:nvSpPr>
            <p:cNvPr id="32" name="Oval 31"/>
            <p:cNvSpPr/>
            <p:nvPr/>
          </p:nvSpPr>
          <p:spPr>
            <a:xfrm>
              <a:off x="5626756" y="4613365"/>
              <a:ext cx="1015463" cy="963550"/>
            </a:xfrm>
            <a:prstGeom prst="ellipse">
              <a:avLst/>
            </a:prstGeom>
            <a:solidFill>
              <a:srgbClr val="948A54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200" dirty="0" smtClean="0">
                  <a:latin typeface="Courier New"/>
                  <a:cs typeface="Courier New"/>
                </a:rPr>
                <a:t>542ea</a:t>
              </a:r>
              <a:endParaRPr lang="de-DE" sz="1200" dirty="0">
                <a:latin typeface="Courier New"/>
                <a:cs typeface="Courier New"/>
              </a:endParaRPr>
            </a:p>
          </p:txBody>
        </p:sp>
        <p:sp>
          <p:nvSpPr>
            <p:cNvPr id="33" name="Textfeld 32"/>
            <p:cNvSpPr txBox="1"/>
            <p:nvPr/>
          </p:nvSpPr>
          <p:spPr>
            <a:xfrm>
              <a:off x="5772739" y="4200235"/>
              <a:ext cx="7481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b4ac7</a:t>
              </a:r>
              <a:endParaRPr lang="de-DE" dirty="0"/>
            </a:p>
          </p:txBody>
        </p:sp>
      </p:grpSp>
      <p:cxnSp>
        <p:nvCxnSpPr>
          <p:cNvPr id="34" name="Gerade Verbindung mit Pfeil 33"/>
          <p:cNvCxnSpPr>
            <a:stCxn id="32" idx="1"/>
            <a:endCxn id="18" idx="3"/>
          </p:cNvCxnSpPr>
          <p:nvPr/>
        </p:nvCxnSpPr>
        <p:spPr>
          <a:xfrm flipH="1" flipV="1">
            <a:off x="5673281" y="5379064"/>
            <a:ext cx="35809" cy="6564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5" name="Gruppierung 34"/>
          <p:cNvGrpSpPr/>
          <p:nvPr/>
        </p:nvGrpSpPr>
        <p:grpSpPr>
          <a:xfrm>
            <a:off x="7041242" y="5314712"/>
            <a:ext cx="1015463" cy="1376680"/>
            <a:chOff x="5626756" y="4200235"/>
            <a:chExt cx="1015463" cy="1376680"/>
          </a:xfrm>
        </p:grpSpPr>
        <p:sp>
          <p:nvSpPr>
            <p:cNvPr id="36" name="Oval 35"/>
            <p:cNvSpPr/>
            <p:nvPr/>
          </p:nvSpPr>
          <p:spPr>
            <a:xfrm>
              <a:off x="5626756" y="4613365"/>
              <a:ext cx="1015463" cy="963550"/>
            </a:xfrm>
            <a:prstGeom prst="ellipse">
              <a:avLst/>
            </a:prstGeom>
            <a:solidFill>
              <a:srgbClr val="948A54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200" dirty="0" smtClean="0">
                  <a:latin typeface="Courier New"/>
                  <a:cs typeface="Courier New"/>
                </a:rPr>
                <a:t>4ed01</a:t>
              </a:r>
              <a:endParaRPr lang="de-DE" sz="1200" dirty="0">
                <a:latin typeface="Courier New"/>
                <a:cs typeface="Courier New"/>
              </a:endParaRPr>
            </a:p>
          </p:txBody>
        </p:sp>
        <p:sp>
          <p:nvSpPr>
            <p:cNvPr id="37" name="Textfeld 36"/>
            <p:cNvSpPr txBox="1"/>
            <p:nvPr/>
          </p:nvSpPr>
          <p:spPr>
            <a:xfrm>
              <a:off x="5772739" y="4200235"/>
              <a:ext cx="7632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31a91</a:t>
              </a:r>
              <a:endParaRPr lang="de-DE" dirty="0"/>
            </a:p>
          </p:txBody>
        </p:sp>
      </p:grpSp>
      <p:cxnSp>
        <p:nvCxnSpPr>
          <p:cNvPr id="39" name="Gerade Verbindung mit Pfeil 38"/>
          <p:cNvCxnSpPr>
            <a:stCxn id="36" idx="2"/>
            <a:endCxn id="32" idx="6"/>
          </p:cNvCxnSpPr>
          <p:nvPr/>
        </p:nvCxnSpPr>
        <p:spPr>
          <a:xfrm flipH="1">
            <a:off x="6575842" y="6209617"/>
            <a:ext cx="465400" cy="1666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mit Pfeil 40"/>
          <p:cNvCxnSpPr>
            <a:stCxn id="36" idx="1"/>
            <a:endCxn id="18" idx="5"/>
          </p:cNvCxnSpPr>
          <p:nvPr/>
        </p:nvCxnSpPr>
        <p:spPr>
          <a:xfrm flipH="1" flipV="1">
            <a:off x="6391322" y="5379064"/>
            <a:ext cx="798631" cy="4898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Rechteck 41"/>
          <p:cNvSpPr/>
          <p:nvPr/>
        </p:nvSpPr>
        <p:spPr>
          <a:xfrm>
            <a:off x="7807129" y="5038398"/>
            <a:ext cx="1165187" cy="27631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refs</a:t>
            </a:r>
            <a:r>
              <a:rPr lang="de-DE" dirty="0" smtClean="0"/>
              <a:t>/</a:t>
            </a:r>
            <a:r>
              <a:rPr lang="de-DE" dirty="0" err="1" smtClean="0"/>
              <a:t>stash</a:t>
            </a:r>
            <a:endParaRPr lang="de-DE" dirty="0"/>
          </a:p>
        </p:txBody>
      </p:sp>
      <p:cxnSp>
        <p:nvCxnSpPr>
          <p:cNvPr id="44" name="Gewinkelte Verbindung 43"/>
          <p:cNvCxnSpPr>
            <a:stCxn id="42" idx="2"/>
            <a:endCxn id="36" idx="6"/>
          </p:cNvCxnSpPr>
          <p:nvPr/>
        </p:nvCxnSpPr>
        <p:spPr>
          <a:xfrm rot="5400000">
            <a:off x="7775762" y="5595655"/>
            <a:ext cx="894905" cy="333018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2214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Git</a:t>
            </a:r>
            <a:r>
              <a:rPr lang="de-DE" dirty="0" smtClean="0"/>
              <a:t> File Modes</a:t>
            </a:r>
            <a:endParaRPr lang="de-DE" dirty="0"/>
          </a:p>
        </p:txBody>
      </p:sp>
      <p:sp>
        <p:nvSpPr>
          <p:cNvPr id="7" name="Rechteck 6"/>
          <p:cNvSpPr/>
          <p:nvPr/>
        </p:nvSpPr>
        <p:spPr>
          <a:xfrm>
            <a:off x="282023" y="1493979"/>
            <a:ext cx="811199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latin typeface="Courier New"/>
                <a:cs typeface="Courier New"/>
              </a:rPr>
              <a:t>0100000000000000 (040000): Directory</a:t>
            </a:r>
          </a:p>
          <a:p>
            <a:r>
              <a:rPr lang="en-US" sz="1400" b="1" dirty="0">
                <a:latin typeface="Courier New"/>
                <a:cs typeface="Courier New"/>
              </a:rPr>
              <a:t>1000000110100100 (100644): Regular non-executable file</a:t>
            </a:r>
          </a:p>
          <a:p>
            <a:r>
              <a:rPr lang="en-US" sz="1400" b="1" dirty="0">
                <a:latin typeface="Courier New"/>
                <a:cs typeface="Courier New"/>
              </a:rPr>
              <a:t>1000000110110100 (100664): Regular non-executable group-writeable file</a:t>
            </a:r>
          </a:p>
          <a:p>
            <a:r>
              <a:rPr lang="en-US" sz="1400" b="1" dirty="0">
                <a:latin typeface="Courier New"/>
                <a:cs typeface="Courier New"/>
              </a:rPr>
              <a:t>1000000111101101 (100755): Regular executable file</a:t>
            </a:r>
          </a:p>
          <a:p>
            <a:r>
              <a:rPr lang="en-US" sz="1400" b="1" dirty="0">
                <a:latin typeface="Courier New"/>
                <a:cs typeface="Courier New"/>
              </a:rPr>
              <a:t>1010000000000000 (120000): Symbolic link</a:t>
            </a:r>
          </a:p>
          <a:p>
            <a:r>
              <a:rPr lang="en-US" sz="1400" b="1" dirty="0">
                <a:latin typeface="Courier New"/>
                <a:cs typeface="Courier New"/>
              </a:rPr>
              <a:t>1110000000000000 (160000): </a:t>
            </a:r>
            <a:r>
              <a:rPr lang="en-US" sz="1400" b="1" dirty="0" err="1">
                <a:latin typeface="Courier New"/>
                <a:cs typeface="Courier New"/>
              </a:rPr>
              <a:t>Gitlink</a:t>
            </a:r>
            <a:endParaRPr lang="en-US" sz="1400" b="1" dirty="0">
              <a:latin typeface="Courier New"/>
              <a:cs typeface="Courier New"/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218975" y="3316179"/>
            <a:ext cx="868597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400" b="1" dirty="0">
                <a:latin typeface="Courier New"/>
                <a:cs typeface="Courier New"/>
              </a:rPr>
              <a:t>32-bit </a:t>
            </a:r>
            <a:r>
              <a:rPr lang="de-DE" sz="1400" b="1" dirty="0" err="1">
                <a:latin typeface="Courier New"/>
                <a:cs typeface="Courier New"/>
              </a:rPr>
              <a:t>mode</a:t>
            </a:r>
            <a:r>
              <a:rPr lang="de-DE" sz="1400" b="1" dirty="0">
                <a:latin typeface="Courier New"/>
                <a:cs typeface="Courier New"/>
              </a:rPr>
              <a:t>, </a:t>
            </a:r>
            <a:r>
              <a:rPr lang="de-DE" sz="1400" b="1" dirty="0" err="1">
                <a:latin typeface="Courier New"/>
                <a:cs typeface="Courier New"/>
              </a:rPr>
              <a:t>split</a:t>
            </a:r>
            <a:r>
              <a:rPr lang="de-DE" sz="1400" b="1" dirty="0">
                <a:latin typeface="Courier New"/>
                <a:cs typeface="Courier New"/>
              </a:rPr>
              <a:t> </a:t>
            </a:r>
            <a:r>
              <a:rPr lang="de-DE" sz="1400" b="1" dirty="0" err="1">
                <a:latin typeface="Courier New"/>
                <a:cs typeface="Courier New"/>
              </a:rPr>
              <a:t>into</a:t>
            </a:r>
            <a:r>
              <a:rPr lang="de-DE" sz="1400" b="1" dirty="0">
                <a:latin typeface="Courier New"/>
                <a:cs typeface="Courier New"/>
              </a:rPr>
              <a:t> (high </a:t>
            </a:r>
            <a:r>
              <a:rPr lang="de-DE" sz="1400" b="1" dirty="0" err="1">
                <a:latin typeface="Courier New"/>
                <a:cs typeface="Courier New"/>
              </a:rPr>
              <a:t>to</a:t>
            </a:r>
            <a:r>
              <a:rPr lang="de-DE" sz="1400" b="1" dirty="0">
                <a:latin typeface="Courier New"/>
                <a:cs typeface="Courier New"/>
              </a:rPr>
              <a:t> </a:t>
            </a:r>
            <a:r>
              <a:rPr lang="de-DE" sz="1400" b="1" dirty="0" err="1">
                <a:latin typeface="Courier New"/>
                <a:cs typeface="Courier New"/>
              </a:rPr>
              <a:t>low</a:t>
            </a:r>
            <a:r>
              <a:rPr lang="de-DE" sz="1400" b="1" dirty="0">
                <a:latin typeface="Courier New"/>
                <a:cs typeface="Courier New"/>
              </a:rPr>
              <a:t> </a:t>
            </a:r>
            <a:r>
              <a:rPr lang="de-DE" sz="1400" b="1" dirty="0" err="1">
                <a:latin typeface="Courier New"/>
                <a:cs typeface="Courier New"/>
              </a:rPr>
              <a:t>bits</a:t>
            </a:r>
            <a:r>
              <a:rPr lang="de-DE" sz="1400" b="1" dirty="0">
                <a:latin typeface="Courier New"/>
                <a:cs typeface="Courier New"/>
              </a:rPr>
              <a:t>)</a:t>
            </a:r>
          </a:p>
          <a:p>
            <a:endParaRPr lang="de-DE" sz="1400" b="1" dirty="0">
              <a:latin typeface="Courier New"/>
              <a:cs typeface="Courier New"/>
            </a:endParaRPr>
          </a:p>
          <a:p>
            <a:r>
              <a:rPr lang="de-DE" sz="1400" b="1" dirty="0">
                <a:latin typeface="Courier New"/>
                <a:cs typeface="Courier New"/>
              </a:rPr>
              <a:t>    4-bit </a:t>
            </a:r>
            <a:r>
              <a:rPr lang="de-DE" sz="1400" b="1" dirty="0" err="1">
                <a:latin typeface="Courier New"/>
                <a:cs typeface="Courier New"/>
              </a:rPr>
              <a:t>object</a:t>
            </a:r>
            <a:r>
              <a:rPr lang="de-DE" sz="1400" b="1" dirty="0">
                <a:latin typeface="Courier New"/>
                <a:cs typeface="Courier New"/>
              </a:rPr>
              <a:t> type</a:t>
            </a:r>
          </a:p>
          <a:p>
            <a:r>
              <a:rPr lang="de-DE" sz="1400" b="1" dirty="0">
                <a:latin typeface="Courier New"/>
                <a:cs typeface="Courier New"/>
              </a:rPr>
              <a:t>      valid </a:t>
            </a:r>
            <a:r>
              <a:rPr lang="de-DE" sz="1400" b="1" dirty="0" err="1">
                <a:latin typeface="Courier New"/>
                <a:cs typeface="Courier New"/>
              </a:rPr>
              <a:t>values</a:t>
            </a:r>
            <a:r>
              <a:rPr lang="de-DE" sz="1400" b="1" dirty="0">
                <a:latin typeface="Courier New"/>
                <a:cs typeface="Courier New"/>
              </a:rPr>
              <a:t> in </a:t>
            </a:r>
            <a:r>
              <a:rPr lang="de-DE" sz="1400" b="1" dirty="0" err="1">
                <a:latin typeface="Courier New"/>
                <a:cs typeface="Courier New"/>
              </a:rPr>
              <a:t>binary</a:t>
            </a:r>
            <a:r>
              <a:rPr lang="de-DE" sz="1400" b="1" dirty="0">
                <a:latin typeface="Courier New"/>
                <a:cs typeface="Courier New"/>
              </a:rPr>
              <a:t> </a:t>
            </a:r>
            <a:r>
              <a:rPr lang="de-DE" sz="1400" b="1" dirty="0" err="1">
                <a:latin typeface="Courier New"/>
                <a:cs typeface="Courier New"/>
              </a:rPr>
              <a:t>are</a:t>
            </a:r>
            <a:r>
              <a:rPr lang="de-DE" sz="1400" b="1" dirty="0">
                <a:latin typeface="Courier New"/>
                <a:cs typeface="Courier New"/>
              </a:rPr>
              <a:t> 1000 (</a:t>
            </a:r>
            <a:r>
              <a:rPr lang="de-DE" sz="1400" b="1" dirty="0" err="1">
                <a:latin typeface="Courier New"/>
                <a:cs typeface="Courier New"/>
              </a:rPr>
              <a:t>regular</a:t>
            </a:r>
            <a:r>
              <a:rPr lang="de-DE" sz="1400" b="1" dirty="0">
                <a:latin typeface="Courier New"/>
                <a:cs typeface="Courier New"/>
              </a:rPr>
              <a:t> </a:t>
            </a:r>
            <a:r>
              <a:rPr lang="de-DE" sz="1400" b="1" dirty="0" err="1">
                <a:latin typeface="Courier New"/>
                <a:cs typeface="Courier New"/>
              </a:rPr>
              <a:t>file</a:t>
            </a:r>
            <a:r>
              <a:rPr lang="de-DE" sz="1400" b="1" dirty="0">
                <a:latin typeface="Courier New"/>
                <a:cs typeface="Courier New"/>
              </a:rPr>
              <a:t>), 1010 (</a:t>
            </a:r>
            <a:r>
              <a:rPr lang="de-DE" sz="1400" b="1" dirty="0" err="1">
                <a:latin typeface="Courier New"/>
                <a:cs typeface="Courier New"/>
              </a:rPr>
              <a:t>symbolic</a:t>
            </a:r>
            <a:r>
              <a:rPr lang="de-DE" sz="1400" b="1" dirty="0">
                <a:latin typeface="Courier New"/>
                <a:cs typeface="Courier New"/>
              </a:rPr>
              <a:t> link)</a:t>
            </a:r>
          </a:p>
          <a:p>
            <a:r>
              <a:rPr lang="de-DE" sz="1400" b="1" dirty="0">
                <a:latin typeface="Courier New"/>
                <a:cs typeface="Courier New"/>
              </a:rPr>
              <a:t>      </a:t>
            </a:r>
            <a:r>
              <a:rPr lang="de-DE" sz="1400" b="1" dirty="0" err="1">
                <a:latin typeface="Courier New"/>
                <a:cs typeface="Courier New"/>
              </a:rPr>
              <a:t>and</a:t>
            </a:r>
            <a:r>
              <a:rPr lang="de-DE" sz="1400" b="1" dirty="0">
                <a:latin typeface="Courier New"/>
                <a:cs typeface="Courier New"/>
              </a:rPr>
              <a:t> 1110 (</a:t>
            </a:r>
            <a:r>
              <a:rPr lang="de-DE" sz="1400" b="1" dirty="0" err="1">
                <a:latin typeface="Courier New"/>
                <a:cs typeface="Courier New"/>
              </a:rPr>
              <a:t>gitlink</a:t>
            </a:r>
            <a:r>
              <a:rPr lang="de-DE" sz="1400" b="1" dirty="0">
                <a:latin typeface="Courier New"/>
                <a:cs typeface="Courier New"/>
              </a:rPr>
              <a:t>)</a:t>
            </a:r>
          </a:p>
          <a:p>
            <a:endParaRPr lang="de-DE" sz="1400" b="1" dirty="0">
              <a:latin typeface="Courier New"/>
              <a:cs typeface="Courier New"/>
            </a:endParaRPr>
          </a:p>
          <a:p>
            <a:r>
              <a:rPr lang="de-DE" sz="1400" b="1" dirty="0">
                <a:latin typeface="Courier New"/>
                <a:cs typeface="Courier New"/>
              </a:rPr>
              <a:t>    3-bit </a:t>
            </a:r>
            <a:r>
              <a:rPr lang="de-DE" sz="1400" b="1" dirty="0" err="1">
                <a:latin typeface="Courier New"/>
                <a:cs typeface="Courier New"/>
              </a:rPr>
              <a:t>unused</a:t>
            </a:r>
            <a:endParaRPr lang="de-DE" sz="1400" b="1" dirty="0">
              <a:latin typeface="Courier New"/>
              <a:cs typeface="Courier New"/>
            </a:endParaRPr>
          </a:p>
          <a:p>
            <a:endParaRPr lang="de-DE" sz="1400" b="1" dirty="0">
              <a:latin typeface="Courier New"/>
              <a:cs typeface="Courier New"/>
            </a:endParaRPr>
          </a:p>
          <a:p>
            <a:r>
              <a:rPr lang="de-DE" sz="1400" b="1" dirty="0">
                <a:latin typeface="Courier New"/>
                <a:cs typeface="Courier New"/>
              </a:rPr>
              <a:t>    9-bit </a:t>
            </a:r>
            <a:r>
              <a:rPr lang="de-DE" sz="1400" b="1" dirty="0" err="1">
                <a:latin typeface="Courier New"/>
                <a:cs typeface="Courier New"/>
              </a:rPr>
              <a:t>unix</a:t>
            </a:r>
            <a:r>
              <a:rPr lang="de-DE" sz="1400" b="1" dirty="0">
                <a:latin typeface="Courier New"/>
                <a:cs typeface="Courier New"/>
              </a:rPr>
              <a:t> </a:t>
            </a:r>
            <a:r>
              <a:rPr lang="de-DE" sz="1400" b="1" dirty="0" err="1">
                <a:latin typeface="Courier New"/>
                <a:cs typeface="Courier New"/>
              </a:rPr>
              <a:t>permission</a:t>
            </a:r>
            <a:r>
              <a:rPr lang="de-DE" sz="1400" b="1" dirty="0">
                <a:latin typeface="Courier New"/>
                <a:cs typeface="Courier New"/>
              </a:rPr>
              <a:t>. </a:t>
            </a:r>
            <a:r>
              <a:rPr lang="de-DE" sz="1400" b="1" dirty="0" err="1">
                <a:latin typeface="Courier New"/>
                <a:cs typeface="Courier New"/>
              </a:rPr>
              <a:t>Only</a:t>
            </a:r>
            <a:r>
              <a:rPr lang="de-DE" sz="1400" b="1" dirty="0">
                <a:latin typeface="Courier New"/>
                <a:cs typeface="Courier New"/>
              </a:rPr>
              <a:t> 0755 </a:t>
            </a:r>
            <a:r>
              <a:rPr lang="de-DE" sz="1400" b="1" dirty="0" err="1">
                <a:latin typeface="Courier New"/>
                <a:cs typeface="Courier New"/>
              </a:rPr>
              <a:t>and</a:t>
            </a:r>
            <a:r>
              <a:rPr lang="de-DE" sz="1400" b="1" dirty="0">
                <a:latin typeface="Courier New"/>
                <a:cs typeface="Courier New"/>
              </a:rPr>
              <a:t> 0644 </a:t>
            </a:r>
            <a:r>
              <a:rPr lang="de-DE" sz="1400" b="1" dirty="0" err="1">
                <a:latin typeface="Courier New"/>
                <a:cs typeface="Courier New"/>
              </a:rPr>
              <a:t>are</a:t>
            </a:r>
            <a:r>
              <a:rPr lang="de-DE" sz="1400" b="1" dirty="0">
                <a:latin typeface="Courier New"/>
                <a:cs typeface="Courier New"/>
              </a:rPr>
              <a:t> valid </a:t>
            </a:r>
            <a:r>
              <a:rPr lang="de-DE" sz="1400" b="1" dirty="0" err="1">
                <a:latin typeface="Courier New"/>
                <a:cs typeface="Courier New"/>
              </a:rPr>
              <a:t>for</a:t>
            </a:r>
            <a:r>
              <a:rPr lang="de-DE" sz="1400" b="1" dirty="0">
                <a:latin typeface="Courier New"/>
                <a:cs typeface="Courier New"/>
              </a:rPr>
              <a:t> </a:t>
            </a:r>
            <a:r>
              <a:rPr lang="de-DE" sz="1400" b="1" dirty="0" err="1">
                <a:latin typeface="Courier New"/>
                <a:cs typeface="Courier New"/>
              </a:rPr>
              <a:t>regular</a:t>
            </a:r>
            <a:r>
              <a:rPr lang="de-DE" sz="1400" b="1" dirty="0">
                <a:latin typeface="Courier New"/>
                <a:cs typeface="Courier New"/>
              </a:rPr>
              <a:t> </a:t>
            </a:r>
            <a:r>
              <a:rPr lang="de-DE" sz="1400" b="1" dirty="0" err="1">
                <a:latin typeface="Courier New"/>
                <a:cs typeface="Courier New"/>
              </a:rPr>
              <a:t>files</a:t>
            </a:r>
            <a:r>
              <a:rPr lang="de-DE" sz="1400" b="1" dirty="0">
                <a:latin typeface="Courier New"/>
                <a:cs typeface="Courier New"/>
              </a:rPr>
              <a:t>.</a:t>
            </a:r>
          </a:p>
          <a:p>
            <a:r>
              <a:rPr lang="de-DE" sz="1400" b="1" dirty="0">
                <a:latin typeface="Courier New"/>
                <a:cs typeface="Courier New"/>
              </a:rPr>
              <a:t>    </a:t>
            </a:r>
            <a:r>
              <a:rPr lang="de-DE" sz="1400" b="1" dirty="0" err="1">
                <a:latin typeface="Courier New"/>
                <a:cs typeface="Courier New"/>
              </a:rPr>
              <a:t>Symbolic</a:t>
            </a:r>
            <a:r>
              <a:rPr lang="de-DE" sz="1400" b="1" dirty="0">
                <a:latin typeface="Courier New"/>
                <a:cs typeface="Courier New"/>
              </a:rPr>
              <a:t> links </a:t>
            </a:r>
            <a:r>
              <a:rPr lang="de-DE" sz="1400" b="1" dirty="0" err="1">
                <a:latin typeface="Courier New"/>
                <a:cs typeface="Courier New"/>
              </a:rPr>
              <a:t>and</a:t>
            </a:r>
            <a:r>
              <a:rPr lang="de-DE" sz="1400" b="1" dirty="0">
                <a:latin typeface="Courier New"/>
                <a:cs typeface="Courier New"/>
              </a:rPr>
              <a:t> </a:t>
            </a:r>
            <a:r>
              <a:rPr lang="de-DE" sz="1400" b="1" dirty="0" err="1">
                <a:latin typeface="Courier New"/>
                <a:cs typeface="Courier New"/>
              </a:rPr>
              <a:t>gitlinks</a:t>
            </a:r>
            <a:r>
              <a:rPr lang="de-DE" sz="1400" b="1" dirty="0">
                <a:latin typeface="Courier New"/>
                <a:cs typeface="Courier New"/>
              </a:rPr>
              <a:t> </a:t>
            </a:r>
            <a:r>
              <a:rPr lang="de-DE" sz="1400" b="1" dirty="0" err="1">
                <a:latin typeface="Courier New"/>
                <a:cs typeface="Courier New"/>
              </a:rPr>
              <a:t>have</a:t>
            </a:r>
            <a:r>
              <a:rPr lang="de-DE" sz="1400" b="1" dirty="0">
                <a:latin typeface="Courier New"/>
                <a:cs typeface="Courier New"/>
              </a:rPr>
              <a:t> </a:t>
            </a:r>
            <a:r>
              <a:rPr lang="de-DE" sz="1400" b="1" dirty="0" err="1">
                <a:latin typeface="Courier New"/>
                <a:cs typeface="Courier New"/>
              </a:rPr>
              <a:t>value</a:t>
            </a:r>
            <a:r>
              <a:rPr lang="de-DE" sz="1400" b="1" dirty="0">
                <a:latin typeface="Courier New"/>
                <a:cs typeface="Courier New"/>
              </a:rPr>
              <a:t> 0 in </a:t>
            </a:r>
            <a:r>
              <a:rPr lang="de-DE" sz="1400" b="1" dirty="0" err="1">
                <a:latin typeface="Courier New"/>
                <a:cs typeface="Courier New"/>
              </a:rPr>
              <a:t>this</a:t>
            </a:r>
            <a:r>
              <a:rPr lang="de-DE" sz="1400" b="1" dirty="0">
                <a:latin typeface="Courier New"/>
                <a:cs typeface="Courier New"/>
              </a:rPr>
              <a:t> </a:t>
            </a:r>
            <a:r>
              <a:rPr lang="de-DE" sz="1400" b="1" dirty="0" err="1">
                <a:latin typeface="Courier New"/>
                <a:cs typeface="Courier New"/>
              </a:rPr>
              <a:t>field</a:t>
            </a:r>
            <a:r>
              <a:rPr lang="de-DE" sz="1400" b="1" dirty="0">
                <a:latin typeface="Courier New"/>
                <a:cs typeface="Courier New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3881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endParaRPr lang="de-DE"/>
          </a:p>
        </p:txBody>
      </p:sp>
      <p:sp>
        <p:nvSpPr>
          <p:cNvPr id="3" name="Textfeld 2"/>
          <p:cNvSpPr txBox="1"/>
          <p:nvPr/>
        </p:nvSpPr>
        <p:spPr>
          <a:xfrm>
            <a:off x="642324" y="1927102"/>
            <a:ext cx="33706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latin typeface="Courier New"/>
                <a:cs typeface="Courier New"/>
                <a:sym typeface="Wingdings"/>
              </a:rPr>
              <a:t>###</a:t>
            </a:r>
            <a:r>
              <a:rPr lang="de-DE" b="1" dirty="0">
                <a:latin typeface="Courier New"/>
                <a:cs typeface="Courier New"/>
                <a:sym typeface="Wingdings"/>
              </a:rPr>
              <a:t> 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wieder zurück</a:t>
            </a:r>
          </a:p>
          <a:p>
            <a:r>
              <a:rPr lang="de-DE" b="1" dirty="0" smtClean="0">
                <a:latin typeface="Courier New"/>
                <a:cs typeface="Courier New"/>
                <a:sym typeface="Wingdings"/>
              </a:rPr>
              <a:t>$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git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reset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 --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hard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 HEAD</a:t>
            </a:r>
            <a:endParaRPr lang="de-DE" b="1" dirty="0" smtClean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206474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ung 3"/>
          <p:cNvGrpSpPr/>
          <p:nvPr/>
        </p:nvGrpSpPr>
        <p:grpSpPr>
          <a:xfrm>
            <a:off x="350361" y="997873"/>
            <a:ext cx="1751792" cy="1283732"/>
            <a:chOff x="452549" y="1270407"/>
            <a:chExt cx="1751792" cy="1283732"/>
          </a:xfrm>
        </p:grpSpPr>
        <p:sp>
          <p:nvSpPr>
            <p:cNvPr id="2" name="Rechteck 1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smtClean="0">
                  <a:latin typeface="Courier New"/>
                  <a:cs typeface="Courier New"/>
                </a:rPr>
                <a:t>A</a:t>
              </a:r>
            </a:p>
            <a:p>
              <a:r>
                <a:rPr lang="de-DE" dirty="0" smtClean="0">
                  <a:latin typeface="Courier New"/>
                  <a:cs typeface="Courier New"/>
                </a:rPr>
                <a:t>1</a:t>
              </a:r>
            </a:p>
            <a:p>
              <a:r>
                <a:rPr lang="de-DE" dirty="0">
                  <a:latin typeface="Courier New"/>
                  <a:cs typeface="Courier New"/>
                </a:rPr>
                <a:t>2</a:t>
              </a:r>
              <a:endParaRPr lang="de-DE" dirty="0" smtClean="0">
                <a:latin typeface="Courier New"/>
                <a:cs typeface="Courier New"/>
              </a:endParaRPr>
            </a:p>
          </p:txBody>
        </p:sp>
        <p:sp>
          <p:nvSpPr>
            <p:cNvPr id="3" name="Textfeld 2"/>
            <p:cNvSpPr txBox="1"/>
            <p:nvPr/>
          </p:nvSpPr>
          <p:spPr>
            <a:xfrm>
              <a:off x="452549" y="1270407"/>
              <a:ext cx="6335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 smtClean="0"/>
                <a:t>A.txt</a:t>
              </a:r>
              <a:endParaRPr lang="de-DE" dirty="0"/>
            </a:p>
          </p:txBody>
        </p:sp>
      </p:grpSp>
      <p:grpSp>
        <p:nvGrpSpPr>
          <p:cNvPr id="5" name="Gruppierung 4"/>
          <p:cNvGrpSpPr/>
          <p:nvPr/>
        </p:nvGrpSpPr>
        <p:grpSpPr>
          <a:xfrm>
            <a:off x="5480776" y="842973"/>
            <a:ext cx="1751792" cy="1283732"/>
            <a:chOff x="452549" y="1270407"/>
            <a:chExt cx="1751792" cy="1283732"/>
          </a:xfrm>
        </p:grpSpPr>
        <p:sp>
          <p:nvSpPr>
            <p:cNvPr id="6" name="Rechteck 5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smtClean="0">
                  <a:latin typeface="Courier New"/>
                  <a:cs typeface="Courier New"/>
                </a:rPr>
                <a:t>A</a:t>
              </a:r>
              <a:endParaRPr lang="de-DE" dirty="0">
                <a:latin typeface="Courier New"/>
                <a:cs typeface="Courier New"/>
              </a:endParaRPr>
            </a:p>
          </p:txBody>
        </p:sp>
        <p:sp>
          <p:nvSpPr>
            <p:cNvPr id="7" name="Textfeld 6"/>
            <p:cNvSpPr txBox="1"/>
            <p:nvPr/>
          </p:nvSpPr>
          <p:spPr>
            <a:xfrm>
              <a:off x="452549" y="1270407"/>
              <a:ext cx="6765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f70f1</a:t>
              </a:r>
              <a:endParaRPr lang="de-DE" dirty="0"/>
            </a:p>
          </p:txBody>
        </p:sp>
      </p:grpSp>
      <p:sp>
        <p:nvSpPr>
          <p:cNvPr id="11" name="Textfeld 10"/>
          <p:cNvSpPr txBox="1"/>
          <p:nvPr/>
        </p:nvSpPr>
        <p:spPr>
          <a:xfrm>
            <a:off x="2817467" y="1367205"/>
            <a:ext cx="217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A.txt</a:t>
            </a:r>
            <a:r>
              <a:rPr lang="de-DE" dirty="0" smtClean="0"/>
              <a:t>: 313cd</a:t>
            </a:r>
            <a:endParaRPr lang="de-DE" dirty="0"/>
          </a:p>
        </p:txBody>
      </p:sp>
      <p:sp>
        <p:nvSpPr>
          <p:cNvPr id="9" name="Abgerundete rechteckige Legende 8"/>
          <p:cNvSpPr/>
          <p:nvPr/>
        </p:nvSpPr>
        <p:spPr>
          <a:xfrm>
            <a:off x="1884279" y="2774923"/>
            <a:ext cx="2311661" cy="1063774"/>
          </a:xfrm>
          <a:prstGeom prst="wedgeRoundRectCallout">
            <a:avLst>
              <a:gd name="adj1" fmla="val -53656"/>
              <a:gd name="adj2" fmla="val -85027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stash</a:t>
            </a:r>
            <a:r>
              <a:rPr lang="de-DE" dirty="0" smtClean="0"/>
              <a:t> </a:t>
            </a:r>
            <a:r>
              <a:rPr lang="de-DE" dirty="0" err="1" smtClean="0"/>
              <a:t>apply</a:t>
            </a:r>
            <a:r>
              <a:rPr lang="de-DE" dirty="0" smtClean="0"/>
              <a:t> --index</a:t>
            </a:r>
          </a:p>
          <a:p>
            <a:endParaRPr lang="de-DE" dirty="0" smtClean="0"/>
          </a:p>
        </p:txBody>
      </p:sp>
      <p:grpSp>
        <p:nvGrpSpPr>
          <p:cNvPr id="10" name="Gruppierung 9"/>
          <p:cNvGrpSpPr/>
          <p:nvPr/>
        </p:nvGrpSpPr>
        <p:grpSpPr>
          <a:xfrm>
            <a:off x="6157313" y="570439"/>
            <a:ext cx="1751792" cy="1283732"/>
            <a:chOff x="452549" y="1270407"/>
            <a:chExt cx="1751792" cy="1283732"/>
          </a:xfrm>
        </p:grpSpPr>
        <p:sp>
          <p:nvSpPr>
            <p:cNvPr id="12" name="Rechteck 11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smtClean="0">
                  <a:latin typeface="Courier New"/>
                  <a:cs typeface="Courier New"/>
                </a:rPr>
                <a:t>A</a:t>
              </a:r>
            </a:p>
            <a:p>
              <a:r>
                <a:rPr lang="de-DE" dirty="0">
                  <a:latin typeface="Courier New"/>
                  <a:cs typeface="Courier New"/>
                </a:rPr>
                <a:t>1</a:t>
              </a: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452549" y="1270407"/>
              <a:ext cx="7545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313cd</a:t>
              </a:r>
              <a:endParaRPr lang="de-DE" dirty="0"/>
            </a:p>
          </p:txBody>
        </p:sp>
      </p:grpSp>
      <p:grpSp>
        <p:nvGrpSpPr>
          <p:cNvPr id="14" name="Gruppierung 13"/>
          <p:cNvGrpSpPr/>
          <p:nvPr/>
        </p:nvGrpSpPr>
        <p:grpSpPr>
          <a:xfrm>
            <a:off x="5524570" y="2220875"/>
            <a:ext cx="1751792" cy="1283732"/>
            <a:chOff x="452549" y="1270407"/>
            <a:chExt cx="1751792" cy="1283732"/>
          </a:xfrm>
        </p:grpSpPr>
        <p:sp>
          <p:nvSpPr>
            <p:cNvPr id="15" name="Rechteck 14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sz="1200" dirty="0" smtClean="0">
                  <a:latin typeface="Courier New"/>
                  <a:cs typeface="Courier New"/>
                </a:rPr>
                <a:t>hello.txt:f70f1</a:t>
              </a:r>
            </a:p>
          </p:txBody>
        </p:sp>
        <p:sp>
          <p:nvSpPr>
            <p:cNvPr id="16" name="Textfeld 15"/>
            <p:cNvSpPr txBox="1"/>
            <p:nvPr/>
          </p:nvSpPr>
          <p:spPr>
            <a:xfrm>
              <a:off x="452549" y="1270407"/>
              <a:ext cx="7717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12ed7</a:t>
              </a:r>
              <a:endParaRPr lang="de-DE" dirty="0"/>
            </a:p>
          </p:txBody>
        </p:sp>
      </p:grpSp>
      <p:grpSp>
        <p:nvGrpSpPr>
          <p:cNvPr id="17" name="Gruppierung 16"/>
          <p:cNvGrpSpPr/>
          <p:nvPr/>
        </p:nvGrpSpPr>
        <p:grpSpPr>
          <a:xfrm>
            <a:off x="5524570" y="4143493"/>
            <a:ext cx="1015463" cy="1376680"/>
            <a:chOff x="5626756" y="4200235"/>
            <a:chExt cx="1015463" cy="1376680"/>
          </a:xfrm>
        </p:grpSpPr>
        <p:sp>
          <p:nvSpPr>
            <p:cNvPr id="18" name="Oval 17"/>
            <p:cNvSpPr/>
            <p:nvPr/>
          </p:nvSpPr>
          <p:spPr>
            <a:xfrm>
              <a:off x="5626756" y="4613365"/>
              <a:ext cx="1015463" cy="963550"/>
            </a:xfrm>
            <a:prstGeom prst="ellipse">
              <a:avLst/>
            </a:prstGeom>
            <a:solidFill>
              <a:srgbClr val="948A54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200" dirty="0" smtClean="0">
                  <a:latin typeface="Courier New"/>
                  <a:cs typeface="Courier New"/>
                </a:rPr>
                <a:t>12ed7</a:t>
              </a:r>
              <a:endParaRPr lang="de-DE" sz="1200" dirty="0">
                <a:latin typeface="Courier New"/>
                <a:cs typeface="Courier New"/>
              </a:endParaRPr>
            </a:p>
          </p:txBody>
        </p:sp>
        <p:sp>
          <p:nvSpPr>
            <p:cNvPr id="19" name="Textfeld 18"/>
            <p:cNvSpPr txBox="1"/>
            <p:nvPr/>
          </p:nvSpPr>
          <p:spPr>
            <a:xfrm>
              <a:off x="5772739" y="4200235"/>
              <a:ext cx="7739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72b12</a:t>
              </a:r>
              <a:endParaRPr lang="de-DE" dirty="0"/>
            </a:p>
          </p:txBody>
        </p:sp>
      </p:grpSp>
      <p:cxnSp>
        <p:nvCxnSpPr>
          <p:cNvPr id="21" name="Gewinkelte Verbindung 20"/>
          <p:cNvCxnSpPr>
            <a:stCxn id="20" idx="1"/>
            <a:endCxn id="18" idx="6"/>
          </p:cNvCxnSpPr>
          <p:nvPr/>
        </p:nvCxnSpPr>
        <p:spPr>
          <a:xfrm rot="10800000" flipV="1">
            <a:off x="6540034" y="4467174"/>
            <a:ext cx="748603" cy="57122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2" name="Gruppierung 21"/>
          <p:cNvGrpSpPr/>
          <p:nvPr/>
        </p:nvGrpSpPr>
        <p:grpSpPr>
          <a:xfrm>
            <a:off x="7033209" y="452805"/>
            <a:ext cx="1751792" cy="1283732"/>
            <a:chOff x="452549" y="1270407"/>
            <a:chExt cx="1751792" cy="1283732"/>
          </a:xfrm>
        </p:grpSpPr>
        <p:sp>
          <p:nvSpPr>
            <p:cNvPr id="23" name="Rechteck 22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smtClean="0">
                  <a:latin typeface="Courier New"/>
                  <a:cs typeface="Courier New"/>
                </a:rPr>
                <a:t>A</a:t>
              </a:r>
            </a:p>
            <a:p>
              <a:r>
                <a:rPr lang="de-DE" dirty="0" smtClean="0">
                  <a:latin typeface="Courier New"/>
                  <a:cs typeface="Courier New"/>
                </a:rPr>
                <a:t>1</a:t>
              </a:r>
            </a:p>
            <a:p>
              <a:r>
                <a:rPr lang="de-DE" dirty="0">
                  <a:latin typeface="Courier New"/>
                  <a:cs typeface="Courier New"/>
                </a:rPr>
                <a:t>2</a:t>
              </a:r>
            </a:p>
          </p:txBody>
        </p:sp>
        <p:sp>
          <p:nvSpPr>
            <p:cNvPr id="24" name="Textfeld 23"/>
            <p:cNvSpPr txBox="1"/>
            <p:nvPr/>
          </p:nvSpPr>
          <p:spPr>
            <a:xfrm>
              <a:off x="452549" y="1270407"/>
              <a:ext cx="7739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853b6</a:t>
              </a:r>
              <a:endParaRPr lang="de-DE" dirty="0"/>
            </a:p>
          </p:txBody>
        </p:sp>
      </p:grpSp>
      <p:grpSp>
        <p:nvGrpSpPr>
          <p:cNvPr id="25" name="Gruppierung 24"/>
          <p:cNvGrpSpPr/>
          <p:nvPr/>
        </p:nvGrpSpPr>
        <p:grpSpPr>
          <a:xfrm>
            <a:off x="5670553" y="2890741"/>
            <a:ext cx="1751792" cy="1283732"/>
            <a:chOff x="452549" y="1270407"/>
            <a:chExt cx="1751792" cy="1283732"/>
          </a:xfrm>
        </p:grpSpPr>
        <p:sp>
          <p:nvSpPr>
            <p:cNvPr id="26" name="Rechteck 25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sz="1200" dirty="0" smtClean="0">
                  <a:latin typeface="Courier New"/>
                  <a:cs typeface="Courier New"/>
                </a:rPr>
                <a:t>hello.txt:853b6</a:t>
              </a:r>
            </a:p>
          </p:txBody>
        </p:sp>
        <p:sp>
          <p:nvSpPr>
            <p:cNvPr id="27" name="Textfeld 26"/>
            <p:cNvSpPr txBox="1"/>
            <p:nvPr/>
          </p:nvSpPr>
          <p:spPr>
            <a:xfrm>
              <a:off x="452549" y="1270407"/>
              <a:ext cx="7717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4ed01</a:t>
              </a:r>
              <a:endParaRPr lang="de-DE" dirty="0"/>
            </a:p>
          </p:txBody>
        </p:sp>
      </p:grpSp>
      <p:grpSp>
        <p:nvGrpSpPr>
          <p:cNvPr id="28" name="Gruppierung 27"/>
          <p:cNvGrpSpPr/>
          <p:nvPr/>
        </p:nvGrpSpPr>
        <p:grpSpPr>
          <a:xfrm>
            <a:off x="7373366" y="2268151"/>
            <a:ext cx="1751792" cy="1283732"/>
            <a:chOff x="452549" y="1270407"/>
            <a:chExt cx="1751792" cy="1283732"/>
          </a:xfrm>
        </p:grpSpPr>
        <p:sp>
          <p:nvSpPr>
            <p:cNvPr id="29" name="Rechteck 28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sz="1200" dirty="0" smtClean="0">
                  <a:latin typeface="Courier New"/>
                  <a:cs typeface="Courier New"/>
                </a:rPr>
                <a:t>hello.txt:313cd</a:t>
              </a:r>
            </a:p>
          </p:txBody>
        </p:sp>
        <p:sp>
          <p:nvSpPr>
            <p:cNvPr id="30" name="Textfeld 29"/>
            <p:cNvSpPr txBox="1"/>
            <p:nvPr/>
          </p:nvSpPr>
          <p:spPr>
            <a:xfrm>
              <a:off x="452549" y="1270407"/>
              <a:ext cx="7610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542ea</a:t>
              </a:r>
              <a:endParaRPr lang="de-DE" dirty="0"/>
            </a:p>
          </p:txBody>
        </p:sp>
      </p:grpSp>
      <p:sp>
        <p:nvSpPr>
          <p:cNvPr id="20" name="Rechteck 19"/>
          <p:cNvSpPr/>
          <p:nvPr/>
        </p:nvSpPr>
        <p:spPr>
          <a:xfrm>
            <a:off x="7288636" y="4313883"/>
            <a:ext cx="1021879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HEAD</a:t>
            </a:r>
            <a:endParaRPr lang="de-DE" dirty="0"/>
          </a:p>
        </p:txBody>
      </p:sp>
      <p:grpSp>
        <p:nvGrpSpPr>
          <p:cNvPr id="31" name="Gruppierung 30"/>
          <p:cNvGrpSpPr/>
          <p:nvPr/>
        </p:nvGrpSpPr>
        <p:grpSpPr>
          <a:xfrm>
            <a:off x="5560379" y="5481320"/>
            <a:ext cx="1015463" cy="1376680"/>
            <a:chOff x="5626756" y="4200235"/>
            <a:chExt cx="1015463" cy="1376680"/>
          </a:xfrm>
        </p:grpSpPr>
        <p:sp>
          <p:nvSpPr>
            <p:cNvPr id="32" name="Oval 31"/>
            <p:cNvSpPr/>
            <p:nvPr/>
          </p:nvSpPr>
          <p:spPr>
            <a:xfrm>
              <a:off x="5626756" y="4613365"/>
              <a:ext cx="1015463" cy="963550"/>
            </a:xfrm>
            <a:prstGeom prst="ellipse">
              <a:avLst/>
            </a:prstGeom>
            <a:solidFill>
              <a:srgbClr val="948A54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200" dirty="0" smtClean="0">
                  <a:latin typeface="Courier New"/>
                  <a:cs typeface="Courier New"/>
                </a:rPr>
                <a:t>542ea</a:t>
              </a:r>
              <a:endParaRPr lang="de-DE" sz="1200" dirty="0">
                <a:latin typeface="Courier New"/>
                <a:cs typeface="Courier New"/>
              </a:endParaRPr>
            </a:p>
          </p:txBody>
        </p:sp>
        <p:sp>
          <p:nvSpPr>
            <p:cNvPr id="33" name="Textfeld 32"/>
            <p:cNvSpPr txBox="1"/>
            <p:nvPr/>
          </p:nvSpPr>
          <p:spPr>
            <a:xfrm>
              <a:off x="5772739" y="4200235"/>
              <a:ext cx="7481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b4ac7</a:t>
              </a:r>
              <a:endParaRPr lang="de-DE" dirty="0"/>
            </a:p>
          </p:txBody>
        </p:sp>
      </p:grpSp>
      <p:cxnSp>
        <p:nvCxnSpPr>
          <p:cNvPr id="34" name="Gerade Verbindung mit Pfeil 33"/>
          <p:cNvCxnSpPr>
            <a:stCxn id="32" idx="1"/>
            <a:endCxn id="18" idx="3"/>
          </p:cNvCxnSpPr>
          <p:nvPr/>
        </p:nvCxnSpPr>
        <p:spPr>
          <a:xfrm flipH="1" flipV="1">
            <a:off x="5673281" y="5379064"/>
            <a:ext cx="35809" cy="6564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5" name="Gruppierung 34"/>
          <p:cNvGrpSpPr/>
          <p:nvPr/>
        </p:nvGrpSpPr>
        <p:grpSpPr>
          <a:xfrm>
            <a:off x="7041242" y="5314712"/>
            <a:ext cx="1015463" cy="1376680"/>
            <a:chOff x="5626756" y="4200235"/>
            <a:chExt cx="1015463" cy="1376680"/>
          </a:xfrm>
        </p:grpSpPr>
        <p:sp>
          <p:nvSpPr>
            <p:cNvPr id="36" name="Oval 35"/>
            <p:cNvSpPr/>
            <p:nvPr/>
          </p:nvSpPr>
          <p:spPr>
            <a:xfrm>
              <a:off x="5626756" y="4613365"/>
              <a:ext cx="1015463" cy="963550"/>
            </a:xfrm>
            <a:prstGeom prst="ellipse">
              <a:avLst/>
            </a:prstGeom>
            <a:solidFill>
              <a:srgbClr val="948A54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200" dirty="0" smtClean="0">
                  <a:latin typeface="Courier New"/>
                  <a:cs typeface="Courier New"/>
                </a:rPr>
                <a:t>4ed01</a:t>
              </a:r>
              <a:endParaRPr lang="de-DE" sz="1200" dirty="0">
                <a:latin typeface="Courier New"/>
                <a:cs typeface="Courier New"/>
              </a:endParaRPr>
            </a:p>
          </p:txBody>
        </p:sp>
        <p:sp>
          <p:nvSpPr>
            <p:cNvPr id="37" name="Textfeld 36"/>
            <p:cNvSpPr txBox="1"/>
            <p:nvPr/>
          </p:nvSpPr>
          <p:spPr>
            <a:xfrm>
              <a:off x="5772739" y="4200235"/>
              <a:ext cx="7632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31a91</a:t>
              </a:r>
              <a:endParaRPr lang="de-DE" dirty="0"/>
            </a:p>
          </p:txBody>
        </p:sp>
      </p:grpSp>
      <p:cxnSp>
        <p:nvCxnSpPr>
          <p:cNvPr id="39" name="Gerade Verbindung mit Pfeil 38"/>
          <p:cNvCxnSpPr>
            <a:stCxn id="36" idx="2"/>
            <a:endCxn id="32" idx="6"/>
          </p:cNvCxnSpPr>
          <p:nvPr/>
        </p:nvCxnSpPr>
        <p:spPr>
          <a:xfrm flipH="1">
            <a:off x="6575842" y="6209617"/>
            <a:ext cx="465400" cy="1666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mit Pfeil 40"/>
          <p:cNvCxnSpPr>
            <a:stCxn id="36" idx="1"/>
            <a:endCxn id="18" idx="5"/>
          </p:cNvCxnSpPr>
          <p:nvPr/>
        </p:nvCxnSpPr>
        <p:spPr>
          <a:xfrm flipH="1" flipV="1">
            <a:off x="6391322" y="5379064"/>
            <a:ext cx="798631" cy="4898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Rechteck 41"/>
          <p:cNvSpPr/>
          <p:nvPr/>
        </p:nvSpPr>
        <p:spPr>
          <a:xfrm>
            <a:off x="7807129" y="5038398"/>
            <a:ext cx="1165187" cy="27631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refs</a:t>
            </a:r>
            <a:r>
              <a:rPr lang="de-DE" dirty="0" smtClean="0"/>
              <a:t>/</a:t>
            </a:r>
            <a:r>
              <a:rPr lang="de-DE" dirty="0" err="1" smtClean="0"/>
              <a:t>stash</a:t>
            </a:r>
            <a:endParaRPr lang="de-DE" dirty="0"/>
          </a:p>
        </p:txBody>
      </p:sp>
      <p:cxnSp>
        <p:nvCxnSpPr>
          <p:cNvPr id="44" name="Gewinkelte Verbindung 43"/>
          <p:cNvCxnSpPr>
            <a:stCxn id="42" idx="2"/>
            <a:endCxn id="36" idx="6"/>
          </p:cNvCxnSpPr>
          <p:nvPr/>
        </p:nvCxnSpPr>
        <p:spPr>
          <a:xfrm rot="5400000">
            <a:off x="7775762" y="5595655"/>
            <a:ext cx="894905" cy="333018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3189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Submodule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3073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ung 1"/>
          <p:cNvGrpSpPr/>
          <p:nvPr/>
        </p:nvGrpSpPr>
        <p:grpSpPr>
          <a:xfrm>
            <a:off x="350361" y="574502"/>
            <a:ext cx="1751792" cy="1283732"/>
            <a:chOff x="452549" y="1270407"/>
            <a:chExt cx="1751792" cy="1283732"/>
          </a:xfrm>
        </p:grpSpPr>
        <p:sp>
          <p:nvSpPr>
            <p:cNvPr id="3" name="Rechteck 2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smtClean="0">
                  <a:latin typeface="Courier New"/>
                  <a:cs typeface="Courier New"/>
                </a:rPr>
                <a:t>A</a:t>
              </a:r>
              <a:endParaRPr lang="de-DE" dirty="0">
                <a:latin typeface="Courier New"/>
                <a:cs typeface="Courier New"/>
              </a:endParaRPr>
            </a:p>
          </p:txBody>
        </p:sp>
        <p:sp>
          <p:nvSpPr>
            <p:cNvPr id="4" name="Textfeld 3"/>
            <p:cNvSpPr txBox="1"/>
            <p:nvPr/>
          </p:nvSpPr>
          <p:spPr>
            <a:xfrm>
              <a:off x="452549" y="1270407"/>
              <a:ext cx="6335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 smtClean="0"/>
                <a:t>A.txt</a:t>
              </a:r>
              <a:endParaRPr lang="de-DE" dirty="0"/>
            </a:p>
          </p:txBody>
        </p:sp>
      </p:grpSp>
      <p:grpSp>
        <p:nvGrpSpPr>
          <p:cNvPr id="5" name="Gruppierung 4"/>
          <p:cNvGrpSpPr/>
          <p:nvPr/>
        </p:nvGrpSpPr>
        <p:grpSpPr>
          <a:xfrm>
            <a:off x="379557" y="1894846"/>
            <a:ext cx="1751792" cy="1283732"/>
            <a:chOff x="452549" y="1270407"/>
            <a:chExt cx="1751792" cy="1283732"/>
          </a:xfrm>
        </p:grpSpPr>
        <p:sp>
          <p:nvSpPr>
            <p:cNvPr id="6" name="Rechteck 5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>
                  <a:latin typeface="Courier New"/>
                  <a:cs typeface="Courier New"/>
                </a:rPr>
                <a:t>B</a:t>
              </a:r>
            </a:p>
          </p:txBody>
        </p:sp>
        <p:sp>
          <p:nvSpPr>
            <p:cNvPr id="7" name="Textfeld 6"/>
            <p:cNvSpPr txBox="1"/>
            <p:nvPr/>
          </p:nvSpPr>
          <p:spPr>
            <a:xfrm>
              <a:off x="452549" y="1270407"/>
              <a:ext cx="623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/>
                <a:t>B</a:t>
              </a:r>
              <a:r>
                <a:rPr lang="de-DE" dirty="0" err="1" smtClean="0"/>
                <a:t>.txt</a:t>
              </a:r>
              <a:endParaRPr lang="de-DE" dirty="0"/>
            </a:p>
          </p:txBody>
        </p:sp>
      </p:grpSp>
      <p:grpSp>
        <p:nvGrpSpPr>
          <p:cNvPr id="8" name="Gruppierung 7"/>
          <p:cNvGrpSpPr/>
          <p:nvPr/>
        </p:nvGrpSpPr>
        <p:grpSpPr>
          <a:xfrm>
            <a:off x="262773" y="3230427"/>
            <a:ext cx="2189739" cy="1637413"/>
            <a:chOff x="262773" y="4223159"/>
            <a:chExt cx="2189739" cy="1637413"/>
          </a:xfrm>
        </p:grpSpPr>
        <p:sp>
          <p:nvSpPr>
            <p:cNvPr id="9" name="Rechteck 8"/>
            <p:cNvSpPr/>
            <p:nvPr/>
          </p:nvSpPr>
          <p:spPr>
            <a:xfrm>
              <a:off x="350361" y="4648973"/>
              <a:ext cx="2102151" cy="12115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Textfeld 9"/>
            <p:cNvSpPr txBox="1"/>
            <p:nvPr/>
          </p:nvSpPr>
          <p:spPr>
            <a:xfrm>
              <a:off x="262773" y="4223159"/>
              <a:ext cx="11721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 smtClean="0"/>
                <a:t>subfolder</a:t>
              </a:r>
              <a:r>
                <a:rPr lang="de-DE" dirty="0" smtClean="0"/>
                <a:t>/</a:t>
              </a:r>
              <a:endParaRPr lang="de-DE" dirty="0"/>
            </a:p>
          </p:txBody>
        </p:sp>
      </p:grpSp>
      <p:grpSp>
        <p:nvGrpSpPr>
          <p:cNvPr id="11" name="Gruppierung 10"/>
          <p:cNvGrpSpPr/>
          <p:nvPr/>
        </p:nvGrpSpPr>
        <p:grpSpPr>
          <a:xfrm>
            <a:off x="584987" y="3656242"/>
            <a:ext cx="1409614" cy="1025797"/>
            <a:chOff x="452549" y="1270407"/>
            <a:chExt cx="1751792" cy="1283732"/>
          </a:xfrm>
        </p:grpSpPr>
        <p:sp>
          <p:nvSpPr>
            <p:cNvPr id="12" name="Rechteck 11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smtClean="0">
                  <a:latin typeface="Courier New"/>
                  <a:cs typeface="Courier New"/>
                </a:rPr>
                <a:t>C</a:t>
              </a:r>
              <a:endParaRPr lang="de-DE" dirty="0">
                <a:latin typeface="Courier New"/>
                <a:cs typeface="Courier New"/>
              </a:endParaRP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452549" y="1270407"/>
              <a:ext cx="771351" cy="4622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 smtClean="0"/>
                <a:t>C.txt</a:t>
              </a:r>
              <a:endParaRPr lang="de-DE" dirty="0"/>
            </a:p>
          </p:txBody>
        </p:sp>
      </p:grpSp>
      <p:sp>
        <p:nvSpPr>
          <p:cNvPr id="14" name="Textfeld 13"/>
          <p:cNvSpPr txBox="1"/>
          <p:nvPr/>
        </p:nvSpPr>
        <p:spPr>
          <a:xfrm>
            <a:off x="2817467" y="943834"/>
            <a:ext cx="23357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A.txt</a:t>
            </a:r>
            <a:r>
              <a:rPr lang="de-DE" dirty="0" smtClean="0"/>
              <a:t>: f70f1</a:t>
            </a:r>
          </a:p>
          <a:p>
            <a:r>
              <a:rPr lang="de-DE" dirty="0" err="1" smtClean="0"/>
              <a:t>B.txt</a:t>
            </a:r>
            <a:r>
              <a:rPr lang="de-DE" dirty="0" smtClean="0"/>
              <a:t>: 223b7</a:t>
            </a:r>
          </a:p>
          <a:p>
            <a:r>
              <a:rPr lang="de-DE" dirty="0" err="1" smtClean="0"/>
              <a:t>subfolder</a:t>
            </a:r>
            <a:r>
              <a:rPr lang="de-DE" dirty="0" smtClean="0"/>
              <a:t>/</a:t>
            </a:r>
            <a:r>
              <a:rPr lang="de-DE" dirty="0" err="1" smtClean="0"/>
              <a:t>C.txt</a:t>
            </a:r>
            <a:r>
              <a:rPr lang="de-DE" dirty="0" smtClean="0"/>
              <a:t>: 3cc58</a:t>
            </a:r>
            <a:endParaRPr lang="de-DE" dirty="0"/>
          </a:p>
        </p:txBody>
      </p:sp>
      <p:grpSp>
        <p:nvGrpSpPr>
          <p:cNvPr id="15" name="Gruppierung 14"/>
          <p:cNvGrpSpPr/>
          <p:nvPr/>
        </p:nvGrpSpPr>
        <p:grpSpPr>
          <a:xfrm>
            <a:off x="5378588" y="611114"/>
            <a:ext cx="840281" cy="1283732"/>
            <a:chOff x="452549" y="1270407"/>
            <a:chExt cx="840281" cy="1283732"/>
          </a:xfrm>
        </p:grpSpPr>
        <p:sp>
          <p:nvSpPr>
            <p:cNvPr id="16" name="Rechteck 15"/>
            <p:cNvSpPr/>
            <p:nvPr/>
          </p:nvSpPr>
          <p:spPr>
            <a:xfrm>
              <a:off x="554735" y="1639739"/>
              <a:ext cx="738095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smtClean="0">
                  <a:latin typeface="Courier New"/>
                  <a:cs typeface="Courier New"/>
                </a:rPr>
                <a:t>A</a:t>
              </a:r>
              <a:endParaRPr lang="de-DE" dirty="0">
                <a:latin typeface="Courier New"/>
                <a:cs typeface="Courier New"/>
              </a:endParaRPr>
            </a:p>
          </p:txBody>
        </p:sp>
        <p:sp>
          <p:nvSpPr>
            <p:cNvPr id="17" name="Textfeld 16"/>
            <p:cNvSpPr txBox="1"/>
            <p:nvPr/>
          </p:nvSpPr>
          <p:spPr>
            <a:xfrm>
              <a:off x="452549" y="1270407"/>
              <a:ext cx="6765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f70f1</a:t>
              </a:r>
              <a:endParaRPr lang="de-DE" dirty="0"/>
            </a:p>
          </p:txBody>
        </p:sp>
      </p:grpSp>
      <p:grpSp>
        <p:nvGrpSpPr>
          <p:cNvPr id="18" name="Gruppierung 17"/>
          <p:cNvGrpSpPr/>
          <p:nvPr/>
        </p:nvGrpSpPr>
        <p:grpSpPr>
          <a:xfrm>
            <a:off x="6327475" y="632898"/>
            <a:ext cx="840281" cy="1283732"/>
            <a:chOff x="452549" y="1270407"/>
            <a:chExt cx="840281" cy="1283732"/>
          </a:xfrm>
        </p:grpSpPr>
        <p:sp>
          <p:nvSpPr>
            <p:cNvPr id="19" name="Rechteck 18"/>
            <p:cNvSpPr/>
            <p:nvPr/>
          </p:nvSpPr>
          <p:spPr>
            <a:xfrm>
              <a:off x="554735" y="1639739"/>
              <a:ext cx="738095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>
                  <a:latin typeface="Courier New"/>
                  <a:cs typeface="Courier New"/>
                </a:rPr>
                <a:t>B</a:t>
              </a:r>
            </a:p>
          </p:txBody>
        </p:sp>
        <p:sp>
          <p:nvSpPr>
            <p:cNvPr id="20" name="Textfeld 19"/>
            <p:cNvSpPr txBox="1"/>
            <p:nvPr/>
          </p:nvSpPr>
          <p:spPr>
            <a:xfrm>
              <a:off x="452549" y="1270407"/>
              <a:ext cx="7739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223b7</a:t>
              </a:r>
              <a:endParaRPr lang="de-DE" dirty="0"/>
            </a:p>
          </p:txBody>
        </p:sp>
      </p:grpSp>
      <p:grpSp>
        <p:nvGrpSpPr>
          <p:cNvPr id="21" name="Gruppierung 20"/>
          <p:cNvGrpSpPr/>
          <p:nvPr/>
        </p:nvGrpSpPr>
        <p:grpSpPr>
          <a:xfrm>
            <a:off x="7290960" y="627229"/>
            <a:ext cx="840281" cy="1283732"/>
            <a:chOff x="452549" y="1270407"/>
            <a:chExt cx="840281" cy="1283732"/>
          </a:xfrm>
        </p:grpSpPr>
        <p:sp>
          <p:nvSpPr>
            <p:cNvPr id="22" name="Rechteck 21"/>
            <p:cNvSpPr/>
            <p:nvPr/>
          </p:nvSpPr>
          <p:spPr>
            <a:xfrm>
              <a:off x="554735" y="1639739"/>
              <a:ext cx="738095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smtClean="0">
                  <a:latin typeface="Courier New"/>
                  <a:cs typeface="Courier New"/>
                </a:rPr>
                <a:t>C</a:t>
              </a:r>
              <a:endParaRPr lang="de-DE" dirty="0">
                <a:latin typeface="Courier New"/>
                <a:cs typeface="Courier New"/>
              </a:endParaRPr>
            </a:p>
          </p:txBody>
        </p:sp>
        <p:sp>
          <p:nvSpPr>
            <p:cNvPr id="23" name="Textfeld 22"/>
            <p:cNvSpPr txBox="1"/>
            <p:nvPr/>
          </p:nvSpPr>
          <p:spPr>
            <a:xfrm>
              <a:off x="452549" y="1270407"/>
              <a:ext cx="7308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3cc58</a:t>
              </a:r>
              <a:endParaRPr lang="de-DE" dirty="0"/>
            </a:p>
          </p:txBody>
        </p:sp>
      </p:grpSp>
      <p:cxnSp>
        <p:nvCxnSpPr>
          <p:cNvPr id="24" name="Gerade Verbindung mit Pfeil 23"/>
          <p:cNvCxnSpPr/>
          <p:nvPr/>
        </p:nvCxnSpPr>
        <p:spPr>
          <a:xfrm>
            <a:off x="4058323" y="1138742"/>
            <a:ext cx="1536314" cy="2919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/>
          <p:cNvCxnSpPr/>
          <p:nvPr/>
        </p:nvCxnSpPr>
        <p:spPr>
          <a:xfrm>
            <a:off x="4058323" y="1430727"/>
            <a:ext cx="2660381" cy="152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/>
          <p:nvPr/>
        </p:nvCxnSpPr>
        <p:spPr>
          <a:xfrm flipV="1">
            <a:off x="5021810" y="1722712"/>
            <a:ext cx="2788272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0956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ung 1"/>
          <p:cNvGrpSpPr/>
          <p:nvPr/>
        </p:nvGrpSpPr>
        <p:grpSpPr>
          <a:xfrm>
            <a:off x="350361" y="574502"/>
            <a:ext cx="1751792" cy="1283732"/>
            <a:chOff x="452549" y="1270407"/>
            <a:chExt cx="1751792" cy="1283732"/>
          </a:xfrm>
        </p:grpSpPr>
        <p:sp>
          <p:nvSpPr>
            <p:cNvPr id="3" name="Rechteck 2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smtClean="0">
                  <a:latin typeface="Courier New"/>
                  <a:cs typeface="Courier New"/>
                </a:rPr>
                <a:t>A</a:t>
              </a:r>
              <a:endParaRPr lang="de-DE" dirty="0">
                <a:latin typeface="Courier New"/>
                <a:cs typeface="Courier New"/>
              </a:endParaRPr>
            </a:p>
          </p:txBody>
        </p:sp>
        <p:sp>
          <p:nvSpPr>
            <p:cNvPr id="4" name="Textfeld 3"/>
            <p:cNvSpPr txBox="1"/>
            <p:nvPr/>
          </p:nvSpPr>
          <p:spPr>
            <a:xfrm>
              <a:off x="452549" y="1270407"/>
              <a:ext cx="6335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 smtClean="0"/>
                <a:t>A.txt</a:t>
              </a:r>
              <a:endParaRPr lang="de-DE" dirty="0"/>
            </a:p>
          </p:txBody>
        </p:sp>
      </p:grpSp>
      <p:grpSp>
        <p:nvGrpSpPr>
          <p:cNvPr id="5" name="Gruppierung 4"/>
          <p:cNvGrpSpPr/>
          <p:nvPr/>
        </p:nvGrpSpPr>
        <p:grpSpPr>
          <a:xfrm>
            <a:off x="379557" y="1894846"/>
            <a:ext cx="1751792" cy="1283732"/>
            <a:chOff x="452549" y="1270407"/>
            <a:chExt cx="1751792" cy="1283732"/>
          </a:xfrm>
        </p:grpSpPr>
        <p:sp>
          <p:nvSpPr>
            <p:cNvPr id="6" name="Rechteck 5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>
                  <a:latin typeface="Courier New"/>
                  <a:cs typeface="Courier New"/>
                </a:rPr>
                <a:t>B</a:t>
              </a:r>
            </a:p>
          </p:txBody>
        </p:sp>
        <p:sp>
          <p:nvSpPr>
            <p:cNvPr id="7" name="Textfeld 6"/>
            <p:cNvSpPr txBox="1"/>
            <p:nvPr/>
          </p:nvSpPr>
          <p:spPr>
            <a:xfrm>
              <a:off x="452549" y="1270407"/>
              <a:ext cx="623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/>
                <a:t>B</a:t>
              </a:r>
              <a:r>
                <a:rPr lang="de-DE" dirty="0" err="1" smtClean="0"/>
                <a:t>.txt</a:t>
              </a:r>
              <a:endParaRPr lang="de-DE" dirty="0"/>
            </a:p>
          </p:txBody>
        </p:sp>
      </p:grpSp>
      <p:grpSp>
        <p:nvGrpSpPr>
          <p:cNvPr id="8" name="Gruppierung 7"/>
          <p:cNvGrpSpPr/>
          <p:nvPr/>
        </p:nvGrpSpPr>
        <p:grpSpPr>
          <a:xfrm>
            <a:off x="262773" y="3230427"/>
            <a:ext cx="2189739" cy="1637413"/>
            <a:chOff x="262773" y="4223159"/>
            <a:chExt cx="2189739" cy="1637413"/>
          </a:xfrm>
        </p:grpSpPr>
        <p:sp>
          <p:nvSpPr>
            <p:cNvPr id="9" name="Rechteck 8"/>
            <p:cNvSpPr/>
            <p:nvPr/>
          </p:nvSpPr>
          <p:spPr>
            <a:xfrm>
              <a:off x="350361" y="4648973"/>
              <a:ext cx="2102151" cy="12115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Textfeld 9"/>
            <p:cNvSpPr txBox="1"/>
            <p:nvPr/>
          </p:nvSpPr>
          <p:spPr>
            <a:xfrm>
              <a:off x="262773" y="4223159"/>
              <a:ext cx="11721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 smtClean="0"/>
                <a:t>subfolder</a:t>
              </a:r>
              <a:r>
                <a:rPr lang="de-DE" dirty="0" smtClean="0"/>
                <a:t>/</a:t>
              </a:r>
              <a:endParaRPr lang="de-DE" dirty="0"/>
            </a:p>
          </p:txBody>
        </p:sp>
      </p:grpSp>
      <p:grpSp>
        <p:nvGrpSpPr>
          <p:cNvPr id="11" name="Gruppierung 10"/>
          <p:cNvGrpSpPr/>
          <p:nvPr/>
        </p:nvGrpSpPr>
        <p:grpSpPr>
          <a:xfrm>
            <a:off x="584987" y="3656242"/>
            <a:ext cx="1409614" cy="1025797"/>
            <a:chOff x="452549" y="1270407"/>
            <a:chExt cx="1751792" cy="1283732"/>
          </a:xfrm>
        </p:grpSpPr>
        <p:sp>
          <p:nvSpPr>
            <p:cNvPr id="12" name="Rechteck 11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smtClean="0">
                  <a:latin typeface="Courier New"/>
                  <a:cs typeface="Courier New"/>
                </a:rPr>
                <a:t>C</a:t>
              </a:r>
              <a:endParaRPr lang="de-DE" dirty="0">
                <a:latin typeface="Courier New"/>
                <a:cs typeface="Courier New"/>
              </a:endParaRP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452549" y="1270407"/>
              <a:ext cx="771351" cy="4622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 smtClean="0"/>
                <a:t>C.txt</a:t>
              </a:r>
              <a:endParaRPr lang="de-DE" dirty="0"/>
            </a:p>
          </p:txBody>
        </p:sp>
      </p:grpSp>
      <p:sp>
        <p:nvSpPr>
          <p:cNvPr id="14" name="Textfeld 13"/>
          <p:cNvSpPr txBox="1"/>
          <p:nvPr/>
        </p:nvSpPr>
        <p:spPr>
          <a:xfrm>
            <a:off x="2817467" y="943834"/>
            <a:ext cx="23357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A.txt</a:t>
            </a:r>
            <a:r>
              <a:rPr lang="de-DE" dirty="0" smtClean="0"/>
              <a:t>: f70f1</a:t>
            </a:r>
          </a:p>
          <a:p>
            <a:r>
              <a:rPr lang="de-DE" dirty="0" err="1" smtClean="0"/>
              <a:t>B.txt</a:t>
            </a:r>
            <a:r>
              <a:rPr lang="de-DE" dirty="0" smtClean="0"/>
              <a:t>: 223b7</a:t>
            </a:r>
          </a:p>
          <a:p>
            <a:r>
              <a:rPr lang="de-DE" dirty="0" err="1" smtClean="0"/>
              <a:t>subfolder</a:t>
            </a:r>
            <a:r>
              <a:rPr lang="de-DE" dirty="0" smtClean="0"/>
              <a:t>/</a:t>
            </a:r>
            <a:r>
              <a:rPr lang="de-DE" dirty="0" err="1" smtClean="0"/>
              <a:t>C.txt</a:t>
            </a:r>
            <a:r>
              <a:rPr lang="de-DE" dirty="0" smtClean="0"/>
              <a:t>: 3cc58</a:t>
            </a:r>
          </a:p>
          <a:p>
            <a:r>
              <a:rPr lang="de-DE" dirty="0" err="1" smtClean="0"/>
              <a:t>submodule</a:t>
            </a:r>
            <a:r>
              <a:rPr lang="de-DE" dirty="0" smtClean="0"/>
              <a:t>: 2a855</a:t>
            </a:r>
            <a:endParaRPr lang="de-DE" dirty="0"/>
          </a:p>
        </p:txBody>
      </p:sp>
      <p:grpSp>
        <p:nvGrpSpPr>
          <p:cNvPr id="15" name="Gruppierung 14"/>
          <p:cNvGrpSpPr/>
          <p:nvPr/>
        </p:nvGrpSpPr>
        <p:grpSpPr>
          <a:xfrm>
            <a:off x="5378588" y="611114"/>
            <a:ext cx="840281" cy="1283732"/>
            <a:chOff x="452549" y="1270407"/>
            <a:chExt cx="840281" cy="1283732"/>
          </a:xfrm>
        </p:grpSpPr>
        <p:sp>
          <p:nvSpPr>
            <p:cNvPr id="16" name="Rechteck 15"/>
            <p:cNvSpPr/>
            <p:nvPr/>
          </p:nvSpPr>
          <p:spPr>
            <a:xfrm>
              <a:off x="554735" y="1639739"/>
              <a:ext cx="738095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smtClean="0">
                  <a:latin typeface="Courier New"/>
                  <a:cs typeface="Courier New"/>
                </a:rPr>
                <a:t>A</a:t>
              </a:r>
              <a:endParaRPr lang="de-DE" dirty="0">
                <a:latin typeface="Courier New"/>
                <a:cs typeface="Courier New"/>
              </a:endParaRPr>
            </a:p>
          </p:txBody>
        </p:sp>
        <p:sp>
          <p:nvSpPr>
            <p:cNvPr id="17" name="Textfeld 16"/>
            <p:cNvSpPr txBox="1"/>
            <p:nvPr/>
          </p:nvSpPr>
          <p:spPr>
            <a:xfrm>
              <a:off x="452549" y="1270407"/>
              <a:ext cx="6765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f70f1</a:t>
              </a:r>
              <a:endParaRPr lang="de-DE" dirty="0"/>
            </a:p>
          </p:txBody>
        </p:sp>
      </p:grpSp>
      <p:grpSp>
        <p:nvGrpSpPr>
          <p:cNvPr id="18" name="Gruppierung 17"/>
          <p:cNvGrpSpPr/>
          <p:nvPr/>
        </p:nvGrpSpPr>
        <p:grpSpPr>
          <a:xfrm>
            <a:off x="6327475" y="632898"/>
            <a:ext cx="840281" cy="1283732"/>
            <a:chOff x="452549" y="1270407"/>
            <a:chExt cx="840281" cy="1283732"/>
          </a:xfrm>
        </p:grpSpPr>
        <p:sp>
          <p:nvSpPr>
            <p:cNvPr id="19" name="Rechteck 18"/>
            <p:cNvSpPr/>
            <p:nvPr/>
          </p:nvSpPr>
          <p:spPr>
            <a:xfrm>
              <a:off x="554735" y="1639739"/>
              <a:ext cx="738095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>
                  <a:latin typeface="Courier New"/>
                  <a:cs typeface="Courier New"/>
                </a:rPr>
                <a:t>B</a:t>
              </a:r>
            </a:p>
          </p:txBody>
        </p:sp>
        <p:sp>
          <p:nvSpPr>
            <p:cNvPr id="20" name="Textfeld 19"/>
            <p:cNvSpPr txBox="1"/>
            <p:nvPr/>
          </p:nvSpPr>
          <p:spPr>
            <a:xfrm>
              <a:off x="452549" y="1270407"/>
              <a:ext cx="7739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223b7</a:t>
              </a:r>
              <a:endParaRPr lang="de-DE" dirty="0"/>
            </a:p>
          </p:txBody>
        </p:sp>
      </p:grpSp>
      <p:grpSp>
        <p:nvGrpSpPr>
          <p:cNvPr id="21" name="Gruppierung 20"/>
          <p:cNvGrpSpPr/>
          <p:nvPr/>
        </p:nvGrpSpPr>
        <p:grpSpPr>
          <a:xfrm>
            <a:off x="7290960" y="627229"/>
            <a:ext cx="840281" cy="1283732"/>
            <a:chOff x="452549" y="1270407"/>
            <a:chExt cx="840281" cy="1283732"/>
          </a:xfrm>
        </p:grpSpPr>
        <p:sp>
          <p:nvSpPr>
            <p:cNvPr id="22" name="Rechteck 21"/>
            <p:cNvSpPr/>
            <p:nvPr/>
          </p:nvSpPr>
          <p:spPr>
            <a:xfrm>
              <a:off x="554735" y="1639739"/>
              <a:ext cx="738095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smtClean="0">
                  <a:latin typeface="Courier New"/>
                  <a:cs typeface="Courier New"/>
                </a:rPr>
                <a:t>C</a:t>
              </a:r>
              <a:endParaRPr lang="de-DE" dirty="0">
                <a:latin typeface="Courier New"/>
                <a:cs typeface="Courier New"/>
              </a:endParaRPr>
            </a:p>
          </p:txBody>
        </p:sp>
        <p:sp>
          <p:nvSpPr>
            <p:cNvPr id="23" name="Textfeld 22"/>
            <p:cNvSpPr txBox="1"/>
            <p:nvPr/>
          </p:nvSpPr>
          <p:spPr>
            <a:xfrm>
              <a:off x="452549" y="1270407"/>
              <a:ext cx="7308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3cc58</a:t>
              </a:r>
              <a:endParaRPr lang="de-DE" dirty="0"/>
            </a:p>
          </p:txBody>
        </p:sp>
      </p:grpSp>
      <p:grpSp>
        <p:nvGrpSpPr>
          <p:cNvPr id="24" name="Gruppierung 23"/>
          <p:cNvGrpSpPr/>
          <p:nvPr/>
        </p:nvGrpSpPr>
        <p:grpSpPr>
          <a:xfrm>
            <a:off x="306568" y="5020240"/>
            <a:ext cx="2189739" cy="1637413"/>
            <a:chOff x="262773" y="4223159"/>
            <a:chExt cx="2189739" cy="1637413"/>
          </a:xfrm>
        </p:grpSpPr>
        <p:sp>
          <p:nvSpPr>
            <p:cNvPr id="25" name="Rechteck 24"/>
            <p:cNvSpPr/>
            <p:nvPr/>
          </p:nvSpPr>
          <p:spPr>
            <a:xfrm>
              <a:off x="350361" y="4648973"/>
              <a:ext cx="2102151" cy="12115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" name="Textfeld 25"/>
            <p:cNvSpPr txBox="1"/>
            <p:nvPr/>
          </p:nvSpPr>
          <p:spPr>
            <a:xfrm>
              <a:off x="262773" y="4223159"/>
              <a:ext cx="13260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 smtClean="0"/>
                <a:t>submodule</a:t>
              </a:r>
              <a:r>
                <a:rPr lang="de-DE" dirty="0" smtClean="0"/>
                <a:t>/</a:t>
              </a:r>
              <a:endParaRPr lang="de-DE" dirty="0"/>
            </a:p>
          </p:txBody>
        </p:sp>
      </p:grpSp>
      <p:grpSp>
        <p:nvGrpSpPr>
          <p:cNvPr id="27" name="Gruppierung 26"/>
          <p:cNvGrpSpPr/>
          <p:nvPr/>
        </p:nvGrpSpPr>
        <p:grpSpPr>
          <a:xfrm>
            <a:off x="584987" y="5446054"/>
            <a:ext cx="1409614" cy="1025797"/>
            <a:chOff x="452549" y="1270407"/>
            <a:chExt cx="1751792" cy="1283732"/>
          </a:xfrm>
        </p:grpSpPr>
        <p:sp>
          <p:nvSpPr>
            <p:cNvPr id="28" name="Rechteck 27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smtClean="0">
                  <a:latin typeface="Courier New"/>
                  <a:cs typeface="Courier New"/>
                </a:rPr>
                <a:t>C</a:t>
              </a:r>
              <a:endParaRPr lang="de-DE" dirty="0">
                <a:latin typeface="Courier New"/>
                <a:cs typeface="Courier New"/>
              </a:endParaRPr>
            </a:p>
          </p:txBody>
        </p:sp>
        <p:sp>
          <p:nvSpPr>
            <p:cNvPr id="29" name="Textfeld 28"/>
            <p:cNvSpPr txBox="1"/>
            <p:nvPr/>
          </p:nvSpPr>
          <p:spPr>
            <a:xfrm>
              <a:off x="452549" y="1270407"/>
              <a:ext cx="771351" cy="4622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 smtClean="0"/>
                <a:t>C.txt</a:t>
              </a:r>
              <a:endParaRPr lang="de-DE" dirty="0"/>
            </a:p>
          </p:txBody>
        </p:sp>
      </p:grpSp>
      <p:grpSp>
        <p:nvGrpSpPr>
          <p:cNvPr id="30" name="Gruppierung 29"/>
          <p:cNvGrpSpPr/>
          <p:nvPr/>
        </p:nvGrpSpPr>
        <p:grpSpPr>
          <a:xfrm>
            <a:off x="5500149" y="5173226"/>
            <a:ext cx="1109951" cy="1319512"/>
            <a:chOff x="5772739" y="4200235"/>
            <a:chExt cx="1109951" cy="1319512"/>
          </a:xfrm>
        </p:grpSpPr>
        <p:sp>
          <p:nvSpPr>
            <p:cNvPr id="31" name="Oval 30"/>
            <p:cNvSpPr/>
            <p:nvPr/>
          </p:nvSpPr>
          <p:spPr>
            <a:xfrm>
              <a:off x="5867227" y="4556197"/>
              <a:ext cx="1015463" cy="963550"/>
            </a:xfrm>
            <a:prstGeom prst="ellipse">
              <a:avLst/>
            </a:prstGeom>
            <a:solidFill>
              <a:srgbClr val="948A54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200" dirty="0" smtClean="0">
                  <a:latin typeface="Courier New"/>
                  <a:cs typeface="Courier New"/>
                </a:rPr>
                <a:t>5599f</a:t>
              </a:r>
              <a:endParaRPr lang="de-DE" sz="1200" dirty="0">
                <a:latin typeface="Courier New"/>
                <a:cs typeface="Courier New"/>
              </a:endParaRPr>
            </a:p>
          </p:txBody>
        </p:sp>
        <p:sp>
          <p:nvSpPr>
            <p:cNvPr id="32" name="Textfeld 31"/>
            <p:cNvSpPr txBox="1"/>
            <p:nvPr/>
          </p:nvSpPr>
          <p:spPr>
            <a:xfrm>
              <a:off x="5772739" y="4200235"/>
              <a:ext cx="7696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28855</a:t>
              </a:r>
              <a:endParaRPr lang="de-DE" dirty="0"/>
            </a:p>
          </p:txBody>
        </p:sp>
      </p:grpSp>
      <p:grpSp>
        <p:nvGrpSpPr>
          <p:cNvPr id="33" name="Gruppierung 32"/>
          <p:cNvGrpSpPr/>
          <p:nvPr/>
        </p:nvGrpSpPr>
        <p:grpSpPr>
          <a:xfrm>
            <a:off x="6616518" y="5209006"/>
            <a:ext cx="1751792" cy="1283732"/>
            <a:chOff x="452549" y="1270407"/>
            <a:chExt cx="1751792" cy="1283732"/>
          </a:xfrm>
        </p:grpSpPr>
        <p:sp>
          <p:nvSpPr>
            <p:cNvPr id="34" name="Rechteck 33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sz="1200" dirty="0" smtClean="0">
                  <a:latin typeface="Courier New"/>
                  <a:cs typeface="Courier New"/>
                </a:rPr>
                <a:t>C.txt:3cc58</a:t>
              </a:r>
            </a:p>
          </p:txBody>
        </p:sp>
        <p:sp>
          <p:nvSpPr>
            <p:cNvPr id="35" name="Textfeld 34"/>
            <p:cNvSpPr txBox="1"/>
            <p:nvPr/>
          </p:nvSpPr>
          <p:spPr>
            <a:xfrm>
              <a:off x="452549" y="1270407"/>
              <a:ext cx="7232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5599f</a:t>
              </a:r>
              <a:endParaRPr lang="de-DE" dirty="0"/>
            </a:p>
          </p:txBody>
        </p:sp>
      </p:grpSp>
      <p:grpSp>
        <p:nvGrpSpPr>
          <p:cNvPr id="36" name="Gruppierung 35"/>
          <p:cNvGrpSpPr/>
          <p:nvPr/>
        </p:nvGrpSpPr>
        <p:grpSpPr>
          <a:xfrm>
            <a:off x="7487154" y="4029704"/>
            <a:ext cx="840281" cy="1283732"/>
            <a:chOff x="452549" y="1270407"/>
            <a:chExt cx="840281" cy="1283732"/>
          </a:xfrm>
        </p:grpSpPr>
        <p:sp>
          <p:nvSpPr>
            <p:cNvPr id="37" name="Rechteck 36"/>
            <p:cNvSpPr/>
            <p:nvPr/>
          </p:nvSpPr>
          <p:spPr>
            <a:xfrm>
              <a:off x="554735" y="1639739"/>
              <a:ext cx="738095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smtClean="0">
                  <a:latin typeface="Courier New"/>
                  <a:cs typeface="Courier New"/>
                </a:rPr>
                <a:t>C</a:t>
              </a:r>
              <a:endParaRPr lang="de-DE" dirty="0">
                <a:latin typeface="Courier New"/>
                <a:cs typeface="Courier New"/>
              </a:endParaRPr>
            </a:p>
          </p:txBody>
        </p:sp>
        <p:sp>
          <p:nvSpPr>
            <p:cNvPr id="38" name="Textfeld 37"/>
            <p:cNvSpPr txBox="1"/>
            <p:nvPr/>
          </p:nvSpPr>
          <p:spPr>
            <a:xfrm>
              <a:off x="452549" y="1270407"/>
              <a:ext cx="7308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3cc58</a:t>
              </a:r>
              <a:endParaRPr lang="de-DE" dirty="0"/>
            </a:p>
          </p:txBody>
        </p:sp>
      </p:grpSp>
      <p:cxnSp>
        <p:nvCxnSpPr>
          <p:cNvPr id="40" name="Gerade Verbindung mit Pfeil 39"/>
          <p:cNvCxnSpPr/>
          <p:nvPr/>
        </p:nvCxnSpPr>
        <p:spPr>
          <a:xfrm>
            <a:off x="4058323" y="1138742"/>
            <a:ext cx="1536314" cy="2919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mit Pfeil 40"/>
          <p:cNvCxnSpPr/>
          <p:nvPr/>
        </p:nvCxnSpPr>
        <p:spPr>
          <a:xfrm>
            <a:off x="4058323" y="1430727"/>
            <a:ext cx="2660381" cy="152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mit Pfeil 43"/>
          <p:cNvCxnSpPr/>
          <p:nvPr/>
        </p:nvCxnSpPr>
        <p:spPr>
          <a:xfrm flipV="1">
            <a:off x="5021810" y="1722712"/>
            <a:ext cx="2788272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mit Pfeil 46"/>
          <p:cNvCxnSpPr/>
          <p:nvPr/>
        </p:nvCxnSpPr>
        <p:spPr>
          <a:xfrm>
            <a:off x="4712617" y="1998170"/>
            <a:ext cx="1214286" cy="38172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0158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ung 3"/>
          <p:cNvGrpSpPr/>
          <p:nvPr/>
        </p:nvGrpSpPr>
        <p:grpSpPr>
          <a:xfrm>
            <a:off x="350361" y="997873"/>
            <a:ext cx="1751792" cy="1283732"/>
            <a:chOff x="452549" y="1270407"/>
            <a:chExt cx="1751792" cy="1283732"/>
          </a:xfrm>
        </p:grpSpPr>
        <p:sp>
          <p:nvSpPr>
            <p:cNvPr id="2" name="Rechteck 1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err="1" smtClean="0">
                  <a:latin typeface="Courier New"/>
                  <a:cs typeface="Courier New"/>
                </a:rPr>
                <a:t>hello</a:t>
              </a:r>
              <a:endParaRPr lang="de-DE" dirty="0" smtClean="0">
                <a:latin typeface="Courier New"/>
                <a:cs typeface="Courier New"/>
              </a:endParaRPr>
            </a:p>
            <a:p>
              <a:r>
                <a:rPr lang="de-DE" dirty="0" err="1" smtClean="0">
                  <a:latin typeface="Courier New"/>
                  <a:cs typeface="Courier New"/>
                </a:rPr>
                <a:t>world</a:t>
              </a:r>
              <a:endParaRPr lang="de-DE" dirty="0">
                <a:latin typeface="Courier New"/>
                <a:cs typeface="Courier New"/>
              </a:endParaRPr>
            </a:p>
          </p:txBody>
        </p:sp>
        <p:sp>
          <p:nvSpPr>
            <p:cNvPr id="3" name="Textfeld 2"/>
            <p:cNvSpPr txBox="1"/>
            <p:nvPr/>
          </p:nvSpPr>
          <p:spPr>
            <a:xfrm>
              <a:off x="452549" y="1270407"/>
              <a:ext cx="9669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/>
                <a:t>h</a:t>
              </a:r>
              <a:r>
                <a:rPr lang="de-DE" dirty="0" err="1" smtClean="0"/>
                <a:t>ello.txt</a:t>
              </a:r>
              <a:endParaRPr lang="de-DE" dirty="0"/>
            </a:p>
          </p:txBody>
        </p:sp>
      </p:grpSp>
      <p:sp>
        <p:nvSpPr>
          <p:cNvPr id="11" name="Textfeld 10"/>
          <p:cNvSpPr txBox="1"/>
          <p:nvPr/>
        </p:nvSpPr>
        <p:spPr>
          <a:xfrm>
            <a:off x="2817467" y="1367205"/>
            <a:ext cx="217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hello.txt</a:t>
            </a:r>
            <a:r>
              <a:rPr lang="de-DE" dirty="0" smtClean="0"/>
              <a:t>: 94954</a:t>
            </a:r>
            <a:endParaRPr lang="de-DE" dirty="0"/>
          </a:p>
        </p:txBody>
      </p:sp>
      <p:sp>
        <p:nvSpPr>
          <p:cNvPr id="9" name="Abgerundete rechteckige Legende 8"/>
          <p:cNvSpPr/>
          <p:nvPr/>
        </p:nvSpPr>
        <p:spPr>
          <a:xfrm>
            <a:off x="1317292" y="4613365"/>
            <a:ext cx="1372238" cy="642368"/>
          </a:xfrm>
          <a:prstGeom prst="wedgeRoundRectCallout">
            <a:avLst>
              <a:gd name="adj1" fmla="val -26153"/>
              <a:gd name="adj2" fmla="val -121592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echo </a:t>
            </a:r>
            <a:r>
              <a:rPr lang="de-DE" dirty="0" err="1" smtClean="0"/>
              <a:t>foo</a:t>
            </a:r>
            <a:r>
              <a:rPr lang="de-DE" dirty="0" smtClean="0"/>
              <a:t> &gt; </a:t>
            </a:r>
            <a:r>
              <a:rPr lang="de-DE" dirty="0" err="1" smtClean="0"/>
              <a:t>bar.txt</a:t>
            </a:r>
            <a:endParaRPr lang="de-DE" dirty="0"/>
          </a:p>
        </p:txBody>
      </p:sp>
      <p:grpSp>
        <p:nvGrpSpPr>
          <p:cNvPr id="10" name="Gruppierung 9"/>
          <p:cNvGrpSpPr/>
          <p:nvPr/>
        </p:nvGrpSpPr>
        <p:grpSpPr>
          <a:xfrm>
            <a:off x="5524570" y="1187662"/>
            <a:ext cx="1751792" cy="1283732"/>
            <a:chOff x="452549" y="1270407"/>
            <a:chExt cx="1751792" cy="1283732"/>
          </a:xfrm>
        </p:grpSpPr>
        <p:sp>
          <p:nvSpPr>
            <p:cNvPr id="12" name="Rechteck 11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err="1" smtClean="0">
                  <a:latin typeface="Courier New"/>
                  <a:cs typeface="Courier New"/>
                </a:rPr>
                <a:t>hello</a:t>
              </a:r>
              <a:endParaRPr lang="de-DE" dirty="0" smtClean="0">
                <a:latin typeface="Courier New"/>
                <a:cs typeface="Courier New"/>
              </a:endParaRPr>
            </a:p>
            <a:p>
              <a:r>
                <a:rPr lang="de-DE" dirty="0" err="1" smtClean="0">
                  <a:latin typeface="Courier New"/>
                  <a:cs typeface="Courier New"/>
                </a:rPr>
                <a:t>world</a:t>
              </a:r>
              <a:endParaRPr lang="de-DE" dirty="0">
                <a:latin typeface="Courier New"/>
                <a:cs typeface="Courier New"/>
              </a:endParaRP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452549" y="1270407"/>
              <a:ext cx="7696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94954</a:t>
              </a:r>
              <a:endParaRPr lang="de-DE" dirty="0"/>
            </a:p>
          </p:txBody>
        </p:sp>
      </p:grpSp>
      <p:grpSp>
        <p:nvGrpSpPr>
          <p:cNvPr id="14" name="Gruppierung 13"/>
          <p:cNvGrpSpPr/>
          <p:nvPr/>
        </p:nvGrpSpPr>
        <p:grpSpPr>
          <a:xfrm>
            <a:off x="5524570" y="2493409"/>
            <a:ext cx="1751792" cy="1283732"/>
            <a:chOff x="452549" y="1270407"/>
            <a:chExt cx="1751792" cy="1283732"/>
          </a:xfrm>
        </p:grpSpPr>
        <p:sp>
          <p:nvSpPr>
            <p:cNvPr id="15" name="Rechteck 14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sz="1200" dirty="0" smtClean="0">
                  <a:latin typeface="Courier New"/>
                  <a:cs typeface="Courier New"/>
                </a:rPr>
                <a:t>hello.txt:94954</a:t>
              </a:r>
            </a:p>
          </p:txBody>
        </p:sp>
        <p:sp>
          <p:nvSpPr>
            <p:cNvPr id="16" name="Textfeld 15"/>
            <p:cNvSpPr txBox="1"/>
            <p:nvPr/>
          </p:nvSpPr>
          <p:spPr>
            <a:xfrm>
              <a:off x="452549" y="1270407"/>
              <a:ext cx="7674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da754</a:t>
              </a:r>
              <a:endParaRPr lang="de-DE" dirty="0"/>
            </a:p>
          </p:txBody>
        </p:sp>
      </p:grpSp>
      <p:grpSp>
        <p:nvGrpSpPr>
          <p:cNvPr id="18" name="Gruppierung 17"/>
          <p:cNvGrpSpPr/>
          <p:nvPr/>
        </p:nvGrpSpPr>
        <p:grpSpPr>
          <a:xfrm>
            <a:off x="5626756" y="4200235"/>
            <a:ext cx="1015463" cy="1376680"/>
            <a:chOff x="5626756" y="4200235"/>
            <a:chExt cx="1015463" cy="1376680"/>
          </a:xfrm>
        </p:grpSpPr>
        <p:sp>
          <p:nvSpPr>
            <p:cNvPr id="8" name="Oval 7"/>
            <p:cNvSpPr/>
            <p:nvPr/>
          </p:nvSpPr>
          <p:spPr>
            <a:xfrm>
              <a:off x="5626756" y="4613365"/>
              <a:ext cx="1015463" cy="963550"/>
            </a:xfrm>
            <a:prstGeom prst="ellipse">
              <a:avLst/>
            </a:prstGeom>
            <a:solidFill>
              <a:srgbClr val="948A54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200" dirty="0">
                  <a:latin typeface="Courier New"/>
                  <a:cs typeface="Courier New"/>
                </a:rPr>
                <a:t>da754</a:t>
              </a:r>
            </a:p>
          </p:txBody>
        </p:sp>
        <p:sp>
          <p:nvSpPr>
            <p:cNvPr id="17" name="Textfeld 16"/>
            <p:cNvSpPr txBox="1"/>
            <p:nvPr/>
          </p:nvSpPr>
          <p:spPr>
            <a:xfrm>
              <a:off x="5772739" y="4200235"/>
              <a:ext cx="7188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bfe0a</a:t>
              </a:r>
              <a:endParaRPr lang="de-DE" dirty="0"/>
            </a:p>
          </p:txBody>
        </p:sp>
      </p:grpSp>
      <p:sp>
        <p:nvSpPr>
          <p:cNvPr id="19" name="Rechteck 18"/>
          <p:cNvSpPr/>
          <p:nvPr/>
        </p:nvSpPr>
        <p:spPr>
          <a:xfrm>
            <a:off x="7167758" y="4460073"/>
            <a:ext cx="1021879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HEAD</a:t>
            </a:r>
            <a:endParaRPr lang="de-DE" dirty="0"/>
          </a:p>
        </p:txBody>
      </p:sp>
      <p:cxnSp>
        <p:nvCxnSpPr>
          <p:cNvPr id="21" name="Gewinkelte Verbindung 20"/>
          <p:cNvCxnSpPr>
            <a:stCxn id="19" idx="1"/>
            <a:endCxn id="8" idx="6"/>
          </p:cNvCxnSpPr>
          <p:nvPr/>
        </p:nvCxnSpPr>
        <p:spPr>
          <a:xfrm rot="10800000" flipV="1">
            <a:off x="6642220" y="4613364"/>
            <a:ext cx="525539" cy="48177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0" name="Gruppierung 19"/>
          <p:cNvGrpSpPr/>
          <p:nvPr/>
        </p:nvGrpSpPr>
        <p:grpSpPr>
          <a:xfrm>
            <a:off x="350361" y="2493409"/>
            <a:ext cx="1751792" cy="1283732"/>
            <a:chOff x="452549" y="1270407"/>
            <a:chExt cx="1751792" cy="1283732"/>
          </a:xfrm>
        </p:grpSpPr>
        <p:sp>
          <p:nvSpPr>
            <p:cNvPr id="22" name="Rechteck 21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err="1" smtClean="0">
                  <a:latin typeface="Courier New"/>
                  <a:cs typeface="Courier New"/>
                </a:rPr>
                <a:t>foo</a:t>
              </a:r>
              <a:endParaRPr lang="de-DE" dirty="0">
                <a:latin typeface="Courier New"/>
                <a:cs typeface="Courier New"/>
              </a:endParaRPr>
            </a:p>
          </p:txBody>
        </p:sp>
        <p:sp>
          <p:nvSpPr>
            <p:cNvPr id="23" name="Textfeld 22"/>
            <p:cNvSpPr txBox="1"/>
            <p:nvPr/>
          </p:nvSpPr>
          <p:spPr>
            <a:xfrm>
              <a:off x="452549" y="1270407"/>
              <a:ext cx="8130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 smtClean="0"/>
                <a:t>bar.txt</a:t>
              </a:r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2966896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ung 3"/>
          <p:cNvGrpSpPr/>
          <p:nvPr/>
        </p:nvGrpSpPr>
        <p:grpSpPr>
          <a:xfrm>
            <a:off x="350361" y="997873"/>
            <a:ext cx="1751792" cy="1283732"/>
            <a:chOff x="452549" y="1270407"/>
            <a:chExt cx="1751792" cy="1283732"/>
          </a:xfrm>
        </p:grpSpPr>
        <p:sp>
          <p:nvSpPr>
            <p:cNvPr id="2" name="Rechteck 1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err="1" smtClean="0">
                  <a:latin typeface="Courier New"/>
                  <a:cs typeface="Courier New"/>
                </a:rPr>
                <a:t>hello</a:t>
              </a:r>
              <a:endParaRPr lang="de-DE" dirty="0" smtClean="0">
                <a:latin typeface="Courier New"/>
                <a:cs typeface="Courier New"/>
              </a:endParaRPr>
            </a:p>
            <a:p>
              <a:r>
                <a:rPr lang="de-DE" dirty="0" err="1" smtClean="0">
                  <a:latin typeface="Courier New"/>
                  <a:cs typeface="Courier New"/>
                </a:rPr>
                <a:t>world</a:t>
              </a:r>
              <a:endParaRPr lang="de-DE" dirty="0">
                <a:latin typeface="Courier New"/>
                <a:cs typeface="Courier New"/>
              </a:endParaRPr>
            </a:p>
          </p:txBody>
        </p:sp>
        <p:sp>
          <p:nvSpPr>
            <p:cNvPr id="3" name="Textfeld 2"/>
            <p:cNvSpPr txBox="1"/>
            <p:nvPr/>
          </p:nvSpPr>
          <p:spPr>
            <a:xfrm>
              <a:off x="452549" y="1270407"/>
              <a:ext cx="9669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/>
                <a:t>h</a:t>
              </a:r>
              <a:r>
                <a:rPr lang="de-DE" dirty="0" err="1" smtClean="0"/>
                <a:t>ello.txt</a:t>
              </a:r>
              <a:endParaRPr lang="de-DE" dirty="0"/>
            </a:p>
          </p:txBody>
        </p:sp>
      </p:grpSp>
      <p:sp>
        <p:nvSpPr>
          <p:cNvPr id="11" name="Textfeld 10"/>
          <p:cNvSpPr txBox="1"/>
          <p:nvPr/>
        </p:nvSpPr>
        <p:spPr>
          <a:xfrm>
            <a:off x="2817467" y="1367205"/>
            <a:ext cx="21751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hello.txt</a:t>
            </a:r>
            <a:r>
              <a:rPr lang="de-DE" dirty="0" smtClean="0"/>
              <a:t>: 94954</a:t>
            </a:r>
          </a:p>
          <a:p>
            <a:r>
              <a:rPr lang="de-DE" dirty="0" err="1" smtClean="0"/>
              <a:t>bar.txt</a:t>
            </a:r>
            <a:r>
              <a:rPr lang="de-DE" dirty="0" smtClean="0"/>
              <a:t>: 257cc</a:t>
            </a:r>
            <a:endParaRPr lang="de-DE" dirty="0"/>
          </a:p>
        </p:txBody>
      </p:sp>
      <p:sp>
        <p:nvSpPr>
          <p:cNvPr id="9" name="Abgerundete rechteckige Legende 8"/>
          <p:cNvSpPr/>
          <p:nvPr/>
        </p:nvSpPr>
        <p:spPr>
          <a:xfrm>
            <a:off x="2660334" y="2945986"/>
            <a:ext cx="1372238" cy="642368"/>
          </a:xfrm>
          <a:prstGeom prst="wedgeRoundRectCallout">
            <a:avLst>
              <a:gd name="adj1" fmla="val 47252"/>
              <a:gd name="adj2" fmla="val -117047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add</a:t>
            </a:r>
            <a:r>
              <a:rPr lang="de-DE" dirty="0" smtClean="0"/>
              <a:t> </a:t>
            </a:r>
            <a:r>
              <a:rPr lang="de-DE" dirty="0" err="1" smtClean="0"/>
              <a:t>bar.txt</a:t>
            </a:r>
            <a:endParaRPr lang="de-DE" dirty="0"/>
          </a:p>
        </p:txBody>
      </p:sp>
      <p:grpSp>
        <p:nvGrpSpPr>
          <p:cNvPr id="10" name="Gruppierung 9"/>
          <p:cNvGrpSpPr/>
          <p:nvPr/>
        </p:nvGrpSpPr>
        <p:grpSpPr>
          <a:xfrm>
            <a:off x="5524570" y="1187662"/>
            <a:ext cx="1751792" cy="1283732"/>
            <a:chOff x="452549" y="1270407"/>
            <a:chExt cx="1751792" cy="1283732"/>
          </a:xfrm>
        </p:grpSpPr>
        <p:sp>
          <p:nvSpPr>
            <p:cNvPr id="12" name="Rechteck 11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err="1" smtClean="0">
                  <a:latin typeface="Courier New"/>
                  <a:cs typeface="Courier New"/>
                </a:rPr>
                <a:t>hello</a:t>
              </a:r>
              <a:endParaRPr lang="de-DE" dirty="0" smtClean="0">
                <a:latin typeface="Courier New"/>
                <a:cs typeface="Courier New"/>
              </a:endParaRPr>
            </a:p>
            <a:p>
              <a:r>
                <a:rPr lang="de-DE" dirty="0" err="1" smtClean="0">
                  <a:latin typeface="Courier New"/>
                  <a:cs typeface="Courier New"/>
                </a:rPr>
                <a:t>world</a:t>
              </a:r>
              <a:endParaRPr lang="de-DE" dirty="0">
                <a:latin typeface="Courier New"/>
                <a:cs typeface="Courier New"/>
              </a:endParaRP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452549" y="1270407"/>
              <a:ext cx="7696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94954</a:t>
              </a:r>
              <a:endParaRPr lang="de-DE" dirty="0"/>
            </a:p>
          </p:txBody>
        </p:sp>
      </p:grpSp>
      <p:grpSp>
        <p:nvGrpSpPr>
          <p:cNvPr id="14" name="Gruppierung 13"/>
          <p:cNvGrpSpPr/>
          <p:nvPr/>
        </p:nvGrpSpPr>
        <p:grpSpPr>
          <a:xfrm>
            <a:off x="5524570" y="2493409"/>
            <a:ext cx="1751792" cy="1283732"/>
            <a:chOff x="452549" y="1270407"/>
            <a:chExt cx="1751792" cy="1283732"/>
          </a:xfrm>
        </p:grpSpPr>
        <p:sp>
          <p:nvSpPr>
            <p:cNvPr id="15" name="Rechteck 14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sz="1200" dirty="0" smtClean="0">
                  <a:latin typeface="Courier New"/>
                  <a:cs typeface="Courier New"/>
                </a:rPr>
                <a:t>hello.txt:94954</a:t>
              </a:r>
            </a:p>
          </p:txBody>
        </p:sp>
        <p:sp>
          <p:nvSpPr>
            <p:cNvPr id="16" name="Textfeld 15"/>
            <p:cNvSpPr txBox="1"/>
            <p:nvPr/>
          </p:nvSpPr>
          <p:spPr>
            <a:xfrm>
              <a:off x="452549" y="1270407"/>
              <a:ext cx="7674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da754</a:t>
              </a:r>
              <a:endParaRPr lang="de-DE" dirty="0"/>
            </a:p>
          </p:txBody>
        </p:sp>
      </p:grpSp>
      <p:grpSp>
        <p:nvGrpSpPr>
          <p:cNvPr id="20" name="Gruppierung 19"/>
          <p:cNvGrpSpPr/>
          <p:nvPr/>
        </p:nvGrpSpPr>
        <p:grpSpPr>
          <a:xfrm>
            <a:off x="350361" y="2493409"/>
            <a:ext cx="1751792" cy="1283732"/>
            <a:chOff x="452549" y="1270407"/>
            <a:chExt cx="1751792" cy="1283732"/>
          </a:xfrm>
        </p:grpSpPr>
        <p:sp>
          <p:nvSpPr>
            <p:cNvPr id="22" name="Rechteck 21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err="1" smtClean="0">
                  <a:latin typeface="Courier New"/>
                  <a:cs typeface="Courier New"/>
                </a:rPr>
                <a:t>foo</a:t>
              </a:r>
              <a:endParaRPr lang="de-DE" dirty="0">
                <a:latin typeface="Courier New"/>
                <a:cs typeface="Courier New"/>
              </a:endParaRPr>
            </a:p>
          </p:txBody>
        </p:sp>
        <p:sp>
          <p:nvSpPr>
            <p:cNvPr id="23" name="Textfeld 22"/>
            <p:cNvSpPr txBox="1"/>
            <p:nvPr/>
          </p:nvSpPr>
          <p:spPr>
            <a:xfrm>
              <a:off x="452549" y="1270407"/>
              <a:ext cx="8130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 smtClean="0"/>
                <a:t>bar.txt</a:t>
              </a:r>
              <a:endParaRPr lang="de-DE" dirty="0"/>
            </a:p>
          </p:txBody>
        </p:sp>
      </p:grpSp>
      <p:grpSp>
        <p:nvGrpSpPr>
          <p:cNvPr id="24" name="Gruppierung 23"/>
          <p:cNvGrpSpPr/>
          <p:nvPr/>
        </p:nvGrpSpPr>
        <p:grpSpPr>
          <a:xfrm>
            <a:off x="6723975" y="806922"/>
            <a:ext cx="1751792" cy="1283732"/>
            <a:chOff x="452549" y="1270407"/>
            <a:chExt cx="1751792" cy="1283732"/>
          </a:xfrm>
        </p:grpSpPr>
        <p:sp>
          <p:nvSpPr>
            <p:cNvPr id="25" name="Rechteck 24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err="1" smtClean="0">
                  <a:latin typeface="Courier New"/>
                  <a:cs typeface="Courier New"/>
                </a:rPr>
                <a:t>foo</a:t>
              </a:r>
              <a:endParaRPr lang="de-DE" dirty="0">
                <a:latin typeface="Courier New"/>
                <a:cs typeface="Courier New"/>
              </a:endParaRPr>
            </a:p>
          </p:txBody>
        </p:sp>
        <p:sp>
          <p:nvSpPr>
            <p:cNvPr id="26" name="Textfeld 25"/>
            <p:cNvSpPr txBox="1"/>
            <p:nvPr/>
          </p:nvSpPr>
          <p:spPr>
            <a:xfrm>
              <a:off x="452549" y="1270407"/>
              <a:ext cx="7308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257cc</a:t>
              </a:r>
              <a:endParaRPr lang="de-DE" dirty="0"/>
            </a:p>
          </p:txBody>
        </p:sp>
      </p:grpSp>
      <p:grpSp>
        <p:nvGrpSpPr>
          <p:cNvPr id="33" name="Gruppierung 32"/>
          <p:cNvGrpSpPr/>
          <p:nvPr/>
        </p:nvGrpSpPr>
        <p:grpSpPr>
          <a:xfrm>
            <a:off x="5626756" y="4200235"/>
            <a:ext cx="1015463" cy="1376680"/>
            <a:chOff x="5626756" y="4200235"/>
            <a:chExt cx="1015463" cy="1376680"/>
          </a:xfrm>
        </p:grpSpPr>
        <p:sp>
          <p:nvSpPr>
            <p:cNvPr id="35" name="Oval 34"/>
            <p:cNvSpPr/>
            <p:nvPr/>
          </p:nvSpPr>
          <p:spPr>
            <a:xfrm>
              <a:off x="5626756" y="4613365"/>
              <a:ext cx="1015463" cy="963550"/>
            </a:xfrm>
            <a:prstGeom prst="ellipse">
              <a:avLst/>
            </a:prstGeom>
            <a:solidFill>
              <a:srgbClr val="948A54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200" dirty="0">
                  <a:latin typeface="Courier New"/>
                  <a:cs typeface="Courier New"/>
                </a:rPr>
                <a:t>da754</a:t>
              </a:r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5772739" y="4200235"/>
              <a:ext cx="7188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bfe0a</a:t>
              </a:r>
              <a:endParaRPr lang="de-DE" dirty="0"/>
            </a:p>
          </p:txBody>
        </p:sp>
      </p:grpSp>
      <p:sp>
        <p:nvSpPr>
          <p:cNvPr id="37" name="Rechteck 36"/>
          <p:cNvSpPr/>
          <p:nvPr/>
        </p:nvSpPr>
        <p:spPr>
          <a:xfrm>
            <a:off x="7167758" y="4460073"/>
            <a:ext cx="1021879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HEAD</a:t>
            </a:r>
            <a:endParaRPr lang="de-DE" dirty="0"/>
          </a:p>
        </p:txBody>
      </p:sp>
      <p:cxnSp>
        <p:nvCxnSpPr>
          <p:cNvPr id="38" name="Gewinkelte Verbindung 37"/>
          <p:cNvCxnSpPr>
            <a:stCxn id="37" idx="1"/>
            <a:endCxn id="35" idx="6"/>
          </p:cNvCxnSpPr>
          <p:nvPr/>
        </p:nvCxnSpPr>
        <p:spPr>
          <a:xfrm rot="10800000" flipV="1">
            <a:off x="6642220" y="4613364"/>
            <a:ext cx="525539" cy="48177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2483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ung 3"/>
          <p:cNvGrpSpPr/>
          <p:nvPr/>
        </p:nvGrpSpPr>
        <p:grpSpPr>
          <a:xfrm>
            <a:off x="350361" y="997873"/>
            <a:ext cx="1751792" cy="1283732"/>
            <a:chOff x="452549" y="1270407"/>
            <a:chExt cx="1751792" cy="1283732"/>
          </a:xfrm>
        </p:grpSpPr>
        <p:sp>
          <p:nvSpPr>
            <p:cNvPr id="2" name="Rechteck 1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err="1" smtClean="0">
                  <a:latin typeface="Courier New"/>
                  <a:cs typeface="Courier New"/>
                </a:rPr>
                <a:t>hello</a:t>
              </a:r>
              <a:endParaRPr lang="de-DE" dirty="0" smtClean="0">
                <a:latin typeface="Courier New"/>
                <a:cs typeface="Courier New"/>
              </a:endParaRPr>
            </a:p>
            <a:p>
              <a:r>
                <a:rPr lang="de-DE" dirty="0" err="1" smtClean="0">
                  <a:latin typeface="Courier New"/>
                  <a:cs typeface="Courier New"/>
                </a:rPr>
                <a:t>world</a:t>
              </a:r>
              <a:endParaRPr lang="de-DE" dirty="0">
                <a:latin typeface="Courier New"/>
                <a:cs typeface="Courier New"/>
              </a:endParaRPr>
            </a:p>
          </p:txBody>
        </p:sp>
        <p:sp>
          <p:nvSpPr>
            <p:cNvPr id="3" name="Textfeld 2"/>
            <p:cNvSpPr txBox="1"/>
            <p:nvPr/>
          </p:nvSpPr>
          <p:spPr>
            <a:xfrm>
              <a:off x="452549" y="1270407"/>
              <a:ext cx="9669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/>
                <a:t>h</a:t>
              </a:r>
              <a:r>
                <a:rPr lang="de-DE" dirty="0" err="1" smtClean="0"/>
                <a:t>ello.txt</a:t>
              </a:r>
              <a:endParaRPr lang="de-DE" dirty="0"/>
            </a:p>
          </p:txBody>
        </p:sp>
      </p:grpSp>
      <p:sp>
        <p:nvSpPr>
          <p:cNvPr id="11" name="Textfeld 10"/>
          <p:cNvSpPr txBox="1"/>
          <p:nvPr/>
        </p:nvSpPr>
        <p:spPr>
          <a:xfrm>
            <a:off x="2817467" y="1367205"/>
            <a:ext cx="21751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hello.txt</a:t>
            </a:r>
            <a:r>
              <a:rPr lang="de-DE" dirty="0" smtClean="0"/>
              <a:t>: 94954</a:t>
            </a:r>
          </a:p>
          <a:p>
            <a:r>
              <a:rPr lang="de-DE" dirty="0" err="1" smtClean="0"/>
              <a:t>bar.txt</a:t>
            </a:r>
            <a:r>
              <a:rPr lang="de-DE" dirty="0" smtClean="0"/>
              <a:t>: 257cc</a:t>
            </a:r>
            <a:endParaRPr lang="de-DE" dirty="0"/>
          </a:p>
        </p:txBody>
      </p:sp>
      <p:sp>
        <p:nvSpPr>
          <p:cNvPr id="9" name="Abgerundete rechteckige Legende 8"/>
          <p:cNvSpPr/>
          <p:nvPr/>
        </p:nvSpPr>
        <p:spPr>
          <a:xfrm>
            <a:off x="4032572" y="4006606"/>
            <a:ext cx="1372238" cy="642368"/>
          </a:xfrm>
          <a:prstGeom prst="wedgeRoundRectCallout">
            <a:avLst>
              <a:gd name="adj1" fmla="val 77039"/>
              <a:gd name="adj2" fmla="val -42047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commit</a:t>
            </a:r>
            <a:endParaRPr lang="de-DE" dirty="0"/>
          </a:p>
        </p:txBody>
      </p:sp>
      <p:grpSp>
        <p:nvGrpSpPr>
          <p:cNvPr id="10" name="Gruppierung 9"/>
          <p:cNvGrpSpPr/>
          <p:nvPr/>
        </p:nvGrpSpPr>
        <p:grpSpPr>
          <a:xfrm>
            <a:off x="5524570" y="1187662"/>
            <a:ext cx="1751792" cy="1283732"/>
            <a:chOff x="452549" y="1270407"/>
            <a:chExt cx="1751792" cy="1283732"/>
          </a:xfrm>
        </p:grpSpPr>
        <p:sp>
          <p:nvSpPr>
            <p:cNvPr id="12" name="Rechteck 11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err="1" smtClean="0">
                  <a:latin typeface="Courier New"/>
                  <a:cs typeface="Courier New"/>
                </a:rPr>
                <a:t>hello</a:t>
              </a:r>
              <a:endParaRPr lang="de-DE" dirty="0" smtClean="0">
                <a:latin typeface="Courier New"/>
                <a:cs typeface="Courier New"/>
              </a:endParaRPr>
            </a:p>
            <a:p>
              <a:r>
                <a:rPr lang="de-DE" dirty="0" err="1" smtClean="0">
                  <a:latin typeface="Courier New"/>
                  <a:cs typeface="Courier New"/>
                </a:rPr>
                <a:t>world</a:t>
              </a:r>
              <a:endParaRPr lang="de-DE" dirty="0">
                <a:latin typeface="Courier New"/>
                <a:cs typeface="Courier New"/>
              </a:endParaRP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452549" y="1270407"/>
              <a:ext cx="7696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94954</a:t>
              </a:r>
              <a:endParaRPr lang="de-DE" dirty="0"/>
            </a:p>
          </p:txBody>
        </p:sp>
      </p:grpSp>
      <p:grpSp>
        <p:nvGrpSpPr>
          <p:cNvPr id="14" name="Gruppierung 13"/>
          <p:cNvGrpSpPr/>
          <p:nvPr/>
        </p:nvGrpSpPr>
        <p:grpSpPr>
          <a:xfrm>
            <a:off x="5524570" y="2493409"/>
            <a:ext cx="1751792" cy="1283732"/>
            <a:chOff x="452549" y="1270407"/>
            <a:chExt cx="1751792" cy="1283732"/>
          </a:xfrm>
        </p:grpSpPr>
        <p:sp>
          <p:nvSpPr>
            <p:cNvPr id="15" name="Rechteck 14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sz="1200" dirty="0" smtClean="0">
                  <a:latin typeface="Courier New"/>
                  <a:cs typeface="Courier New"/>
                </a:rPr>
                <a:t>hello.txt:94954</a:t>
              </a:r>
            </a:p>
          </p:txBody>
        </p:sp>
        <p:sp>
          <p:nvSpPr>
            <p:cNvPr id="16" name="Textfeld 15"/>
            <p:cNvSpPr txBox="1"/>
            <p:nvPr/>
          </p:nvSpPr>
          <p:spPr>
            <a:xfrm>
              <a:off x="452549" y="1270407"/>
              <a:ext cx="7674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da754</a:t>
              </a:r>
              <a:endParaRPr lang="de-DE" dirty="0"/>
            </a:p>
          </p:txBody>
        </p:sp>
      </p:grpSp>
      <p:grpSp>
        <p:nvGrpSpPr>
          <p:cNvPr id="18" name="Gruppierung 17"/>
          <p:cNvGrpSpPr/>
          <p:nvPr/>
        </p:nvGrpSpPr>
        <p:grpSpPr>
          <a:xfrm>
            <a:off x="5626756" y="4200235"/>
            <a:ext cx="1015463" cy="1376680"/>
            <a:chOff x="5626756" y="4200235"/>
            <a:chExt cx="1015463" cy="1376680"/>
          </a:xfrm>
        </p:grpSpPr>
        <p:sp>
          <p:nvSpPr>
            <p:cNvPr id="8" name="Oval 7"/>
            <p:cNvSpPr/>
            <p:nvPr/>
          </p:nvSpPr>
          <p:spPr>
            <a:xfrm>
              <a:off x="5626756" y="4613365"/>
              <a:ext cx="1015463" cy="963550"/>
            </a:xfrm>
            <a:prstGeom prst="ellipse">
              <a:avLst/>
            </a:prstGeom>
            <a:solidFill>
              <a:srgbClr val="948A54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200" dirty="0">
                  <a:latin typeface="Courier New"/>
                  <a:cs typeface="Courier New"/>
                </a:rPr>
                <a:t>da754</a:t>
              </a:r>
            </a:p>
          </p:txBody>
        </p:sp>
        <p:sp>
          <p:nvSpPr>
            <p:cNvPr id="17" name="Textfeld 16"/>
            <p:cNvSpPr txBox="1"/>
            <p:nvPr/>
          </p:nvSpPr>
          <p:spPr>
            <a:xfrm>
              <a:off x="5772739" y="4200235"/>
              <a:ext cx="7188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bfe0a</a:t>
              </a:r>
              <a:endParaRPr lang="de-DE" dirty="0"/>
            </a:p>
          </p:txBody>
        </p:sp>
      </p:grpSp>
      <p:sp>
        <p:nvSpPr>
          <p:cNvPr id="19" name="Rechteck 18"/>
          <p:cNvSpPr/>
          <p:nvPr/>
        </p:nvSpPr>
        <p:spPr>
          <a:xfrm>
            <a:off x="7387061" y="3893651"/>
            <a:ext cx="1021879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HEAD</a:t>
            </a:r>
            <a:endParaRPr lang="de-DE" dirty="0"/>
          </a:p>
        </p:txBody>
      </p:sp>
      <p:cxnSp>
        <p:nvCxnSpPr>
          <p:cNvPr id="21" name="Gewinkelte Verbindung 20"/>
          <p:cNvCxnSpPr>
            <a:endCxn id="28" idx="0"/>
          </p:cNvCxnSpPr>
          <p:nvPr/>
        </p:nvCxnSpPr>
        <p:spPr>
          <a:xfrm rot="16200000" flipH="1">
            <a:off x="7379850" y="4482999"/>
            <a:ext cx="565531" cy="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0" name="Gruppierung 19"/>
          <p:cNvGrpSpPr/>
          <p:nvPr/>
        </p:nvGrpSpPr>
        <p:grpSpPr>
          <a:xfrm>
            <a:off x="350361" y="2493409"/>
            <a:ext cx="1751792" cy="1283732"/>
            <a:chOff x="452549" y="1270407"/>
            <a:chExt cx="1751792" cy="1283732"/>
          </a:xfrm>
        </p:grpSpPr>
        <p:sp>
          <p:nvSpPr>
            <p:cNvPr id="22" name="Rechteck 21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err="1" smtClean="0">
                  <a:latin typeface="Courier New"/>
                  <a:cs typeface="Courier New"/>
                </a:rPr>
                <a:t>foo</a:t>
              </a:r>
              <a:endParaRPr lang="de-DE" dirty="0">
                <a:latin typeface="Courier New"/>
                <a:cs typeface="Courier New"/>
              </a:endParaRPr>
            </a:p>
          </p:txBody>
        </p:sp>
        <p:sp>
          <p:nvSpPr>
            <p:cNvPr id="23" name="Textfeld 22"/>
            <p:cNvSpPr txBox="1"/>
            <p:nvPr/>
          </p:nvSpPr>
          <p:spPr>
            <a:xfrm>
              <a:off x="452549" y="1270407"/>
              <a:ext cx="8130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 smtClean="0"/>
                <a:t>bar.txt</a:t>
              </a:r>
              <a:endParaRPr lang="de-DE" dirty="0"/>
            </a:p>
          </p:txBody>
        </p:sp>
      </p:grpSp>
      <p:grpSp>
        <p:nvGrpSpPr>
          <p:cNvPr id="24" name="Gruppierung 23"/>
          <p:cNvGrpSpPr/>
          <p:nvPr/>
        </p:nvGrpSpPr>
        <p:grpSpPr>
          <a:xfrm>
            <a:off x="6723975" y="806922"/>
            <a:ext cx="1751792" cy="1283732"/>
            <a:chOff x="452549" y="1270407"/>
            <a:chExt cx="1751792" cy="1283732"/>
          </a:xfrm>
        </p:grpSpPr>
        <p:sp>
          <p:nvSpPr>
            <p:cNvPr id="25" name="Rechteck 24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err="1" smtClean="0">
                  <a:latin typeface="Courier New"/>
                  <a:cs typeface="Courier New"/>
                </a:rPr>
                <a:t>foo</a:t>
              </a:r>
              <a:endParaRPr lang="de-DE" dirty="0">
                <a:latin typeface="Courier New"/>
                <a:cs typeface="Courier New"/>
              </a:endParaRPr>
            </a:p>
          </p:txBody>
        </p:sp>
        <p:sp>
          <p:nvSpPr>
            <p:cNvPr id="26" name="Textfeld 25"/>
            <p:cNvSpPr txBox="1"/>
            <p:nvPr/>
          </p:nvSpPr>
          <p:spPr>
            <a:xfrm>
              <a:off x="452549" y="1270407"/>
              <a:ext cx="7308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257cc</a:t>
              </a:r>
              <a:endParaRPr lang="de-DE" dirty="0"/>
            </a:p>
          </p:txBody>
        </p:sp>
      </p:grpSp>
      <p:grpSp>
        <p:nvGrpSpPr>
          <p:cNvPr id="27" name="Gruppierung 26"/>
          <p:cNvGrpSpPr/>
          <p:nvPr/>
        </p:nvGrpSpPr>
        <p:grpSpPr>
          <a:xfrm>
            <a:off x="7154884" y="4352636"/>
            <a:ext cx="1015463" cy="1376680"/>
            <a:chOff x="5626756" y="4200235"/>
            <a:chExt cx="1015463" cy="1376680"/>
          </a:xfrm>
        </p:grpSpPr>
        <p:sp>
          <p:nvSpPr>
            <p:cNvPr id="28" name="Oval 27"/>
            <p:cNvSpPr/>
            <p:nvPr/>
          </p:nvSpPr>
          <p:spPr>
            <a:xfrm>
              <a:off x="5626756" y="4613365"/>
              <a:ext cx="1015463" cy="963550"/>
            </a:xfrm>
            <a:prstGeom prst="ellipse">
              <a:avLst/>
            </a:prstGeom>
            <a:solidFill>
              <a:srgbClr val="948A54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200" dirty="0" smtClean="0">
                  <a:latin typeface="Courier New"/>
                  <a:cs typeface="Courier New"/>
                </a:rPr>
                <a:t>403a6</a:t>
              </a:r>
              <a:endParaRPr lang="de-DE" sz="1200" dirty="0">
                <a:latin typeface="Courier New"/>
                <a:cs typeface="Courier New"/>
              </a:endParaRPr>
            </a:p>
          </p:txBody>
        </p:sp>
        <p:sp>
          <p:nvSpPr>
            <p:cNvPr id="29" name="Textfeld 28"/>
            <p:cNvSpPr txBox="1"/>
            <p:nvPr/>
          </p:nvSpPr>
          <p:spPr>
            <a:xfrm>
              <a:off x="5772739" y="4200235"/>
              <a:ext cx="7632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458a1</a:t>
              </a:r>
              <a:endParaRPr lang="de-DE" dirty="0"/>
            </a:p>
          </p:txBody>
        </p:sp>
      </p:grpSp>
      <p:grpSp>
        <p:nvGrpSpPr>
          <p:cNvPr id="30" name="Gruppierung 29"/>
          <p:cNvGrpSpPr/>
          <p:nvPr/>
        </p:nvGrpSpPr>
        <p:grpSpPr>
          <a:xfrm>
            <a:off x="6826161" y="2387874"/>
            <a:ext cx="1751792" cy="1283732"/>
            <a:chOff x="452549" y="1270407"/>
            <a:chExt cx="1751792" cy="1283732"/>
          </a:xfrm>
        </p:grpSpPr>
        <p:sp>
          <p:nvSpPr>
            <p:cNvPr id="31" name="Rechteck 30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sz="1200" dirty="0" smtClean="0">
                  <a:latin typeface="Courier New"/>
                  <a:cs typeface="Courier New"/>
                </a:rPr>
                <a:t>hello.txt:94954</a:t>
              </a:r>
            </a:p>
            <a:p>
              <a:r>
                <a:rPr lang="de-DE" sz="1200" dirty="0" err="1" smtClean="0">
                  <a:latin typeface="Courier New"/>
                  <a:cs typeface="Courier New"/>
                </a:rPr>
                <a:t>bar.txt</a:t>
              </a:r>
              <a:r>
                <a:rPr lang="de-DE" sz="1200" dirty="0" smtClean="0">
                  <a:latin typeface="Courier New"/>
                  <a:cs typeface="Courier New"/>
                </a:rPr>
                <a:t>: 257cc</a:t>
              </a:r>
            </a:p>
          </p:txBody>
        </p:sp>
        <p:sp>
          <p:nvSpPr>
            <p:cNvPr id="32" name="Textfeld 31"/>
            <p:cNvSpPr txBox="1"/>
            <p:nvPr/>
          </p:nvSpPr>
          <p:spPr>
            <a:xfrm>
              <a:off x="452549" y="1270407"/>
              <a:ext cx="7632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403a6</a:t>
              </a:r>
              <a:endParaRPr lang="de-DE" dirty="0"/>
            </a:p>
          </p:txBody>
        </p:sp>
      </p:grpSp>
      <p:cxnSp>
        <p:nvCxnSpPr>
          <p:cNvPr id="34" name="Gewinkelte Verbindung 33"/>
          <p:cNvCxnSpPr>
            <a:stCxn id="28" idx="2"/>
            <a:endCxn id="8" idx="6"/>
          </p:cNvCxnSpPr>
          <p:nvPr/>
        </p:nvCxnSpPr>
        <p:spPr>
          <a:xfrm rot="10800000">
            <a:off x="6642220" y="5095141"/>
            <a:ext cx="512665" cy="152401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1954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ung 3"/>
          <p:cNvGrpSpPr/>
          <p:nvPr/>
        </p:nvGrpSpPr>
        <p:grpSpPr>
          <a:xfrm>
            <a:off x="350361" y="997873"/>
            <a:ext cx="1751792" cy="1283732"/>
            <a:chOff x="452549" y="1270407"/>
            <a:chExt cx="1751792" cy="1283732"/>
          </a:xfrm>
        </p:grpSpPr>
        <p:sp>
          <p:nvSpPr>
            <p:cNvPr id="2" name="Rechteck 1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err="1" smtClean="0">
                  <a:latin typeface="Courier New"/>
                  <a:cs typeface="Courier New"/>
                </a:rPr>
                <a:t>hello</a:t>
              </a:r>
              <a:endParaRPr lang="de-DE" dirty="0" smtClean="0">
                <a:latin typeface="Courier New"/>
                <a:cs typeface="Courier New"/>
              </a:endParaRPr>
            </a:p>
            <a:p>
              <a:r>
                <a:rPr lang="de-DE" dirty="0" err="1" smtClean="0">
                  <a:latin typeface="Courier New"/>
                  <a:cs typeface="Courier New"/>
                </a:rPr>
                <a:t>world</a:t>
              </a:r>
              <a:endParaRPr lang="de-DE" dirty="0">
                <a:latin typeface="Courier New"/>
                <a:cs typeface="Courier New"/>
              </a:endParaRPr>
            </a:p>
          </p:txBody>
        </p:sp>
        <p:sp>
          <p:nvSpPr>
            <p:cNvPr id="3" name="Textfeld 2"/>
            <p:cNvSpPr txBox="1"/>
            <p:nvPr/>
          </p:nvSpPr>
          <p:spPr>
            <a:xfrm>
              <a:off x="452549" y="1270407"/>
              <a:ext cx="9669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/>
                <a:t>h</a:t>
              </a:r>
              <a:r>
                <a:rPr lang="de-DE" dirty="0" err="1" smtClean="0"/>
                <a:t>ello.txt</a:t>
              </a:r>
              <a:endParaRPr lang="de-DE" dirty="0"/>
            </a:p>
          </p:txBody>
        </p:sp>
      </p:grpSp>
      <p:sp>
        <p:nvSpPr>
          <p:cNvPr id="11" name="Textfeld 10"/>
          <p:cNvSpPr txBox="1"/>
          <p:nvPr/>
        </p:nvSpPr>
        <p:spPr>
          <a:xfrm>
            <a:off x="2817467" y="1367205"/>
            <a:ext cx="21751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hello.txt</a:t>
            </a:r>
            <a:r>
              <a:rPr lang="de-DE" dirty="0" smtClean="0"/>
              <a:t>: 94954</a:t>
            </a:r>
          </a:p>
          <a:p>
            <a:r>
              <a:rPr lang="de-DE" dirty="0" err="1" smtClean="0"/>
              <a:t>bar.txt</a:t>
            </a:r>
            <a:r>
              <a:rPr lang="de-DE" dirty="0" smtClean="0"/>
              <a:t>: 257cc</a:t>
            </a:r>
            <a:endParaRPr lang="de-DE" dirty="0"/>
          </a:p>
        </p:txBody>
      </p:sp>
      <p:grpSp>
        <p:nvGrpSpPr>
          <p:cNvPr id="10" name="Gruppierung 9"/>
          <p:cNvGrpSpPr/>
          <p:nvPr/>
        </p:nvGrpSpPr>
        <p:grpSpPr>
          <a:xfrm>
            <a:off x="5524570" y="1187662"/>
            <a:ext cx="1751792" cy="1283732"/>
            <a:chOff x="452549" y="1270407"/>
            <a:chExt cx="1751792" cy="1283732"/>
          </a:xfrm>
        </p:grpSpPr>
        <p:sp>
          <p:nvSpPr>
            <p:cNvPr id="12" name="Rechteck 11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err="1" smtClean="0">
                  <a:latin typeface="Courier New"/>
                  <a:cs typeface="Courier New"/>
                </a:rPr>
                <a:t>hello</a:t>
              </a:r>
              <a:endParaRPr lang="de-DE" dirty="0" smtClean="0">
                <a:latin typeface="Courier New"/>
                <a:cs typeface="Courier New"/>
              </a:endParaRPr>
            </a:p>
            <a:p>
              <a:r>
                <a:rPr lang="de-DE" dirty="0" err="1" smtClean="0">
                  <a:latin typeface="Courier New"/>
                  <a:cs typeface="Courier New"/>
                </a:rPr>
                <a:t>world</a:t>
              </a:r>
              <a:endParaRPr lang="de-DE" dirty="0">
                <a:latin typeface="Courier New"/>
                <a:cs typeface="Courier New"/>
              </a:endParaRP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452549" y="1270407"/>
              <a:ext cx="7696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94954</a:t>
              </a:r>
              <a:endParaRPr lang="de-DE" dirty="0"/>
            </a:p>
          </p:txBody>
        </p:sp>
      </p:grpSp>
      <p:grpSp>
        <p:nvGrpSpPr>
          <p:cNvPr id="14" name="Gruppierung 13"/>
          <p:cNvGrpSpPr/>
          <p:nvPr/>
        </p:nvGrpSpPr>
        <p:grpSpPr>
          <a:xfrm>
            <a:off x="5524570" y="2493409"/>
            <a:ext cx="1751792" cy="1283732"/>
            <a:chOff x="452549" y="1270407"/>
            <a:chExt cx="1751792" cy="1283732"/>
          </a:xfrm>
        </p:grpSpPr>
        <p:sp>
          <p:nvSpPr>
            <p:cNvPr id="15" name="Rechteck 14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sz="1200" dirty="0" smtClean="0">
                  <a:latin typeface="Courier New"/>
                  <a:cs typeface="Courier New"/>
                </a:rPr>
                <a:t>hello.txt:94954</a:t>
              </a:r>
            </a:p>
          </p:txBody>
        </p:sp>
        <p:sp>
          <p:nvSpPr>
            <p:cNvPr id="16" name="Textfeld 15"/>
            <p:cNvSpPr txBox="1"/>
            <p:nvPr/>
          </p:nvSpPr>
          <p:spPr>
            <a:xfrm>
              <a:off x="452549" y="1270407"/>
              <a:ext cx="7674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da754</a:t>
              </a:r>
              <a:endParaRPr lang="de-DE" dirty="0"/>
            </a:p>
          </p:txBody>
        </p:sp>
      </p:grpSp>
      <p:grpSp>
        <p:nvGrpSpPr>
          <p:cNvPr id="18" name="Gruppierung 17"/>
          <p:cNvGrpSpPr/>
          <p:nvPr/>
        </p:nvGrpSpPr>
        <p:grpSpPr>
          <a:xfrm>
            <a:off x="5626756" y="4200235"/>
            <a:ext cx="1015463" cy="1376680"/>
            <a:chOff x="5626756" y="4200235"/>
            <a:chExt cx="1015463" cy="1376680"/>
          </a:xfrm>
        </p:grpSpPr>
        <p:sp>
          <p:nvSpPr>
            <p:cNvPr id="8" name="Oval 7"/>
            <p:cNvSpPr/>
            <p:nvPr/>
          </p:nvSpPr>
          <p:spPr>
            <a:xfrm>
              <a:off x="5626756" y="4613365"/>
              <a:ext cx="1015463" cy="963550"/>
            </a:xfrm>
            <a:prstGeom prst="ellipse">
              <a:avLst/>
            </a:prstGeom>
            <a:solidFill>
              <a:srgbClr val="948A54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200" dirty="0">
                  <a:latin typeface="Courier New"/>
                  <a:cs typeface="Courier New"/>
                </a:rPr>
                <a:t>da754</a:t>
              </a:r>
            </a:p>
          </p:txBody>
        </p:sp>
        <p:sp>
          <p:nvSpPr>
            <p:cNvPr id="17" name="Textfeld 16"/>
            <p:cNvSpPr txBox="1"/>
            <p:nvPr/>
          </p:nvSpPr>
          <p:spPr>
            <a:xfrm>
              <a:off x="5772739" y="4200235"/>
              <a:ext cx="7188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bfe0a</a:t>
              </a:r>
              <a:endParaRPr lang="de-DE" dirty="0"/>
            </a:p>
          </p:txBody>
        </p:sp>
      </p:grpSp>
      <p:sp>
        <p:nvSpPr>
          <p:cNvPr id="19" name="Rechteck 18"/>
          <p:cNvSpPr/>
          <p:nvPr/>
        </p:nvSpPr>
        <p:spPr>
          <a:xfrm>
            <a:off x="7387061" y="3893651"/>
            <a:ext cx="1021879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HEAD</a:t>
            </a:r>
            <a:endParaRPr lang="de-DE" dirty="0"/>
          </a:p>
        </p:txBody>
      </p:sp>
      <p:cxnSp>
        <p:nvCxnSpPr>
          <p:cNvPr id="21" name="Gewinkelte Verbindung 20"/>
          <p:cNvCxnSpPr>
            <a:endCxn id="28" idx="0"/>
          </p:cNvCxnSpPr>
          <p:nvPr/>
        </p:nvCxnSpPr>
        <p:spPr>
          <a:xfrm rot="16200000" flipH="1">
            <a:off x="7379850" y="4482999"/>
            <a:ext cx="565531" cy="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0" name="Gruppierung 19"/>
          <p:cNvGrpSpPr/>
          <p:nvPr/>
        </p:nvGrpSpPr>
        <p:grpSpPr>
          <a:xfrm>
            <a:off x="350361" y="2493409"/>
            <a:ext cx="1751792" cy="1283732"/>
            <a:chOff x="452549" y="1270407"/>
            <a:chExt cx="1751792" cy="1283732"/>
          </a:xfrm>
        </p:grpSpPr>
        <p:sp>
          <p:nvSpPr>
            <p:cNvPr id="22" name="Rechteck 21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err="1" smtClean="0">
                  <a:latin typeface="Courier New"/>
                  <a:cs typeface="Courier New"/>
                </a:rPr>
                <a:t>foo</a:t>
              </a:r>
              <a:endParaRPr lang="de-DE" dirty="0">
                <a:latin typeface="Courier New"/>
                <a:cs typeface="Courier New"/>
              </a:endParaRPr>
            </a:p>
          </p:txBody>
        </p:sp>
        <p:sp>
          <p:nvSpPr>
            <p:cNvPr id="23" name="Textfeld 22"/>
            <p:cNvSpPr txBox="1"/>
            <p:nvPr/>
          </p:nvSpPr>
          <p:spPr>
            <a:xfrm>
              <a:off x="452549" y="1270407"/>
              <a:ext cx="8130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 smtClean="0"/>
                <a:t>bar.txt</a:t>
              </a:r>
              <a:endParaRPr lang="de-DE" dirty="0"/>
            </a:p>
          </p:txBody>
        </p:sp>
      </p:grpSp>
      <p:grpSp>
        <p:nvGrpSpPr>
          <p:cNvPr id="24" name="Gruppierung 23"/>
          <p:cNvGrpSpPr/>
          <p:nvPr/>
        </p:nvGrpSpPr>
        <p:grpSpPr>
          <a:xfrm>
            <a:off x="6723975" y="806922"/>
            <a:ext cx="1751792" cy="1283732"/>
            <a:chOff x="452549" y="1270407"/>
            <a:chExt cx="1751792" cy="1283732"/>
          </a:xfrm>
        </p:grpSpPr>
        <p:sp>
          <p:nvSpPr>
            <p:cNvPr id="25" name="Rechteck 24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err="1" smtClean="0">
                  <a:latin typeface="Courier New"/>
                  <a:cs typeface="Courier New"/>
                </a:rPr>
                <a:t>foo</a:t>
              </a:r>
              <a:endParaRPr lang="de-DE" dirty="0">
                <a:latin typeface="Courier New"/>
                <a:cs typeface="Courier New"/>
              </a:endParaRPr>
            </a:p>
          </p:txBody>
        </p:sp>
        <p:sp>
          <p:nvSpPr>
            <p:cNvPr id="26" name="Textfeld 25"/>
            <p:cNvSpPr txBox="1"/>
            <p:nvPr/>
          </p:nvSpPr>
          <p:spPr>
            <a:xfrm>
              <a:off x="452549" y="1270407"/>
              <a:ext cx="7308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257cc</a:t>
              </a:r>
              <a:endParaRPr lang="de-DE" dirty="0"/>
            </a:p>
          </p:txBody>
        </p:sp>
      </p:grpSp>
      <p:grpSp>
        <p:nvGrpSpPr>
          <p:cNvPr id="27" name="Gruppierung 26"/>
          <p:cNvGrpSpPr/>
          <p:nvPr/>
        </p:nvGrpSpPr>
        <p:grpSpPr>
          <a:xfrm>
            <a:off x="7154884" y="4352636"/>
            <a:ext cx="1015463" cy="1376680"/>
            <a:chOff x="5626756" y="4200235"/>
            <a:chExt cx="1015463" cy="1376680"/>
          </a:xfrm>
        </p:grpSpPr>
        <p:sp>
          <p:nvSpPr>
            <p:cNvPr id="28" name="Oval 27"/>
            <p:cNvSpPr/>
            <p:nvPr/>
          </p:nvSpPr>
          <p:spPr>
            <a:xfrm>
              <a:off x="5626756" y="4613365"/>
              <a:ext cx="1015463" cy="963550"/>
            </a:xfrm>
            <a:prstGeom prst="ellipse">
              <a:avLst/>
            </a:prstGeom>
            <a:solidFill>
              <a:srgbClr val="948A54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200" dirty="0" smtClean="0">
                  <a:latin typeface="Courier New"/>
                  <a:cs typeface="Courier New"/>
                </a:rPr>
                <a:t>403a6</a:t>
              </a:r>
              <a:endParaRPr lang="de-DE" sz="1200" dirty="0">
                <a:latin typeface="Courier New"/>
                <a:cs typeface="Courier New"/>
              </a:endParaRPr>
            </a:p>
          </p:txBody>
        </p:sp>
        <p:sp>
          <p:nvSpPr>
            <p:cNvPr id="29" name="Textfeld 28"/>
            <p:cNvSpPr txBox="1"/>
            <p:nvPr/>
          </p:nvSpPr>
          <p:spPr>
            <a:xfrm>
              <a:off x="5772739" y="4200235"/>
              <a:ext cx="7632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458a1</a:t>
              </a:r>
              <a:endParaRPr lang="de-DE" dirty="0"/>
            </a:p>
          </p:txBody>
        </p:sp>
      </p:grpSp>
      <p:grpSp>
        <p:nvGrpSpPr>
          <p:cNvPr id="30" name="Gruppierung 29"/>
          <p:cNvGrpSpPr/>
          <p:nvPr/>
        </p:nvGrpSpPr>
        <p:grpSpPr>
          <a:xfrm>
            <a:off x="6826161" y="2387874"/>
            <a:ext cx="1751792" cy="1283732"/>
            <a:chOff x="452549" y="1270407"/>
            <a:chExt cx="1751792" cy="1283732"/>
          </a:xfrm>
        </p:grpSpPr>
        <p:sp>
          <p:nvSpPr>
            <p:cNvPr id="31" name="Rechteck 30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sz="1200" dirty="0" smtClean="0">
                  <a:latin typeface="Courier New"/>
                  <a:cs typeface="Courier New"/>
                </a:rPr>
                <a:t>hello.txt:94954</a:t>
              </a:r>
            </a:p>
            <a:p>
              <a:r>
                <a:rPr lang="de-DE" sz="1200" dirty="0" err="1" smtClean="0">
                  <a:latin typeface="Courier New"/>
                  <a:cs typeface="Courier New"/>
                </a:rPr>
                <a:t>bar.txt</a:t>
              </a:r>
              <a:r>
                <a:rPr lang="de-DE" sz="1200" dirty="0" smtClean="0">
                  <a:latin typeface="Courier New"/>
                  <a:cs typeface="Courier New"/>
                </a:rPr>
                <a:t>: 257cc</a:t>
              </a:r>
            </a:p>
          </p:txBody>
        </p:sp>
        <p:sp>
          <p:nvSpPr>
            <p:cNvPr id="32" name="Textfeld 31"/>
            <p:cNvSpPr txBox="1"/>
            <p:nvPr/>
          </p:nvSpPr>
          <p:spPr>
            <a:xfrm>
              <a:off x="452549" y="1270407"/>
              <a:ext cx="7632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403a6</a:t>
              </a:r>
              <a:endParaRPr lang="de-DE" dirty="0"/>
            </a:p>
          </p:txBody>
        </p:sp>
      </p:grpSp>
      <p:cxnSp>
        <p:nvCxnSpPr>
          <p:cNvPr id="34" name="Gewinkelte Verbindung 33"/>
          <p:cNvCxnSpPr>
            <a:stCxn id="28" idx="2"/>
            <a:endCxn id="8" idx="6"/>
          </p:cNvCxnSpPr>
          <p:nvPr/>
        </p:nvCxnSpPr>
        <p:spPr>
          <a:xfrm rot="10800000">
            <a:off x="6642220" y="5095141"/>
            <a:ext cx="512665" cy="152401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" name="Gruppierung 6"/>
          <p:cNvGrpSpPr/>
          <p:nvPr/>
        </p:nvGrpSpPr>
        <p:grpSpPr>
          <a:xfrm>
            <a:off x="262773" y="3960377"/>
            <a:ext cx="2189739" cy="1900196"/>
            <a:chOff x="262773" y="3960377"/>
            <a:chExt cx="2189739" cy="1900196"/>
          </a:xfrm>
        </p:grpSpPr>
        <p:sp>
          <p:nvSpPr>
            <p:cNvPr id="5" name="Rechteck 4"/>
            <p:cNvSpPr/>
            <p:nvPr/>
          </p:nvSpPr>
          <p:spPr>
            <a:xfrm>
              <a:off x="350361" y="4329709"/>
              <a:ext cx="2102151" cy="153086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Textfeld 5"/>
            <p:cNvSpPr txBox="1"/>
            <p:nvPr/>
          </p:nvSpPr>
          <p:spPr>
            <a:xfrm>
              <a:off x="262773" y="3960377"/>
              <a:ext cx="6078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 smtClean="0"/>
                <a:t>sub</a:t>
              </a:r>
              <a:r>
                <a:rPr lang="de-DE" dirty="0" smtClean="0"/>
                <a:t>/</a:t>
              </a:r>
              <a:endParaRPr lang="de-DE" dirty="0"/>
            </a:p>
          </p:txBody>
        </p:sp>
      </p:grpSp>
      <p:grpSp>
        <p:nvGrpSpPr>
          <p:cNvPr id="35" name="Gruppierung 34"/>
          <p:cNvGrpSpPr/>
          <p:nvPr/>
        </p:nvGrpSpPr>
        <p:grpSpPr>
          <a:xfrm>
            <a:off x="584987" y="4648974"/>
            <a:ext cx="1409614" cy="1025797"/>
            <a:chOff x="452549" y="1270407"/>
            <a:chExt cx="1751792" cy="1283732"/>
          </a:xfrm>
        </p:grpSpPr>
        <p:sp>
          <p:nvSpPr>
            <p:cNvPr id="36" name="Rechteck 35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err="1" smtClean="0">
                  <a:latin typeface="Courier New"/>
                  <a:cs typeface="Courier New"/>
                </a:rPr>
                <a:t>baz</a:t>
              </a:r>
              <a:endParaRPr lang="de-DE" dirty="0">
                <a:latin typeface="Courier New"/>
                <a:cs typeface="Courier New"/>
              </a:endParaRPr>
            </a:p>
          </p:txBody>
        </p:sp>
        <p:sp>
          <p:nvSpPr>
            <p:cNvPr id="37" name="Textfeld 36"/>
            <p:cNvSpPr txBox="1"/>
            <p:nvPr/>
          </p:nvSpPr>
          <p:spPr>
            <a:xfrm>
              <a:off x="452549" y="1270407"/>
              <a:ext cx="1396567" cy="4622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 smtClean="0"/>
                <a:t>foobar.txt</a:t>
              </a:r>
              <a:endParaRPr lang="de-DE" dirty="0"/>
            </a:p>
          </p:txBody>
        </p:sp>
      </p:grpSp>
      <p:sp>
        <p:nvSpPr>
          <p:cNvPr id="9" name="Abgerundete rechteckige Legende 8"/>
          <p:cNvSpPr/>
          <p:nvPr/>
        </p:nvSpPr>
        <p:spPr>
          <a:xfrm>
            <a:off x="2251580" y="5018306"/>
            <a:ext cx="2741031" cy="642368"/>
          </a:xfrm>
          <a:prstGeom prst="wedgeRoundRectCallout">
            <a:avLst>
              <a:gd name="adj1" fmla="val -61259"/>
              <a:gd name="adj2" fmla="val -103411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 smtClean="0"/>
              <a:t>mkdir</a:t>
            </a:r>
            <a:r>
              <a:rPr lang="de-DE" dirty="0" smtClean="0"/>
              <a:t> </a:t>
            </a:r>
            <a:r>
              <a:rPr lang="de-DE" dirty="0" err="1" smtClean="0"/>
              <a:t>sub</a:t>
            </a:r>
            <a:endParaRPr lang="de-DE" dirty="0" smtClean="0"/>
          </a:p>
          <a:p>
            <a:r>
              <a:rPr lang="de-DE" dirty="0" smtClean="0"/>
              <a:t>echo </a:t>
            </a:r>
            <a:r>
              <a:rPr lang="de-DE" dirty="0" err="1" smtClean="0"/>
              <a:t>baz</a:t>
            </a:r>
            <a:r>
              <a:rPr lang="de-DE" dirty="0" smtClean="0"/>
              <a:t> &gt; </a:t>
            </a:r>
            <a:r>
              <a:rPr lang="de-DE" dirty="0" err="1" smtClean="0"/>
              <a:t>sub</a:t>
            </a:r>
            <a:r>
              <a:rPr lang="de-DE" dirty="0" smtClean="0"/>
              <a:t>/</a:t>
            </a:r>
            <a:r>
              <a:rPr lang="de-DE" dirty="0" err="1" smtClean="0"/>
              <a:t>foobar.txt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72779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ung 3"/>
          <p:cNvGrpSpPr/>
          <p:nvPr/>
        </p:nvGrpSpPr>
        <p:grpSpPr>
          <a:xfrm>
            <a:off x="350361" y="997873"/>
            <a:ext cx="1751792" cy="1283732"/>
            <a:chOff x="452549" y="1270407"/>
            <a:chExt cx="1751792" cy="1283732"/>
          </a:xfrm>
        </p:grpSpPr>
        <p:sp>
          <p:nvSpPr>
            <p:cNvPr id="2" name="Rechteck 1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err="1" smtClean="0">
                  <a:latin typeface="Courier New"/>
                  <a:cs typeface="Courier New"/>
                </a:rPr>
                <a:t>hello</a:t>
              </a:r>
              <a:endParaRPr lang="de-DE" dirty="0" smtClean="0">
                <a:latin typeface="Courier New"/>
                <a:cs typeface="Courier New"/>
              </a:endParaRPr>
            </a:p>
            <a:p>
              <a:r>
                <a:rPr lang="de-DE" dirty="0" err="1" smtClean="0">
                  <a:latin typeface="Courier New"/>
                  <a:cs typeface="Courier New"/>
                </a:rPr>
                <a:t>world</a:t>
              </a:r>
              <a:endParaRPr lang="de-DE" dirty="0">
                <a:latin typeface="Courier New"/>
                <a:cs typeface="Courier New"/>
              </a:endParaRPr>
            </a:p>
          </p:txBody>
        </p:sp>
        <p:sp>
          <p:nvSpPr>
            <p:cNvPr id="3" name="Textfeld 2"/>
            <p:cNvSpPr txBox="1"/>
            <p:nvPr/>
          </p:nvSpPr>
          <p:spPr>
            <a:xfrm>
              <a:off x="452549" y="1270407"/>
              <a:ext cx="9669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/>
                <a:t>h</a:t>
              </a:r>
              <a:r>
                <a:rPr lang="de-DE" dirty="0" err="1" smtClean="0"/>
                <a:t>ello.txt</a:t>
              </a:r>
              <a:endParaRPr lang="de-DE" dirty="0"/>
            </a:p>
          </p:txBody>
        </p:sp>
      </p:grpSp>
      <p:sp>
        <p:nvSpPr>
          <p:cNvPr id="11" name="Textfeld 10"/>
          <p:cNvSpPr txBox="1"/>
          <p:nvPr/>
        </p:nvSpPr>
        <p:spPr>
          <a:xfrm>
            <a:off x="2817467" y="1367205"/>
            <a:ext cx="23211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hello.txt</a:t>
            </a:r>
            <a:r>
              <a:rPr lang="de-DE" dirty="0" smtClean="0"/>
              <a:t>: 94954</a:t>
            </a:r>
          </a:p>
          <a:p>
            <a:r>
              <a:rPr lang="de-DE" dirty="0" err="1" smtClean="0"/>
              <a:t>bar.txt</a:t>
            </a:r>
            <a:r>
              <a:rPr lang="de-DE" dirty="0" smtClean="0"/>
              <a:t>: 257cc</a:t>
            </a:r>
          </a:p>
          <a:p>
            <a:r>
              <a:rPr lang="de-DE" dirty="0" err="1" smtClean="0"/>
              <a:t>sub</a:t>
            </a:r>
            <a:r>
              <a:rPr lang="de-DE" dirty="0" smtClean="0"/>
              <a:t>/</a:t>
            </a:r>
            <a:r>
              <a:rPr lang="de-DE" dirty="0" err="1" smtClean="0"/>
              <a:t>foobar.txt</a:t>
            </a:r>
            <a:r>
              <a:rPr lang="de-DE" dirty="0" smtClean="0"/>
              <a:t>: 76018</a:t>
            </a:r>
            <a:endParaRPr lang="de-DE" dirty="0"/>
          </a:p>
        </p:txBody>
      </p:sp>
      <p:grpSp>
        <p:nvGrpSpPr>
          <p:cNvPr id="10" name="Gruppierung 9"/>
          <p:cNvGrpSpPr/>
          <p:nvPr/>
        </p:nvGrpSpPr>
        <p:grpSpPr>
          <a:xfrm>
            <a:off x="5524570" y="1187662"/>
            <a:ext cx="1751792" cy="1283732"/>
            <a:chOff x="452549" y="1270407"/>
            <a:chExt cx="1751792" cy="1283732"/>
          </a:xfrm>
        </p:grpSpPr>
        <p:sp>
          <p:nvSpPr>
            <p:cNvPr id="12" name="Rechteck 11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err="1" smtClean="0">
                  <a:latin typeface="Courier New"/>
                  <a:cs typeface="Courier New"/>
                </a:rPr>
                <a:t>hello</a:t>
              </a:r>
              <a:endParaRPr lang="de-DE" dirty="0" smtClean="0">
                <a:latin typeface="Courier New"/>
                <a:cs typeface="Courier New"/>
              </a:endParaRPr>
            </a:p>
            <a:p>
              <a:r>
                <a:rPr lang="de-DE" dirty="0" err="1" smtClean="0">
                  <a:latin typeface="Courier New"/>
                  <a:cs typeface="Courier New"/>
                </a:rPr>
                <a:t>world</a:t>
              </a:r>
              <a:endParaRPr lang="de-DE" dirty="0">
                <a:latin typeface="Courier New"/>
                <a:cs typeface="Courier New"/>
              </a:endParaRP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452549" y="1270407"/>
              <a:ext cx="7696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94954</a:t>
              </a:r>
              <a:endParaRPr lang="de-DE" dirty="0"/>
            </a:p>
          </p:txBody>
        </p:sp>
      </p:grpSp>
      <p:grpSp>
        <p:nvGrpSpPr>
          <p:cNvPr id="14" name="Gruppierung 13"/>
          <p:cNvGrpSpPr/>
          <p:nvPr/>
        </p:nvGrpSpPr>
        <p:grpSpPr>
          <a:xfrm>
            <a:off x="5524570" y="2493409"/>
            <a:ext cx="1751792" cy="1283732"/>
            <a:chOff x="452549" y="1270407"/>
            <a:chExt cx="1751792" cy="1283732"/>
          </a:xfrm>
        </p:grpSpPr>
        <p:sp>
          <p:nvSpPr>
            <p:cNvPr id="15" name="Rechteck 14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sz="1200" dirty="0" smtClean="0">
                  <a:latin typeface="Courier New"/>
                  <a:cs typeface="Courier New"/>
                </a:rPr>
                <a:t>hello.txt:94954</a:t>
              </a:r>
            </a:p>
          </p:txBody>
        </p:sp>
        <p:sp>
          <p:nvSpPr>
            <p:cNvPr id="16" name="Textfeld 15"/>
            <p:cNvSpPr txBox="1"/>
            <p:nvPr/>
          </p:nvSpPr>
          <p:spPr>
            <a:xfrm>
              <a:off x="452549" y="1270407"/>
              <a:ext cx="7674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da754</a:t>
              </a:r>
              <a:endParaRPr lang="de-DE" dirty="0"/>
            </a:p>
          </p:txBody>
        </p:sp>
      </p:grpSp>
      <p:grpSp>
        <p:nvGrpSpPr>
          <p:cNvPr id="18" name="Gruppierung 17"/>
          <p:cNvGrpSpPr/>
          <p:nvPr/>
        </p:nvGrpSpPr>
        <p:grpSpPr>
          <a:xfrm>
            <a:off x="5626756" y="4200235"/>
            <a:ext cx="1015463" cy="1376680"/>
            <a:chOff x="5626756" y="4200235"/>
            <a:chExt cx="1015463" cy="1376680"/>
          </a:xfrm>
        </p:grpSpPr>
        <p:sp>
          <p:nvSpPr>
            <p:cNvPr id="8" name="Oval 7"/>
            <p:cNvSpPr/>
            <p:nvPr/>
          </p:nvSpPr>
          <p:spPr>
            <a:xfrm>
              <a:off x="5626756" y="4613365"/>
              <a:ext cx="1015463" cy="963550"/>
            </a:xfrm>
            <a:prstGeom prst="ellipse">
              <a:avLst/>
            </a:prstGeom>
            <a:solidFill>
              <a:srgbClr val="948A54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200" dirty="0">
                  <a:latin typeface="Courier New"/>
                  <a:cs typeface="Courier New"/>
                </a:rPr>
                <a:t>da754</a:t>
              </a:r>
            </a:p>
          </p:txBody>
        </p:sp>
        <p:sp>
          <p:nvSpPr>
            <p:cNvPr id="17" name="Textfeld 16"/>
            <p:cNvSpPr txBox="1"/>
            <p:nvPr/>
          </p:nvSpPr>
          <p:spPr>
            <a:xfrm>
              <a:off x="5772739" y="4200235"/>
              <a:ext cx="7188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bfe0a</a:t>
              </a:r>
              <a:endParaRPr lang="de-DE" dirty="0"/>
            </a:p>
          </p:txBody>
        </p:sp>
      </p:grpSp>
      <p:sp>
        <p:nvSpPr>
          <p:cNvPr id="19" name="Rechteck 18"/>
          <p:cNvSpPr/>
          <p:nvPr/>
        </p:nvSpPr>
        <p:spPr>
          <a:xfrm>
            <a:off x="7387061" y="3893651"/>
            <a:ext cx="1021879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HEAD</a:t>
            </a:r>
            <a:endParaRPr lang="de-DE" dirty="0"/>
          </a:p>
        </p:txBody>
      </p:sp>
      <p:cxnSp>
        <p:nvCxnSpPr>
          <p:cNvPr id="21" name="Gewinkelte Verbindung 20"/>
          <p:cNvCxnSpPr>
            <a:endCxn id="28" idx="0"/>
          </p:cNvCxnSpPr>
          <p:nvPr/>
        </p:nvCxnSpPr>
        <p:spPr>
          <a:xfrm rot="16200000" flipH="1">
            <a:off x="7379850" y="4482999"/>
            <a:ext cx="565531" cy="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0" name="Gruppierung 19"/>
          <p:cNvGrpSpPr/>
          <p:nvPr/>
        </p:nvGrpSpPr>
        <p:grpSpPr>
          <a:xfrm>
            <a:off x="350361" y="2493409"/>
            <a:ext cx="1751792" cy="1283732"/>
            <a:chOff x="452549" y="1270407"/>
            <a:chExt cx="1751792" cy="1283732"/>
          </a:xfrm>
        </p:grpSpPr>
        <p:sp>
          <p:nvSpPr>
            <p:cNvPr id="22" name="Rechteck 21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err="1" smtClean="0">
                  <a:latin typeface="Courier New"/>
                  <a:cs typeface="Courier New"/>
                </a:rPr>
                <a:t>foo</a:t>
              </a:r>
              <a:endParaRPr lang="de-DE" dirty="0">
                <a:latin typeface="Courier New"/>
                <a:cs typeface="Courier New"/>
              </a:endParaRPr>
            </a:p>
          </p:txBody>
        </p:sp>
        <p:sp>
          <p:nvSpPr>
            <p:cNvPr id="23" name="Textfeld 22"/>
            <p:cNvSpPr txBox="1"/>
            <p:nvPr/>
          </p:nvSpPr>
          <p:spPr>
            <a:xfrm>
              <a:off x="452549" y="1270407"/>
              <a:ext cx="8130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 smtClean="0"/>
                <a:t>bar.txt</a:t>
              </a:r>
              <a:endParaRPr lang="de-DE" dirty="0"/>
            </a:p>
          </p:txBody>
        </p:sp>
      </p:grpSp>
      <p:grpSp>
        <p:nvGrpSpPr>
          <p:cNvPr id="24" name="Gruppierung 23"/>
          <p:cNvGrpSpPr/>
          <p:nvPr/>
        </p:nvGrpSpPr>
        <p:grpSpPr>
          <a:xfrm>
            <a:off x="6157052" y="915128"/>
            <a:ext cx="1751792" cy="1283732"/>
            <a:chOff x="452549" y="1270407"/>
            <a:chExt cx="1751792" cy="1283732"/>
          </a:xfrm>
        </p:grpSpPr>
        <p:sp>
          <p:nvSpPr>
            <p:cNvPr id="25" name="Rechteck 24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err="1" smtClean="0">
                  <a:latin typeface="Courier New"/>
                  <a:cs typeface="Courier New"/>
                </a:rPr>
                <a:t>foo</a:t>
              </a:r>
              <a:endParaRPr lang="de-DE" dirty="0">
                <a:latin typeface="Courier New"/>
                <a:cs typeface="Courier New"/>
              </a:endParaRPr>
            </a:p>
          </p:txBody>
        </p:sp>
        <p:sp>
          <p:nvSpPr>
            <p:cNvPr id="26" name="Textfeld 25"/>
            <p:cNvSpPr txBox="1"/>
            <p:nvPr/>
          </p:nvSpPr>
          <p:spPr>
            <a:xfrm>
              <a:off x="452549" y="1270407"/>
              <a:ext cx="7308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257cc</a:t>
              </a:r>
              <a:endParaRPr lang="de-DE" dirty="0"/>
            </a:p>
          </p:txBody>
        </p:sp>
      </p:grpSp>
      <p:grpSp>
        <p:nvGrpSpPr>
          <p:cNvPr id="27" name="Gruppierung 26"/>
          <p:cNvGrpSpPr/>
          <p:nvPr/>
        </p:nvGrpSpPr>
        <p:grpSpPr>
          <a:xfrm>
            <a:off x="7154884" y="4352636"/>
            <a:ext cx="1015463" cy="1376680"/>
            <a:chOff x="5626756" y="4200235"/>
            <a:chExt cx="1015463" cy="1376680"/>
          </a:xfrm>
        </p:grpSpPr>
        <p:sp>
          <p:nvSpPr>
            <p:cNvPr id="28" name="Oval 27"/>
            <p:cNvSpPr/>
            <p:nvPr/>
          </p:nvSpPr>
          <p:spPr>
            <a:xfrm>
              <a:off x="5626756" y="4613365"/>
              <a:ext cx="1015463" cy="963550"/>
            </a:xfrm>
            <a:prstGeom prst="ellipse">
              <a:avLst/>
            </a:prstGeom>
            <a:solidFill>
              <a:srgbClr val="948A54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200" dirty="0" smtClean="0">
                  <a:latin typeface="Courier New"/>
                  <a:cs typeface="Courier New"/>
                </a:rPr>
                <a:t>403a6</a:t>
              </a:r>
              <a:endParaRPr lang="de-DE" sz="1200" dirty="0">
                <a:latin typeface="Courier New"/>
                <a:cs typeface="Courier New"/>
              </a:endParaRPr>
            </a:p>
          </p:txBody>
        </p:sp>
        <p:sp>
          <p:nvSpPr>
            <p:cNvPr id="29" name="Textfeld 28"/>
            <p:cNvSpPr txBox="1"/>
            <p:nvPr/>
          </p:nvSpPr>
          <p:spPr>
            <a:xfrm>
              <a:off x="5772739" y="4200235"/>
              <a:ext cx="7632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458a1</a:t>
              </a:r>
              <a:endParaRPr lang="de-DE" dirty="0"/>
            </a:p>
          </p:txBody>
        </p:sp>
      </p:grpSp>
      <p:grpSp>
        <p:nvGrpSpPr>
          <p:cNvPr id="30" name="Gruppierung 29"/>
          <p:cNvGrpSpPr/>
          <p:nvPr/>
        </p:nvGrpSpPr>
        <p:grpSpPr>
          <a:xfrm>
            <a:off x="6826161" y="2387874"/>
            <a:ext cx="1751792" cy="1283732"/>
            <a:chOff x="452549" y="1270407"/>
            <a:chExt cx="1751792" cy="1283732"/>
          </a:xfrm>
        </p:grpSpPr>
        <p:sp>
          <p:nvSpPr>
            <p:cNvPr id="31" name="Rechteck 30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sz="1200" dirty="0" smtClean="0">
                  <a:latin typeface="Courier New"/>
                  <a:cs typeface="Courier New"/>
                </a:rPr>
                <a:t>hello.txt:94954</a:t>
              </a:r>
            </a:p>
            <a:p>
              <a:r>
                <a:rPr lang="de-DE" sz="1200" dirty="0" err="1" smtClean="0">
                  <a:latin typeface="Courier New"/>
                  <a:cs typeface="Courier New"/>
                </a:rPr>
                <a:t>bar.txt</a:t>
              </a:r>
              <a:r>
                <a:rPr lang="de-DE" sz="1200" dirty="0" smtClean="0">
                  <a:latin typeface="Courier New"/>
                  <a:cs typeface="Courier New"/>
                </a:rPr>
                <a:t>: 257cc</a:t>
              </a:r>
            </a:p>
          </p:txBody>
        </p:sp>
        <p:sp>
          <p:nvSpPr>
            <p:cNvPr id="32" name="Textfeld 31"/>
            <p:cNvSpPr txBox="1"/>
            <p:nvPr/>
          </p:nvSpPr>
          <p:spPr>
            <a:xfrm>
              <a:off x="452549" y="1270407"/>
              <a:ext cx="7632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403a6</a:t>
              </a:r>
              <a:endParaRPr lang="de-DE" dirty="0"/>
            </a:p>
          </p:txBody>
        </p:sp>
      </p:grpSp>
      <p:cxnSp>
        <p:nvCxnSpPr>
          <p:cNvPr id="34" name="Gewinkelte Verbindung 33"/>
          <p:cNvCxnSpPr>
            <a:stCxn id="28" idx="2"/>
            <a:endCxn id="8" idx="6"/>
          </p:cNvCxnSpPr>
          <p:nvPr/>
        </p:nvCxnSpPr>
        <p:spPr>
          <a:xfrm rot="10800000">
            <a:off x="6642220" y="5095141"/>
            <a:ext cx="512665" cy="152401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" name="Gruppierung 6"/>
          <p:cNvGrpSpPr/>
          <p:nvPr/>
        </p:nvGrpSpPr>
        <p:grpSpPr>
          <a:xfrm>
            <a:off x="262773" y="3960377"/>
            <a:ext cx="2189739" cy="1900196"/>
            <a:chOff x="262773" y="3960377"/>
            <a:chExt cx="2189739" cy="1900196"/>
          </a:xfrm>
        </p:grpSpPr>
        <p:sp>
          <p:nvSpPr>
            <p:cNvPr id="5" name="Rechteck 4"/>
            <p:cNvSpPr/>
            <p:nvPr/>
          </p:nvSpPr>
          <p:spPr>
            <a:xfrm>
              <a:off x="350361" y="4329709"/>
              <a:ext cx="2102151" cy="153086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Textfeld 5"/>
            <p:cNvSpPr txBox="1"/>
            <p:nvPr/>
          </p:nvSpPr>
          <p:spPr>
            <a:xfrm>
              <a:off x="262773" y="3960377"/>
              <a:ext cx="6078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 smtClean="0"/>
                <a:t>sub</a:t>
              </a:r>
              <a:r>
                <a:rPr lang="de-DE" dirty="0" smtClean="0"/>
                <a:t>/</a:t>
              </a:r>
              <a:endParaRPr lang="de-DE" dirty="0"/>
            </a:p>
          </p:txBody>
        </p:sp>
      </p:grpSp>
      <p:grpSp>
        <p:nvGrpSpPr>
          <p:cNvPr id="35" name="Gruppierung 34"/>
          <p:cNvGrpSpPr/>
          <p:nvPr/>
        </p:nvGrpSpPr>
        <p:grpSpPr>
          <a:xfrm>
            <a:off x="584987" y="4648974"/>
            <a:ext cx="1409614" cy="1025797"/>
            <a:chOff x="452549" y="1270407"/>
            <a:chExt cx="1751792" cy="1283732"/>
          </a:xfrm>
        </p:grpSpPr>
        <p:sp>
          <p:nvSpPr>
            <p:cNvPr id="36" name="Rechteck 35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err="1" smtClean="0">
                  <a:latin typeface="Courier New"/>
                  <a:cs typeface="Courier New"/>
                </a:rPr>
                <a:t>baz</a:t>
              </a:r>
              <a:endParaRPr lang="de-DE" dirty="0">
                <a:latin typeface="Courier New"/>
                <a:cs typeface="Courier New"/>
              </a:endParaRPr>
            </a:p>
          </p:txBody>
        </p:sp>
        <p:sp>
          <p:nvSpPr>
            <p:cNvPr id="37" name="Textfeld 36"/>
            <p:cNvSpPr txBox="1"/>
            <p:nvPr/>
          </p:nvSpPr>
          <p:spPr>
            <a:xfrm>
              <a:off x="452549" y="1270407"/>
              <a:ext cx="1396567" cy="4622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 smtClean="0"/>
                <a:t>foobar.txt</a:t>
              </a:r>
              <a:endParaRPr lang="de-DE" dirty="0"/>
            </a:p>
          </p:txBody>
        </p:sp>
      </p:grpSp>
      <p:sp>
        <p:nvSpPr>
          <p:cNvPr id="9" name="Abgerundete rechteckige Legende 8"/>
          <p:cNvSpPr/>
          <p:nvPr/>
        </p:nvSpPr>
        <p:spPr>
          <a:xfrm>
            <a:off x="3127478" y="3455957"/>
            <a:ext cx="1470982" cy="642368"/>
          </a:xfrm>
          <a:prstGeom prst="wedgeRoundRectCallout">
            <a:avLst>
              <a:gd name="adj1" fmla="val -21562"/>
              <a:gd name="adj2" fmla="val -157956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add</a:t>
            </a:r>
            <a:r>
              <a:rPr lang="de-DE" dirty="0" smtClean="0"/>
              <a:t> </a:t>
            </a:r>
            <a:r>
              <a:rPr lang="de-DE" dirty="0" err="1" smtClean="0"/>
              <a:t>sub</a:t>
            </a:r>
            <a:r>
              <a:rPr lang="de-DE" dirty="0" smtClean="0"/>
              <a:t>/</a:t>
            </a:r>
            <a:endParaRPr lang="de-DE" dirty="0"/>
          </a:p>
        </p:txBody>
      </p:sp>
      <p:grpSp>
        <p:nvGrpSpPr>
          <p:cNvPr id="38" name="Gruppierung 37"/>
          <p:cNvGrpSpPr/>
          <p:nvPr/>
        </p:nvGrpSpPr>
        <p:grpSpPr>
          <a:xfrm>
            <a:off x="6822135" y="652344"/>
            <a:ext cx="1751792" cy="1283732"/>
            <a:chOff x="452549" y="1270407"/>
            <a:chExt cx="1751792" cy="1283732"/>
          </a:xfrm>
        </p:grpSpPr>
        <p:sp>
          <p:nvSpPr>
            <p:cNvPr id="39" name="Rechteck 38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err="1" smtClean="0">
                  <a:latin typeface="Courier New"/>
                  <a:cs typeface="Courier New"/>
                </a:rPr>
                <a:t>baz</a:t>
              </a:r>
              <a:endParaRPr lang="de-DE" dirty="0">
                <a:latin typeface="Courier New"/>
                <a:cs typeface="Courier New"/>
              </a:endParaRPr>
            </a:p>
          </p:txBody>
        </p:sp>
        <p:sp>
          <p:nvSpPr>
            <p:cNvPr id="40" name="Textfeld 39"/>
            <p:cNvSpPr txBox="1"/>
            <p:nvPr/>
          </p:nvSpPr>
          <p:spPr>
            <a:xfrm>
              <a:off x="452549" y="1270407"/>
              <a:ext cx="7696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76018</a:t>
              </a:r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455301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ung 3"/>
          <p:cNvGrpSpPr/>
          <p:nvPr/>
        </p:nvGrpSpPr>
        <p:grpSpPr>
          <a:xfrm>
            <a:off x="350361" y="997873"/>
            <a:ext cx="1751792" cy="1283732"/>
            <a:chOff x="452549" y="1270407"/>
            <a:chExt cx="1751792" cy="1283732"/>
          </a:xfrm>
        </p:grpSpPr>
        <p:sp>
          <p:nvSpPr>
            <p:cNvPr id="2" name="Rechteck 1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err="1" smtClean="0">
                  <a:latin typeface="Courier New"/>
                  <a:cs typeface="Courier New"/>
                </a:rPr>
                <a:t>hello</a:t>
              </a:r>
              <a:endParaRPr lang="de-DE" dirty="0" smtClean="0">
                <a:latin typeface="Courier New"/>
                <a:cs typeface="Courier New"/>
              </a:endParaRPr>
            </a:p>
            <a:p>
              <a:r>
                <a:rPr lang="de-DE" dirty="0" err="1" smtClean="0">
                  <a:latin typeface="Courier New"/>
                  <a:cs typeface="Courier New"/>
                </a:rPr>
                <a:t>world</a:t>
              </a:r>
              <a:endParaRPr lang="de-DE" dirty="0">
                <a:latin typeface="Courier New"/>
                <a:cs typeface="Courier New"/>
              </a:endParaRPr>
            </a:p>
          </p:txBody>
        </p:sp>
        <p:sp>
          <p:nvSpPr>
            <p:cNvPr id="3" name="Textfeld 2"/>
            <p:cNvSpPr txBox="1"/>
            <p:nvPr/>
          </p:nvSpPr>
          <p:spPr>
            <a:xfrm>
              <a:off x="452549" y="1270407"/>
              <a:ext cx="9669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/>
                <a:t>h</a:t>
              </a:r>
              <a:r>
                <a:rPr lang="de-DE" dirty="0" err="1" smtClean="0"/>
                <a:t>ello.txt</a:t>
              </a:r>
              <a:endParaRPr lang="de-DE" dirty="0"/>
            </a:p>
          </p:txBody>
        </p:sp>
      </p:grpSp>
      <p:sp>
        <p:nvSpPr>
          <p:cNvPr id="11" name="Textfeld 10"/>
          <p:cNvSpPr txBox="1"/>
          <p:nvPr/>
        </p:nvSpPr>
        <p:spPr>
          <a:xfrm>
            <a:off x="2817467" y="1367205"/>
            <a:ext cx="23211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hello.txt</a:t>
            </a:r>
            <a:r>
              <a:rPr lang="de-DE" dirty="0" smtClean="0"/>
              <a:t>: 94954</a:t>
            </a:r>
          </a:p>
          <a:p>
            <a:r>
              <a:rPr lang="de-DE" dirty="0" err="1" smtClean="0"/>
              <a:t>bar.txt</a:t>
            </a:r>
            <a:r>
              <a:rPr lang="de-DE" dirty="0" smtClean="0"/>
              <a:t>: 257cc</a:t>
            </a:r>
          </a:p>
          <a:p>
            <a:r>
              <a:rPr lang="de-DE" dirty="0" err="1" smtClean="0"/>
              <a:t>sub</a:t>
            </a:r>
            <a:r>
              <a:rPr lang="de-DE" dirty="0" smtClean="0"/>
              <a:t>/</a:t>
            </a:r>
            <a:r>
              <a:rPr lang="de-DE" dirty="0" err="1" smtClean="0"/>
              <a:t>foobar.txt</a:t>
            </a:r>
            <a:r>
              <a:rPr lang="de-DE" dirty="0" smtClean="0"/>
              <a:t>: 76018</a:t>
            </a:r>
            <a:endParaRPr lang="de-DE" dirty="0"/>
          </a:p>
        </p:txBody>
      </p:sp>
      <p:grpSp>
        <p:nvGrpSpPr>
          <p:cNvPr id="10" name="Gruppierung 9"/>
          <p:cNvGrpSpPr/>
          <p:nvPr/>
        </p:nvGrpSpPr>
        <p:grpSpPr>
          <a:xfrm>
            <a:off x="5524570" y="1187662"/>
            <a:ext cx="1751792" cy="1283732"/>
            <a:chOff x="452549" y="1270407"/>
            <a:chExt cx="1751792" cy="1283732"/>
          </a:xfrm>
        </p:grpSpPr>
        <p:sp>
          <p:nvSpPr>
            <p:cNvPr id="12" name="Rechteck 11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err="1" smtClean="0">
                  <a:latin typeface="Courier New"/>
                  <a:cs typeface="Courier New"/>
                </a:rPr>
                <a:t>hello</a:t>
              </a:r>
              <a:endParaRPr lang="de-DE" dirty="0" smtClean="0">
                <a:latin typeface="Courier New"/>
                <a:cs typeface="Courier New"/>
              </a:endParaRPr>
            </a:p>
            <a:p>
              <a:r>
                <a:rPr lang="de-DE" dirty="0" err="1" smtClean="0">
                  <a:latin typeface="Courier New"/>
                  <a:cs typeface="Courier New"/>
                </a:rPr>
                <a:t>world</a:t>
              </a:r>
              <a:endParaRPr lang="de-DE" dirty="0">
                <a:latin typeface="Courier New"/>
                <a:cs typeface="Courier New"/>
              </a:endParaRP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452549" y="1270407"/>
              <a:ext cx="7696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94954</a:t>
              </a:r>
              <a:endParaRPr lang="de-DE" dirty="0"/>
            </a:p>
          </p:txBody>
        </p:sp>
      </p:grpSp>
      <p:grpSp>
        <p:nvGrpSpPr>
          <p:cNvPr id="14" name="Gruppierung 13"/>
          <p:cNvGrpSpPr/>
          <p:nvPr/>
        </p:nvGrpSpPr>
        <p:grpSpPr>
          <a:xfrm>
            <a:off x="5281156" y="2708045"/>
            <a:ext cx="1751792" cy="1283732"/>
            <a:chOff x="452549" y="1270407"/>
            <a:chExt cx="1751792" cy="1283732"/>
          </a:xfrm>
        </p:grpSpPr>
        <p:sp>
          <p:nvSpPr>
            <p:cNvPr id="15" name="Rechteck 14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sz="1200" dirty="0" smtClean="0">
                  <a:latin typeface="Courier New"/>
                  <a:cs typeface="Courier New"/>
                </a:rPr>
                <a:t>hello.txt:94954</a:t>
              </a:r>
            </a:p>
          </p:txBody>
        </p:sp>
        <p:sp>
          <p:nvSpPr>
            <p:cNvPr id="16" name="Textfeld 15"/>
            <p:cNvSpPr txBox="1"/>
            <p:nvPr/>
          </p:nvSpPr>
          <p:spPr>
            <a:xfrm>
              <a:off x="452549" y="1270407"/>
              <a:ext cx="7674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da754</a:t>
              </a:r>
              <a:endParaRPr lang="de-DE" dirty="0"/>
            </a:p>
          </p:txBody>
        </p:sp>
      </p:grpSp>
      <p:grpSp>
        <p:nvGrpSpPr>
          <p:cNvPr id="18" name="Gruppierung 17"/>
          <p:cNvGrpSpPr/>
          <p:nvPr/>
        </p:nvGrpSpPr>
        <p:grpSpPr>
          <a:xfrm>
            <a:off x="5626756" y="5207566"/>
            <a:ext cx="1015463" cy="1376680"/>
            <a:chOff x="5626756" y="4200235"/>
            <a:chExt cx="1015463" cy="1376680"/>
          </a:xfrm>
        </p:grpSpPr>
        <p:sp>
          <p:nvSpPr>
            <p:cNvPr id="8" name="Oval 7"/>
            <p:cNvSpPr/>
            <p:nvPr/>
          </p:nvSpPr>
          <p:spPr>
            <a:xfrm>
              <a:off x="5626756" y="4613365"/>
              <a:ext cx="1015463" cy="963550"/>
            </a:xfrm>
            <a:prstGeom prst="ellipse">
              <a:avLst/>
            </a:prstGeom>
            <a:solidFill>
              <a:srgbClr val="948A54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200" dirty="0">
                  <a:latin typeface="Courier New"/>
                  <a:cs typeface="Courier New"/>
                </a:rPr>
                <a:t>da754</a:t>
              </a:r>
            </a:p>
          </p:txBody>
        </p:sp>
        <p:sp>
          <p:nvSpPr>
            <p:cNvPr id="17" name="Textfeld 16"/>
            <p:cNvSpPr txBox="1"/>
            <p:nvPr/>
          </p:nvSpPr>
          <p:spPr>
            <a:xfrm>
              <a:off x="5772739" y="4200235"/>
              <a:ext cx="7188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bfe0a</a:t>
              </a:r>
              <a:endParaRPr lang="de-DE" dirty="0"/>
            </a:p>
          </p:txBody>
        </p:sp>
      </p:grpSp>
      <p:sp>
        <p:nvSpPr>
          <p:cNvPr id="19" name="Rechteck 18"/>
          <p:cNvSpPr/>
          <p:nvPr/>
        </p:nvSpPr>
        <p:spPr>
          <a:xfrm>
            <a:off x="7080832" y="3970609"/>
            <a:ext cx="1021879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HEAD</a:t>
            </a:r>
            <a:endParaRPr lang="de-DE" dirty="0"/>
          </a:p>
        </p:txBody>
      </p:sp>
      <p:grpSp>
        <p:nvGrpSpPr>
          <p:cNvPr id="20" name="Gruppierung 19"/>
          <p:cNvGrpSpPr/>
          <p:nvPr/>
        </p:nvGrpSpPr>
        <p:grpSpPr>
          <a:xfrm>
            <a:off x="350361" y="2493409"/>
            <a:ext cx="1751792" cy="1283732"/>
            <a:chOff x="452549" y="1270407"/>
            <a:chExt cx="1751792" cy="1283732"/>
          </a:xfrm>
        </p:grpSpPr>
        <p:sp>
          <p:nvSpPr>
            <p:cNvPr id="22" name="Rechteck 21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err="1" smtClean="0">
                  <a:latin typeface="Courier New"/>
                  <a:cs typeface="Courier New"/>
                </a:rPr>
                <a:t>foo</a:t>
              </a:r>
              <a:endParaRPr lang="de-DE" dirty="0">
                <a:latin typeface="Courier New"/>
                <a:cs typeface="Courier New"/>
              </a:endParaRPr>
            </a:p>
          </p:txBody>
        </p:sp>
        <p:sp>
          <p:nvSpPr>
            <p:cNvPr id="23" name="Textfeld 22"/>
            <p:cNvSpPr txBox="1"/>
            <p:nvPr/>
          </p:nvSpPr>
          <p:spPr>
            <a:xfrm>
              <a:off x="452549" y="1270407"/>
              <a:ext cx="8130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 smtClean="0"/>
                <a:t>bar.txt</a:t>
              </a:r>
              <a:endParaRPr lang="de-DE" dirty="0"/>
            </a:p>
          </p:txBody>
        </p:sp>
      </p:grpSp>
      <p:grpSp>
        <p:nvGrpSpPr>
          <p:cNvPr id="24" name="Gruppierung 23"/>
          <p:cNvGrpSpPr/>
          <p:nvPr/>
        </p:nvGrpSpPr>
        <p:grpSpPr>
          <a:xfrm>
            <a:off x="6157052" y="915128"/>
            <a:ext cx="1751792" cy="1283732"/>
            <a:chOff x="452549" y="1270407"/>
            <a:chExt cx="1751792" cy="1283732"/>
          </a:xfrm>
        </p:grpSpPr>
        <p:sp>
          <p:nvSpPr>
            <p:cNvPr id="25" name="Rechteck 24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err="1" smtClean="0">
                  <a:latin typeface="Courier New"/>
                  <a:cs typeface="Courier New"/>
                </a:rPr>
                <a:t>foo</a:t>
              </a:r>
              <a:endParaRPr lang="de-DE" dirty="0">
                <a:latin typeface="Courier New"/>
                <a:cs typeface="Courier New"/>
              </a:endParaRPr>
            </a:p>
          </p:txBody>
        </p:sp>
        <p:sp>
          <p:nvSpPr>
            <p:cNvPr id="26" name="Textfeld 25"/>
            <p:cNvSpPr txBox="1"/>
            <p:nvPr/>
          </p:nvSpPr>
          <p:spPr>
            <a:xfrm>
              <a:off x="452549" y="1270407"/>
              <a:ext cx="7308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257cc</a:t>
              </a:r>
              <a:endParaRPr lang="de-DE" dirty="0"/>
            </a:p>
          </p:txBody>
        </p:sp>
      </p:grpSp>
      <p:grpSp>
        <p:nvGrpSpPr>
          <p:cNvPr id="27" name="Gruppierung 26"/>
          <p:cNvGrpSpPr/>
          <p:nvPr/>
        </p:nvGrpSpPr>
        <p:grpSpPr>
          <a:xfrm>
            <a:off x="7154884" y="5359967"/>
            <a:ext cx="1015463" cy="1376680"/>
            <a:chOff x="5626756" y="4200235"/>
            <a:chExt cx="1015463" cy="1376680"/>
          </a:xfrm>
        </p:grpSpPr>
        <p:sp>
          <p:nvSpPr>
            <p:cNvPr id="28" name="Oval 27"/>
            <p:cNvSpPr/>
            <p:nvPr/>
          </p:nvSpPr>
          <p:spPr>
            <a:xfrm>
              <a:off x="5626756" y="4613365"/>
              <a:ext cx="1015463" cy="963550"/>
            </a:xfrm>
            <a:prstGeom prst="ellipse">
              <a:avLst/>
            </a:prstGeom>
            <a:solidFill>
              <a:srgbClr val="948A54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200" dirty="0" smtClean="0">
                  <a:latin typeface="Courier New"/>
                  <a:cs typeface="Courier New"/>
                </a:rPr>
                <a:t>403a6</a:t>
              </a:r>
              <a:endParaRPr lang="de-DE" sz="1200" dirty="0">
                <a:latin typeface="Courier New"/>
                <a:cs typeface="Courier New"/>
              </a:endParaRPr>
            </a:p>
          </p:txBody>
        </p:sp>
        <p:sp>
          <p:nvSpPr>
            <p:cNvPr id="29" name="Textfeld 28"/>
            <p:cNvSpPr txBox="1"/>
            <p:nvPr/>
          </p:nvSpPr>
          <p:spPr>
            <a:xfrm>
              <a:off x="5772739" y="4200235"/>
              <a:ext cx="7632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458a1</a:t>
              </a:r>
              <a:endParaRPr lang="de-DE" dirty="0"/>
            </a:p>
          </p:txBody>
        </p:sp>
      </p:grpSp>
      <p:grpSp>
        <p:nvGrpSpPr>
          <p:cNvPr id="30" name="Gruppierung 29"/>
          <p:cNvGrpSpPr/>
          <p:nvPr/>
        </p:nvGrpSpPr>
        <p:grpSpPr>
          <a:xfrm>
            <a:off x="6052451" y="2558997"/>
            <a:ext cx="1751792" cy="1283732"/>
            <a:chOff x="452549" y="1270407"/>
            <a:chExt cx="1751792" cy="1283732"/>
          </a:xfrm>
        </p:grpSpPr>
        <p:sp>
          <p:nvSpPr>
            <p:cNvPr id="31" name="Rechteck 30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sz="1200" dirty="0" smtClean="0">
                  <a:latin typeface="Courier New"/>
                  <a:cs typeface="Courier New"/>
                </a:rPr>
                <a:t>hello.txt:94954</a:t>
              </a:r>
            </a:p>
            <a:p>
              <a:r>
                <a:rPr lang="de-DE" sz="1200" dirty="0" err="1" smtClean="0">
                  <a:latin typeface="Courier New"/>
                  <a:cs typeface="Courier New"/>
                </a:rPr>
                <a:t>bar.txt</a:t>
              </a:r>
              <a:r>
                <a:rPr lang="de-DE" sz="1200" dirty="0" smtClean="0">
                  <a:latin typeface="Courier New"/>
                  <a:cs typeface="Courier New"/>
                </a:rPr>
                <a:t>: 257cc</a:t>
              </a:r>
            </a:p>
          </p:txBody>
        </p:sp>
        <p:sp>
          <p:nvSpPr>
            <p:cNvPr id="32" name="Textfeld 31"/>
            <p:cNvSpPr txBox="1"/>
            <p:nvPr/>
          </p:nvSpPr>
          <p:spPr>
            <a:xfrm>
              <a:off x="452549" y="1270407"/>
              <a:ext cx="7632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403a6</a:t>
              </a:r>
              <a:endParaRPr lang="de-DE" dirty="0"/>
            </a:p>
          </p:txBody>
        </p:sp>
      </p:grpSp>
      <p:cxnSp>
        <p:nvCxnSpPr>
          <p:cNvPr id="34" name="Gewinkelte Verbindung 33"/>
          <p:cNvCxnSpPr>
            <a:stCxn id="28" idx="2"/>
            <a:endCxn id="8" idx="6"/>
          </p:cNvCxnSpPr>
          <p:nvPr/>
        </p:nvCxnSpPr>
        <p:spPr>
          <a:xfrm rot="10800000">
            <a:off x="6642220" y="6102472"/>
            <a:ext cx="512665" cy="152401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" name="Gruppierung 6"/>
          <p:cNvGrpSpPr/>
          <p:nvPr/>
        </p:nvGrpSpPr>
        <p:grpSpPr>
          <a:xfrm>
            <a:off x="262773" y="3960377"/>
            <a:ext cx="2189739" cy="1900196"/>
            <a:chOff x="262773" y="3960377"/>
            <a:chExt cx="2189739" cy="1900196"/>
          </a:xfrm>
        </p:grpSpPr>
        <p:sp>
          <p:nvSpPr>
            <p:cNvPr id="5" name="Rechteck 4"/>
            <p:cNvSpPr/>
            <p:nvPr/>
          </p:nvSpPr>
          <p:spPr>
            <a:xfrm>
              <a:off x="350361" y="4329709"/>
              <a:ext cx="2102151" cy="153086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Textfeld 5"/>
            <p:cNvSpPr txBox="1"/>
            <p:nvPr/>
          </p:nvSpPr>
          <p:spPr>
            <a:xfrm>
              <a:off x="262773" y="3960377"/>
              <a:ext cx="6078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 smtClean="0"/>
                <a:t>sub</a:t>
              </a:r>
              <a:r>
                <a:rPr lang="de-DE" dirty="0" smtClean="0"/>
                <a:t>/</a:t>
              </a:r>
              <a:endParaRPr lang="de-DE" dirty="0"/>
            </a:p>
          </p:txBody>
        </p:sp>
      </p:grpSp>
      <p:grpSp>
        <p:nvGrpSpPr>
          <p:cNvPr id="35" name="Gruppierung 34"/>
          <p:cNvGrpSpPr/>
          <p:nvPr/>
        </p:nvGrpSpPr>
        <p:grpSpPr>
          <a:xfrm>
            <a:off x="584987" y="4648974"/>
            <a:ext cx="1409614" cy="1025797"/>
            <a:chOff x="452549" y="1270407"/>
            <a:chExt cx="1751792" cy="1283732"/>
          </a:xfrm>
        </p:grpSpPr>
        <p:sp>
          <p:nvSpPr>
            <p:cNvPr id="36" name="Rechteck 35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err="1" smtClean="0">
                  <a:latin typeface="Courier New"/>
                  <a:cs typeface="Courier New"/>
                </a:rPr>
                <a:t>baz</a:t>
              </a:r>
              <a:endParaRPr lang="de-DE" dirty="0">
                <a:latin typeface="Courier New"/>
                <a:cs typeface="Courier New"/>
              </a:endParaRPr>
            </a:p>
          </p:txBody>
        </p:sp>
        <p:sp>
          <p:nvSpPr>
            <p:cNvPr id="37" name="Textfeld 36"/>
            <p:cNvSpPr txBox="1"/>
            <p:nvPr/>
          </p:nvSpPr>
          <p:spPr>
            <a:xfrm>
              <a:off x="452549" y="1270407"/>
              <a:ext cx="1396567" cy="4622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 smtClean="0"/>
                <a:t>foobar.txt</a:t>
              </a:r>
              <a:endParaRPr lang="de-DE" dirty="0"/>
            </a:p>
          </p:txBody>
        </p:sp>
      </p:grpSp>
      <p:sp>
        <p:nvSpPr>
          <p:cNvPr id="9" name="Abgerundete rechteckige Legende 8"/>
          <p:cNvSpPr/>
          <p:nvPr/>
        </p:nvSpPr>
        <p:spPr>
          <a:xfrm>
            <a:off x="3667614" y="5224209"/>
            <a:ext cx="1470982" cy="642368"/>
          </a:xfrm>
          <a:prstGeom prst="wedgeRoundRectCallout">
            <a:avLst>
              <a:gd name="adj1" fmla="val 36991"/>
              <a:gd name="adj2" fmla="val -142047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commit</a:t>
            </a:r>
            <a:endParaRPr lang="de-DE" dirty="0"/>
          </a:p>
        </p:txBody>
      </p:sp>
      <p:grpSp>
        <p:nvGrpSpPr>
          <p:cNvPr id="38" name="Gruppierung 37"/>
          <p:cNvGrpSpPr/>
          <p:nvPr/>
        </p:nvGrpSpPr>
        <p:grpSpPr>
          <a:xfrm>
            <a:off x="6822135" y="652344"/>
            <a:ext cx="1751792" cy="1283732"/>
            <a:chOff x="452549" y="1270407"/>
            <a:chExt cx="1751792" cy="1283732"/>
          </a:xfrm>
        </p:grpSpPr>
        <p:sp>
          <p:nvSpPr>
            <p:cNvPr id="39" name="Rechteck 38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err="1" smtClean="0">
                  <a:latin typeface="Courier New"/>
                  <a:cs typeface="Courier New"/>
                </a:rPr>
                <a:t>baz</a:t>
              </a:r>
              <a:endParaRPr lang="de-DE" dirty="0">
                <a:latin typeface="Courier New"/>
                <a:cs typeface="Courier New"/>
              </a:endParaRPr>
            </a:p>
          </p:txBody>
        </p:sp>
        <p:sp>
          <p:nvSpPr>
            <p:cNvPr id="40" name="Textfeld 39"/>
            <p:cNvSpPr txBox="1"/>
            <p:nvPr/>
          </p:nvSpPr>
          <p:spPr>
            <a:xfrm>
              <a:off x="452549" y="1270407"/>
              <a:ext cx="7696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76018</a:t>
              </a:r>
              <a:endParaRPr lang="de-DE" dirty="0"/>
            </a:p>
          </p:txBody>
        </p:sp>
      </p:grpSp>
      <p:grpSp>
        <p:nvGrpSpPr>
          <p:cNvPr id="41" name="Gruppierung 40"/>
          <p:cNvGrpSpPr/>
          <p:nvPr/>
        </p:nvGrpSpPr>
        <p:grpSpPr>
          <a:xfrm>
            <a:off x="6815663" y="2427606"/>
            <a:ext cx="1751792" cy="1283732"/>
            <a:chOff x="452549" y="1270407"/>
            <a:chExt cx="1751792" cy="1283732"/>
          </a:xfrm>
        </p:grpSpPr>
        <p:sp>
          <p:nvSpPr>
            <p:cNvPr id="42" name="Rechteck 41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sz="1200" dirty="0" smtClean="0">
                  <a:latin typeface="Courier New"/>
                  <a:cs typeface="Courier New"/>
                </a:rPr>
                <a:t>hello.txt:94954</a:t>
              </a:r>
            </a:p>
            <a:p>
              <a:r>
                <a:rPr lang="de-DE" sz="1200" dirty="0" err="1" smtClean="0">
                  <a:latin typeface="Courier New"/>
                  <a:cs typeface="Courier New"/>
                </a:rPr>
                <a:t>bar.txt</a:t>
              </a:r>
              <a:r>
                <a:rPr lang="de-DE" sz="1200" dirty="0" smtClean="0">
                  <a:latin typeface="Courier New"/>
                  <a:cs typeface="Courier New"/>
                </a:rPr>
                <a:t>: 257cc</a:t>
              </a:r>
            </a:p>
            <a:p>
              <a:r>
                <a:rPr lang="de-DE" sz="1200" dirty="0" err="1" smtClean="0">
                  <a:latin typeface="Courier New"/>
                  <a:cs typeface="Courier New"/>
                </a:rPr>
                <a:t>sub</a:t>
              </a:r>
              <a:r>
                <a:rPr lang="de-DE" sz="1200" dirty="0" smtClean="0">
                  <a:latin typeface="Courier New"/>
                  <a:cs typeface="Courier New"/>
                </a:rPr>
                <a:t>: e0eef</a:t>
              </a:r>
            </a:p>
          </p:txBody>
        </p:sp>
        <p:sp>
          <p:nvSpPr>
            <p:cNvPr id="43" name="Textfeld 42"/>
            <p:cNvSpPr txBox="1"/>
            <p:nvPr/>
          </p:nvSpPr>
          <p:spPr>
            <a:xfrm>
              <a:off x="452549" y="1270407"/>
              <a:ext cx="7481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6c35e</a:t>
              </a:r>
              <a:endParaRPr lang="de-DE" dirty="0"/>
            </a:p>
          </p:txBody>
        </p:sp>
      </p:grpSp>
      <p:grpSp>
        <p:nvGrpSpPr>
          <p:cNvPr id="45" name="Gruppierung 44"/>
          <p:cNvGrpSpPr/>
          <p:nvPr/>
        </p:nvGrpSpPr>
        <p:grpSpPr>
          <a:xfrm>
            <a:off x="5215185" y="3940477"/>
            <a:ext cx="1751792" cy="1283732"/>
            <a:chOff x="452549" y="1270407"/>
            <a:chExt cx="1751792" cy="1283732"/>
          </a:xfrm>
        </p:grpSpPr>
        <p:sp>
          <p:nvSpPr>
            <p:cNvPr id="46" name="Rechteck 45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sz="1200" dirty="0" smtClean="0">
                  <a:latin typeface="Courier New"/>
                  <a:cs typeface="Courier New"/>
                </a:rPr>
                <a:t>foobar.txt:76018</a:t>
              </a:r>
            </a:p>
          </p:txBody>
        </p:sp>
        <p:sp>
          <p:nvSpPr>
            <p:cNvPr id="47" name="Textfeld 46"/>
            <p:cNvSpPr txBox="1"/>
            <p:nvPr/>
          </p:nvSpPr>
          <p:spPr>
            <a:xfrm>
              <a:off x="452549" y="1270407"/>
              <a:ext cx="7232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e0eef</a:t>
              </a:r>
              <a:endParaRPr lang="de-DE" dirty="0"/>
            </a:p>
          </p:txBody>
        </p:sp>
      </p:grpSp>
      <p:grpSp>
        <p:nvGrpSpPr>
          <p:cNvPr id="48" name="Gruppierung 47"/>
          <p:cNvGrpSpPr/>
          <p:nvPr/>
        </p:nvGrpSpPr>
        <p:grpSpPr>
          <a:xfrm>
            <a:off x="7709755" y="4309809"/>
            <a:ext cx="1109951" cy="1319512"/>
            <a:chOff x="5772739" y="4200235"/>
            <a:chExt cx="1109951" cy="1319512"/>
          </a:xfrm>
        </p:grpSpPr>
        <p:sp>
          <p:nvSpPr>
            <p:cNvPr id="49" name="Oval 48"/>
            <p:cNvSpPr/>
            <p:nvPr/>
          </p:nvSpPr>
          <p:spPr>
            <a:xfrm>
              <a:off x="5867227" y="4556197"/>
              <a:ext cx="1015463" cy="963550"/>
            </a:xfrm>
            <a:prstGeom prst="ellipse">
              <a:avLst/>
            </a:prstGeom>
            <a:solidFill>
              <a:srgbClr val="948A54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200" dirty="0" smtClean="0">
                  <a:latin typeface="Courier New"/>
                  <a:cs typeface="Courier New"/>
                </a:rPr>
                <a:t>6c35e</a:t>
              </a:r>
              <a:endParaRPr lang="de-DE" sz="1200" dirty="0">
                <a:latin typeface="Courier New"/>
                <a:cs typeface="Courier New"/>
              </a:endParaRPr>
            </a:p>
          </p:txBody>
        </p:sp>
        <p:sp>
          <p:nvSpPr>
            <p:cNvPr id="50" name="Textfeld 49"/>
            <p:cNvSpPr txBox="1"/>
            <p:nvPr/>
          </p:nvSpPr>
          <p:spPr>
            <a:xfrm>
              <a:off x="5772739" y="4200235"/>
              <a:ext cx="7760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b67eb</a:t>
              </a:r>
              <a:endParaRPr lang="de-DE" dirty="0"/>
            </a:p>
          </p:txBody>
        </p:sp>
      </p:grpSp>
      <p:cxnSp>
        <p:nvCxnSpPr>
          <p:cNvPr id="51" name="Gewinkelte Verbindung 50"/>
          <p:cNvCxnSpPr>
            <a:stCxn id="49" idx="4"/>
            <a:endCxn id="28" idx="6"/>
          </p:cNvCxnSpPr>
          <p:nvPr/>
        </p:nvCxnSpPr>
        <p:spPr>
          <a:xfrm rot="5400000">
            <a:off x="7928386" y="5871282"/>
            <a:ext cx="625551" cy="141628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Gewinkelte Verbindung 52"/>
          <p:cNvCxnSpPr>
            <a:stCxn id="19" idx="2"/>
            <a:endCxn id="49" idx="2"/>
          </p:cNvCxnSpPr>
          <p:nvPr/>
        </p:nvCxnSpPr>
        <p:spPr>
          <a:xfrm rot="16200000" flipH="1">
            <a:off x="7262831" y="4606133"/>
            <a:ext cx="870353" cy="212471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0000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356235" y="1099758"/>
            <a:ext cx="8507457" cy="2862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de-DE" dirty="0" smtClean="0"/>
              <a:t>Working Directory, </a:t>
            </a:r>
            <a:r>
              <a:rPr lang="de-DE" dirty="0"/>
              <a:t>Index, </a:t>
            </a:r>
            <a:r>
              <a:rPr lang="de-DE" dirty="0" err="1"/>
              <a:t>Objectstore</a:t>
            </a:r>
            <a:r>
              <a:rPr lang="de-DE" dirty="0"/>
              <a:t> und die 4 Objekttypen: Commit, </a:t>
            </a:r>
            <a:r>
              <a:rPr lang="de-DE" dirty="0" err="1"/>
              <a:t>Tree</a:t>
            </a:r>
            <a:r>
              <a:rPr lang="de-DE" dirty="0"/>
              <a:t>, </a:t>
            </a:r>
            <a:r>
              <a:rPr lang="de-DE" dirty="0" err="1"/>
              <a:t>Blob</a:t>
            </a:r>
            <a:r>
              <a:rPr lang="de-DE" dirty="0"/>
              <a:t>, Tag</a:t>
            </a:r>
          </a:p>
          <a:p>
            <a:pPr marL="285750" indent="-285750">
              <a:buFont typeface="Arial"/>
              <a:buChar char="•"/>
            </a:pPr>
            <a:r>
              <a:rPr lang="de-DE" dirty="0" smtClean="0"/>
              <a:t>Commit </a:t>
            </a:r>
            <a:r>
              <a:rPr lang="de-DE" dirty="0"/>
              <a:t>und Commit </a:t>
            </a:r>
            <a:r>
              <a:rPr lang="de-DE" dirty="0" smtClean="0"/>
              <a:t>–</a:t>
            </a:r>
            <a:r>
              <a:rPr lang="de-DE" dirty="0" err="1" smtClean="0"/>
              <a:t>amend</a:t>
            </a:r>
            <a:endParaRPr lang="de-DE" dirty="0"/>
          </a:p>
          <a:p>
            <a:pPr marL="285750" indent="-285750">
              <a:buFont typeface="Arial"/>
              <a:buChar char="•"/>
            </a:pPr>
            <a:r>
              <a:rPr lang="de-DE" dirty="0" err="1" smtClean="0"/>
              <a:t>Git</a:t>
            </a:r>
            <a:r>
              <a:rPr lang="de-DE" dirty="0"/>
              <a:t>-Referenzen: </a:t>
            </a:r>
            <a:r>
              <a:rPr lang="de-DE" dirty="0" err="1"/>
              <a:t>Branches</a:t>
            </a:r>
            <a:r>
              <a:rPr lang="de-DE" dirty="0"/>
              <a:t>, Tags, HEAD, ORIG_HEAD, FETCH_HEAD, </a:t>
            </a:r>
            <a:r>
              <a:rPr lang="de-DE" dirty="0" err="1"/>
              <a:t>Reflog</a:t>
            </a:r>
            <a:endParaRPr lang="de-DE" dirty="0"/>
          </a:p>
          <a:p>
            <a:pPr marL="285750" indent="-285750">
              <a:buFont typeface="Arial"/>
              <a:buChar char="•"/>
            </a:pPr>
            <a:r>
              <a:rPr lang="de-DE" dirty="0" err="1" smtClean="0"/>
              <a:t>Branches</a:t>
            </a:r>
            <a:r>
              <a:rPr lang="de-DE" dirty="0"/>
              <a:t>, </a:t>
            </a:r>
            <a:r>
              <a:rPr lang="de-DE" dirty="0" err="1"/>
              <a:t>Checkout</a:t>
            </a:r>
            <a:r>
              <a:rPr lang="de-DE" dirty="0"/>
              <a:t> und </a:t>
            </a:r>
            <a:r>
              <a:rPr lang="de-DE" dirty="0" err="1"/>
              <a:t>detached</a:t>
            </a:r>
            <a:r>
              <a:rPr lang="de-DE" dirty="0"/>
              <a:t> HEAD</a:t>
            </a:r>
          </a:p>
          <a:p>
            <a:pPr marL="285750" indent="-285750">
              <a:buFont typeface="Arial"/>
              <a:buChar char="•"/>
            </a:pPr>
            <a:r>
              <a:rPr lang="de-DE" dirty="0" smtClean="0"/>
              <a:t>Soft</a:t>
            </a:r>
            <a:r>
              <a:rPr lang="de-DE" dirty="0"/>
              <a:t>, </a:t>
            </a:r>
            <a:r>
              <a:rPr lang="de-DE" dirty="0" err="1"/>
              <a:t>hard</a:t>
            </a:r>
            <a:r>
              <a:rPr lang="de-DE" dirty="0"/>
              <a:t> und </a:t>
            </a:r>
            <a:r>
              <a:rPr lang="de-DE" dirty="0" err="1"/>
              <a:t>mixed</a:t>
            </a:r>
            <a:r>
              <a:rPr lang="de-DE" dirty="0"/>
              <a:t> </a:t>
            </a:r>
            <a:r>
              <a:rPr lang="de-DE" dirty="0" err="1"/>
              <a:t>reset</a:t>
            </a:r>
            <a:endParaRPr lang="de-DE" dirty="0"/>
          </a:p>
          <a:p>
            <a:pPr marL="285750" indent="-285750">
              <a:buFont typeface="Arial"/>
              <a:buChar char="•"/>
            </a:pPr>
            <a:r>
              <a:rPr lang="de-DE" dirty="0" err="1" smtClean="0"/>
              <a:t>Merge</a:t>
            </a:r>
            <a:r>
              <a:rPr lang="de-DE" dirty="0"/>
              <a:t>, </a:t>
            </a:r>
            <a:r>
              <a:rPr lang="de-DE" dirty="0" err="1"/>
              <a:t>Rebase</a:t>
            </a:r>
            <a:r>
              <a:rPr lang="de-DE" dirty="0"/>
              <a:t> und Interactive </a:t>
            </a:r>
            <a:r>
              <a:rPr lang="de-DE" dirty="0" err="1"/>
              <a:t>Rebase</a:t>
            </a:r>
            <a:endParaRPr lang="de-DE" dirty="0"/>
          </a:p>
          <a:p>
            <a:pPr marL="285750" indent="-285750">
              <a:buFont typeface="Arial"/>
              <a:buChar char="•"/>
            </a:pPr>
            <a:r>
              <a:rPr lang="de-DE" dirty="0" err="1" smtClean="0"/>
              <a:t>Fetch</a:t>
            </a:r>
            <a:r>
              <a:rPr lang="de-DE" dirty="0"/>
              <a:t>, Pull und Push</a:t>
            </a:r>
          </a:p>
          <a:p>
            <a:pPr marL="285750" indent="-285750">
              <a:buFont typeface="Arial"/>
              <a:buChar char="•"/>
            </a:pPr>
            <a:r>
              <a:rPr lang="de-DE" dirty="0" smtClean="0"/>
              <a:t>Der </a:t>
            </a:r>
            <a:r>
              <a:rPr lang="de-DE" dirty="0" err="1"/>
              <a:t>Stash</a:t>
            </a:r>
            <a:endParaRPr lang="de-DE" dirty="0"/>
          </a:p>
          <a:p>
            <a:pPr marL="285750" indent="-285750">
              <a:buFont typeface="Arial"/>
              <a:buChar char="•"/>
            </a:pPr>
            <a:r>
              <a:rPr lang="de-DE" dirty="0" smtClean="0"/>
              <a:t>Cherry</a:t>
            </a:r>
            <a:r>
              <a:rPr lang="de-DE" dirty="0"/>
              <a:t>-Pick und </a:t>
            </a:r>
            <a:r>
              <a:rPr lang="de-DE" dirty="0" err="1" smtClean="0"/>
              <a:t>revert</a:t>
            </a:r>
            <a:endParaRPr lang="de-DE" dirty="0" smtClean="0"/>
          </a:p>
          <a:p>
            <a:pPr marL="285750" indent="-285750">
              <a:buFont typeface="Arial"/>
              <a:buChar char="•"/>
            </a:pPr>
            <a:r>
              <a:rPr lang="de-DE" dirty="0" smtClean="0"/>
              <a:t>Submodule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56044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endParaRPr lang="de-DE"/>
          </a:p>
        </p:txBody>
      </p:sp>
      <p:sp>
        <p:nvSpPr>
          <p:cNvPr id="3" name="Textfeld 2"/>
          <p:cNvSpPr txBox="1"/>
          <p:nvPr/>
        </p:nvSpPr>
        <p:spPr>
          <a:xfrm>
            <a:off x="642324" y="1927102"/>
            <a:ext cx="794189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latin typeface="Courier New"/>
                <a:cs typeface="Courier New"/>
              </a:rPr>
              <a:t>### Wiederherstellen des </a:t>
            </a:r>
            <a:r>
              <a:rPr lang="de-DE" b="1" dirty="0" err="1" smtClean="0">
                <a:latin typeface="Courier New"/>
                <a:cs typeface="Courier New"/>
              </a:rPr>
              <a:t>Workdir</a:t>
            </a:r>
            <a:r>
              <a:rPr lang="de-DE" b="1" dirty="0" smtClean="0">
                <a:latin typeface="Courier New"/>
                <a:cs typeface="Courier New"/>
              </a:rPr>
              <a:t> eines beliebigen Commit</a:t>
            </a: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checkout</a:t>
            </a:r>
            <a:r>
              <a:rPr lang="de-DE" b="1" dirty="0" smtClean="0">
                <a:latin typeface="Courier New"/>
                <a:cs typeface="Courier New"/>
              </a:rPr>
              <a:t> 458a1 # </a:t>
            </a:r>
            <a:r>
              <a:rPr lang="de-DE" b="1" dirty="0" err="1" smtClean="0">
                <a:latin typeface="Courier New"/>
                <a:cs typeface="Courier New"/>
              </a:rPr>
              <a:t>detached</a:t>
            </a:r>
            <a:r>
              <a:rPr lang="de-DE" b="1" dirty="0" smtClean="0">
                <a:latin typeface="Courier New"/>
                <a:cs typeface="Courier New"/>
              </a:rPr>
              <a:t> HEAD!!!</a:t>
            </a:r>
          </a:p>
          <a:p>
            <a:endParaRPr lang="de-DE" b="1" dirty="0">
              <a:latin typeface="Courier New"/>
              <a:cs typeface="Courier New"/>
            </a:endParaRPr>
          </a:p>
          <a:p>
            <a:r>
              <a:rPr lang="de-DE" b="1" dirty="0" smtClean="0">
                <a:latin typeface="Courier New"/>
                <a:cs typeface="Courier New"/>
              </a:rPr>
              <a:t>### Eine Datei aus einem Commit holen</a:t>
            </a: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checkout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origin</a:t>
            </a:r>
            <a:r>
              <a:rPr lang="de-DE" b="1" dirty="0" smtClean="0">
                <a:latin typeface="Courier New"/>
                <a:cs typeface="Courier New"/>
              </a:rPr>
              <a:t>/</a:t>
            </a:r>
            <a:r>
              <a:rPr lang="de-DE" b="1" dirty="0" err="1" smtClean="0">
                <a:latin typeface="Courier New"/>
                <a:cs typeface="Courier New"/>
              </a:rPr>
              <a:t>slides</a:t>
            </a:r>
            <a:r>
              <a:rPr lang="de-DE" b="1" dirty="0" smtClean="0">
                <a:latin typeface="Courier New"/>
                <a:cs typeface="Courier New"/>
              </a:rPr>
              <a:t> -- </a:t>
            </a:r>
            <a:r>
              <a:rPr lang="de-DE" b="1" dirty="0" err="1" smtClean="0">
                <a:latin typeface="Courier New"/>
                <a:cs typeface="Courier New"/>
              </a:rPr>
              <a:t>git-wks.pptx</a:t>
            </a:r>
            <a:endParaRPr lang="de-DE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32696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ung 3"/>
          <p:cNvGrpSpPr/>
          <p:nvPr/>
        </p:nvGrpSpPr>
        <p:grpSpPr>
          <a:xfrm>
            <a:off x="350361" y="997873"/>
            <a:ext cx="1751792" cy="1283732"/>
            <a:chOff x="452549" y="1270407"/>
            <a:chExt cx="1751792" cy="1283732"/>
          </a:xfrm>
        </p:grpSpPr>
        <p:sp>
          <p:nvSpPr>
            <p:cNvPr id="2" name="Rechteck 1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err="1" smtClean="0">
                  <a:latin typeface="Courier New"/>
                  <a:cs typeface="Courier New"/>
                </a:rPr>
                <a:t>hello</a:t>
              </a:r>
              <a:endParaRPr lang="de-DE" dirty="0" smtClean="0">
                <a:latin typeface="Courier New"/>
                <a:cs typeface="Courier New"/>
              </a:endParaRPr>
            </a:p>
            <a:p>
              <a:r>
                <a:rPr lang="de-DE" dirty="0" err="1" smtClean="0">
                  <a:latin typeface="Courier New"/>
                  <a:cs typeface="Courier New"/>
                </a:rPr>
                <a:t>world</a:t>
              </a:r>
              <a:endParaRPr lang="de-DE" dirty="0">
                <a:latin typeface="Courier New"/>
                <a:cs typeface="Courier New"/>
              </a:endParaRPr>
            </a:p>
          </p:txBody>
        </p:sp>
        <p:sp>
          <p:nvSpPr>
            <p:cNvPr id="3" name="Textfeld 2"/>
            <p:cNvSpPr txBox="1"/>
            <p:nvPr/>
          </p:nvSpPr>
          <p:spPr>
            <a:xfrm>
              <a:off x="452549" y="1270407"/>
              <a:ext cx="9669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/>
                <a:t>h</a:t>
              </a:r>
              <a:r>
                <a:rPr lang="de-DE" dirty="0" err="1" smtClean="0"/>
                <a:t>ello.txt</a:t>
              </a:r>
              <a:endParaRPr lang="de-DE" dirty="0"/>
            </a:p>
          </p:txBody>
        </p:sp>
      </p:grpSp>
      <p:sp>
        <p:nvSpPr>
          <p:cNvPr id="11" name="Textfeld 10"/>
          <p:cNvSpPr txBox="1"/>
          <p:nvPr/>
        </p:nvSpPr>
        <p:spPr>
          <a:xfrm>
            <a:off x="2817467" y="1367205"/>
            <a:ext cx="23211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hello.txt</a:t>
            </a:r>
            <a:r>
              <a:rPr lang="de-DE" dirty="0" smtClean="0"/>
              <a:t>: 94954</a:t>
            </a:r>
          </a:p>
          <a:p>
            <a:r>
              <a:rPr lang="de-DE" dirty="0" err="1" smtClean="0"/>
              <a:t>bar.txt</a:t>
            </a:r>
            <a:r>
              <a:rPr lang="de-DE" dirty="0" smtClean="0"/>
              <a:t>: 257cc</a:t>
            </a:r>
          </a:p>
          <a:p>
            <a:r>
              <a:rPr lang="de-DE" dirty="0" err="1" smtClean="0"/>
              <a:t>sub</a:t>
            </a:r>
            <a:r>
              <a:rPr lang="de-DE" dirty="0" smtClean="0"/>
              <a:t>/</a:t>
            </a:r>
            <a:r>
              <a:rPr lang="de-DE" dirty="0" err="1" smtClean="0"/>
              <a:t>foobar.txt</a:t>
            </a:r>
            <a:r>
              <a:rPr lang="de-DE" dirty="0" smtClean="0"/>
              <a:t>: 76018</a:t>
            </a:r>
            <a:endParaRPr lang="de-DE" dirty="0"/>
          </a:p>
        </p:txBody>
      </p:sp>
      <p:grpSp>
        <p:nvGrpSpPr>
          <p:cNvPr id="10" name="Gruppierung 9"/>
          <p:cNvGrpSpPr/>
          <p:nvPr/>
        </p:nvGrpSpPr>
        <p:grpSpPr>
          <a:xfrm>
            <a:off x="5524570" y="1187662"/>
            <a:ext cx="1751792" cy="1283732"/>
            <a:chOff x="452549" y="1270407"/>
            <a:chExt cx="1751792" cy="1283732"/>
          </a:xfrm>
        </p:grpSpPr>
        <p:sp>
          <p:nvSpPr>
            <p:cNvPr id="12" name="Rechteck 11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err="1" smtClean="0">
                  <a:latin typeface="Courier New"/>
                  <a:cs typeface="Courier New"/>
                </a:rPr>
                <a:t>hello</a:t>
              </a:r>
              <a:endParaRPr lang="de-DE" dirty="0" smtClean="0">
                <a:latin typeface="Courier New"/>
                <a:cs typeface="Courier New"/>
              </a:endParaRPr>
            </a:p>
            <a:p>
              <a:r>
                <a:rPr lang="de-DE" dirty="0" err="1" smtClean="0">
                  <a:latin typeface="Courier New"/>
                  <a:cs typeface="Courier New"/>
                </a:rPr>
                <a:t>world</a:t>
              </a:r>
              <a:endParaRPr lang="de-DE" dirty="0">
                <a:latin typeface="Courier New"/>
                <a:cs typeface="Courier New"/>
              </a:endParaRP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452549" y="1270407"/>
              <a:ext cx="7696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94954</a:t>
              </a:r>
              <a:endParaRPr lang="de-DE" dirty="0"/>
            </a:p>
          </p:txBody>
        </p:sp>
      </p:grpSp>
      <p:grpSp>
        <p:nvGrpSpPr>
          <p:cNvPr id="14" name="Gruppierung 13"/>
          <p:cNvGrpSpPr/>
          <p:nvPr/>
        </p:nvGrpSpPr>
        <p:grpSpPr>
          <a:xfrm>
            <a:off x="5281156" y="2708045"/>
            <a:ext cx="1751792" cy="1283732"/>
            <a:chOff x="452549" y="1270407"/>
            <a:chExt cx="1751792" cy="1283732"/>
          </a:xfrm>
        </p:grpSpPr>
        <p:sp>
          <p:nvSpPr>
            <p:cNvPr id="15" name="Rechteck 14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sz="1200" dirty="0" smtClean="0">
                  <a:latin typeface="Courier New"/>
                  <a:cs typeface="Courier New"/>
                </a:rPr>
                <a:t>hello.txt:94954</a:t>
              </a:r>
            </a:p>
          </p:txBody>
        </p:sp>
        <p:sp>
          <p:nvSpPr>
            <p:cNvPr id="16" name="Textfeld 15"/>
            <p:cNvSpPr txBox="1"/>
            <p:nvPr/>
          </p:nvSpPr>
          <p:spPr>
            <a:xfrm>
              <a:off x="452549" y="1270407"/>
              <a:ext cx="7674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da754</a:t>
              </a:r>
              <a:endParaRPr lang="de-DE" dirty="0"/>
            </a:p>
          </p:txBody>
        </p:sp>
      </p:grpSp>
      <p:grpSp>
        <p:nvGrpSpPr>
          <p:cNvPr id="18" name="Gruppierung 17"/>
          <p:cNvGrpSpPr/>
          <p:nvPr/>
        </p:nvGrpSpPr>
        <p:grpSpPr>
          <a:xfrm>
            <a:off x="5626756" y="5207566"/>
            <a:ext cx="1015463" cy="1391279"/>
            <a:chOff x="5626756" y="4200235"/>
            <a:chExt cx="1015463" cy="1391279"/>
          </a:xfrm>
        </p:grpSpPr>
        <p:sp>
          <p:nvSpPr>
            <p:cNvPr id="8" name="Oval 7"/>
            <p:cNvSpPr/>
            <p:nvPr/>
          </p:nvSpPr>
          <p:spPr>
            <a:xfrm>
              <a:off x="5626756" y="4627964"/>
              <a:ext cx="1015463" cy="963550"/>
            </a:xfrm>
            <a:prstGeom prst="ellipse">
              <a:avLst/>
            </a:prstGeom>
            <a:solidFill>
              <a:srgbClr val="948A54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200" dirty="0">
                  <a:latin typeface="Courier New"/>
                  <a:cs typeface="Courier New"/>
                </a:rPr>
                <a:t>da754</a:t>
              </a:r>
            </a:p>
          </p:txBody>
        </p:sp>
        <p:sp>
          <p:nvSpPr>
            <p:cNvPr id="17" name="Textfeld 16"/>
            <p:cNvSpPr txBox="1"/>
            <p:nvPr/>
          </p:nvSpPr>
          <p:spPr>
            <a:xfrm>
              <a:off x="5772739" y="4200235"/>
              <a:ext cx="718804" cy="369332"/>
            </a:xfrm>
            <a:prstGeom prst="rect">
              <a:avLst/>
            </a:prstGeom>
            <a:solidFill>
              <a:srgbClr val="948A54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de-DE"/>
              </a:defPPr>
              <a:lvl1pPr algn="ctr">
                <a:defRPr sz="1200">
                  <a:solidFill>
                    <a:schemeClr val="lt1"/>
                  </a:solidFill>
                  <a:latin typeface="Courier New"/>
                  <a:cs typeface="Courier New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de-DE" dirty="0"/>
                <a:t>bfe0a</a:t>
              </a:r>
            </a:p>
          </p:txBody>
        </p:sp>
      </p:grpSp>
      <p:sp>
        <p:nvSpPr>
          <p:cNvPr id="19" name="Rechteck 18"/>
          <p:cNvSpPr/>
          <p:nvPr/>
        </p:nvSpPr>
        <p:spPr>
          <a:xfrm>
            <a:off x="7080832" y="3970609"/>
            <a:ext cx="1021879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HEAD</a:t>
            </a:r>
            <a:endParaRPr lang="de-DE" dirty="0"/>
          </a:p>
        </p:txBody>
      </p:sp>
      <p:grpSp>
        <p:nvGrpSpPr>
          <p:cNvPr id="20" name="Gruppierung 19"/>
          <p:cNvGrpSpPr/>
          <p:nvPr/>
        </p:nvGrpSpPr>
        <p:grpSpPr>
          <a:xfrm>
            <a:off x="350361" y="2493409"/>
            <a:ext cx="1751792" cy="1283732"/>
            <a:chOff x="452549" y="1270407"/>
            <a:chExt cx="1751792" cy="1283732"/>
          </a:xfrm>
        </p:grpSpPr>
        <p:sp>
          <p:nvSpPr>
            <p:cNvPr id="22" name="Rechteck 21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err="1" smtClean="0">
                  <a:latin typeface="Courier New"/>
                  <a:cs typeface="Courier New"/>
                </a:rPr>
                <a:t>foo</a:t>
              </a:r>
              <a:endParaRPr lang="de-DE" dirty="0">
                <a:latin typeface="Courier New"/>
                <a:cs typeface="Courier New"/>
              </a:endParaRPr>
            </a:p>
          </p:txBody>
        </p:sp>
        <p:sp>
          <p:nvSpPr>
            <p:cNvPr id="23" name="Textfeld 22"/>
            <p:cNvSpPr txBox="1"/>
            <p:nvPr/>
          </p:nvSpPr>
          <p:spPr>
            <a:xfrm>
              <a:off x="452549" y="1270407"/>
              <a:ext cx="8130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 smtClean="0"/>
                <a:t>bar.txt</a:t>
              </a:r>
              <a:endParaRPr lang="de-DE" dirty="0"/>
            </a:p>
          </p:txBody>
        </p:sp>
      </p:grpSp>
      <p:grpSp>
        <p:nvGrpSpPr>
          <p:cNvPr id="24" name="Gruppierung 23"/>
          <p:cNvGrpSpPr/>
          <p:nvPr/>
        </p:nvGrpSpPr>
        <p:grpSpPr>
          <a:xfrm>
            <a:off x="6157052" y="915128"/>
            <a:ext cx="1751792" cy="1283732"/>
            <a:chOff x="452549" y="1270407"/>
            <a:chExt cx="1751792" cy="1283732"/>
          </a:xfrm>
        </p:grpSpPr>
        <p:sp>
          <p:nvSpPr>
            <p:cNvPr id="25" name="Rechteck 24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err="1" smtClean="0">
                  <a:latin typeface="Courier New"/>
                  <a:cs typeface="Courier New"/>
                </a:rPr>
                <a:t>foo</a:t>
              </a:r>
              <a:endParaRPr lang="de-DE" dirty="0">
                <a:latin typeface="Courier New"/>
                <a:cs typeface="Courier New"/>
              </a:endParaRPr>
            </a:p>
          </p:txBody>
        </p:sp>
        <p:sp>
          <p:nvSpPr>
            <p:cNvPr id="26" name="Textfeld 25"/>
            <p:cNvSpPr txBox="1"/>
            <p:nvPr/>
          </p:nvSpPr>
          <p:spPr>
            <a:xfrm>
              <a:off x="452549" y="1270407"/>
              <a:ext cx="7308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257cc</a:t>
              </a:r>
              <a:endParaRPr lang="de-DE" dirty="0"/>
            </a:p>
          </p:txBody>
        </p:sp>
      </p:grpSp>
      <p:grpSp>
        <p:nvGrpSpPr>
          <p:cNvPr id="27" name="Gruppierung 26"/>
          <p:cNvGrpSpPr/>
          <p:nvPr/>
        </p:nvGrpSpPr>
        <p:grpSpPr>
          <a:xfrm>
            <a:off x="7154884" y="5359967"/>
            <a:ext cx="1015463" cy="1376680"/>
            <a:chOff x="5626756" y="4200235"/>
            <a:chExt cx="1015463" cy="1376680"/>
          </a:xfrm>
        </p:grpSpPr>
        <p:sp>
          <p:nvSpPr>
            <p:cNvPr id="28" name="Oval 27"/>
            <p:cNvSpPr/>
            <p:nvPr/>
          </p:nvSpPr>
          <p:spPr>
            <a:xfrm>
              <a:off x="5626756" y="4613365"/>
              <a:ext cx="1015463" cy="963550"/>
            </a:xfrm>
            <a:prstGeom prst="ellipse">
              <a:avLst/>
            </a:prstGeom>
            <a:solidFill>
              <a:srgbClr val="948A54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200" dirty="0" smtClean="0">
                  <a:latin typeface="Courier New"/>
                  <a:cs typeface="Courier New"/>
                </a:rPr>
                <a:t>403a6</a:t>
              </a:r>
              <a:endParaRPr lang="de-DE" sz="1200" dirty="0">
                <a:latin typeface="Courier New"/>
                <a:cs typeface="Courier New"/>
              </a:endParaRPr>
            </a:p>
          </p:txBody>
        </p:sp>
        <p:sp>
          <p:nvSpPr>
            <p:cNvPr id="29" name="Textfeld 28"/>
            <p:cNvSpPr txBox="1"/>
            <p:nvPr/>
          </p:nvSpPr>
          <p:spPr>
            <a:xfrm>
              <a:off x="5772739" y="4200235"/>
              <a:ext cx="7632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458a1</a:t>
              </a:r>
              <a:endParaRPr lang="de-DE" dirty="0"/>
            </a:p>
          </p:txBody>
        </p:sp>
      </p:grpSp>
      <p:grpSp>
        <p:nvGrpSpPr>
          <p:cNvPr id="30" name="Gruppierung 29"/>
          <p:cNvGrpSpPr/>
          <p:nvPr/>
        </p:nvGrpSpPr>
        <p:grpSpPr>
          <a:xfrm>
            <a:off x="6052451" y="2558997"/>
            <a:ext cx="1751792" cy="1283732"/>
            <a:chOff x="452549" y="1270407"/>
            <a:chExt cx="1751792" cy="1283732"/>
          </a:xfrm>
        </p:grpSpPr>
        <p:sp>
          <p:nvSpPr>
            <p:cNvPr id="31" name="Rechteck 30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sz="1200" dirty="0" smtClean="0">
                  <a:latin typeface="Courier New"/>
                  <a:cs typeface="Courier New"/>
                </a:rPr>
                <a:t>hello.txt:94954</a:t>
              </a:r>
            </a:p>
            <a:p>
              <a:r>
                <a:rPr lang="de-DE" sz="1200" dirty="0" err="1" smtClean="0">
                  <a:latin typeface="Courier New"/>
                  <a:cs typeface="Courier New"/>
                </a:rPr>
                <a:t>bar.txt</a:t>
              </a:r>
              <a:r>
                <a:rPr lang="de-DE" sz="1200" dirty="0" smtClean="0">
                  <a:latin typeface="Courier New"/>
                  <a:cs typeface="Courier New"/>
                </a:rPr>
                <a:t>: 257cc</a:t>
              </a:r>
            </a:p>
          </p:txBody>
        </p:sp>
        <p:sp>
          <p:nvSpPr>
            <p:cNvPr id="32" name="Textfeld 31"/>
            <p:cNvSpPr txBox="1"/>
            <p:nvPr/>
          </p:nvSpPr>
          <p:spPr>
            <a:xfrm>
              <a:off x="452549" y="1270407"/>
              <a:ext cx="7632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403a6</a:t>
              </a:r>
              <a:endParaRPr lang="de-DE" dirty="0"/>
            </a:p>
          </p:txBody>
        </p:sp>
      </p:grpSp>
      <p:cxnSp>
        <p:nvCxnSpPr>
          <p:cNvPr id="34" name="Gewinkelte Verbindung 33"/>
          <p:cNvCxnSpPr>
            <a:stCxn id="28" idx="2"/>
            <a:endCxn id="8" idx="6"/>
          </p:cNvCxnSpPr>
          <p:nvPr/>
        </p:nvCxnSpPr>
        <p:spPr>
          <a:xfrm rot="10800000">
            <a:off x="6642220" y="6117070"/>
            <a:ext cx="512665" cy="137802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" name="Gruppierung 6"/>
          <p:cNvGrpSpPr/>
          <p:nvPr/>
        </p:nvGrpSpPr>
        <p:grpSpPr>
          <a:xfrm>
            <a:off x="262773" y="3960377"/>
            <a:ext cx="2189739" cy="1900196"/>
            <a:chOff x="262773" y="3960377"/>
            <a:chExt cx="2189739" cy="1900196"/>
          </a:xfrm>
        </p:grpSpPr>
        <p:sp>
          <p:nvSpPr>
            <p:cNvPr id="5" name="Rechteck 4"/>
            <p:cNvSpPr/>
            <p:nvPr/>
          </p:nvSpPr>
          <p:spPr>
            <a:xfrm>
              <a:off x="350361" y="4329709"/>
              <a:ext cx="2102151" cy="153086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Textfeld 5"/>
            <p:cNvSpPr txBox="1"/>
            <p:nvPr/>
          </p:nvSpPr>
          <p:spPr>
            <a:xfrm>
              <a:off x="262773" y="3960377"/>
              <a:ext cx="6078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 smtClean="0"/>
                <a:t>sub</a:t>
              </a:r>
              <a:r>
                <a:rPr lang="de-DE" dirty="0" smtClean="0"/>
                <a:t>/</a:t>
              </a:r>
              <a:endParaRPr lang="de-DE" dirty="0"/>
            </a:p>
          </p:txBody>
        </p:sp>
      </p:grpSp>
      <p:grpSp>
        <p:nvGrpSpPr>
          <p:cNvPr id="35" name="Gruppierung 34"/>
          <p:cNvGrpSpPr/>
          <p:nvPr/>
        </p:nvGrpSpPr>
        <p:grpSpPr>
          <a:xfrm>
            <a:off x="584987" y="4648974"/>
            <a:ext cx="1409614" cy="1025797"/>
            <a:chOff x="452549" y="1270407"/>
            <a:chExt cx="1751792" cy="1283732"/>
          </a:xfrm>
        </p:grpSpPr>
        <p:sp>
          <p:nvSpPr>
            <p:cNvPr id="36" name="Rechteck 35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err="1" smtClean="0">
                  <a:latin typeface="Courier New"/>
                  <a:cs typeface="Courier New"/>
                </a:rPr>
                <a:t>baz</a:t>
              </a:r>
              <a:endParaRPr lang="de-DE" dirty="0">
                <a:latin typeface="Courier New"/>
                <a:cs typeface="Courier New"/>
              </a:endParaRPr>
            </a:p>
          </p:txBody>
        </p:sp>
        <p:sp>
          <p:nvSpPr>
            <p:cNvPr id="37" name="Textfeld 36"/>
            <p:cNvSpPr txBox="1"/>
            <p:nvPr/>
          </p:nvSpPr>
          <p:spPr>
            <a:xfrm>
              <a:off x="452549" y="1270407"/>
              <a:ext cx="1396567" cy="4622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 smtClean="0"/>
                <a:t>foobar.txt</a:t>
              </a:r>
              <a:endParaRPr lang="de-DE" dirty="0"/>
            </a:p>
          </p:txBody>
        </p:sp>
      </p:grpSp>
      <p:grpSp>
        <p:nvGrpSpPr>
          <p:cNvPr id="38" name="Gruppierung 37"/>
          <p:cNvGrpSpPr/>
          <p:nvPr/>
        </p:nvGrpSpPr>
        <p:grpSpPr>
          <a:xfrm>
            <a:off x="6822135" y="652344"/>
            <a:ext cx="1751792" cy="1283732"/>
            <a:chOff x="452549" y="1270407"/>
            <a:chExt cx="1751792" cy="1283732"/>
          </a:xfrm>
        </p:grpSpPr>
        <p:sp>
          <p:nvSpPr>
            <p:cNvPr id="39" name="Rechteck 38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err="1" smtClean="0">
                  <a:latin typeface="Courier New"/>
                  <a:cs typeface="Courier New"/>
                </a:rPr>
                <a:t>baz</a:t>
              </a:r>
              <a:endParaRPr lang="de-DE" dirty="0">
                <a:latin typeface="Courier New"/>
                <a:cs typeface="Courier New"/>
              </a:endParaRPr>
            </a:p>
          </p:txBody>
        </p:sp>
        <p:sp>
          <p:nvSpPr>
            <p:cNvPr id="40" name="Textfeld 39"/>
            <p:cNvSpPr txBox="1"/>
            <p:nvPr/>
          </p:nvSpPr>
          <p:spPr>
            <a:xfrm>
              <a:off x="452549" y="1270407"/>
              <a:ext cx="7696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76018</a:t>
              </a:r>
              <a:endParaRPr lang="de-DE" dirty="0"/>
            </a:p>
          </p:txBody>
        </p:sp>
      </p:grpSp>
      <p:grpSp>
        <p:nvGrpSpPr>
          <p:cNvPr id="41" name="Gruppierung 40"/>
          <p:cNvGrpSpPr/>
          <p:nvPr/>
        </p:nvGrpSpPr>
        <p:grpSpPr>
          <a:xfrm>
            <a:off x="6815663" y="2427606"/>
            <a:ext cx="1751792" cy="1283732"/>
            <a:chOff x="452549" y="1270407"/>
            <a:chExt cx="1751792" cy="1283732"/>
          </a:xfrm>
        </p:grpSpPr>
        <p:sp>
          <p:nvSpPr>
            <p:cNvPr id="42" name="Rechteck 41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sz="1200" dirty="0" smtClean="0">
                  <a:latin typeface="Courier New"/>
                  <a:cs typeface="Courier New"/>
                </a:rPr>
                <a:t>hello.txt:94954</a:t>
              </a:r>
            </a:p>
            <a:p>
              <a:r>
                <a:rPr lang="de-DE" sz="1200" dirty="0" err="1" smtClean="0">
                  <a:latin typeface="Courier New"/>
                  <a:cs typeface="Courier New"/>
                </a:rPr>
                <a:t>bar.txt</a:t>
              </a:r>
              <a:r>
                <a:rPr lang="de-DE" sz="1200" dirty="0" smtClean="0">
                  <a:latin typeface="Courier New"/>
                  <a:cs typeface="Courier New"/>
                </a:rPr>
                <a:t>: 257cc</a:t>
              </a:r>
            </a:p>
            <a:p>
              <a:r>
                <a:rPr lang="de-DE" sz="1200" dirty="0" err="1" smtClean="0">
                  <a:latin typeface="Courier New"/>
                  <a:cs typeface="Courier New"/>
                </a:rPr>
                <a:t>sub</a:t>
              </a:r>
              <a:r>
                <a:rPr lang="de-DE" sz="1200" dirty="0" smtClean="0">
                  <a:latin typeface="Courier New"/>
                  <a:cs typeface="Courier New"/>
                </a:rPr>
                <a:t>: e0eef</a:t>
              </a:r>
            </a:p>
          </p:txBody>
        </p:sp>
        <p:sp>
          <p:nvSpPr>
            <p:cNvPr id="43" name="Textfeld 42"/>
            <p:cNvSpPr txBox="1"/>
            <p:nvPr/>
          </p:nvSpPr>
          <p:spPr>
            <a:xfrm>
              <a:off x="452549" y="1270407"/>
              <a:ext cx="7481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6c35e</a:t>
              </a:r>
              <a:endParaRPr lang="de-DE" dirty="0"/>
            </a:p>
          </p:txBody>
        </p:sp>
      </p:grpSp>
      <p:grpSp>
        <p:nvGrpSpPr>
          <p:cNvPr id="45" name="Gruppierung 44"/>
          <p:cNvGrpSpPr/>
          <p:nvPr/>
        </p:nvGrpSpPr>
        <p:grpSpPr>
          <a:xfrm>
            <a:off x="5215185" y="3940477"/>
            <a:ext cx="1751792" cy="1283732"/>
            <a:chOff x="452549" y="1270407"/>
            <a:chExt cx="1751792" cy="1283732"/>
          </a:xfrm>
        </p:grpSpPr>
        <p:sp>
          <p:nvSpPr>
            <p:cNvPr id="46" name="Rechteck 45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sz="1200" dirty="0" smtClean="0">
                  <a:latin typeface="Courier New"/>
                  <a:cs typeface="Courier New"/>
                </a:rPr>
                <a:t>foobar.txt:76018</a:t>
              </a:r>
            </a:p>
          </p:txBody>
        </p:sp>
        <p:sp>
          <p:nvSpPr>
            <p:cNvPr id="47" name="Textfeld 46"/>
            <p:cNvSpPr txBox="1"/>
            <p:nvPr/>
          </p:nvSpPr>
          <p:spPr>
            <a:xfrm>
              <a:off x="452549" y="1270407"/>
              <a:ext cx="7232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e0eef</a:t>
              </a:r>
              <a:endParaRPr lang="de-DE" dirty="0"/>
            </a:p>
          </p:txBody>
        </p:sp>
      </p:grpSp>
      <p:grpSp>
        <p:nvGrpSpPr>
          <p:cNvPr id="48" name="Gruppierung 47"/>
          <p:cNvGrpSpPr/>
          <p:nvPr/>
        </p:nvGrpSpPr>
        <p:grpSpPr>
          <a:xfrm>
            <a:off x="7709755" y="4309809"/>
            <a:ext cx="1109951" cy="1319512"/>
            <a:chOff x="5772739" y="4200235"/>
            <a:chExt cx="1109951" cy="1319512"/>
          </a:xfrm>
        </p:grpSpPr>
        <p:sp>
          <p:nvSpPr>
            <p:cNvPr id="49" name="Oval 48"/>
            <p:cNvSpPr/>
            <p:nvPr/>
          </p:nvSpPr>
          <p:spPr>
            <a:xfrm>
              <a:off x="5867227" y="4556197"/>
              <a:ext cx="1015463" cy="963550"/>
            </a:xfrm>
            <a:prstGeom prst="ellipse">
              <a:avLst/>
            </a:prstGeom>
            <a:solidFill>
              <a:srgbClr val="948A54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200" dirty="0" smtClean="0">
                  <a:latin typeface="Courier New"/>
                  <a:cs typeface="Courier New"/>
                </a:rPr>
                <a:t>6c35e</a:t>
              </a:r>
              <a:endParaRPr lang="de-DE" sz="1200" dirty="0">
                <a:latin typeface="Courier New"/>
                <a:cs typeface="Courier New"/>
              </a:endParaRPr>
            </a:p>
          </p:txBody>
        </p:sp>
        <p:sp>
          <p:nvSpPr>
            <p:cNvPr id="50" name="Textfeld 49"/>
            <p:cNvSpPr txBox="1"/>
            <p:nvPr/>
          </p:nvSpPr>
          <p:spPr>
            <a:xfrm>
              <a:off x="5772739" y="4200235"/>
              <a:ext cx="7760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b67eb</a:t>
              </a:r>
              <a:endParaRPr lang="de-DE" dirty="0"/>
            </a:p>
          </p:txBody>
        </p:sp>
      </p:grpSp>
      <p:cxnSp>
        <p:nvCxnSpPr>
          <p:cNvPr id="51" name="Gewinkelte Verbindung 50"/>
          <p:cNvCxnSpPr>
            <a:stCxn id="49" idx="4"/>
            <a:endCxn id="28" idx="6"/>
          </p:cNvCxnSpPr>
          <p:nvPr/>
        </p:nvCxnSpPr>
        <p:spPr>
          <a:xfrm rot="5400000">
            <a:off x="7928386" y="5871282"/>
            <a:ext cx="625551" cy="141628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Gewinkelte Verbindung 52"/>
          <p:cNvCxnSpPr>
            <a:stCxn id="19" idx="2"/>
            <a:endCxn id="49" idx="2"/>
          </p:cNvCxnSpPr>
          <p:nvPr/>
        </p:nvCxnSpPr>
        <p:spPr>
          <a:xfrm rot="16200000" flipH="1">
            <a:off x="7262831" y="4606133"/>
            <a:ext cx="870353" cy="212471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4" name="Gruppierung 53"/>
          <p:cNvGrpSpPr/>
          <p:nvPr/>
        </p:nvGrpSpPr>
        <p:grpSpPr>
          <a:xfrm>
            <a:off x="5342970" y="580951"/>
            <a:ext cx="1299249" cy="1063621"/>
            <a:chOff x="452549" y="1270407"/>
            <a:chExt cx="1751792" cy="1283732"/>
          </a:xfrm>
        </p:grpSpPr>
        <p:sp>
          <p:nvSpPr>
            <p:cNvPr id="55" name="Rechteck 54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  <a:solidFill>
              <a:srgbClr val="FAC090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sz="1200" dirty="0" smtClean="0">
                  <a:solidFill>
                    <a:srgbClr val="000000"/>
                  </a:solidFill>
                  <a:latin typeface="Courier New"/>
                  <a:cs typeface="Courier New"/>
                </a:rPr>
                <a:t>b67eb</a:t>
              </a:r>
            </a:p>
          </p:txBody>
        </p:sp>
        <p:sp>
          <p:nvSpPr>
            <p:cNvPr id="56" name="Textfeld 55"/>
            <p:cNvSpPr txBox="1"/>
            <p:nvPr/>
          </p:nvSpPr>
          <p:spPr>
            <a:xfrm>
              <a:off x="452549" y="1270407"/>
              <a:ext cx="7232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e0eef</a:t>
              </a:r>
              <a:endParaRPr lang="de-DE" dirty="0"/>
            </a:p>
          </p:txBody>
        </p:sp>
      </p:grpSp>
      <p:sp>
        <p:nvSpPr>
          <p:cNvPr id="9" name="Abgerundete rechteckige Legende 8"/>
          <p:cNvSpPr/>
          <p:nvPr/>
        </p:nvSpPr>
        <p:spPr>
          <a:xfrm>
            <a:off x="3552958" y="2800063"/>
            <a:ext cx="1470982" cy="642368"/>
          </a:xfrm>
          <a:prstGeom prst="wedgeRoundRectCallout">
            <a:avLst>
              <a:gd name="adj1" fmla="val 89589"/>
              <a:gd name="adj2" fmla="val -253411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 smtClean="0"/>
              <a:t>git</a:t>
            </a:r>
            <a:r>
              <a:rPr lang="de-DE" dirty="0" smtClean="0"/>
              <a:t> tag –a </a:t>
            </a:r>
            <a:r>
              <a:rPr lang="de-DE" dirty="0" err="1" smtClean="0"/>
              <a:t>aTag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75912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Remotes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3967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endParaRPr lang="de-DE"/>
          </a:p>
        </p:txBody>
      </p:sp>
      <p:sp>
        <p:nvSpPr>
          <p:cNvPr id="3" name="Textfeld 2"/>
          <p:cNvSpPr txBox="1"/>
          <p:nvPr/>
        </p:nvSpPr>
        <p:spPr>
          <a:xfrm>
            <a:off x="642324" y="1927102"/>
            <a:ext cx="5587024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latin typeface="Courier New"/>
                <a:cs typeface="Courier New"/>
              </a:rPr>
              <a:t>### Bare </a:t>
            </a:r>
            <a:r>
              <a:rPr lang="de-DE" b="1" dirty="0" err="1" smtClean="0">
                <a:latin typeface="Courier New"/>
                <a:cs typeface="Courier New"/>
              </a:rPr>
              <a:t>Repo</a:t>
            </a:r>
            <a:r>
              <a:rPr lang="de-DE" b="1" dirty="0" smtClean="0">
                <a:latin typeface="Courier New"/>
                <a:cs typeface="Courier New"/>
              </a:rPr>
              <a:t> erzeugen</a:t>
            </a:r>
          </a:p>
          <a:p>
            <a:r>
              <a:rPr lang="de-DE" b="1" dirty="0" smtClean="0">
                <a:latin typeface="Courier New"/>
                <a:cs typeface="Courier New"/>
              </a:rPr>
              <a:t>$ cd ..</a:t>
            </a: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init</a:t>
            </a:r>
            <a:r>
              <a:rPr lang="de-DE" b="1" dirty="0" smtClean="0">
                <a:latin typeface="Courier New"/>
                <a:cs typeface="Courier New"/>
              </a:rPr>
              <a:t> --bare </a:t>
            </a:r>
            <a:r>
              <a:rPr lang="de-DE" b="1" dirty="0" err="1" smtClean="0">
                <a:latin typeface="Courier New"/>
                <a:cs typeface="Courier New"/>
              </a:rPr>
              <a:t>server.git</a:t>
            </a:r>
            <a:endParaRPr lang="de-DE" b="1" dirty="0" smtClean="0">
              <a:latin typeface="Courier New"/>
              <a:cs typeface="Courier New"/>
            </a:endParaRPr>
          </a:p>
          <a:p>
            <a:endParaRPr lang="de-DE" b="1" dirty="0">
              <a:latin typeface="Courier New"/>
              <a:cs typeface="Courier New"/>
            </a:endParaRPr>
          </a:p>
          <a:p>
            <a:r>
              <a:rPr lang="de-DE" b="1" dirty="0" smtClean="0">
                <a:latin typeface="Courier New"/>
                <a:cs typeface="Courier New"/>
              </a:rPr>
              <a:t>### Remote </a:t>
            </a:r>
            <a:r>
              <a:rPr lang="de-DE" b="1" dirty="0" err="1" smtClean="0">
                <a:latin typeface="Courier New"/>
                <a:cs typeface="Courier New"/>
              </a:rPr>
              <a:t>Repo</a:t>
            </a:r>
            <a:r>
              <a:rPr lang="de-DE" b="1" dirty="0" smtClean="0">
                <a:latin typeface="Courier New"/>
                <a:cs typeface="Courier New"/>
              </a:rPr>
              <a:t> setzen</a:t>
            </a:r>
          </a:p>
          <a:p>
            <a:r>
              <a:rPr lang="de-DE" b="1" dirty="0" smtClean="0">
                <a:latin typeface="Courier New"/>
                <a:cs typeface="Courier New"/>
              </a:rPr>
              <a:t>$ cd </a:t>
            </a:r>
            <a:r>
              <a:rPr lang="de-DE" b="1" dirty="0" err="1" smtClean="0">
                <a:latin typeface="Courier New"/>
                <a:cs typeface="Courier New"/>
              </a:rPr>
              <a:t>git-wks</a:t>
            </a:r>
            <a:endParaRPr lang="de-DE" b="1" dirty="0" smtClean="0">
              <a:latin typeface="Courier New"/>
              <a:cs typeface="Courier New"/>
            </a:endParaRP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remote </a:t>
            </a:r>
            <a:r>
              <a:rPr lang="de-DE" b="1" dirty="0" err="1" smtClean="0">
                <a:latin typeface="Courier New"/>
                <a:cs typeface="Courier New"/>
              </a:rPr>
              <a:t>add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server</a:t>
            </a:r>
            <a:r>
              <a:rPr lang="de-DE" b="1" dirty="0" smtClean="0">
                <a:latin typeface="Courier New"/>
                <a:cs typeface="Courier New"/>
              </a:rPr>
              <a:t> ../</a:t>
            </a:r>
            <a:r>
              <a:rPr lang="de-DE" b="1" dirty="0" err="1" smtClean="0">
                <a:latin typeface="Courier New"/>
                <a:cs typeface="Courier New"/>
              </a:rPr>
              <a:t>server.git</a:t>
            </a:r>
            <a:endParaRPr lang="de-DE" b="1" dirty="0" smtClean="0">
              <a:latin typeface="Courier New"/>
              <a:cs typeface="Courier New"/>
            </a:endParaRPr>
          </a:p>
          <a:p>
            <a:endParaRPr lang="de-DE" b="1" dirty="0" smtClean="0">
              <a:latin typeface="Courier New"/>
              <a:cs typeface="Courier New"/>
            </a:endParaRPr>
          </a:p>
          <a:p>
            <a:r>
              <a:rPr lang="de-DE" b="1" dirty="0" smtClean="0">
                <a:latin typeface="Courier New"/>
                <a:cs typeface="Courier New"/>
              </a:rPr>
              <a:t>### Auf Start gehen</a:t>
            </a:r>
            <a:endParaRPr lang="de-DE" b="1" dirty="0">
              <a:latin typeface="Courier New"/>
              <a:cs typeface="Courier New"/>
            </a:endParaRP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>
                <a:latin typeface="Courier New"/>
                <a:cs typeface="Courier New"/>
              </a:rPr>
              <a:t>git</a:t>
            </a:r>
            <a:r>
              <a:rPr lang="de-DE" b="1" dirty="0">
                <a:latin typeface="Courier New"/>
                <a:cs typeface="Courier New"/>
              </a:rPr>
              <a:t> </a:t>
            </a:r>
            <a:r>
              <a:rPr lang="de-DE" b="1" dirty="0" err="1">
                <a:latin typeface="Courier New"/>
                <a:cs typeface="Courier New"/>
              </a:rPr>
              <a:t>checkout</a:t>
            </a:r>
            <a:r>
              <a:rPr lang="de-DE" b="1" dirty="0">
                <a:latin typeface="Courier New"/>
                <a:cs typeface="Courier New"/>
              </a:rPr>
              <a:t> uebung0</a:t>
            </a:r>
          </a:p>
          <a:p>
            <a:r>
              <a:rPr lang="de-DE" b="1" dirty="0">
                <a:latin typeface="Courier New"/>
                <a:cs typeface="Courier New"/>
              </a:rPr>
              <a:t># ggf.: </a:t>
            </a:r>
            <a:r>
              <a:rPr lang="de-DE" b="1" dirty="0" err="1">
                <a:latin typeface="Courier New"/>
                <a:cs typeface="Courier New"/>
              </a:rPr>
              <a:t>git</a:t>
            </a:r>
            <a:r>
              <a:rPr lang="de-DE" b="1" dirty="0">
                <a:latin typeface="Courier New"/>
                <a:cs typeface="Courier New"/>
              </a:rPr>
              <a:t> </a:t>
            </a:r>
            <a:r>
              <a:rPr lang="de-DE" b="1" dirty="0" err="1">
                <a:latin typeface="Courier New"/>
                <a:cs typeface="Courier New"/>
              </a:rPr>
              <a:t>reset</a:t>
            </a:r>
            <a:r>
              <a:rPr lang="de-DE" b="1" dirty="0">
                <a:latin typeface="Courier New"/>
                <a:cs typeface="Courier New"/>
              </a:rPr>
              <a:t> --</a:t>
            </a:r>
            <a:r>
              <a:rPr lang="de-DE" b="1" dirty="0" err="1">
                <a:latin typeface="Courier New"/>
                <a:cs typeface="Courier New"/>
              </a:rPr>
              <a:t>hard</a:t>
            </a:r>
            <a:r>
              <a:rPr lang="de-DE" b="1" dirty="0">
                <a:latin typeface="Courier New"/>
                <a:cs typeface="Courier New"/>
              </a:rPr>
              <a:t> </a:t>
            </a:r>
            <a:r>
              <a:rPr lang="de-DE" b="1" dirty="0" err="1">
                <a:latin typeface="Courier New"/>
                <a:cs typeface="Courier New"/>
              </a:rPr>
              <a:t>origin</a:t>
            </a:r>
            <a:r>
              <a:rPr lang="de-DE" b="1" dirty="0">
                <a:latin typeface="Courier New"/>
                <a:cs typeface="Courier New"/>
              </a:rPr>
              <a:t>/uebung0</a:t>
            </a:r>
          </a:p>
          <a:p>
            <a:endParaRPr lang="de-DE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137289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503624" y="280305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4" name="Oval 3"/>
          <p:cNvSpPr/>
          <p:nvPr/>
        </p:nvSpPr>
        <p:spPr>
          <a:xfrm>
            <a:off x="1503624" y="1948109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B</a:t>
            </a:r>
          </a:p>
        </p:txBody>
      </p:sp>
      <p:sp>
        <p:nvSpPr>
          <p:cNvPr id="5" name="Oval 4"/>
          <p:cNvSpPr/>
          <p:nvPr/>
        </p:nvSpPr>
        <p:spPr>
          <a:xfrm>
            <a:off x="1503624" y="102016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C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13" name="Gerade Verbindung mit Pfeil 12"/>
          <p:cNvCxnSpPr>
            <a:stCxn id="5" idx="4"/>
            <a:endCxn id="4" idx="0"/>
          </p:cNvCxnSpPr>
          <p:nvPr/>
        </p:nvCxnSpPr>
        <p:spPr>
          <a:xfrm>
            <a:off x="1795590" y="1589534"/>
            <a:ext cx="0" cy="3585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>
            <a:stCxn id="4" idx="4"/>
            <a:endCxn id="2" idx="0"/>
          </p:cNvCxnSpPr>
          <p:nvPr/>
        </p:nvCxnSpPr>
        <p:spPr>
          <a:xfrm>
            <a:off x="1795590" y="2517480"/>
            <a:ext cx="0" cy="2855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hteck 15"/>
          <p:cNvSpPr/>
          <p:nvPr/>
        </p:nvSpPr>
        <p:spPr>
          <a:xfrm>
            <a:off x="2556030" y="777490"/>
            <a:ext cx="1021879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uebung0</a:t>
            </a:r>
            <a:endParaRPr lang="de-DE" dirty="0"/>
          </a:p>
        </p:txBody>
      </p:sp>
      <p:cxnSp>
        <p:nvCxnSpPr>
          <p:cNvPr id="18" name="Gerade Verbindung mit Pfeil 17"/>
          <p:cNvCxnSpPr>
            <a:stCxn id="16" idx="1"/>
            <a:endCxn id="5" idx="6"/>
          </p:cNvCxnSpPr>
          <p:nvPr/>
        </p:nvCxnSpPr>
        <p:spPr>
          <a:xfrm flipH="1">
            <a:off x="2087555" y="930782"/>
            <a:ext cx="468475" cy="3740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hteck 9"/>
          <p:cNvSpPr/>
          <p:nvPr/>
        </p:nvSpPr>
        <p:spPr>
          <a:xfrm>
            <a:off x="2556030" y="1436242"/>
            <a:ext cx="1735865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origin</a:t>
            </a:r>
            <a:r>
              <a:rPr lang="de-DE" dirty="0" smtClean="0"/>
              <a:t>/uebung0</a:t>
            </a:r>
            <a:endParaRPr lang="de-DE" dirty="0"/>
          </a:p>
        </p:txBody>
      </p:sp>
      <p:cxnSp>
        <p:nvCxnSpPr>
          <p:cNvPr id="7" name="Gerade Verbindung mit Pfeil 6"/>
          <p:cNvCxnSpPr>
            <a:stCxn id="10" idx="1"/>
            <a:endCxn id="5" idx="5"/>
          </p:cNvCxnSpPr>
          <p:nvPr/>
        </p:nvCxnSpPr>
        <p:spPr>
          <a:xfrm flipH="1" flipV="1">
            <a:off x="2002040" y="1506152"/>
            <a:ext cx="553990" cy="833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Abgerundete rechteckige Legende 13"/>
          <p:cNvSpPr/>
          <p:nvPr/>
        </p:nvSpPr>
        <p:spPr>
          <a:xfrm>
            <a:off x="2557358" y="2590477"/>
            <a:ext cx="1953511" cy="642368"/>
          </a:xfrm>
          <a:prstGeom prst="wedgeRoundRectCallout">
            <a:avLst>
              <a:gd name="adj1" fmla="val -14058"/>
              <a:gd name="adj2" fmla="val -103411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checkout</a:t>
            </a:r>
            <a:r>
              <a:rPr lang="de-DE" dirty="0" smtClean="0"/>
              <a:t> uebung0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33452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503624" y="280305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4" name="Oval 3"/>
          <p:cNvSpPr/>
          <p:nvPr/>
        </p:nvSpPr>
        <p:spPr>
          <a:xfrm>
            <a:off x="1503624" y="1948109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B</a:t>
            </a:r>
          </a:p>
        </p:txBody>
      </p:sp>
      <p:sp>
        <p:nvSpPr>
          <p:cNvPr id="5" name="Oval 4"/>
          <p:cNvSpPr/>
          <p:nvPr/>
        </p:nvSpPr>
        <p:spPr>
          <a:xfrm>
            <a:off x="1503624" y="102016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C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13" name="Gerade Verbindung mit Pfeil 12"/>
          <p:cNvCxnSpPr>
            <a:stCxn id="5" idx="4"/>
            <a:endCxn id="4" idx="0"/>
          </p:cNvCxnSpPr>
          <p:nvPr/>
        </p:nvCxnSpPr>
        <p:spPr>
          <a:xfrm>
            <a:off x="1795590" y="1589534"/>
            <a:ext cx="0" cy="3585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>
            <a:stCxn id="4" idx="4"/>
            <a:endCxn id="2" idx="0"/>
          </p:cNvCxnSpPr>
          <p:nvPr/>
        </p:nvCxnSpPr>
        <p:spPr>
          <a:xfrm>
            <a:off x="1795590" y="2517480"/>
            <a:ext cx="0" cy="2855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hteck 15"/>
          <p:cNvSpPr/>
          <p:nvPr/>
        </p:nvSpPr>
        <p:spPr>
          <a:xfrm>
            <a:off x="2628356" y="587700"/>
            <a:ext cx="1021879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uebung0</a:t>
            </a:r>
            <a:endParaRPr lang="de-DE" dirty="0"/>
          </a:p>
        </p:txBody>
      </p:sp>
      <p:cxnSp>
        <p:nvCxnSpPr>
          <p:cNvPr id="18" name="Gerade Verbindung mit Pfeil 17"/>
          <p:cNvCxnSpPr>
            <a:stCxn id="16" idx="1"/>
            <a:endCxn id="5" idx="6"/>
          </p:cNvCxnSpPr>
          <p:nvPr/>
        </p:nvCxnSpPr>
        <p:spPr>
          <a:xfrm flipH="1">
            <a:off x="2087555" y="740992"/>
            <a:ext cx="540801" cy="5638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5655954" y="3525721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10" name="Oval 9"/>
          <p:cNvSpPr/>
          <p:nvPr/>
        </p:nvSpPr>
        <p:spPr>
          <a:xfrm>
            <a:off x="5655954" y="267077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B</a:t>
            </a:r>
          </a:p>
        </p:txBody>
      </p:sp>
      <p:sp>
        <p:nvSpPr>
          <p:cNvPr id="11" name="Oval 10"/>
          <p:cNvSpPr/>
          <p:nvPr/>
        </p:nvSpPr>
        <p:spPr>
          <a:xfrm>
            <a:off x="5655954" y="1742826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C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12" name="Gerade Verbindung mit Pfeil 11"/>
          <p:cNvCxnSpPr>
            <a:stCxn id="11" idx="4"/>
            <a:endCxn id="10" idx="0"/>
          </p:cNvCxnSpPr>
          <p:nvPr/>
        </p:nvCxnSpPr>
        <p:spPr>
          <a:xfrm>
            <a:off x="5947920" y="2312197"/>
            <a:ext cx="0" cy="3585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>
            <a:stCxn id="10" idx="4"/>
            <a:endCxn id="9" idx="0"/>
          </p:cNvCxnSpPr>
          <p:nvPr/>
        </p:nvCxnSpPr>
        <p:spPr>
          <a:xfrm>
            <a:off x="5947920" y="3240143"/>
            <a:ext cx="0" cy="2855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hteck 16"/>
          <p:cNvSpPr/>
          <p:nvPr/>
        </p:nvSpPr>
        <p:spPr>
          <a:xfrm>
            <a:off x="6780686" y="1806737"/>
            <a:ext cx="1021879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uebung0</a:t>
            </a:r>
            <a:endParaRPr lang="de-DE" dirty="0"/>
          </a:p>
        </p:txBody>
      </p:sp>
      <p:cxnSp>
        <p:nvCxnSpPr>
          <p:cNvPr id="19" name="Gerade Verbindung mit Pfeil 18"/>
          <p:cNvCxnSpPr>
            <a:stCxn id="17" idx="1"/>
            <a:endCxn id="11" idx="6"/>
          </p:cNvCxnSpPr>
          <p:nvPr/>
        </p:nvCxnSpPr>
        <p:spPr>
          <a:xfrm flipH="1">
            <a:off x="6239885" y="1960029"/>
            <a:ext cx="540801" cy="674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hteck 19"/>
          <p:cNvSpPr/>
          <p:nvPr/>
        </p:nvSpPr>
        <p:spPr>
          <a:xfrm>
            <a:off x="2628355" y="1589534"/>
            <a:ext cx="1940907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server</a:t>
            </a:r>
            <a:r>
              <a:rPr lang="de-DE" dirty="0" smtClean="0"/>
              <a:t>/uebung0</a:t>
            </a:r>
            <a:endParaRPr lang="de-DE" dirty="0"/>
          </a:p>
        </p:txBody>
      </p:sp>
      <p:cxnSp>
        <p:nvCxnSpPr>
          <p:cNvPr id="8" name="Gerade Verbindung mit Pfeil 7"/>
          <p:cNvCxnSpPr>
            <a:stCxn id="20" idx="1"/>
            <a:endCxn id="5" idx="6"/>
          </p:cNvCxnSpPr>
          <p:nvPr/>
        </p:nvCxnSpPr>
        <p:spPr>
          <a:xfrm flipH="1" flipV="1">
            <a:off x="2087555" y="1304849"/>
            <a:ext cx="540800" cy="43797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Abgerundete rechteckige Legende 21"/>
          <p:cNvSpPr/>
          <p:nvPr/>
        </p:nvSpPr>
        <p:spPr>
          <a:xfrm>
            <a:off x="3024503" y="2730061"/>
            <a:ext cx="1953511" cy="642368"/>
          </a:xfrm>
          <a:prstGeom prst="wedgeRoundRectCallout">
            <a:avLst>
              <a:gd name="adj1" fmla="val 33021"/>
              <a:gd name="adj2" fmla="val -103411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 smtClean="0"/>
              <a:t>git</a:t>
            </a:r>
            <a:r>
              <a:rPr lang="de-DE" dirty="0" smtClean="0"/>
              <a:t> push </a:t>
            </a:r>
            <a:r>
              <a:rPr lang="de-DE" dirty="0" err="1" smtClean="0"/>
              <a:t>server</a:t>
            </a:r>
            <a:r>
              <a:rPr lang="de-DE" dirty="0" smtClean="0"/>
              <a:t> -</a:t>
            </a:r>
            <a:r>
              <a:rPr lang="de-DE" dirty="0" err="1" smtClean="0"/>
              <a:t>u</a:t>
            </a:r>
            <a:r>
              <a:rPr lang="de-DE" dirty="0" smtClean="0"/>
              <a:t> uebung0</a:t>
            </a:r>
            <a:endParaRPr lang="de-DE" dirty="0"/>
          </a:p>
        </p:txBody>
      </p:sp>
      <p:sp>
        <p:nvSpPr>
          <p:cNvPr id="23" name="Rechteck 22"/>
          <p:cNvSpPr/>
          <p:nvPr/>
        </p:nvSpPr>
        <p:spPr>
          <a:xfrm>
            <a:off x="2687413" y="1151557"/>
            <a:ext cx="2290601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origin</a:t>
            </a:r>
            <a:r>
              <a:rPr lang="de-DE" dirty="0" smtClean="0"/>
              <a:t>/uebung0</a:t>
            </a:r>
            <a:endParaRPr lang="de-DE" dirty="0"/>
          </a:p>
        </p:txBody>
      </p:sp>
      <p:cxnSp>
        <p:nvCxnSpPr>
          <p:cNvPr id="7" name="Gerade Verbindung mit Pfeil 6"/>
          <p:cNvCxnSpPr>
            <a:stCxn id="23" idx="1"/>
            <a:endCxn id="5" idx="6"/>
          </p:cNvCxnSpPr>
          <p:nvPr/>
        </p:nvCxnSpPr>
        <p:spPr>
          <a:xfrm flipH="1">
            <a:off x="2087555" y="1304849"/>
            <a:ext cx="59985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4546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endParaRPr lang="de-DE"/>
          </a:p>
        </p:txBody>
      </p:sp>
      <p:sp>
        <p:nvSpPr>
          <p:cNvPr id="3" name="Textfeld 2"/>
          <p:cNvSpPr txBox="1"/>
          <p:nvPr/>
        </p:nvSpPr>
        <p:spPr>
          <a:xfrm>
            <a:off x="642324" y="1927102"/>
            <a:ext cx="7077579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latin typeface="Courier New"/>
                <a:cs typeface="Courier New"/>
              </a:rPr>
              <a:t>### Default </a:t>
            </a:r>
            <a:r>
              <a:rPr lang="de-DE" b="1" dirty="0" err="1" smtClean="0">
                <a:latin typeface="Courier New"/>
                <a:cs typeface="Courier New"/>
              </a:rPr>
              <a:t>Branch</a:t>
            </a:r>
            <a:r>
              <a:rPr lang="de-DE" b="1" dirty="0" smtClean="0">
                <a:latin typeface="Courier New"/>
                <a:cs typeface="Courier New"/>
              </a:rPr>
              <a:t> setzen</a:t>
            </a:r>
          </a:p>
          <a:p>
            <a:r>
              <a:rPr lang="de-DE" b="1" dirty="0" smtClean="0">
                <a:latin typeface="Courier New"/>
                <a:cs typeface="Courier New"/>
              </a:rPr>
              <a:t>$ cd ../</a:t>
            </a:r>
            <a:r>
              <a:rPr lang="de-DE" b="1" dirty="0" err="1" smtClean="0">
                <a:latin typeface="Courier New"/>
                <a:cs typeface="Courier New"/>
              </a:rPr>
              <a:t>server.git</a:t>
            </a:r>
            <a:endParaRPr lang="de-DE" b="1" dirty="0" smtClean="0">
              <a:latin typeface="Courier New"/>
              <a:cs typeface="Courier New"/>
            </a:endParaRP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symbolic-ref</a:t>
            </a:r>
            <a:r>
              <a:rPr lang="de-DE" b="1" dirty="0" smtClean="0">
                <a:latin typeface="Courier New"/>
                <a:cs typeface="Courier New"/>
              </a:rPr>
              <a:t> HEAD </a:t>
            </a:r>
            <a:r>
              <a:rPr lang="de-DE" b="1" dirty="0" err="1" smtClean="0">
                <a:latin typeface="Courier New"/>
                <a:cs typeface="Courier New"/>
              </a:rPr>
              <a:t>refs</a:t>
            </a:r>
            <a:r>
              <a:rPr lang="de-DE" b="1" dirty="0" smtClean="0">
                <a:latin typeface="Courier New"/>
                <a:cs typeface="Courier New"/>
              </a:rPr>
              <a:t>/</a:t>
            </a:r>
            <a:r>
              <a:rPr lang="de-DE" b="1" dirty="0" err="1" smtClean="0">
                <a:latin typeface="Courier New"/>
                <a:cs typeface="Courier New"/>
              </a:rPr>
              <a:t>heads</a:t>
            </a:r>
            <a:r>
              <a:rPr lang="de-DE" b="1" dirty="0" smtClean="0">
                <a:latin typeface="Courier New"/>
                <a:cs typeface="Courier New"/>
              </a:rPr>
              <a:t>/uebung0</a:t>
            </a:r>
          </a:p>
          <a:p>
            <a:r>
              <a:rPr lang="de-DE" b="1" dirty="0" smtClean="0">
                <a:latin typeface="Courier New"/>
                <a:cs typeface="Courier New"/>
              </a:rPr>
              <a:t># oder vi HEAD und s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etzen auf: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refs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/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heads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/uebung0 </a:t>
            </a:r>
          </a:p>
          <a:p>
            <a:r>
              <a:rPr lang="de-DE" b="1" dirty="0" smtClean="0">
                <a:latin typeface="Courier New"/>
                <a:cs typeface="Courier New"/>
                <a:sym typeface="Wingdings"/>
              </a:rPr>
              <a:t>			  (oder Editor nach Wahl ;)</a:t>
            </a:r>
          </a:p>
          <a:p>
            <a:endParaRPr lang="de-DE" b="1" dirty="0">
              <a:latin typeface="Courier New"/>
              <a:cs typeface="Courier New"/>
              <a:sym typeface="Wingdings"/>
            </a:endParaRPr>
          </a:p>
          <a:p>
            <a:r>
              <a:rPr lang="de-DE" b="1" dirty="0" smtClean="0">
                <a:latin typeface="Courier New"/>
                <a:cs typeface="Courier New"/>
                <a:sym typeface="Wingdings"/>
              </a:rPr>
              <a:t>###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Repo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clonen</a:t>
            </a:r>
            <a:endParaRPr lang="de-DE" b="1" dirty="0" smtClean="0">
              <a:latin typeface="Courier New"/>
              <a:cs typeface="Courier New"/>
              <a:sym typeface="Wingdings"/>
            </a:endParaRPr>
          </a:p>
          <a:p>
            <a:r>
              <a:rPr lang="de-DE" b="1" dirty="0" smtClean="0">
                <a:latin typeface="Courier New"/>
                <a:cs typeface="Courier New"/>
                <a:sym typeface="Wingdings"/>
              </a:rPr>
              <a:t>$ cd ..</a:t>
            </a:r>
          </a:p>
          <a:p>
            <a:r>
              <a:rPr lang="de-DE" b="1" dirty="0" smtClean="0">
                <a:latin typeface="Courier New"/>
                <a:cs typeface="Courier New"/>
                <a:sym typeface="Wingdings"/>
              </a:rPr>
              <a:t>$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git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clone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server.git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 local2</a:t>
            </a:r>
          </a:p>
          <a:p>
            <a:endParaRPr lang="de-DE" b="1" dirty="0">
              <a:latin typeface="Courier New"/>
              <a:cs typeface="Courier New"/>
              <a:sym typeface="Wingdings"/>
            </a:endParaRPr>
          </a:p>
          <a:p>
            <a:r>
              <a:rPr lang="de-DE" b="1" dirty="0" smtClean="0">
                <a:latin typeface="Courier New"/>
                <a:cs typeface="Courier New"/>
                <a:sym typeface="Wingdings"/>
              </a:rPr>
              <a:t>### Remote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Repo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 umbenennen</a:t>
            </a:r>
          </a:p>
          <a:p>
            <a:r>
              <a:rPr lang="de-DE" b="1" dirty="0" smtClean="0">
                <a:latin typeface="Courier New"/>
                <a:cs typeface="Courier New"/>
                <a:sym typeface="Wingdings"/>
              </a:rPr>
              <a:t>$ cd local2</a:t>
            </a:r>
          </a:p>
          <a:p>
            <a:r>
              <a:rPr lang="de-DE" b="1" dirty="0" smtClean="0">
                <a:latin typeface="Courier New"/>
                <a:cs typeface="Courier New"/>
                <a:sym typeface="Wingdings"/>
              </a:rPr>
              <a:t>$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git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 remote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rename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origin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server</a:t>
            </a:r>
            <a:endParaRPr lang="de-DE" b="1" dirty="0" smtClean="0">
              <a:latin typeface="Courier New"/>
              <a:cs typeface="Courier New"/>
              <a:sym typeface="Wingdings"/>
            </a:endParaRPr>
          </a:p>
          <a:p>
            <a:endParaRPr lang="de-DE" b="1" dirty="0">
              <a:latin typeface="Courier New"/>
              <a:cs typeface="Courier New"/>
              <a:sym typeface="Wingdings"/>
            </a:endParaRPr>
          </a:p>
          <a:p>
            <a:endParaRPr lang="de-DE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247230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503624" y="280305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4" name="Oval 3"/>
          <p:cNvSpPr/>
          <p:nvPr/>
        </p:nvSpPr>
        <p:spPr>
          <a:xfrm>
            <a:off x="1503624" y="1948109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B</a:t>
            </a:r>
          </a:p>
        </p:txBody>
      </p:sp>
      <p:sp>
        <p:nvSpPr>
          <p:cNvPr id="5" name="Oval 4"/>
          <p:cNvSpPr/>
          <p:nvPr/>
        </p:nvSpPr>
        <p:spPr>
          <a:xfrm>
            <a:off x="1503624" y="102016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C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13" name="Gerade Verbindung mit Pfeil 12"/>
          <p:cNvCxnSpPr>
            <a:stCxn id="5" idx="4"/>
            <a:endCxn id="4" idx="0"/>
          </p:cNvCxnSpPr>
          <p:nvPr/>
        </p:nvCxnSpPr>
        <p:spPr>
          <a:xfrm>
            <a:off x="1795590" y="1589534"/>
            <a:ext cx="0" cy="3585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>
            <a:stCxn id="4" idx="4"/>
            <a:endCxn id="2" idx="0"/>
          </p:cNvCxnSpPr>
          <p:nvPr/>
        </p:nvCxnSpPr>
        <p:spPr>
          <a:xfrm>
            <a:off x="1795590" y="2517480"/>
            <a:ext cx="0" cy="2855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hteck 15"/>
          <p:cNvSpPr/>
          <p:nvPr/>
        </p:nvSpPr>
        <p:spPr>
          <a:xfrm>
            <a:off x="2628356" y="587700"/>
            <a:ext cx="1021879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uebung0</a:t>
            </a:r>
            <a:endParaRPr lang="de-DE" dirty="0"/>
          </a:p>
        </p:txBody>
      </p:sp>
      <p:cxnSp>
        <p:nvCxnSpPr>
          <p:cNvPr id="18" name="Gerade Verbindung mit Pfeil 17"/>
          <p:cNvCxnSpPr>
            <a:stCxn id="16" idx="1"/>
            <a:endCxn id="5" idx="6"/>
          </p:cNvCxnSpPr>
          <p:nvPr/>
        </p:nvCxnSpPr>
        <p:spPr>
          <a:xfrm flipH="1">
            <a:off x="2087555" y="740992"/>
            <a:ext cx="540801" cy="5638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5655954" y="3525721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10" name="Oval 9"/>
          <p:cNvSpPr/>
          <p:nvPr/>
        </p:nvSpPr>
        <p:spPr>
          <a:xfrm>
            <a:off x="5655954" y="267077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B</a:t>
            </a:r>
          </a:p>
        </p:txBody>
      </p:sp>
      <p:sp>
        <p:nvSpPr>
          <p:cNvPr id="11" name="Oval 10"/>
          <p:cNvSpPr/>
          <p:nvPr/>
        </p:nvSpPr>
        <p:spPr>
          <a:xfrm>
            <a:off x="5655954" y="1742826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C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12" name="Gerade Verbindung mit Pfeil 11"/>
          <p:cNvCxnSpPr>
            <a:stCxn id="11" idx="4"/>
            <a:endCxn id="10" idx="0"/>
          </p:cNvCxnSpPr>
          <p:nvPr/>
        </p:nvCxnSpPr>
        <p:spPr>
          <a:xfrm>
            <a:off x="5947920" y="2312197"/>
            <a:ext cx="0" cy="3585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>
            <a:stCxn id="10" idx="4"/>
            <a:endCxn id="9" idx="0"/>
          </p:cNvCxnSpPr>
          <p:nvPr/>
        </p:nvCxnSpPr>
        <p:spPr>
          <a:xfrm>
            <a:off x="5947920" y="3240143"/>
            <a:ext cx="0" cy="2855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hteck 16"/>
          <p:cNvSpPr/>
          <p:nvPr/>
        </p:nvSpPr>
        <p:spPr>
          <a:xfrm>
            <a:off x="6780686" y="1806737"/>
            <a:ext cx="1021879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uebung0</a:t>
            </a:r>
            <a:endParaRPr lang="de-DE" dirty="0"/>
          </a:p>
        </p:txBody>
      </p:sp>
      <p:cxnSp>
        <p:nvCxnSpPr>
          <p:cNvPr id="19" name="Gerade Verbindung mit Pfeil 18"/>
          <p:cNvCxnSpPr>
            <a:stCxn id="17" idx="1"/>
            <a:endCxn id="11" idx="6"/>
          </p:cNvCxnSpPr>
          <p:nvPr/>
        </p:nvCxnSpPr>
        <p:spPr>
          <a:xfrm flipH="1">
            <a:off x="6239885" y="1960029"/>
            <a:ext cx="540801" cy="674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hteck 19"/>
          <p:cNvSpPr/>
          <p:nvPr/>
        </p:nvSpPr>
        <p:spPr>
          <a:xfrm>
            <a:off x="2628355" y="1589534"/>
            <a:ext cx="1940907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server</a:t>
            </a:r>
            <a:r>
              <a:rPr lang="de-DE" dirty="0" smtClean="0"/>
              <a:t>/uebung0</a:t>
            </a:r>
            <a:endParaRPr lang="de-DE" dirty="0"/>
          </a:p>
        </p:txBody>
      </p:sp>
      <p:cxnSp>
        <p:nvCxnSpPr>
          <p:cNvPr id="8" name="Gerade Verbindung mit Pfeil 7"/>
          <p:cNvCxnSpPr>
            <a:stCxn id="20" idx="1"/>
            <a:endCxn id="5" idx="6"/>
          </p:cNvCxnSpPr>
          <p:nvPr/>
        </p:nvCxnSpPr>
        <p:spPr>
          <a:xfrm flipH="1" flipV="1">
            <a:off x="2087555" y="1304849"/>
            <a:ext cx="540800" cy="43797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hteck 22"/>
          <p:cNvSpPr/>
          <p:nvPr/>
        </p:nvSpPr>
        <p:spPr>
          <a:xfrm>
            <a:off x="2687413" y="1151557"/>
            <a:ext cx="2290601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origin</a:t>
            </a:r>
            <a:r>
              <a:rPr lang="de-DE" dirty="0" smtClean="0"/>
              <a:t>/uebung0</a:t>
            </a:r>
            <a:endParaRPr lang="de-DE" dirty="0"/>
          </a:p>
        </p:txBody>
      </p:sp>
      <p:cxnSp>
        <p:nvCxnSpPr>
          <p:cNvPr id="7" name="Gerade Verbindung mit Pfeil 6"/>
          <p:cNvCxnSpPr>
            <a:stCxn id="23" idx="1"/>
            <a:endCxn id="5" idx="6"/>
          </p:cNvCxnSpPr>
          <p:nvPr/>
        </p:nvCxnSpPr>
        <p:spPr>
          <a:xfrm flipH="1">
            <a:off x="2087555" y="1304849"/>
            <a:ext cx="59985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1355877" y="5707417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1355877" y="485246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B</a:t>
            </a:r>
          </a:p>
        </p:txBody>
      </p:sp>
      <p:sp>
        <p:nvSpPr>
          <p:cNvPr id="26" name="Oval 25"/>
          <p:cNvSpPr/>
          <p:nvPr/>
        </p:nvSpPr>
        <p:spPr>
          <a:xfrm>
            <a:off x="1355877" y="392452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C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27" name="Gerade Verbindung mit Pfeil 26"/>
          <p:cNvCxnSpPr>
            <a:stCxn id="26" idx="4"/>
            <a:endCxn id="25" idx="0"/>
          </p:cNvCxnSpPr>
          <p:nvPr/>
        </p:nvCxnSpPr>
        <p:spPr>
          <a:xfrm>
            <a:off x="1647843" y="4493893"/>
            <a:ext cx="0" cy="3585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/>
          <p:cNvCxnSpPr>
            <a:stCxn id="25" idx="4"/>
            <a:endCxn id="24" idx="0"/>
          </p:cNvCxnSpPr>
          <p:nvPr/>
        </p:nvCxnSpPr>
        <p:spPr>
          <a:xfrm>
            <a:off x="1647843" y="5421839"/>
            <a:ext cx="0" cy="2855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hteck 28"/>
          <p:cNvSpPr/>
          <p:nvPr/>
        </p:nvSpPr>
        <p:spPr>
          <a:xfrm>
            <a:off x="2480609" y="3988433"/>
            <a:ext cx="1898876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server</a:t>
            </a:r>
            <a:r>
              <a:rPr lang="de-DE" dirty="0" smtClean="0"/>
              <a:t>/uebung0</a:t>
            </a:r>
            <a:endParaRPr lang="de-DE" dirty="0"/>
          </a:p>
        </p:txBody>
      </p:sp>
      <p:cxnSp>
        <p:nvCxnSpPr>
          <p:cNvPr id="30" name="Gerade Verbindung mit Pfeil 29"/>
          <p:cNvCxnSpPr>
            <a:stCxn id="29" idx="1"/>
            <a:endCxn id="26" idx="6"/>
          </p:cNvCxnSpPr>
          <p:nvPr/>
        </p:nvCxnSpPr>
        <p:spPr>
          <a:xfrm flipH="1">
            <a:off x="1939808" y="4141725"/>
            <a:ext cx="540801" cy="674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hteck 30"/>
          <p:cNvSpPr/>
          <p:nvPr/>
        </p:nvSpPr>
        <p:spPr>
          <a:xfrm>
            <a:off x="2480609" y="4545884"/>
            <a:ext cx="1898876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uebung0</a:t>
            </a:r>
            <a:endParaRPr lang="de-DE" dirty="0"/>
          </a:p>
        </p:txBody>
      </p:sp>
      <p:cxnSp>
        <p:nvCxnSpPr>
          <p:cNvPr id="6" name="Gerade Verbindung mit Pfeil 5"/>
          <p:cNvCxnSpPr>
            <a:stCxn id="31" idx="1"/>
            <a:endCxn id="26" idx="6"/>
          </p:cNvCxnSpPr>
          <p:nvPr/>
        </p:nvCxnSpPr>
        <p:spPr>
          <a:xfrm flipH="1" flipV="1">
            <a:off x="1939808" y="4209208"/>
            <a:ext cx="540801" cy="4899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8895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503624" y="280305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4" name="Oval 3"/>
          <p:cNvSpPr/>
          <p:nvPr/>
        </p:nvSpPr>
        <p:spPr>
          <a:xfrm>
            <a:off x="1503624" y="1948109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B</a:t>
            </a:r>
          </a:p>
        </p:txBody>
      </p:sp>
      <p:sp>
        <p:nvSpPr>
          <p:cNvPr id="5" name="Oval 4"/>
          <p:cNvSpPr/>
          <p:nvPr/>
        </p:nvSpPr>
        <p:spPr>
          <a:xfrm>
            <a:off x="1503624" y="102016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C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13" name="Gerade Verbindung mit Pfeil 12"/>
          <p:cNvCxnSpPr>
            <a:stCxn id="5" idx="4"/>
            <a:endCxn id="4" idx="0"/>
          </p:cNvCxnSpPr>
          <p:nvPr/>
        </p:nvCxnSpPr>
        <p:spPr>
          <a:xfrm>
            <a:off x="1795590" y="1589534"/>
            <a:ext cx="0" cy="3585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>
            <a:stCxn id="4" idx="4"/>
            <a:endCxn id="2" idx="0"/>
          </p:cNvCxnSpPr>
          <p:nvPr/>
        </p:nvCxnSpPr>
        <p:spPr>
          <a:xfrm>
            <a:off x="1795590" y="2517480"/>
            <a:ext cx="0" cy="2855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hteck 15"/>
          <p:cNvSpPr/>
          <p:nvPr/>
        </p:nvSpPr>
        <p:spPr>
          <a:xfrm>
            <a:off x="2628356" y="587700"/>
            <a:ext cx="1021879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uebung0</a:t>
            </a:r>
            <a:endParaRPr lang="de-DE" dirty="0"/>
          </a:p>
        </p:txBody>
      </p:sp>
      <p:cxnSp>
        <p:nvCxnSpPr>
          <p:cNvPr id="18" name="Gerade Verbindung mit Pfeil 17"/>
          <p:cNvCxnSpPr>
            <a:stCxn id="16" idx="1"/>
            <a:endCxn id="5" idx="6"/>
          </p:cNvCxnSpPr>
          <p:nvPr/>
        </p:nvCxnSpPr>
        <p:spPr>
          <a:xfrm flipH="1">
            <a:off x="2087555" y="740992"/>
            <a:ext cx="540801" cy="5638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5655954" y="3525721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10" name="Oval 9"/>
          <p:cNvSpPr/>
          <p:nvPr/>
        </p:nvSpPr>
        <p:spPr>
          <a:xfrm>
            <a:off x="5655954" y="267077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B</a:t>
            </a:r>
          </a:p>
        </p:txBody>
      </p:sp>
      <p:sp>
        <p:nvSpPr>
          <p:cNvPr id="11" name="Oval 10"/>
          <p:cNvSpPr/>
          <p:nvPr/>
        </p:nvSpPr>
        <p:spPr>
          <a:xfrm>
            <a:off x="5655954" y="1742826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C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12" name="Gerade Verbindung mit Pfeil 11"/>
          <p:cNvCxnSpPr>
            <a:stCxn id="11" idx="4"/>
            <a:endCxn id="10" idx="0"/>
          </p:cNvCxnSpPr>
          <p:nvPr/>
        </p:nvCxnSpPr>
        <p:spPr>
          <a:xfrm>
            <a:off x="5947920" y="2312197"/>
            <a:ext cx="0" cy="3585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>
            <a:stCxn id="10" idx="4"/>
            <a:endCxn id="9" idx="0"/>
          </p:cNvCxnSpPr>
          <p:nvPr/>
        </p:nvCxnSpPr>
        <p:spPr>
          <a:xfrm>
            <a:off x="5947920" y="3240143"/>
            <a:ext cx="0" cy="2855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hteck 16"/>
          <p:cNvSpPr/>
          <p:nvPr/>
        </p:nvSpPr>
        <p:spPr>
          <a:xfrm>
            <a:off x="6780686" y="1806737"/>
            <a:ext cx="1021879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uebung0</a:t>
            </a:r>
            <a:endParaRPr lang="de-DE" dirty="0"/>
          </a:p>
        </p:txBody>
      </p:sp>
      <p:cxnSp>
        <p:nvCxnSpPr>
          <p:cNvPr id="19" name="Gerade Verbindung mit Pfeil 18"/>
          <p:cNvCxnSpPr>
            <a:stCxn id="17" idx="1"/>
            <a:endCxn id="11" idx="6"/>
          </p:cNvCxnSpPr>
          <p:nvPr/>
        </p:nvCxnSpPr>
        <p:spPr>
          <a:xfrm flipH="1">
            <a:off x="6239885" y="1960029"/>
            <a:ext cx="540801" cy="674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hteck 19"/>
          <p:cNvSpPr/>
          <p:nvPr/>
        </p:nvSpPr>
        <p:spPr>
          <a:xfrm>
            <a:off x="2628355" y="1589534"/>
            <a:ext cx="1940907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server</a:t>
            </a:r>
            <a:r>
              <a:rPr lang="de-DE" dirty="0" smtClean="0"/>
              <a:t>/uebung0</a:t>
            </a:r>
            <a:endParaRPr lang="de-DE" dirty="0"/>
          </a:p>
        </p:txBody>
      </p:sp>
      <p:cxnSp>
        <p:nvCxnSpPr>
          <p:cNvPr id="8" name="Gerade Verbindung mit Pfeil 7"/>
          <p:cNvCxnSpPr>
            <a:stCxn id="20" idx="1"/>
            <a:endCxn id="5" idx="6"/>
          </p:cNvCxnSpPr>
          <p:nvPr/>
        </p:nvCxnSpPr>
        <p:spPr>
          <a:xfrm flipH="1" flipV="1">
            <a:off x="2087555" y="1304849"/>
            <a:ext cx="540800" cy="43797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hteck 22"/>
          <p:cNvSpPr/>
          <p:nvPr/>
        </p:nvSpPr>
        <p:spPr>
          <a:xfrm>
            <a:off x="2687413" y="1151557"/>
            <a:ext cx="2290601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origin</a:t>
            </a:r>
            <a:r>
              <a:rPr lang="de-DE" dirty="0" smtClean="0"/>
              <a:t>/uebung0</a:t>
            </a:r>
            <a:endParaRPr lang="de-DE" dirty="0"/>
          </a:p>
        </p:txBody>
      </p:sp>
      <p:cxnSp>
        <p:nvCxnSpPr>
          <p:cNvPr id="7" name="Gerade Verbindung mit Pfeil 6"/>
          <p:cNvCxnSpPr>
            <a:stCxn id="23" idx="1"/>
            <a:endCxn id="5" idx="6"/>
          </p:cNvCxnSpPr>
          <p:nvPr/>
        </p:nvCxnSpPr>
        <p:spPr>
          <a:xfrm flipH="1">
            <a:off x="2087555" y="1304849"/>
            <a:ext cx="59985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Abgerundete rechteckige Legende 20"/>
          <p:cNvSpPr/>
          <p:nvPr/>
        </p:nvSpPr>
        <p:spPr>
          <a:xfrm>
            <a:off x="3606439" y="4961061"/>
            <a:ext cx="2203678" cy="1365924"/>
          </a:xfrm>
          <a:prstGeom prst="wedgeRoundRectCallout">
            <a:avLst>
              <a:gd name="adj1" fmla="val -73506"/>
              <a:gd name="adj2" fmla="val -49148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smtClean="0"/>
              <a:t>echo D &gt; </a:t>
            </a:r>
            <a:r>
              <a:rPr lang="de-DE" dirty="0" err="1" smtClean="0"/>
              <a:t>D.txt</a:t>
            </a:r>
            <a:endParaRPr lang="de-DE" dirty="0" smtClean="0"/>
          </a:p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add</a:t>
            </a:r>
            <a:r>
              <a:rPr lang="de-DE" dirty="0" smtClean="0"/>
              <a:t> </a:t>
            </a:r>
            <a:r>
              <a:rPr lang="de-DE" dirty="0" err="1" smtClean="0"/>
              <a:t>D.txt</a:t>
            </a:r>
            <a:endParaRPr lang="de-DE" dirty="0" smtClean="0"/>
          </a:p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commit</a:t>
            </a:r>
            <a:r>
              <a:rPr lang="de-DE" dirty="0" smtClean="0"/>
              <a:t> –m D</a:t>
            </a:r>
            <a:endParaRPr lang="de-DE" dirty="0"/>
          </a:p>
        </p:txBody>
      </p:sp>
      <p:sp>
        <p:nvSpPr>
          <p:cNvPr id="24" name="Oval 23"/>
          <p:cNvSpPr/>
          <p:nvPr/>
        </p:nvSpPr>
        <p:spPr>
          <a:xfrm>
            <a:off x="1355877" y="6174585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1355877" y="5319636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B</a:t>
            </a:r>
          </a:p>
        </p:txBody>
      </p:sp>
      <p:sp>
        <p:nvSpPr>
          <p:cNvPr id="26" name="Oval 25"/>
          <p:cNvSpPr/>
          <p:nvPr/>
        </p:nvSpPr>
        <p:spPr>
          <a:xfrm>
            <a:off x="1355877" y="4391690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C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27" name="Gerade Verbindung mit Pfeil 26"/>
          <p:cNvCxnSpPr>
            <a:stCxn id="26" idx="4"/>
            <a:endCxn id="25" idx="0"/>
          </p:cNvCxnSpPr>
          <p:nvPr/>
        </p:nvCxnSpPr>
        <p:spPr>
          <a:xfrm>
            <a:off x="1647843" y="4961061"/>
            <a:ext cx="0" cy="3585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/>
          <p:cNvCxnSpPr>
            <a:stCxn id="25" idx="4"/>
            <a:endCxn id="24" idx="0"/>
          </p:cNvCxnSpPr>
          <p:nvPr/>
        </p:nvCxnSpPr>
        <p:spPr>
          <a:xfrm>
            <a:off x="1647843" y="5889007"/>
            <a:ext cx="0" cy="2855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hteck 28"/>
          <p:cNvSpPr/>
          <p:nvPr/>
        </p:nvSpPr>
        <p:spPr>
          <a:xfrm>
            <a:off x="2480609" y="4455601"/>
            <a:ext cx="1898876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server</a:t>
            </a:r>
            <a:r>
              <a:rPr lang="de-DE" dirty="0" smtClean="0"/>
              <a:t>/uebung0</a:t>
            </a:r>
            <a:endParaRPr lang="de-DE" dirty="0"/>
          </a:p>
        </p:txBody>
      </p:sp>
      <p:cxnSp>
        <p:nvCxnSpPr>
          <p:cNvPr id="30" name="Gerade Verbindung mit Pfeil 29"/>
          <p:cNvCxnSpPr>
            <a:stCxn id="29" idx="1"/>
            <a:endCxn id="26" idx="6"/>
          </p:cNvCxnSpPr>
          <p:nvPr/>
        </p:nvCxnSpPr>
        <p:spPr>
          <a:xfrm flipH="1">
            <a:off x="1939808" y="4608893"/>
            <a:ext cx="540801" cy="674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hteck 30"/>
          <p:cNvSpPr/>
          <p:nvPr/>
        </p:nvSpPr>
        <p:spPr>
          <a:xfrm>
            <a:off x="2703340" y="3575026"/>
            <a:ext cx="1898876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uebung0</a:t>
            </a:r>
            <a:endParaRPr lang="de-DE" dirty="0"/>
          </a:p>
        </p:txBody>
      </p:sp>
      <p:cxnSp>
        <p:nvCxnSpPr>
          <p:cNvPr id="6" name="Gerade Verbindung mit Pfeil 5"/>
          <p:cNvCxnSpPr>
            <a:stCxn id="31" idx="1"/>
            <a:endCxn id="32" idx="6"/>
          </p:cNvCxnSpPr>
          <p:nvPr/>
        </p:nvCxnSpPr>
        <p:spPr>
          <a:xfrm flipH="1">
            <a:off x="2437915" y="3728318"/>
            <a:ext cx="265425" cy="2391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1853984" y="3682734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D</a:t>
            </a:r>
          </a:p>
        </p:txBody>
      </p:sp>
      <p:cxnSp>
        <p:nvCxnSpPr>
          <p:cNvPr id="22" name="Gerade Verbindung mit Pfeil 21"/>
          <p:cNvCxnSpPr>
            <a:stCxn id="32" idx="3"/>
            <a:endCxn id="26" idx="0"/>
          </p:cNvCxnSpPr>
          <p:nvPr/>
        </p:nvCxnSpPr>
        <p:spPr>
          <a:xfrm flipH="1">
            <a:off x="1647843" y="4168723"/>
            <a:ext cx="291656" cy="2229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3684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503624" y="280305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4" name="Oval 3"/>
          <p:cNvSpPr/>
          <p:nvPr/>
        </p:nvSpPr>
        <p:spPr>
          <a:xfrm>
            <a:off x="1503624" y="1948109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B</a:t>
            </a:r>
          </a:p>
        </p:txBody>
      </p:sp>
      <p:sp>
        <p:nvSpPr>
          <p:cNvPr id="5" name="Oval 4"/>
          <p:cNvSpPr/>
          <p:nvPr/>
        </p:nvSpPr>
        <p:spPr>
          <a:xfrm>
            <a:off x="1503624" y="102016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C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13" name="Gerade Verbindung mit Pfeil 12"/>
          <p:cNvCxnSpPr>
            <a:stCxn id="5" idx="4"/>
            <a:endCxn id="4" idx="0"/>
          </p:cNvCxnSpPr>
          <p:nvPr/>
        </p:nvCxnSpPr>
        <p:spPr>
          <a:xfrm>
            <a:off x="1795590" y="1589534"/>
            <a:ext cx="0" cy="3585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>
            <a:stCxn id="4" idx="4"/>
            <a:endCxn id="2" idx="0"/>
          </p:cNvCxnSpPr>
          <p:nvPr/>
        </p:nvCxnSpPr>
        <p:spPr>
          <a:xfrm>
            <a:off x="1795590" y="2517480"/>
            <a:ext cx="0" cy="2855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hteck 15"/>
          <p:cNvSpPr/>
          <p:nvPr/>
        </p:nvSpPr>
        <p:spPr>
          <a:xfrm>
            <a:off x="2628356" y="587700"/>
            <a:ext cx="1021879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uebung0</a:t>
            </a:r>
            <a:endParaRPr lang="de-DE" dirty="0"/>
          </a:p>
        </p:txBody>
      </p:sp>
      <p:cxnSp>
        <p:nvCxnSpPr>
          <p:cNvPr id="18" name="Gerade Verbindung mit Pfeil 17"/>
          <p:cNvCxnSpPr>
            <a:stCxn id="16" idx="1"/>
            <a:endCxn id="5" idx="6"/>
          </p:cNvCxnSpPr>
          <p:nvPr/>
        </p:nvCxnSpPr>
        <p:spPr>
          <a:xfrm flipH="1">
            <a:off x="2087555" y="740992"/>
            <a:ext cx="540801" cy="5638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5655954" y="3525721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10" name="Oval 9"/>
          <p:cNvSpPr/>
          <p:nvPr/>
        </p:nvSpPr>
        <p:spPr>
          <a:xfrm>
            <a:off x="5655954" y="267077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B</a:t>
            </a:r>
          </a:p>
        </p:txBody>
      </p:sp>
      <p:sp>
        <p:nvSpPr>
          <p:cNvPr id="11" name="Oval 10"/>
          <p:cNvSpPr/>
          <p:nvPr/>
        </p:nvSpPr>
        <p:spPr>
          <a:xfrm>
            <a:off x="5655954" y="1742826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C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12" name="Gerade Verbindung mit Pfeil 11"/>
          <p:cNvCxnSpPr>
            <a:stCxn id="11" idx="4"/>
            <a:endCxn id="10" idx="0"/>
          </p:cNvCxnSpPr>
          <p:nvPr/>
        </p:nvCxnSpPr>
        <p:spPr>
          <a:xfrm>
            <a:off x="5947920" y="2312197"/>
            <a:ext cx="0" cy="3585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>
            <a:stCxn id="10" idx="4"/>
            <a:endCxn id="9" idx="0"/>
          </p:cNvCxnSpPr>
          <p:nvPr/>
        </p:nvCxnSpPr>
        <p:spPr>
          <a:xfrm>
            <a:off x="5947920" y="3240143"/>
            <a:ext cx="0" cy="2855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hteck 16"/>
          <p:cNvSpPr/>
          <p:nvPr/>
        </p:nvSpPr>
        <p:spPr>
          <a:xfrm>
            <a:off x="6780686" y="866871"/>
            <a:ext cx="1021879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uebung0</a:t>
            </a:r>
            <a:endParaRPr lang="de-DE" dirty="0"/>
          </a:p>
        </p:txBody>
      </p:sp>
      <p:cxnSp>
        <p:nvCxnSpPr>
          <p:cNvPr id="19" name="Gerade Verbindung mit Pfeil 18"/>
          <p:cNvCxnSpPr>
            <a:stCxn id="17" idx="1"/>
            <a:endCxn id="33" idx="6"/>
          </p:cNvCxnSpPr>
          <p:nvPr/>
        </p:nvCxnSpPr>
        <p:spPr>
          <a:xfrm flipH="1">
            <a:off x="6239885" y="1020163"/>
            <a:ext cx="540801" cy="311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hteck 19"/>
          <p:cNvSpPr/>
          <p:nvPr/>
        </p:nvSpPr>
        <p:spPr>
          <a:xfrm>
            <a:off x="2628355" y="1589534"/>
            <a:ext cx="1940907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server</a:t>
            </a:r>
            <a:r>
              <a:rPr lang="de-DE" dirty="0" smtClean="0"/>
              <a:t>/uebung0</a:t>
            </a:r>
            <a:endParaRPr lang="de-DE" dirty="0"/>
          </a:p>
        </p:txBody>
      </p:sp>
      <p:cxnSp>
        <p:nvCxnSpPr>
          <p:cNvPr id="8" name="Gerade Verbindung mit Pfeil 7"/>
          <p:cNvCxnSpPr>
            <a:stCxn id="20" idx="1"/>
            <a:endCxn id="5" idx="6"/>
          </p:cNvCxnSpPr>
          <p:nvPr/>
        </p:nvCxnSpPr>
        <p:spPr>
          <a:xfrm flipH="1" flipV="1">
            <a:off x="2087555" y="1304849"/>
            <a:ext cx="540800" cy="43797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hteck 22"/>
          <p:cNvSpPr/>
          <p:nvPr/>
        </p:nvSpPr>
        <p:spPr>
          <a:xfrm>
            <a:off x="2687413" y="1151557"/>
            <a:ext cx="2290601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origin</a:t>
            </a:r>
            <a:r>
              <a:rPr lang="de-DE" dirty="0" smtClean="0"/>
              <a:t>/uebung0</a:t>
            </a:r>
            <a:endParaRPr lang="de-DE" dirty="0"/>
          </a:p>
        </p:txBody>
      </p:sp>
      <p:cxnSp>
        <p:nvCxnSpPr>
          <p:cNvPr id="7" name="Gerade Verbindung mit Pfeil 6"/>
          <p:cNvCxnSpPr>
            <a:stCxn id="23" idx="1"/>
            <a:endCxn id="5" idx="6"/>
          </p:cNvCxnSpPr>
          <p:nvPr/>
        </p:nvCxnSpPr>
        <p:spPr>
          <a:xfrm flipH="1">
            <a:off x="2087555" y="1304849"/>
            <a:ext cx="59985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Abgerundete rechteckige Legende 20"/>
          <p:cNvSpPr/>
          <p:nvPr/>
        </p:nvSpPr>
        <p:spPr>
          <a:xfrm>
            <a:off x="3606439" y="4961061"/>
            <a:ext cx="2203678" cy="601255"/>
          </a:xfrm>
          <a:prstGeom prst="wedgeRoundRectCallout">
            <a:avLst>
              <a:gd name="adj1" fmla="val -73506"/>
              <a:gd name="adj2" fmla="val -49148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 smtClean="0"/>
              <a:t>git</a:t>
            </a:r>
            <a:r>
              <a:rPr lang="de-DE" dirty="0" smtClean="0"/>
              <a:t> push</a:t>
            </a:r>
            <a:endParaRPr lang="de-DE" dirty="0"/>
          </a:p>
        </p:txBody>
      </p:sp>
      <p:sp>
        <p:nvSpPr>
          <p:cNvPr id="24" name="Oval 23"/>
          <p:cNvSpPr/>
          <p:nvPr/>
        </p:nvSpPr>
        <p:spPr>
          <a:xfrm>
            <a:off x="1355877" y="6174585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1355877" y="5319636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B</a:t>
            </a:r>
          </a:p>
        </p:txBody>
      </p:sp>
      <p:sp>
        <p:nvSpPr>
          <p:cNvPr id="26" name="Oval 25"/>
          <p:cNvSpPr/>
          <p:nvPr/>
        </p:nvSpPr>
        <p:spPr>
          <a:xfrm>
            <a:off x="1355877" y="4391690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C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27" name="Gerade Verbindung mit Pfeil 26"/>
          <p:cNvCxnSpPr>
            <a:stCxn id="26" idx="4"/>
            <a:endCxn id="25" idx="0"/>
          </p:cNvCxnSpPr>
          <p:nvPr/>
        </p:nvCxnSpPr>
        <p:spPr>
          <a:xfrm>
            <a:off x="1647843" y="4961061"/>
            <a:ext cx="0" cy="3585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/>
          <p:cNvCxnSpPr>
            <a:stCxn id="25" idx="4"/>
            <a:endCxn id="24" idx="0"/>
          </p:cNvCxnSpPr>
          <p:nvPr/>
        </p:nvCxnSpPr>
        <p:spPr>
          <a:xfrm>
            <a:off x="1647843" y="5889007"/>
            <a:ext cx="0" cy="2855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hteck 28"/>
          <p:cNvSpPr/>
          <p:nvPr/>
        </p:nvSpPr>
        <p:spPr>
          <a:xfrm>
            <a:off x="2480609" y="4455601"/>
            <a:ext cx="1898876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server</a:t>
            </a:r>
            <a:r>
              <a:rPr lang="de-DE" dirty="0" smtClean="0"/>
              <a:t>/uebung0</a:t>
            </a:r>
            <a:endParaRPr lang="de-DE" dirty="0"/>
          </a:p>
        </p:txBody>
      </p:sp>
      <p:cxnSp>
        <p:nvCxnSpPr>
          <p:cNvPr id="30" name="Gerade Verbindung mit Pfeil 29"/>
          <p:cNvCxnSpPr>
            <a:stCxn id="29" idx="1"/>
            <a:endCxn id="32" idx="5"/>
          </p:cNvCxnSpPr>
          <p:nvPr/>
        </p:nvCxnSpPr>
        <p:spPr>
          <a:xfrm flipH="1" flipV="1">
            <a:off x="2352400" y="4168723"/>
            <a:ext cx="128209" cy="4401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hteck 30"/>
          <p:cNvSpPr/>
          <p:nvPr/>
        </p:nvSpPr>
        <p:spPr>
          <a:xfrm>
            <a:off x="2703340" y="3575026"/>
            <a:ext cx="1898876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uebung0</a:t>
            </a:r>
            <a:endParaRPr lang="de-DE" dirty="0"/>
          </a:p>
        </p:txBody>
      </p:sp>
      <p:cxnSp>
        <p:nvCxnSpPr>
          <p:cNvPr id="6" name="Gerade Verbindung mit Pfeil 5"/>
          <p:cNvCxnSpPr>
            <a:stCxn id="31" idx="1"/>
            <a:endCxn id="32" idx="6"/>
          </p:cNvCxnSpPr>
          <p:nvPr/>
        </p:nvCxnSpPr>
        <p:spPr>
          <a:xfrm flipH="1">
            <a:off x="2437915" y="3728318"/>
            <a:ext cx="265425" cy="2391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1853984" y="3682734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D</a:t>
            </a:r>
          </a:p>
        </p:txBody>
      </p:sp>
      <p:cxnSp>
        <p:nvCxnSpPr>
          <p:cNvPr id="22" name="Gerade Verbindung mit Pfeil 21"/>
          <p:cNvCxnSpPr>
            <a:stCxn id="32" idx="3"/>
            <a:endCxn id="26" idx="0"/>
          </p:cNvCxnSpPr>
          <p:nvPr/>
        </p:nvCxnSpPr>
        <p:spPr>
          <a:xfrm flipH="1">
            <a:off x="1647843" y="4168723"/>
            <a:ext cx="291656" cy="2229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5655954" y="76661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D</a:t>
            </a:r>
          </a:p>
        </p:txBody>
      </p:sp>
      <p:cxnSp>
        <p:nvCxnSpPr>
          <p:cNvPr id="34" name="Gerade Verbindung mit Pfeil 33"/>
          <p:cNvCxnSpPr>
            <a:stCxn id="33" idx="4"/>
            <a:endCxn id="11" idx="0"/>
          </p:cNvCxnSpPr>
          <p:nvPr/>
        </p:nvCxnSpPr>
        <p:spPr>
          <a:xfrm>
            <a:off x="5947920" y="1335984"/>
            <a:ext cx="0" cy="4068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8755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Blobs</a:t>
            </a:r>
            <a:r>
              <a:rPr lang="de-DE" dirty="0" smtClean="0"/>
              <a:t>, </a:t>
            </a:r>
            <a:r>
              <a:rPr lang="de-DE" dirty="0" err="1" smtClean="0"/>
              <a:t>Trees</a:t>
            </a:r>
            <a:r>
              <a:rPr lang="de-DE" dirty="0" smtClean="0"/>
              <a:t>, </a:t>
            </a:r>
            <a:r>
              <a:rPr lang="de-DE" dirty="0" err="1" smtClean="0"/>
              <a:t>Commits</a:t>
            </a:r>
            <a:r>
              <a:rPr lang="de-DE" dirty="0" smtClean="0"/>
              <a:t> und Tags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87765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503624" y="280305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4" name="Oval 3"/>
          <p:cNvSpPr/>
          <p:nvPr/>
        </p:nvSpPr>
        <p:spPr>
          <a:xfrm>
            <a:off x="1503624" y="1948109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B</a:t>
            </a:r>
          </a:p>
        </p:txBody>
      </p:sp>
      <p:sp>
        <p:nvSpPr>
          <p:cNvPr id="5" name="Oval 4"/>
          <p:cNvSpPr/>
          <p:nvPr/>
        </p:nvSpPr>
        <p:spPr>
          <a:xfrm>
            <a:off x="1503624" y="102016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C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13" name="Gerade Verbindung mit Pfeil 12"/>
          <p:cNvCxnSpPr>
            <a:stCxn id="5" idx="4"/>
            <a:endCxn id="4" idx="0"/>
          </p:cNvCxnSpPr>
          <p:nvPr/>
        </p:nvCxnSpPr>
        <p:spPr>
          <a:xfrm>
            <a:off x="1795590" y="1589534"/>
            <a:ext cx="0" cy="3585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>
            <a:stCxn id="4" idx="4"/>
            <a:endCxn id="2" idx="0"/>
          </p:cNvCxnSpPr>
          <p:nvPr/>
        </p:nvCxnSpPr>
        <p:spPr>
          <a:xfrm>
            <a:off x="1795590" y="2517480"/>
            <a:ext cx="0" cy="2855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hteck 15"/>
          <p:cNvSpPr/>
          <p:nvPr/>
        </p:nvSpPr>
        <p:spPr>
          <a:xfrm>
            <a:off x="2628356" y="587700"/>
            <a:ext cx="1021879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uebung0</a:t>
            </a:r>
            <a:endParaRPr lang="de-DE" dirty="0"/>
          </a:p>
        </p:txBody>
      </p:sp>
      <p:cxnSp>
        <p:nvCxnSpPr>
          <p:cNvPr id="18" name="Gerade Verbindung mit Pfeil 17"/>
          <p:cNvCxnSpPr>
            <a:stCxn id="16" idx="1"/>
            <a:endCxn id="5" idx="6"/>
          </p:cNvCxnSpPr>
          <p:nvPr/>
        </p:nvCxnSpPr>
        <p:spPr>
          <a:xfrm flipH="1">
            <a:off x="2087555" y="740992"/>
            <a:ext cx="540801" cy="5638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5655954" y="3525721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10" name="Oval 9"/>
          <p:cNvSpPr/>
          <p:nvPr/>
        </p:nvSpPr>
        <p:spPr>
          <a:xfrm>
            <a:off x="5655954" y="267077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B</a:t>
            </a:r>
          </a:p>
        </p:txBody>
      </p:sp>
      <p:sp>
        <p:nvSpPr>
          <p:cNvPr id="11" name="Oval 10"/>
          <p:cNvSpPr/>
          <p:nvPr/>
        </p:nvSpPr>
        <p:spPr>
          <a:xfrm>
            <a:off x="5655954" y="1742826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C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12" name="Gerade Verbindung mit Pfeil 11"/>
          <p:cNvCxnSpPr>
            <a:stCxn id="11" idx="4"/>
            <a:endCxn id="10" idx="0"/>
          </p:cNvCxnSpPr>
          <p:nvPr/>
        </p:nvCxnSpPr>
        <p:spPr>
          <a:xfrm>
            <a:off x="5947920" y="2312197"/>
            <a:ext cx="0" cy="3585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>
            <a:stCxn id="10" idx="4"/>
            <a:endCxn id="9" idx="0"/>
          </p:cNvCxnSpPr>
          <p:nvPr/>
        </p:nvCxnSpPr>
        <p:spPr>
          <a:xfrm>
            <a:off x="5947920" y="3240143"/>
            <a:ext cx="0" cy="2855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hteck 16"/>
          <p:cNvSpPr/>
          <p:nvPr/>
        </p:nvSpPr>
        <p:spPr>
          <a:xfrm>
            <a:off x="6780686" y="866871"/>
            <a:ext cx="1021879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uebung0</a:t>
            </a:r>
            <a:endParaRPr lang="de-DE" dirty="0"/>
          </a:p>
        </p:txBody>
      </p:sp>
      <p:cxnSp>
        <p:nvCxnSpPr>
          <p:cNvPr id="19" name="Gerade Verbindung mit Pfeil 18"/>
          <p:cNvCxnSpPr>
            <a:stCxn id="17" idx="1"/>
            <a:endCxn id="33" idx="6"/>
          </p:cNvCxnSpPr>
          <p:nvPr/>
        </p:nvCxnSpPr>
        <p:spPr>
          <a:xfrm flipH="1">
            <a:off x="6239885" y="1020163"/>
            <a:ext cx="540801" cy="311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hteck 19"/>
          <p:cNvSpPr/>
          <p:nvPr/>
        </p:nvSpPr>
        <p:spPr>
          <a:xfrm>
            <a:off x="2628355" y="94157"/>
            <a:ext cx="1940907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server</a:t>
            </a:r>
            <a:r>
              <a:rPr lang="de-DE" dirty="0" smtClean="0"/>
              <a:t>/uebung0</a:t>
            </a:r>
            <a:endParaRPr lang="de-DE" dirty="0"/>
          </a:p>
        </p:txBody>
      </p:sp>
      <p:cxnSp>
        <p:nvCxnSpPr>
          <p:cNvPr id="8" name="Gerade Verbindung mit Pfeil 7"/>
          <p:cNvCxnSpPr>
            <a:stCxn id="20" idx="1"/>
          </p:cNvCxnSpPr>
          <p:nvPr/>
        </p:nvCxnSpPr>
        <p:spPr>
          <a:xfrm flipH="1">
            <a:off x="2087555" y="247449"/>
            <a:ext cx="540800" cy="34025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hteck 22"/>
          <p:cNvSpPr/>
          <p:nvPr/>
        </p:nvSpPr>
        <p:spPr>
          <a:xfrm>
            <a:off x="2687413" y="1151557"/>
            <a:ext cx="2290601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origin</a:t>
            </a:r>
            <a:r>
              <a:rPr lang="de-DE" dirty="0" smtClean="0"/>
              <a:t>/uebung0</a:t>
            </a:r>
            <a:endParaRPr lang="de-DE" dirty="0"/>
          </a:p>
        </p:txBody>
      </p:sp>
      <p:cxnSp>
        <p:nvCxnSpPr>
          <p:cNvPr id="7" name="Gerade Verbindung mit Pfeil 6"/>
          <p:cNvCxnSpPr>
            <a:stCxn id="23" idx="1"/>
            <a:endCxn id="5" idx="6"/>
          </p:cNvCxnSpPr>
          <p:nvPr/>
        </p:nvCxnSpPr>
        <p:spPr>
          <a:xfrm flipH="1">
            <a:off x="2087555" y="1304849"/>
            <a:ext cx="59985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Abgerundete rechteckige Legende 20"/>
          <p:cNvSpPr/>
          <p:nvPr/>
        </p:nvSpPr>
        <p:spPr>
          <a:xfrm>
            <a:off x="3277646" y="2370144"/>
            <a:ext cx="2203678" cy="601255"/>
          </a:xfrm>
          <a:prstGeom prst="wedgeRoundRectCallout">
            <a:avLst>
              <a:gd name="adj1" fmla="val -73506"/>
              <a:gd name="adj2" fmla="val -49148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fetch</a:t>
            </a:r>
            <a:r>
              <a:rPr lang="de-DE" dirty="0" smtClean="0"/>
              <a:t> </a:t>
            </a:r>
            <a:r>
              <a:rPr lang="de-DE" dirty="0" err="1" smtClean="0"/>
              <a:t>server</a:t>
            </a:r>
            <a:endParaRPr lang="de-DE" dirty="0"/>
          </a:p>
        </p:txBody>
      </p:sp>
      <p:sp>
        <p:nvSpPr>
          <p:cNvPr id="24" name="Oval 23"/>
          <p:cNvSpPr/>
          <p:nvPr/>
        </p:nvSpPr>
        <p:spPr>
          <a:xfrm>
            <a:off x="1355877" y="6174585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1355877" y="5319636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B</a:t>
            </a:r>
          </a:p>
        </p:txBody>
      </p:sp>
      <p:sp>
        <p:nvSpPr>
          <p:cNvPr id="26" name="Oval 25"/>
          <p:cNvSpPr/>
          <p:nvPr/>
        </p:nvSpPr>
        <p:spPr>
          <a:xfrm>
            <a:off x="1355877" y="4391690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C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27" name="Gerade Verbindung mit Pfeil 26"/>
          <p:cNvCxnSpPr>
            <a:stCxn id="26" idx="4"/>
            <a:endCxn id="25" idx="0"/>
          </p:cNvCxnSpPr>
          <p:nvPr/>
        </p:nvCxnSpPr>
        <p:spPr>
          <a:xfrm>
            <a:off x="1647843" y="4961061"/>
            <a:ext cx="0" cy="3585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/>
          <p:cNvCxnSpPr>
            <a:stCxn id="25" idx="4"/>
            <a:endCxn id="24" idx="0"/>
          </p:cNvCxnSpPr>
          <p:nvPr/>
        </p:nvCxnSpPr>
        <p:spPr>
          <a:xfrm>
            <a:off x="1647843" y="5889007"/>
            <a:ext cx="0" cy="2855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hteck 28"/>
          <p:cNvSpPr/>
          <p:nvPr/>
        </p:nvSpPr>
        <p:spPr>
          <a:xfrm>
            <a:off x="2480609" y="4455601"/>
            <a:ext cx="1898876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server</a:t>
            </a:r>
            <a:r>
              <a:rPr lang="de-DE" dirty="0" smtClean="0"/>
              <a:t>/uebung0</a:t>
            </a:r>
            <a:endParaRPr lang="de-DE" dirty="0"/>
          </a:p>
        </p:txBody>
      </p:sp>
      <p:cxnSp>
        <p:nvCxnSpPr>
          <p:cNvPr id="30" name="Gerade Verbindung mit Pfeil 29"/>
          <p:cNvCxnSpPr>
            <a:stCxn id="29" idx="1"/>
            <a:endCxn id="32" idx="5"/>
          </p:cNvCxnSpPr>
          <p:nvPr/>
        </p:nvCxnSpPr>
        <p:spPr>
          <a:xfrm flipH="1" flipV="1">
            <a:off x="2352400" y="4168723"/>
            <a:ext cx="128209" cy="4401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hteck 30"/>
          <p:cNvSpPr/>
          <p:nvPr/>
        </p:nvSpPr>
        <p:spPr>
          <a:xfrm>
            <a:off x="2703340" y="3575026"/>
            <a:ext cx="1898876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uebung0</a:t>
            </a:r>
            <a:endParaRPr lang="de-DE" dirty="0"/>
          </a:p>
        </p:txBody>
      </p:sp>
      <p:cxnSp>
        <p:nvCxnSpPr>
          <p:cNvPr id="6" name="Gerade Verbindung mit Pfeil 5"/>
          <p:cNvCxnSpPr>
            <a:stCxn id="31" idx="1"/>
            <a:endCxn id="32" idx="6"/>
          </p:cNvCxnSpPr>
          <p:nvPr/>
        </p:nvCxnSpPr>
        <p:spPr>
          <a:xfrm flipH="1">
            <a:off x="2437915" y="3728318"/>
            <a:ext cx="265425" cy="2391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1853984" y="3682734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D</a:t>
            </a:r>
          </a:p>
        </p:txBody>
      </p:sp>
      <p:cxnSp>
        <p:nvCxnSpPr>
          <p:cNvPr id="22" name="Gerade Verbindung mit Pfeil 21"/>
          <p:cNvCxnSpPr>
            <a:stCxn id="32" idx="3"/>
            <a:endCxn id="26" idx="0"/>
          </p:cNvCxnSpPr>
          <p:nvPr/>
        </p:nvCxnSpPr>
        <p:spPr>
          <a:xfrm flipH="1">
            <a:off x="1647843" y="4168723"/>
            <a:ext cx="291656" cy="2229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5655954" y="76661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D</a:t>
            </a:r>
          </a:p>
        </p:txBody>
      </p:sp>
      <p:cxnSp>
        <p:nvCxnSpPr>
          <p:cNvPr id="34" name="Gerade Verbindung mit Pfeil 33"/>
          <p:cNvCxnSpPr>
            <a:stCxn id="33" idx="4"/>
            <a:endCxn id="11" idx="0"/>
          </p:cNvCxnSpPr>
          <p:nvPr/>
        </p:nvCxnSpPr>
        <p:spPr>
          <a:xfrm>
            <a:off x="5947920" y="1335984"/>
            <a:ext cx="0" cy="4068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1503624" y="247449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D</a:t>
            </a:r>
          </a:p>
        </p:txBody>
      </p:sp>
      <p:cxnSp>
        <p:nvCxnSpPr>
          <p:cNvPr id="37" name="Gerade Verbindung mit Pfeil 36"/>
          <p:cNvCxnSpPr>
            <a:stCxn id="35" idx="4"/>
            <a:endCxn id="5" idx="0"/>
          </p:cNvCxnSpPr>
          <p:nvPr/>
        </p:nvCxnSpPr>
        <p:spPr>
          <a:xfrm>
            <a:off x="1795590" y="816820"/>
            <a:ext cx="0" cy="20334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6961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503624" y="280305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4" name="Oval 3"/>
          <p:cNvSpPr/>
          <p:nvPr/>
        </p:nvSpPr>
        <p:spPr>
          <a:xfrm>
            <a:off x="1503624" y="1948109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B</a:t>
            </a:r>
          </a:p>
        </p:txBody>
      </p:sp>
      <p:sp>
        <p:nvSpPr>
          <p:cNvPr id="5" name="Oval 4"/>
          <p:cNvSpPr/>
          <p:nvPr/>
        </p:nvSpPr>
        <p:spPr>
          <a:xfrm>
            <a:off x="1503624" y="102016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C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13" name="Gerade Verbindung mit Pfeil 12"/>
          <p:cNvCxnSpPr>
            <a:stCxn id="5" idx="4"/>
            <a:endCxn id="4" idx="0"/>
          </p:cNvCxnSpPr>
          <p:nvPr/>
        </p:nvCxnSpPr>
        <p:spPr>
          <a:xfrm>
            <a:off x="1795590" y="1589534"/>
            <a:ext cx="0" cy="3585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>
            <a:stCxn id="4" idx="4"/>
            <a:endCxn id="2" idx="0"/>
          </p:cNvCxnSpPr>
          <p:nvPr/>
        </p:nvCxnSpPr>
        <p:spPr>
          <a:xfrm>
            <a:off x="1795590" y="2517480"/>
            <a:ext cx="0" cy="2855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hteck 15"/>
          <p:cNvSpPr/>
          <p:nvPr/>
        </p:nvSpPr>
        <p:spPr>
          <a:xfrm>
            <a:off x="2628356" y="587700"/>
            <a:ext cx="1021879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uebung0</a:t>
            </a:r>
            <a:endParaRPr lang="de-DE" dirty="0"/>
          </a:p>
        </p:txBody>
      </p:sp>
      <p:cxnSp>
        <p:nvCxnSpPr>
          <p:cNvPr id="18" name="Gerade Verbindung mit Pfeil 17"/>
          <p:cNvCxnSpPr>
            <a:stCxn id="16" idx="1"/>
          </p:cNvCxnSpPr>
          <p:nvPr/>
        </p:nvCxnSpPr>
        <p:spPr>
          <a:xfrm flipH="1" flipV="1">
            <a:off x="2087555" y="587700"/>
            <a:ext cx="540801" cy="1532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5655954" y="3525721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10" name="Oval 9"/>
          <p:cNvSpPr/>
          <p:nvPr/>
        </p:nvSpPr>
        <p:spPr>
          <a:xfrm>
            <a:off x="5655954" y="267077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B</a:t>
            </a:r>
          </a:p>
        </p:txBody>
      </p:sp>
      <p:sp>
        <p:nvSpPr>
          <p:cNvPr id="11" name="Oval 10"/>
          <p:cNvSpPr/>
          <p:nvPr/>
        </p:nvSpPr>
        <p:spPr>
          <a:xfrm>
            <a:off x="5655954" y="1742826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C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12" name="Gerade Verbindung mit Pfeil 11"/>
          <p:cNvCxnSpPr>
            <a:stCxn id="11" idx="4"/>
            <a:endCxn id="10" idx="0"/>
          </p:cNvCxnSpPr>
          <p:nvPr/>
        </p:nvCxnSpPr>
        <p:spPr>
          <a:xfrm>
            <a:off x="5947920" y="2312197"/>
            <a:ext cx="0" cy="3585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>
            <a:stCxn id="10" idx="4"/>
            <a:endCxn id="9" idx="0"/>
          </p:cNvCxnSpPr>
          <p:nvPr/>
        </p:nvCxnSpPr>
        <p:spPr>
          <a:xfrm>
            <a:off x="5947920" y="3240143"/>
            <a:ext cx="0" cy="2855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hteck 16"/>
          <p:cNvSpPr/>
          <p:nvPr/>
        </p:nvSpPr>
        <p:spPr>
          <a:xfrm>
            <a:off x="6780686" y="866871"/>
            <a:ext cx="1021879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uebung0</a:t>
            </a:r>
            <a:endParaRPr lang="de-DE" dirty="0"/>
          </a:p>
        </p:txBody>
      </p:sp>
      <p:cxnSp>
        <p:nvCxnSpPr>
          <p:cNvPr id="19" name="Gerade Verbindung mit Pfeil 18"/>
          <p:cNvCxnSpPr>
            <a:stCxn id="17" idx="1"/>
            <a:endCxn id="33" idx="6"/>
          </p:cNvCxnSpPr>
          <p:nvPr/>
        </p:nvCxnSpPr>
        <p:spPr>
          <a:xfrm flipH="1">
            <a:off x="6239885" y="1020163"/>
            <a:ext cx="540801" cy="311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hteck 19"/>
          <p:cNvSpPr/>
          <p:nvPr/>
        </p:nvSpPr>
        <p:spPr>
          <a:xfrm>
            <a:off x="2628355" y="94157"/>
            <a:ext cx="1940907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server</a:t>
            </a:r>
            <a:r>
              <a:rPr lang="de-DE" dirty="0" smtClean="0"/>
              <a:t>/uebung0</a:t>
            </a:r>
            <a:endParaRPr lang="de-DE" dirty="0"/>
          </a:p>
        </p:txBody>
      </p:sp>
      <p:cxnSp>
        <p:nvCxnSpPr>
          <p:cNvPr id="8" name="Gerade Verbindung mit Pfeil 7"/>
          <p:cNvCxnSpPr>
            <a:stCxn id="20" idx="1"/>
          </p:cNvCxnSpPr>
          <p:nvPr/>
        </p:nvCxnSpPr>
        <p:spPr>
          <a:xfrm flipH="1">
            <a:off x="2087555" y="247449"/>
            <a:ext cx="540800" cy="34025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hteck 22"/>
          <p:cNvSpPr/>
          <p:nvPr/>
        </p:nvSpPr>
        <p:spPr>
          <a:xfrm>
            <a:off x="2687413" y="1151557"/>
            <a:ext cx="2290601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origin</a:t>
            </a:r>
            <a:r>
              <a:rPr lang="de-DE" dirty="0" smtClean="0"/>
              <a:t>/uebung0</a:t>
            </a:r>
            <a:endParaRPr lang="de-DE" dirty="0"/>
          </a:p>
        </p:txBody>
      </p:sp>
      <p:cxnSp>
        <p:nvCxnSpPr>
          <p:cNvPr id="7" name="Gerade Verbindung mit Pfeil 6"/>
          <p:cNvCxnSpPr>
            <a:stCxn id="23" idx="1"/>
            <a:endCxn id="5" idx="6"/>
          </p:cNvCxnSpPr>
          <p:nvPr/>
        </p:nvCxnSpPr>
        <p:spPr>
          <a:xfrm flipH="1">
            <a:off x="2087555" y="1304849"/>
            <a:ext cx="59985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1355877" y="6174585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1355877" y="5319636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B</a:t>
            </a:r>
          </a:p>
        </p:txBody>
      </p:sp>
      <p:sp>
        <p:nvSpPr>
          <p:cNvPr id="26" name="Oval 25"/>
          <p:cNvSpPr/>
          <p:nvPr/>
        </p:nvSpPr>
        <p:spPr>
          <a:xfrm>
            <a:off x="1355877" y="4391690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C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27" name="Gerade Verbindung mit Pfeil 26"/>
          <p:cNvCxnSpPr>
            <a:stCxn id="26" idx="4"/>
            <a:endCxn id="25" idx="0"/>
          </p:cNvCxnSpPr>
          <p:nvPr/>
        </p:nvCxnSpPr>
        <p:spPr>
          <a:xfrm>
            <a:off x="1647843" y="4961061"/>
            <a:ext cx="0" cy="3585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/>
          <p:cNvCxnSpPr>
            <a:stCxn id="25" idx="4"/>
            <a:endCxn id="24" idx="0"/>
          </p:cNvCxnSpPr>
          <p:nvPr/>
        </p:nvCxnSpPr>
        <p:spPr>
          <a:xfrm>
            <a:off x="1647843" y="5889007"/>
            <a:ext cx="0" cy="2855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hteck 28"/>
          <p:cNvSpPr/>
          <p:nvPr/>
        </p:nvSpPr>
        <p:spPr>
          <a:xfrm>
            <a:off x="2480609" y="4455601"/>
            <a:ext cx="1898876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server</a:t>
            </a:r>
            <a:r>
              <a:rPr lang="de-DE" dirty="0" smtClean="0"/>
              <a:t>/uebung0</a:t>
            </a:r>
            <a:endParaRPr lang="de-DE" dirty="0"/>
          </a:p>
        </p:txBody>
      </p:sp>
      <p:cxnSp>
        <p:nvCxnSpPr>
          <p:cNvPr id="30" name="Gerade Verbindung mit Pfeil 29"/>
          <p:cNvCxnSpPr>
            <a:stCxn id="29" idx="1"/>
            <a:endCxn id="32" idx="5"/>
          </p:cNvCxnSpPr>
          <p:nvPr/>
        </p:nvCxnSpPr>
        <p:spPr>
          <a:xfrm flipH="1" flipV="1">
            <a:off x="2352400" y="4168723"/>
            <a:ext cx="128209" cy="4401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hteck 30"/>
          <p:cNvSpPr/>
          <p:nvPr/>
        </p:nvSpPr>
        <p:spPr>
          <a:xfrm>
            <a:off x="2703340" y="3575026"/>
            <a:ext cx="1898876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uebung0</a:t>
            </a:r>
            <a:endParaRPr lang="de-DE" dirty="0"/>
          </a:p>
        </p:txBody>
      </p:sp>
      <p:cxnSp>
        <p:nvCxnSpPr>
          <p:cNvPr id="6" name="Gerade Verbindung mit Pfeil 5"/>
          <p:cNvCxnSpPr>
            <a:stCxn id="31" idx="1"/>
            <a:endCxn id="32" idx="6"/>
          </p:cNvCxnSpPr>
          <p:nvPr/>
        </p:nvCxnSpPr>
        <p:spPr>
          <a:xfrm flipH="1">
            <a:off x="2437915" y="3728318"/>
            <a:ext cx="265425" cy="2391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1853984" y="3682734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D</a:t>
            </a:r>
          </a:p>
        </p:txBody>
      </p:sp>
      <p:cxnSp>
        <p:nvCxnSpPr>
          <p:cNvPr id="22" name="Gerade Verbindung mit Pfeil 21"/>
          <p:cNvCxnSpPr>
            <a:stCxn id="32" idx="3"/>
            <a:endCxn id="26" idx="0"/>
          </p:cNvCxnSpPr>
          <p:nvPr/>
        </p:nvCxnSpPr>
        <p:spPr>
          <a:xfrm flipH="1">
            <a:off x="1647843" y="4168723"/>
            <a:ext cx="291656" cy="2229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5655954" y="76661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D</a:t>
            </a:r>
          </a:p>
        </p:txBody>
      </p:sp>
      <p:cxnSp>
        <p:nvCxnSpPr>
          <p:cNvPr id="34" name="Gerade Verbindung mit Pfeil 33"/>
          <p:cNvCxnSpPr>
            <a:stCxn id="33" idx="4"/>
            <a:endCxn id="11" idx="0"/>
          </p:cNvCxnSpPr>
          <p:nvPr/>
        </p:nvCxnSpPr>
        <p:spPr>
          <a:xfrm>
            <a:off x="5947920" y="1335984"/>
            <a:ext cx="0" cy="4068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1503624" y="247449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D</a:t>
            </a:r>
          </a:p>
        </p:txBody>
      </p:sp>
      <p:cxnSp>
        <p:nvCxnSpPr>
          <p:cNvPr id="37" name="Gerade Verbindung mit Pfeil 36"/>
          <p:cNvCxnSpPr>
            <a:stCxn id="35" idx="4"/>
            <a:endCxn id="5" idx="0"/>
          </p:cNvCxnSpPr>
          <p:nvPr/>
        </p:nvCxnSpPr>
        <p:spPr>
          <a:xfrm>
            <a:off x="1795590" y="816820"/>
            <a:ext cx="0" cy="20334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Abgerundete rechteckige Legende 35"/>
          <p:cNvSpPr/>
          <p:nvPr/>
        </p:nvSpPr>
        <p:spPr>
          <a:xfrm>
            <a:off x="2914743" y="1948109"/>
            <a:ext cx="2165459" cy="642368"/>
          </a:xfrm>
          <a:prstGeom prst="wedgeRoundRectCallout">
            <a:avLst>
              <a:gd name="adj1" fmla="val -68206"/>
              <a:gd name="adj2" fmla="val -71593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merge</a:t>
            </a:r>
            <a:r>
              <a:rPr lang="de-DE" dirty="0" smtClean="0"/>
              <a:t> </a:t>
            </a:r>
            <a:r>
              <a:rPr lang="de-DE" dirty="0" err="1" smtClean="0"/>
              <a:t>server</a:t>
            </a:r>
            <a:r>
              <a:rPr lang="de-DE" dirty="0" smtClean="0"/>
              <a:t>/uebung0</a:t>
            </a:r>
            <a:endParaRPr lang="de-DE" dirty="0"/>
          </a:p>
        </p:txBody>
      </p:sp>
      <p:sp>
        <p:nvSpPr>
          <p:cNvPr id="38" name="Abgerundete rechteckige Legende 37"/>
          <p:cNvSpPr/>
          <p:nvPr/>
        </p:nvSpPr>
        <p:spPr>
          <a:xfrm>
            <a:off x="2914744" y="2771176"/>
            <a:ext cx="1470982" cy="642368"/>
          </a:xfrm>
          <a:prstGeom prst="wedgeRoundRectCallout">
            <a:avLst>
              <a:gd name="adj1" fmla="val -12631"/>
              <a:gd name="adj2" fmla="val -10229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smtClean="0"/>
              <a:t>fast </a:t>
            </a:r>
            <a:r>
              <a:rPr lang="de-DE" dirty="0" err="1" smtClean="0"/>
              <a:t>forward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88102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Merge</a:t>
            </a:r>
            <a:r>
              <a:rPr lang="de-DE" dirty="0" smtClean="0"/>
              <a:t> &amp; </a:t>
            </a:r>
            <a:r>
              <a:rPr lang="de-DE" dirty="0" err="1" smtClean="0"/>
              <a:t>Rebase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9783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endParaRPr lang="de-DE"/>
          </a:p>
        </p:txBody>
      </p:sp>
      <p:sp>
        <p:nvSpPr>
          <p:cNvPr id="3" name="Textfeld 2"/>
          <p:cNvSpPr txBox="1"/>
          <p:nvPr/>
        </p:nvSpPr>
        <p:spPr>
          <a:xfrm>
            <a:off x="642324" y="1927102"/>
            <a:ext cx="558702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latin typeface="Courier New"/>
                <a:cs typeface="Courier New"/>
                <a:sym typeface="Wingdings"/>
              </a:rPr>
              <a:t>### Auf Start gehen</a:t>
            </a:r>
          </a:p>
          <a:p>
            <a:r>
              <a:rPr lang="de-DE" b="1" dirty="0" smtClean="0">
                <a:latin typeface="Courier New"/>
                <a:cs typeface="Courier New"/>
                <a:sym typeface="Wingdings"/>
              </a:rPr>
              <a:t>$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git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checkout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 uebung1</a:t>
            </a:r>
          </a:p>
          <a:p>
            <a:r>
              <a:rPr lang="de-DE" b="1" dirty="0" smtClean="0">
                <a:latin typeface="Courier New"/>
                <a:cs typeface="Courier New"/>
                <a:sym typeface="Wingdings"/>
              </a:rPr>
              <a:t># ggf.: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git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reset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 --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hard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origin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/uebung1</a:t>
            </a:r>
            <a:endParaRPr lang="de-DE" b="1" dirty="0">
              <a:latin typeface="Courier New"/>
              <a:cs typeface="Courier New"/>
              <a:sym typeface="Wingdings"/>
            </a:endParaRPr>
          </a:p>
          <a:p>
            <a:endParaRPr lang="de-DE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243254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feld 30"/>
          <p:cNvSpPr txBox="1"/>
          <p:nvPr/>
        </p:nvSpPr>
        <p:spPr>
          <a:xfrm>
            <a:off x="-1664204" y="435057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  <p:sp>
        <p:nvSpPr>
          <p:cNvPr id="35" name="Oval 34"/>
          <p:cNvSpPr/>
          <p:nvPr/>
        </p:nvSpPr>
        <p:spPr>
          <a:xfrm>
            <a:off x="1063911" y="216504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36" name="Oval 35"/>
          <p:cNvSpPr/>
          <p:nvPr/>
        </p:nvSpPr>
        <p:spPr>
          <a:xfrm>
            <a:off x="1063911" y="1310094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B</a:t>
            </a:r>
          </a:p>
        </p:txBody>
      </p:sp>
      <p:cxnSp>
        <p:nvCxnSpPr>
          <p:cNvPr id="37" name="Gerade Verbindung mit Pfeil 36"/>
          <p:cNvCxnSpPr>
            <a:stCxn id="36" idx="4"/>
            <a:endCxn id="35" idx="0"/>
          </p:cNvCxnSpPr>
          <p:nvPr/>
        </p:nvCxnSpPr>
        <p:spPr>
          <a:xfrm>
            <a:off x="1355877" y="1879465"/>
            <a:ext cx="0" cy="2855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echteck 39"/>
          <p:cNvSpPr/>
          <p:nvPr/>
        </p:nvSpPr>
        <p:spPr>
          <a:xfrm>
            <a:off x="2293924" y="1734987"/>
            <a:ext cx="1021879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uebung1</a:t>
            </a:r>
            <a:endParaRPr lang="de-DE" dirty="0"/>
          </a:p>
        </p:txBody>
      </p:sp>
      <p:cxnSp>
        <p:nvCxnSpPr>
          <p:cNvPr id="41" name="Gerade Verbindung mit Pfeil 40"/>
          <p:cNvCxnSpPr>
            <a:stCxn id="40" idx="1"/>
            <a:endCxn id="36" idx="6"/>
          </p:cNvCxnSpPr>
          <p:nvPr/>
        </p:nvCxnSpPr>
        <p:spPr>
          <a:xfrm flipH="1" flipV="1">
            <a:off x="1647842" y="1594780"/>
            <a:ext cx="646082" cy="2934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hteck 7"/>
          <p:cNvSpPr/>
          <p:nvPr/>
        </p:nvSpPr>
        <p:spPr>
          <a:xfrm>
            <a:off x="2293924" y="2193971"/>
            <a:ext cx="1793595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origin</a:t>
            </a:r>
            <a:r>
              <a:rPr lang="de-DE" dirty="0" smtClean="0"/>
              <a:t>/uebung1</a:t>
            </a:r>
            <a:endParaRPr lang="de-DE" dirty="0"/>
          </a:p>
        </p:txBody>
      </p:sp>
      <p:cxnSp>
        <p:nvCxnSpPr>
          <p:cNvPr id="3" name="Gerade Verbindung mit Pfeil 2"/>
          <p:cNvCxnSpPr>
            <a:stCxn id="8" idx="1"/>
            <a:endCxn id="36" idx="6"/>
          </p:cNvCxnSpPr>
          <p:nvPr/>
        </p:nvCxnSpPr>
        <p:spPr>
          <a:xfrm flipH="1" flipV="1">
            <a:off x="1647842" y="1594780"/>
            <a:ext cx="646082" cy="7524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5338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feld 30"/>
          <p:cNvSpPr txBox="1"/>
          <p:nvPr/>
        </p:nvSpPr>
        <p:spPr>
          <a:xfrm>
            <a:off x="-1664204" y="435057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  <p:sp>
        <p:nvSpPr>
          <p:cNvPr id="35" name="Oval 34"/>
          <p:cNvSpPr/>
          <p:nvPr/>
        </p:nvSpPr>
        <p:spPr>
          <a:xfrm>
            <a:off x="1063911" y="216504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36" name="Oval 35"/>
          <p:cNvSpPr/>
          <p:nvPr/>
        </p:nvSpPr>
        <p:spPr>
          <a:xfrm>
            <a:off x="1063911" y="1310094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B</a:t>
            </a:r>
          </a:p>
        </p:txBody>
      </p:sp>
      <p:cxnSp>
        <p:nvCxnSpPr>
          <p:cNvPr id="37" name="Gerade Verbindung mit Pfeil 36"/>
          <p:cNvCxnSpPr>
            <a:stCxn id="36" idx="4"/>
            <a:endCxn id="35" idx="0"/>
          </p:cNvCxnSpPr>
          <p:nvPr/>
        </p:nvCxnSpPr>
        <p:spPr>
          <a:xfrm>
            <a:off x="1355877" y="1879465"/>
            <a:ext cx="0" cy="2855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echteck 39"/>
          <p:cNvSpPr/>
          <p:nvPr/>
        </p:nvSpPr>
        <p:spPr>
          <a:xfrm>
            <a:off x="2293924" y="1734987"/>
            <a:ext cx="1021879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uebung1</a:t>
            </a:r>
            <a:endParaRPr lang="de-DE" dirty="0"/>
          </a:p>
        </p:txBody>
      </p:sp>
      <p:cxnSp>
        <p:nvCxnSpPr>
          <p:cNvPr id="41" name="Gerade Verbindung mit Pfeil 40"/>
          <p:cNvCxnSpPr>
            <a:stCxn id="40" idx="1"/>
            <a:endCxn id="36" idx="6"/>
          </p:cNvCxnSpPr>
          <p:nvPr/>
        </p:nvCxnSpPr>
        <p:spPr>
          <a:xfrm flipH="1" flipV="1">
            <a:off x="1647842" y="1594780"/>
            <a:ext cx="646082" cy="2934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5552001" y="2896520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5552001" y="2041571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B</a:t>
            </a:r>
          </a:p>
        </p:txBody>
      </p:sp>
      <p:cxnSp>
        <p:nvCxnSpPr>
          <p:cNvPr id="26" name="Gerade Verbindung mit Pfeil 25"/>
          <p:cNvCxnSpPr>
            <a:stCxn id="25" idx="4"/>
            <a:endCxn id="22" idx="0"/>
          </p:cNvCxnSpPr>
          <p:nvPr/>
        </p:nvCxnSpPr>
        <p:spPr>
          <a:xfrm>
            <a:off x="5843967" y="2610942"/>
            <a:ext cx="0" cy="2855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hteck 31"/>
          <p:cNvSpPr/>
          <p:nvPr/>
        </p:nvSpPr>
        <p:spPr>
          <a:xfrm>
            <a:off x="6782014" y="2466464"/>
            <a:ext cx="1021879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uebung1</a:t>
            </a:r>
            <a:endParaRPr lang="de-DE" dirty="0"/>
          </a:p>
        </p:txBody>
      </p:sp>
      <p:cxnSp>
        <p:nvCxnSpPr>
          <p:cNvPr id="33" name="Gerade Verbindung mit Pfeil 32"/>
          <p:cNvCxnSpPr>
            <a:stCxn id="32" idx="1"/>
            <a:endCxn id="25" idx="6"/>
          </p:cNvCxnSpPr>
          <p:nvPr/>
        </p:nvCxnSpPr>
        <p:spPr>
          <a:xfrm flipH="1" flipV="1">
            <a:off x="6135932" y="2326257"/>
            <a:ext cx="646082" cy="2934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chteck 33"/>
          <p:cNvSpPr/>
          <p:nvPr/>
        </p:nvSpPr>
        <p:spPr>
          <a:xfrm>
            <a:off x="2293259" y="1310094"/>
            <a:ext cx="1969439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server</a:t>
            </a:r>
            <a:r>
              <a:rPr lang="de-DE" dirty="0" smtClean="0"/>
              <a:t>/uebung1</a:t>
            </a:r>
            <a:endParaRPr lang="de-DE" dirty="0"/>
          </a:p>
        </p:txBody>
      </p:sp>
      <p:cxnSp>
        <p:nvCxnSpPr>
          <p:cNvPr id="42" name="Gerade Verbindung mit Pfeil 41"/>
          <p:cNvCxnSpPr>
            <a:stCxn id="34" idx="1"/>
          </p:cNvCxnSpPr>
          <p:nvPr/>
        </p:nvCxnSpPr>
        <p:spPr>
          <a:xfrm flipH="1">
            <a:off x="1647843" y="1463386"/>
            <a:ext cx="645416" cy="1313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hteck 15"/>
          <p:cNvSpPr/>
          <p:nvPr/>
        </p:nvSpPr>
        <p:spPr>
          <a:xfrm>
            <a:off x="2293924" y="2193971"/>
            <a:ext cx="1793595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origin</a:t>
            </a:r>
            <a:r>
              <a:rPr lang="de-DE" dirty="0" smtClean="0"/>
              <a:t>/uebung1</a:t>
            </a:r>
            <a:endParaRPr lang="de-DE" dirty="0"/>
          </a:p>
        </p:txBody>
      </p:sp>
      <p:cxnSp>
        <p:nvCxnSpPr>
          <p:cNvPr id="17" name="Gerade Verbindung mit Pfeil 16"/>
          <p:cNvCxnSpPr>
            <a:stCxn id="16" idx="1"/>
          </p:cNvCxnSpPr>
          <p:nvPr/>
        </p:nvCxnSpPr>
        <p:spPr>
          <a:xfrm flipH="1" flipV="1">
            <a:off x="1647842" y="1594780"/>
            <a:ext cx="646082" cy="7524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Abgerundete rechteckige Legende 14"/>
          <p:cNvSpPr/>
          <p:nvPr/>
        </p:nvSpPr>
        <p:spPr>
          <a:xfrm>
            <a:off x="3016932" y="2637467"/>
            <a:ext cx="2213907" cy="642368"/>
          </a:xfrm>
          <a:prstGeom prst="wedgeRoundRectCallout">
            <a:avLst>
              <a:gd name="adj1" fmla="val -61612"/>
              <a:gd name="adj2" fmla="val -30684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 smtClean="0"/>
              <a:t>git</a:t>
            </a:r>
            <a:r>
              <a:rPr lang="de-DE" dirty="0" smtClean="0"/>
              <a:t> push </a:t>
            </a:r>
            <a:r>
              <a:rPr lang="de-DE" dirty="0" err="1" smtClean="0"/>
              <a:t>server</a:t>
            </a:r>
            <a:r>
              <a:rPr lang="de-DE" dirty="0" smtClean="0"/>
              <a:t> –</a:t>
            </a:r>
            <a:r>
              <a:rPr lang="de-DE" dirty="0" err="1" smtClean="0"/>
              <a:t>u</a:t>
            </a:r>
            <a:r>
              <a:rPr lang="de-DE" dirty="0" smtClean="0"/>
              <a:t> uebung1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77426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feld 30"/>
          <p:cNvSpPr txBox="1"/>
          <p:nvPr/>
        </p:nvSpPr>
        <p:spPr>
          <a:xfrm>
            <a:off x="-1664204" y="435057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  <p:sp>
        <p:nvSpPr>
          <p:cNvPr id="35" name="Oval 34"/>
          <p:cNvSpPr/>
          <p:nvPr/>
        </p:nvSpPr>
        <p:spPr>
          <a:xfrm>
            <a:off x="1063911" y="216504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36" name="Oval 35"/>
          <p:cNvSpPr/>
          <p:nvPr/>
        </p:nvSpPr>
        <p:spPr>
          <a:xfrm>
            <a:off x="1063911" y="1310094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B</a:t>
            </a:r>
          </a:p>
        </p:txBody>
      </p:sp>
      <p:cxnSp>
        <p:nvCxnSpPr>
          <p:cNvPr id="37" name="Gerade Verbindung mit Pfeil 36"/>
          <p:cNvCxnSpPr>
            <a:stCxn id="36" idx="4"/>
            <a:endCxn id="35" idx="0"/>
          </p:cNvCxnSpPr>
          <p:nvPr/>
        </p:nvCxnSpPr>
        <p:spPr>
          <a:xfrm>
            <a:off x="1355877" y="1879465"/>
            <a:ext cx="0" cy="2855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echteck 39"/>
          <p:cNvSpPr/>
          <p:nvPr/>
        </p:nvSpPr>
        <p:spPr>
          <a:xfrm>
            <a:off x="2293924" y="1734987"/>
            <a:ext cx="1021879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uebung1</a:t>
            </a:r>
            <a:endParaRPr lang="de-DE" dirty="0"/>
          </a:p>
        </p:txBody>
      </p:sp>
      <p:cxnSp>
        <p:nvCxnSpPr>
          <p:cNvPr id="41" name="Gerade Verbindung mit Pfeil 40"/>
          <p:cNvCxnSpPr>
            <a:stCxn id="40" idx="1"/>
            <a:endCxn id="36" idx="6"/>
          </p:cNvCxnSpPr>
          <p:nvPr/>
        </p:nvCxnSpPr>
        <p:spPr>
          <a:xfrm flipH="1" flipV="1">
            <a:off x="1647842" y="1594780"/>
            <a:ext cx="646082" cy="2934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5552001" y="2896520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5552001" y="2041571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B</a:t>
            </a:r>
          </a:p>
        </p:txBody>
      </p:sp>
      <p:cxnSp>
        <p:nvCxnSpPr>
          <p:cNvPr id="26" name="Gerade Verbindung mit Pfeil 25"/>
          <p:cNvCxnSpPr>
            <a:stCxn id="25" idx="4"/>
            <a:endCxn id="22" idx="0"/>
          </p:cNvCxnSpPr>
          <p:nvPr/>
        </p:nvCxnSpPr>
        <p:spPr>
          <a:xfrm>
            <a:off x="5843967" y="2610942"/>
            <a:ext cx="0" cy="2855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hteck 31"/>
          <p:cNvSpPr/>
          <p:nvPr/>
        </p:nvSpPr>
        <p:spPr>
          <a:xfrm>
            <a:off x="6782014" y="2466464"/>
            <a:ext cx="1021879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uebung1</a:t>
            </a:r>
            <a:endParaRPr lang="de-DE" dirty="0"/>
          </a:p>
        </p:txBody>
      </p:sp>
      <p:cxnSp>
        <p:nvCxnSpPr>
          <p:cNvPr id="33" name="Gerade Verbindung mit Pfeil 32"/>
          <p:cNvCxnSpPr>
            <a:stCxn id="32" idx="1"/>
            <a:endCxn id="25" idx="6"/>
          </p:cNvCxnSpPr>
          <p:nvPr/>
        </p:nvCxnSpPr>
        <p:spPr>
          <a:xfrm flipH="1" flipV="1">
            <a:off x="6135932" y="2326257"/>
            <a:ext cx="646082" cy="2934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chteck 33"/>
          <p:cNvSpPr/>
          <p:nvPr/>
        </p:nvSpPr>
        <p:spPr>
          <a:xfrm>
            <a:off x="2293259" y="1310094"/>
            <a:ext cx="1969439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server</a:t>
            </a:r>
            <a:r>
              <a:rPr lang="de-DE" dirty="0" smtClean="0"/>
              <a:t>/uebung1</a:t>
            </a:r>
            <a:endParaRPr lang="de-DE" dirty="0"/>
          </a:p>
        </p:txBody>
      </p:sp>
      <p:cxnSp>
        <p:nvCxnSpPr>
          <p:cNvPr id="42" name="Gerade Verbindung mit Pfeil 41"/>
          <p:cNvCxnSpPr>
            <a:stCxn id="34" idx="1"/>
          </p:cNvCxnSpPr>
          <p:nvPr/>
        </p:nvCxnSpPr>
        <p:spPr>
          <a:xfrm flipH="1">
            <a:off x="1647843" y="1463386"/>
            <a:ext cx="645416" cy="1313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Abgerundete rechteckige Legende 14"/>
          <p:cNvSpPr/>
          <p:nvPr/>
        </p:nvSpPr>
        <p:spPr>
          <a:xfrm>
            <a:off x="4053409" y="5501865"/>
            <a:ext cx="2213907" cy="642368"/>
          </a:xfrm>
          <a:prstGeom prst="wedgeRoundRectCallout">
            <a:avLst>
              <a:gd name="adj1" fmla="val -68206"/>
              <a:gd name="adj2" fmla="val -71593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fetch</a:t>
            </a:r>
            <a:r>
              <a:rPr lang="de-DE" dirty="0" smtClean="0"/>
              <a:t> </a:t>
            </a:r>
            <a:r>
              <a:rPr lang="de-DE" dirty="0" err="1" smtClean="0"/>
              <a:t>server</a:t>
            </a:r>
            <a:endParaRPr lang="de-DE" dirty="0"/>
          </a:p>
        </p:txBody>
      </p:sp>
      <p:sp>
        <p:nvSpPr>
          <p:cNvPr id="16" name="Oval 15"/>
          <p:cNvSpPr/>
          <p:nvPr/>
        </p:nvSpPr>
        <p:spPr>
          <a:xfrm>
            <a:off x="1147973" y="525367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1147973" y="4398729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B</a:t>
            </a:r>
          </a:p>
        </p:txBody>
      </p:sp>
      <p:cxnSp>
        <p:nvCxnSpPr>
          <p:cNvPr id="18" name="Gerade Verbindung mit Pfeil 17"/>
          <p:cNvCxnSpPr>
            <a:stCxn id="17" idx="4"/>
            <a:endCxn id="16" idx="0"/>
          </p:cNvCxnSpPr>
          <p:nvPr/>
        </p:nvCxnSpPr>
        <p:spPr>
          <a:xfrm>
            <a:off x="1439939" y="4968100"/>
            <a:ext cx="0" cy="2855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hteck 20"/>
          <p:cNvSpPr/>
          <p:nvPr/>
        </p:nvSpPr>
        <p:spPr>
          <a:xfrm>
            <a:off x="2377321" y="4398729"/>
            <a:ext cx="1969439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server</a:t>
            </a:r>
            <a:r>
              <a:rPr lang="de-DE" dirty="0" smtClean="0"/>
              <a:t>/uebung1</a:t>
            </a:r>
            <a:endParaRPr lang="de-DE" dirty="0"/>
          </a:p>
        </p:txBody>
      </p:sp>
      <p:cxnSp>
        <p:nvCxnSpPr>
          <p:cNvPr id="23" name="Gerade Verbindung mit Pfeil 22"/>
          <p:cNvCxnSpPr>
            <a:stCxn id="21" idx="1"/>
          </p:cNvCxnSpPr>
          <p:nvPr/>
        </p:nvCxnSpPr>
        <p:spPr>
          <a:xfrm flipH="1">
            <a:off x="1731905" y="4552021"/>
            <a:ext cx="645416" cy="1313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hteck 23"/>
          <p:cNvSpPr/>
          <p:nvPr/>
        </p:nvSpPr>
        <p:spPr>
          <a:xfrm>
            <a:off x="2293924" y="2193971"/>
            <a:ext cx="1793595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origin</a:t>
            </a:r>
            <a:r>
              <a:rPr lang="de-DE" dirty="0" smtClean="0"/>
              <a:t>/uebung1</a:t>
            </a:r>
            <a:endParaRPr lang="de-DE" dirty="0"/>
          </a:p>
        </p:txBody>
      </p:sp>
      <p:cxnSp>
        <p:nvCxnSpPr>
          <p:cNvPr id="27" name="Gerade Verbindung mit Pfeil 26"/>
          <p:cNvCxnSpPr>
            <a:stCxn id="24" idx="1"/>
          </p:cNvCxnSpPr>
          <p:nvPr/>
        </p:nvCxnSpPr>
        <p:spPr>
          <a:xfrm flipH="1" flipV="1">
            <a:off x="1647842" y="1594780"/>
            <a:ext cx="646082" cy="7524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7906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feld 30"/>
          <p:cNvSpPr txBox="1"/>
          <p:nvPr/>
        </p:nvSpPr>
        <p:spPr>
          <a:xfrm>
            <a:off x="-1664204" y="435057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  <p:sp>
        <p:nvSpPr>
          <p:cNvPr id="35" name="Oval 34"/>
          <p:cNvSpPr/>
          <p:nvPr/>
        </p:nvSpPr>
        <p:spPr>
          <a:xfrm>
            <a:off x="1063911" y="216504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36" name="Oval 35"/>
          <p:cNvSpPr/>
          <p:nvPr/>
        </p:nvSpPr>
        <p:spPr>
          <a:xfrm>
            <a:off x="1063911" y="1310094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B</a:t>
            </a:r>
          </a:p>
        </p:txBody>
      </p:sp>
      <p:cxnSp>
        <p:nvCxnSpPr>
          <p:cNvPr id="37" name="Gerade Verbindung mit Pfeil 36"/>
          <p:cNvCxnSpPr>
            <a:stCxn id="36" idx="4"/>
            <a:endCxn id="35" idx="0"/>
          </p:cNvCxnSpPr>
          <p:nvPr/>
        </p:nvCxnSpPr>
        <p:spPr>
          <a:xfrm>
            <a:off x="1355877" y="1879465"/>
            <a:ext cx="0" cy="2855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echteck 39"/>
          <p:cNvSpPr/>
          <p:nvPr/>
        </p:nvSpPr>
        <p:spPr>
          <a:xfrm>
            <a:off x="2293924" y="1734987"/>
            <a:ext cx="1021879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uebung1</a:t>
            </a:r>
            <a:endParaRPr lang="de-DE" dirty="0"/>
          </a:p>
        </p:txBody>
      </p:sp>
      <p:cxnSp>
        <p:nvCxnSpPr>
          <p:cNvPr id="41" name="Gerade Verbindung mit Pfeil 40"/>
          <p:cNvCxnSpPr>
            <a:stCxn id="40" idx="1"/>
            <a:endCxn id="36" idx="6"/>
          </p:cNvCxnSpPr>
          <p:nvPr/>
        </p:nvCxnSpPr>
        <p:spPr>
          <a:xfrm flipH="1" flipV="1">
            <a:off x="1647842" y="1594780"/>
            <a:ext cx="646082" cy="2934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5552001" y="2896520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5552001" y="2041571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B</a:t>
            </a:r>
          </a:p>
        </p:txBody>
      </p:sp>
      <p:cxnSp>
        <p:nvCxnSpPr>
          <p:cNvPr id="26" name="Gerade Verbindung mit Pfeil 25"/>
          <p:cNvCxnSpPr>
            <a:stCxn id="25" idx="4"/>
            <a:endCxn id="22" idx="0"/>
          </p:cNvCxnSpPr>
          <p:nvPr/>
        </p:nvCxnSpPr>
        <p:spPr>
          <a:xfrm>
            <a:off x="5843967" y="2610942"/>
            <a:ext cx="0" cy="2855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hteck 31"/>
          <p:cNvSpPr/>
          <p:nvPr/>
        </p:nvSpPr>
        <p:spPr>
          <a:xfrm>
            <a:off x="6782014" y="2466464"/>
            <a:ext cx="1021879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uebung1</a:t>
            </a:r>
            <a:endParaRPr lang="de-DE" dirty="0"/>
          </a:p>
        </p:txBody>
      </p:sp>
      <p:cxnSp>
        <p:nvCxnSpPr>
          <p:cNvPr id="33" name="Gerade Verbindung mit Pfeil 32"/>
          <p:cNvCxnSpPr>
            <a:stCxn id="32" idx="1"/>
            <a:endCxn id="25" idx="6"/>
          </p:cNvCxnSpPr>
          <p:nvPr/>
        </p:nvCxnSpPr>
        <p:spPr>
          <a:xfrm flipH="1" flipV="1">
            <a:off x="6135932" y="2326257"/>
            <a:ext cx="646082" cy="2934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chteck 33"/>
          <p:cNvSpPr/>
          <p:nvPr/>
        </p:nvSpPr>
        <p:spPr>
          <a:xfrm>
            <a:off x="2293259" y="1310094"/>
            <a:ext cx="1969439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server</a:t>
            </a:r>
            <a:r>
              <a:rPr lang="de-DE" dirty="0" smtClean="0"/>
              <a:t>/uebung1</a:t>
            </a:r>
            <a:endParaRPr lang="de-DE" dirty="0"/>
          </a:p>
        </p:txBody>
      </p:sp>
      <p:cxnSp>
        <p:nvCxnSpPr>
          <p:cNvPr id="42" name="Gerade Verbindung mit Pfeil 41"/>
          <p:cNvCxnSpPr>
            <a:stCxn id="34" idx="1"/>
          </p:cNvCxnSpPr>
          <p:nvPr/>
        </p:nvCxnSpPr>
        <p:spPr>
          <a:xfrm flipH="1">
            <a:off x="1647843" y="1463386"/>
            <a:ext cx="645416" cy="1313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Abgerundete rechteckige Legende 14"/>
          <p:cNvSpPr/>
          <p:nvPr/>
        </p:nvSpPr>
        <p:spPr>
          <a:xfrm>
            <a:off x="4053409" y="5501865"/>
            <a:ext cx="2213907" cy="642368"/>
          </a:xfrm>
          <a:prstGeom prst="wedgeRoundRectCallout">
            <a:avLst>
              <a:gd name="adj1" fmla="val -68206"/>
              <a:gd name="adj2" fmla="val -71593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checkout</a:t>
            </a:r>
            <a:r>
              <a:rPr lang="de-DE" dirty="0" smtClean="0"/>
              <a:t> uebung1</a:t>
            </a:r>
            <a:endParaRPr lang="de-DE" dirty="0"/>
          </a:p>
        </p:txBody>
      </p:sp>
      <p:sp>
        <p:nvSpPr>
          <p:cNvPr id="16" name="Oval 15"/>
          <p:cNvSpPr/>
          <p:nvPr/>
        </p:nvSpPr>
        <p:spPr>
          <a:xfrm>
            <a:off x="1147973" y="525367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1147973" y="4398729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B</a:t>
            </a:r>
          </a:p>
        </p:txBody>
      </p:sp>
      <p:cxnSp>
        <p:nvCxnSpPr>
          <p:cNvPr id="18" name="Gerade Verbindung mit Pfeil 17"/>
          <p:cNvCxnSpPr>
            <a:stCxn id="17" idx="4"/>
            <a:endCxn id="16" idx="0"/>
          </p:cNvCxnSpPr>
          <p:nvPr/>
        </p:nvCxnSpPr>
        <p:spPr>
          <a:xfrm>
            <a:off x="1439939" y="4968100"/>
            <a:ext cx="0" cy="2855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hteck 20"/>
          <p:cNvSpPr/>
          <p:nvPr/>
        </p:nvSpPr>
        <p:spPr>
          <a:xfrm>
            <a:off x="2377321" y="4398729"/>
            <a:ext cx="1969439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server</a:t>
            </a:r>
            <a:r>
              <a:rPr lang="de-DE" dirty="0" smtClean="0"/>
              <a:t>/uebung1</a:t>
            </a:r>
            <a:endParaRPr lang="de-DE" dirty="0"/>
          </a:p>
        </p:txBody>
      </p:sp>
      <p:cxnSp>
        <p:nvCxnSpPr>
          <p:cNvPr id="23" name="Gerade Verbindung mit Pfeil 22"/>
          <p:cNvCxnSpPr>
            <a:stCxn id="21" idx="1"/>
          </p:cNvCxnSpPr>
          <p:nvPr/>
        </p:nvCxnSpPr>
        <p:spPr>
          <a:xfrm flipH="1">
            <a:off x="1731905" y="4552021"/>
            <a:ext cx="645416" cy="1313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hteck 23"/>
          <p:cNvSpPr/>
          <p:nvPr/>
        </p:nvSpPr>
        <p:spPr>
          <a:xfrm>
            <a:off x="2377321" y="4936848"/>
            <a:ext cx="1021879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uebung1</a:t>
            </a:r>
            <a:endParaRPr lang="de-DE" dirty="0"/>
          </a:p>
        </p:txBody>
      </p:sp>
      <p:cxnSp>
        <p:nvCxnSpPr>
          <p:cNvPr id="3" name="Gerade Verbindung mit Pfeil 2"/>
          <p:cNvCxnSpPr>
            <a:endCxn id="17" idx="6"/>
          </p:cNvCxnSpPr>
          <p:nvPr/>
        </p:nvCxnSpPr>
        <p:spPr>
          <a:xfrm flipH="1" flipV="1">
            <a:off x="1731904" y="4683415"/>
            <a:ext cx="645417" cy="2846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hteck 26"/>
          <p:cNvSpPr/>
          <p:nvPr/>
        </p:nvSpPr>
        <p:spPr>
          <a:xfrm>
            <a:off x="2293924" y="2193971"/>
            <a:ext cx="1793595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origin</a:t>
            </a:r>
            <a:r>
              <a:rPr lang="de-DE" dirty="0" smtClean="0"/>
              <a:t>/uebung1</a:t>
            </a:r>
            <a:endParaRPr lang="de-DE" dirty="0"/>
          </a:p>
        </p:txBody>
      </p:sp>
      <p:cxnSp>
        <p:nvCxnSpPr>
          <p:cNvPr id="28" name="Gerade Verbindung mit Pfeil 27"/>
          <p:cNvCxnSpPr>
            <a:stCxn id="27" idx="1"/>
          </p:cNvCxnSpPr>
          <p:nvPr/>
        </p:nvCxnSpPr>
        <p:spPr>
          <a:xfrm flipH="1" flipV="1">
            <a:off x="1647842" y="1594780"/>
            <a:ext cx="646082" cy="7524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3448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/>
          <p:cNvSpPr/>
          <p:nvPr/>
        </p:nvSpPr>
        <p:spPr>
          <a:xfrm>
            <a:off x="5655954" y="3525721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10" name="Oval 9"/>
          <p:cNvSpPr/>
          <p:nvPr/>
        </p:nvSpPr>
        <p:spPr>
          <a:xfrm>
            <a:off x="5655954" y="267077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B</a:t>
            </a:r>
          </a:p>
        </p:txBody>
      </p:sp>
      <p:cxnSp>
        <p:nvCxnSpPr>
          <p:cNvPr id="14" name="Gerade Verbindung mit Pfeil 13"/>
          <p:cNvCxnSpPr>
            <a:stCxn id="10" idx="4"/>
            <a:endCxn id="9" idx="0"/>
          </p:cNvCxnSpPr>
          <p:nvPr/>
        </p:nvCxnSpPr>
        <p:spPr>
          <a:xfrm>
            <a:off x="5947920" y="3240143"/>
            <a:ext cx="0" cy="2855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hteck 16"/>
          <p:cNvSpPr/>
          <p:nvPr/>
        </p:nvSpPr>
        <p:spPr>
          <a:xfrm>
            <a:off x="6780686" y="1726173"/>
            <a:ext cx="1021879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uebu</a:t>
            </a:r>
            <a:r>
              <a:rPr lang="de-DE" dirty="0"/>
              <a:t>n</a:t>
            </a:r>
            <a:r>
              <a:rPr lang="de-DE" dirty="0" smtClean="0"/>
              <a:t>g1</a:t>
            </a:r>
            <a:endParaRPr lang="de-DE" dirty="0"/>
          </a:p>
        </p:txBody>
      </p:sp>
      <p:cxnSp>
        <p:nvCxnSpPr>
          <p:cNvPr id="19" name="Gerade Verbindung mit Pfeil 18"/>
          <p:cNvCxnSpPr>
            <a:stCxn id="17" idx="1"/>
            <a:endCxn id="32" idx="6"/>
          </p:cNvCxnSpPr>
          <p:nvPr/>
        </p:nvCxnSpPr>
        <p:spPr>
          <a:xfrm flipH="1">
            <a:off x="6244539" y="1879465"/>
            <a:ext cx="536147" cy="1621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1355877" y="5707417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1355877" y="485246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B</a:t>
            </a:r>
          </a:p>
        </p:txBody>
      </p:sp>
      <p:cxnSp>
        <p:nvCxnSpPr>
          <p:cNvPr id="27" name="Gerade Verbindung mit Pfeil 26"/>
          <p:cNvCxnSpPr>
            <a:stCxn id="24" idx="4"/>
            <a:endCxn id="23" idx="0"/>
          </p:cNvCxnSpPr>
          <p:nvPr/>
        </p:nvCxnSpPr>
        <p:spPr>
          <a:xfrm>
            <a:off x="1647843" y="5421839"/>
            <a:ext cx="0" cy="2855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hteck 27"/>
          <p:cNvSpPr/>
          <p:nvPr/>
        </p:nvSpPr>
        <p:spPr>
          <a:xfrm>
            <a:off x="2585225" y="4852468"/>
            <a:ext cx="1808857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server</a:t>
            </a:r>
            <a:r>
              <a:rPr lang="de-DE" dirty="0" smtClean="0"/>
              <a:t>/uebung1</a:t>
            </a:r>
            <a:endParaRPr lang="de-DE" dirty="0"/>
          </a:p>
        </p:txBody>
      </p:sp>
      <p:cxnSp>
        <p:nvCxnSpPr>
          <p:cNvPr id="29" name="Gerade Verbindung mit Pfeil 28"/>
          <p:cNvCxnSpPr>
            <a:stCxn id="28" idx="1"/>
            <a:endCxn id="22" idx="6"/>
          </p:cNvCxnSpPr>
          <p:nvPr/>
        </p:nvCxnSpPr>
        <p:spPr>
          <a:xfrm flipH="1" flipV="1">
            <a:off x="2092208" y="4350578"/>
            <a:ext cx="493017" cy="6551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feld 30"/>
          <p:cNvSpPr txBox="1"/>
          <p:nvPr/>
        </p:nvSpPr>
        <p:spPr>
          <a:xfrm>
            <a:off x="-1664204" y="435057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  <p:sp>
        <p:nvSpPr>
          <p:cNvPr id="30" name="Rechteck 29"/>
          <p:cNvSpPr/>
          <p:nvPr/>
        </p:nvSpPr>
        <p:spPr>
          <a:xfrm>
            <a:off x="2691172" y="4197286"/>
            <a:ext cx="1021879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uebung1</a:t>
            </a:r>
            <a:endParaRPr lang="de-DE" dirty="0"/>
          </a:p>
        </p:txBody>
      </p:sp>
      <p:cxnSp>
        <p:nvCxnSpPr>
          <p:cNvPr id="6" name="Gerade Verbindung mit Pfeil 5"/>
          <p:cNvCxnSpPr>
            <a:stCxn id="30" idx="1"/>
            <a:endCxn id="22" idx="6"/>
          </p:cNvCxnSpPr>
          <p:nvPr/>
        </p:nvCxnSpPr>
        <p:spPr>
          <a:xfrm flipH="1">
            <a:off x="2092208" y="4350578"/>
            <a:ext cx="59896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1508277" y="406589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C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5" name="Gerade Verbindung mit Pfeil 4"/>
          <p:cNvCxnSpPr>
            <a:stCxn id="22" idx="4"/>
            <a:endCxn id="24" idx="0"/>
          </p:cNvCxnSpPr>
          <p:nvPr/>
        </p:nvCxnSpPr>
        <p:spPr>
          <a:xfrm flipH="1">
            <a:off x="1647843" y="4635263"/>
            <a:ext cx="152400" cy="2172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5660608" y="1756885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C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11" name="Gerade Verbindung mit Pfeil 10"/>
          <p:cNvCxnSpPr>
            <a:stCxn id="32" idx="4"/>
            <a:endCxn id="10" idx="0"/>
          </p:cNvCxnSpPr>
          <p:nvPr/>
        </p:nvCxnSpPr>
        <p:spPr>
          <a:xfrm flipH="1">
            <a:off x="5947920" y="2326256"/>
            <a:ext cx="4654" cy="3445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Abgerundete rechteckige Legende 32"/>
          <p:cNvSpPr/>
          <p:nvPr/>
        </p:nvSpPr>
        <p:spPr>
          <a:xfrm>
            <a:off x="3951222" y="5159052"/>
            <a:ext cx="3581492" cy="1542005"/>
          </a:xfrm>
          <a:prstGeom prst="wedgeRoundRectCallout">
            <a:avLst>
              <a:gd name="adj1" fmla="val -79211"/>
              <a:gd name="adj2" fmla="val -16680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smtClean="0"/>
              <a:t>echo C &gt; </a:t>
            </a:r>
            <a:r>
              <a:rPr lang="de-DE" dirty="0" err="1" smtClean="0"/>
              <a:t>C.txt</a:t>
            </a:r>
            <a:endParaRPr lang="de-DE" dirty="0" smtClean="0"/>
          </a:p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add</a:t>
            </a:r>
            <a:r>
              <a:rPr lang="de-DE" dirty="0" smtClean="0"/>
              <a:t> </a:t>
            </a:r>
            <a:r>
              <a:rPr lang="de-DE" dirty="0" err="1" smtClean="0"/>
              <a:t>C.txt</a:t>
            </a:r>
            <a:endParaRPr lang="de-DE" dirty="0" smtClean="0"/>
          </a:p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commit</a:t>
            </a:r>
            <a:r>
              <a:rPr lang="de-DE" dirty="0" smtClean="0"/>
              <a:t> –m C</a:t>
            </a:r>
          </a:p>
          <a:p>
            <a:r>
              <a:rPr lang="de-DE" dirty="0" err="1" smtClean="0"/>
              <a:t>git</a:t>
            </a:r>
            <a:r>
              <a:rPr lang="de-DE" dirty="0" smtClean="0"/>
              <a:t> push</a:t>
            </a:r>
            <a:endParaRPr lang="de-DE" dirty="0"/>
          </a:p>
        </p:txBody>
      </p:sp>
      <p:sp>
        <p:nvSpPr>
          <p:cNvPr id="42" name="Oval 41"/>
          <p:cNvSpPr/>
          <p:nvPr/>
        </p:nvSpPr>
        <p:spPr>
          <a:xfrm>
            <a:off x="1063911" y="216504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43" name="Oval 42"/>
          <p:cNvSpPr/>
          <p:nvPr/>
        </p:nvSpPr>
        <p:spPr>
          <a:xfrm>
            <a:off x="1063911" y="1310094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B</a:t>
            </a:r>
          </a:p>
        </p:txBody>
      </p:sp>
      <p:cxnSp>
        <p:nvCxnSpPr>
          <p:cNvPr id="44" name="Gerade Verbindung mit Pfeil 43"/>
          <p:cNvCxnSpPr>
            <a:stCxn id="43" idx="4"/>
            <a:endCxn id="42" idx="0"/>
          </p:cNvCxnSpPr>
          <p:nvPr/>
        </p:nvCxnSpPr>
        <p:spPr>
          <a:xfrm>
            <a:off x="1355877" y="1879465"/>
            <a:ext cx="0" cy="2855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Rechteck 44"/>
          <p:cNvSpPr/>
          <p:nvPr/>
        </p:nvSpPr>
        <p:spPr>
          <a:xfrm>
            <a:off x="2293259" y="1310094"/>
            <a:ext cx="1896447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server</a:t>
            </a:r>
            <a:r>
              <a:rPr lang="de-DE" dirty="0" smtClean="0"/>
              <a:t>/uebung1</a:t>
            </a:r>
            <a:endParaRPr lang="de-DE" dirty="0"/>
          </a:p>
        </p:txBody>
      </p:sp>
      <p:cxnSp>
        <p:nvCxnSpPr>
          <p:cNvPr id="46" name="Gerade Verbindung mit Pfeil 45"/>
          <p:cNvCxnSpPr>
            <a:stCxn id="45" idx="1"/>
            <a:endCxn id="43" idx="6"/>
          </p:cNvCxnSpPr>
          <p:nvPr/>
        </p:nvCxnSpPr>
        <p:spPr>
          <a:xfrm flipH="1">
            <a:off x="1647842" y="1463386"/>
            <a:ext cx="645417" cy="1313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Rechteck 46"/>
          <p:cNvSpPr/>
          <p:nvPr/>
        </p:nvSpPr>
        <p:spPr>
          <a:xfrm>
            <a:off x="2293924" y="1734987"/>
            <a:ext cx="1021879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uebung1</a:t>
            </a:r>
            <a:endParaRPr lang="de-DE" dirty="0"/>
          </a:p>
        </p:txBody>
      </p:sp>
      <p:cxnSp>
        <p:nvCxnSpPr>
          <p:cNvPr id="48" name="Gerade Verbindung mit Pfeil 47"/>
          <p:cNvCxnSpPr>
            <a:stCxn id="47" idx="1"/>
            <a:endCxn id="43" idx="6"/>
          </p:cNvCxnSpPr>
          <p:nvPr/>
        </p:nvCxnSpPr>
        <p:spPr>
          <a:xfrm flipH="1" flipV="1">
            <a:off x="1647842" y="1594780"/>
            <a:ext cx="646082" cy="2934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chteck 33"/>
          <p:cNvSpPr/>
          <p:nvPr/>
        </p:nvSpPr>
        <p:spPr>
          <a:xfrm>
            <a:off x="2293924" y="2193971"/>
            <a:ext cx="1793595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origin</a:t>
            </a:r>
            <a:r>
              <a:rPr lang="de-DE" dirty="0" smtClean="0"/>
              <a:t>/uebung1</a:t>
            </a:r>
            <a:endParaRPr lang="de-DE" dirty="0"/>
          </a:p>
        </p:txBody>
      </p:sp>
      <p:cxnSp>
        <p:nvCxnSpPr>
          <p:cNvPr id="35" name="Gerade Verbindung mit Pfeil 34"/>
          <p:cNvCxnSpPr>
            <a:stCxn id="34" idx="1"/>
          </p:cNvCxnSpPr>
          <p:nvPr/>
        </p:nvCxnSpPr>
        <p:spPr>
          <a:xfrm flipH="1" flipV="1">
            <a:off x="1647842" y="1594780"/>
            <a:ext cx="646082" cy="7524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2924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/>
          <p:cNvSpPr/>
          <p:nvPr/>
        </p:nvSpPr>
        <p:spPr>
          <a:xfrm>
            <a:off x="5655954" y="3525721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10" name="Oval 9"/>
          <p:cNvSpPr/>
          <p:nvPr/>
        </p:nvSpPr>
        <p:spPr>
          <a:xfrm>
            <a:off x="5655954" y="267077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B</a:t>
            </a:r>
          </a:p>
        </p:txBody>
      </p:sp>
      <p:cxnSp>
        <p:nvCxnSpPr>
          <p:cNvPr id="14" name="Gerade Verbindung mit Pfeil 13"/>
          <p:cNvCxnSpPr>
            <a:stCxn id="10" idx="4"/>
            <a:endCxn id="9" idx="0"/>
          </p:cNvCxnSpPr>
          <p:nvPr/>
        </p:nvCxnSpPr>
        <p:spPr>
          <a:xfrm>
            <a:off x="5947920" y="3240143"/>
            <a:ext cx="0" cy="2855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hteck 16"/>
          <p:cNvSpPr/>
          <p:nvPr/>
        </p:nvSpPr>
        <p:spPr>
          <a:xfrm>
            <a:off x="6780686" y="1726173"/>
            <a:ext cx="1021879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uebung1</a:t>
            </a:r>
            <a:endParaRPr lang="de-DE" dirty="0"/>
          </a:p>
        </p:txBody>
      </p:sp>
      <p:cxnSp>
        <p:nvCxnSpPr>
          <p:cNvPr id="19" name="Gerade Verbindung mit Pfeil 18"/>
          <p:cNvCxnSpPr>
            <a:stCxn id="17" idx="1"/>
            <a:endCxn id="32" idx="6"/>
          </p:cNvCxnSpPr>
          <p:nvPr/>
        </p:nvCxnSpPr>
        <p:spPr>
          <a:xfrm flipH="1">
            <a:off x="6244539" y="1879465"/>
            <a:ext cx="536147" cy="1621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1355877" y="5707417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1355877" y="485246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B</a:t>
            </a:r>
          </a:p>
        </p:txBody>
      </p:sp>
      <p:cxnSp>
        <p:nvCxnSpPr>
          <p:cNvPr id="27" name="Gerade Verbindung mit Pfeil 26"/>
          <p:cNvCxnSpPr>
            <a:stCxn id="24" idx="4"/>
            <a:endCxn id="23" idx="0"/>
          </p:cNvCxnSpPr>
          <p:nvPr/>
        </p:nvCxnSpPr>
        <p:spPr>
          <a:xfrm>
            <a:off x="1647843" y="5421839"/>
            <a:ext cx="0" cy="2855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hteck 27"/>
          <p:cNvSpPr/>
          <p:nvPr/>
        </p:nvSpPr>
        <p:spPr>
          <a:xfrm>
            <a:off x="2585226" y="4852468"/>
            <a:ext cx="1706668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server</a:t>
            </a:r>
            <a:r>
              <a:rPr lang="de-DE" dirty="0" smtClean="0"/>
              <a:t>/uebung1</a:t>
            </a:r>
            <a:endParaRPr lang="de-DE" dirty="0"/>
          </a:p>
        </p:txBody>
      </p:sp>
      <p:cxnSp>
        <p:nvCxnSpPr>
          <p:cNvPr id="29" name="Gerade Verbindung mit Pfeil 28"/>
          <p:cNvCxnSpPr>
            <a:stCxn id="28" idx="1"/>
            <a:endCxn id="22" idx="6"/>
          </p:cNvCxnSpPr>
          <p:nvPr/>
        </p:nvCxnSpPr>
        <p:spPr>
          <a:xfrm flipH="1" flipV="1">
            <a:off x="2092208" y="4350578"/>
            <a:ext cx="493018" cy="6551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feld 30"/>
          <p:cNvSpPr txBox="1"/>
          <p:nvPr/>
        </p:nvSpPr>
        <p:spPr>
          <a:xfrm>
            <a:off x="-1664204" y="435057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  <p:sp>
        <p:nvSpPr>
          <p:cNvPr id="30" name="Rechteck 29"/>
          <p:cNvSpPr/>
          <p:nvPr/>
        </p:nvSpPr>
        <p:spPr>
          <a:xfrm>
            <a:off x="2691172" y="4197286"/>
            <a:ext cx="1021879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uebung1</a:t>
            </a:r>
            <a:endParaRPr lang="de-DE" dirty="0"/>
          </a:p>
        </p:txBody>
      </p:sp>
      <p:cxnSp>
        <p:nvCxnSpPr>
          <p:cNvPr id="6" name="Gerade Verbindung mit Pfeil 5"/>
          <p:cNvCxnSpPr>
            <a:stCxn id="30" idx="1"/>
            <a:endCxn id="22" idx="6"/>
          </p:cNvCxnSpPr>
          <p:nvPr/>
        </p:nvCxnSpPr>
        <p:spPr>
          <a:xfrm flipH="1">
            <a:off x="2092208" y="4350578"/>
            <a:ext cx="59896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1063911" y="2690607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36" name="Oval 35"/>
          <p:cNvSpPr/>
          <p:nvPr/>
        </p:nvSpPr>
        <p:spPr>
          <a:xfrm>
            <a:off x="1063911" y="183565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B</a:t>
            </a:r>
          </a:p>
        </p:txBody>
      </p:sp>
      <p:cxnSp>
        <p:nvCxnSpPr>
          <p:cNvPr id="37" name="Gerade Verbindung mit Pfeil 36"/>
          <p:cNvCxnSpPr>
            <a:stCxn id="36" idx="4"/>
            <a:endCxn id="35" idx="0"/>
          </p:cNvCxnSpPr>
          <p:nvPr/>
        </p:nvCxnSpPr>
        <p:spPr>
          <a:xfrm>
            <a:off x="1355877" y="2405029"/>
            <a:ext cx="0" cy="2855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echteck 37"/>
          <p:cNvSpPr/>
          <p:nvPr/>
        </p:nvSpPr>
        <p:spPr>
          <a:xfrm>
            <a:off x="2293259" y="1835658"/>
            <a:ext cx="1998635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server</a:t>
            </a:r>
            <a:r>
              <a:rPr lang="de-DE" dirty="0" smtClean="0"/>
              <a:t>/uebung1</a:t>
            </a:r>
            <a:endParaRPr lang="de-DE" dirty="0"/>
          </a:p>
        </p:txBody>
      </p:sp>
      <p:cxnSp>
        <p:nvCxnSpPr>
          <p:cNvPr id="39" name="Gerade Verbindung mit Pfeil 38"/>
          <p:cNvCxnSpPr>
            <a:stCxn id="38" idx="1"/>
            <a:endCxn id="36" idx="6"/>
          </p:cNvCxnSpPr>
          <p:nvPr/>
        </p:nvCxnSpPr>
        <p:spPr>
          <a:xfrm flipH="1">
            <a:off x="1647842" y="1988950"/>
            <a:ext cx="645417" cy="1313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echteck 39"/>
          <p:cNvSpPr/>
          <p:nvPr/>
        </p:nvSpPr>
        <p:spPr>
          <a:xfrm>
            <a:off x="2293924" y="1009908"/>
            <a:ext cx="1021879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uebung1</a:t>
            </a:r>
            <a:endParaRPr lang="de-DE" dirty="0"/>
          </a:p>
        </p:txBody>
      </p:sp>
      <p:cxnSp>
        <p:nvCxnSpPr>
          <p:cNvPr id="41" name="Gerade Verbindung mit Pfeil 40"/>
          <p:cNvCxnSpPr>
            <a:stCxn id="40" idx="1"/>
            <a:endCxn id="34" idx="6"/>
          </p:cNvCxnSpPr>
          <p:nvPr/>
        </p:nvCxnSpPr>
        <p:spPr>
          <a:xfrm flipH="1">
            <a:off x="1915265" y="1163200"/>
            <a:ext cx="378659" cy="1313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1508277" y="406589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C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5" name="Gerade Verbindung mit Pfeil 4"/>
          <p:cNvCxnSpPr>
            <a:stCxn id="22" idx="4"/>
            <a:endCxn id="24" idx="0"/>
          </p:cNvCxnSpPr>
          <p:nvPr/>
        </p:nvCxnSpPr>
        <p:spPr>
          <a:xfrm flipH="1">
            <a:off x="1647843" y="4635263"/>
            <a:ext cx="152400" cy="2172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5660608" y="1756885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C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11" name="Gerade Verbindung mit Pfeil 10"/>
          <p:cNvCxnSpPr>
            <a:stCxn id="32" idx="4"/>
            <a:endCxn id="10" idx="0"/>
          </p:cNvCxnSpPr>
          <p:nvPr/>
        </p:nvCxnSpPr>
        <p:spPr>
          <a:xfrm flipH="1">
            <a:off x="5947920" y="2326256"/>
            <a:ext cx="4654" cy="3445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1331334" y="100990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D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16" name="Gerade Verbindung mit Pfeil 15"/>
          <p:cNvCxnSpPr>
            <a:stCxn id="34" idx="4"/>
            <a:endCxn id="36" idx="0"/>
          </p:cNvCxnSpPr>
          <p:nvPr/>
        </p:nvCxnSpPr>
        <p:spPr>
          <a:xfrm flipH="1">
            <a:off x="1355877" y="1579279"/>
            <a:ext cx="267423" cy="25637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Abgerundete rechteckige Legende 41"/>
          <p:cNvSpPr/>
          <p:nvPr/>
        </p:nvSpPr>
        <p:spPr>
          <a:xfrm>
            <a:off x="4453793" y="4165412"/>
            <a:ext cx="3581492" cy="1542005"/>
          </a:xfrm>
          <a:prstGeom prst="wedgeRoundRectCallout">
            <a:avLst>
              <a:gd name="adj1" fmla="val -73505"/>
              <a:gd name="adj2" fmla="val -126505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smtClean="0"/>
              <a:t>echo D &gt; </a:t>
            </a:r>
            <a:r>
              <a:rPr lang="de-DE" dirty="0" err="1" smtClean="0"/>
              <a:t>D.txt</a:t>
            </a:r>
            <a:endParaRPr lang="de-DE" dirty="0" smtClean="0"/>
          </a:p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add</a:t>
            </a:r>
            <a:r>
              <a:rPr lang="de-DE" dirty="0" smtClean="0"/>
              <a:t> </a:t>
            </a:r>
            <a:r>
              <a:rPr lang="de-DE" dirty="0" err="1"/>
              <a:t>D</a:t>
            </a:r>
            <a:r>
              <a:rPr lang="de-DE" dirty="0" err="1" smtClean="0"/>
              <a:t>.txt</a:t>
            </a:r>
            <a:endParaRPr lang="de-DE" dirty="0" smtClean="0"/>
          </a:p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commit</a:t>
            </a:r>
            <a:r>
              <a:rPr lang="de-DE" dirty="0" smtClean="0"/>
              <a:t> –m D</a:t>
            </a:r>
          </a:p>
          <a:p>
            <a:r>
              <a:rPr lang="de-DE" dirty="0" err="1" smtClean="0"/>
              <a:t>git</a:t>
            </a:r>
            <a:r>
              <a:rPr lang="de-DE" dirty="0" smtClean="0"/>
              <a:t> push </a:t>
            </a:r>
            <a:r>
              <a:rPr lang="de-DE" dirty="0" smtClean="0">
                <a:sym typeface="Wingdings"/>
              </a:rPr>
              <a:t> </a:t>
            </a:r>
            <a:r>
              <a:rPr lang="de-DE" dirty="0" err="1" smtClean="0">
                <a:sym typeface="Wingdings"/>
              </a:rPr>
              <a:t>error</a:t>
            </a:r>
            <a:endParaRPr lang="de-DE" dirty="0"/>
          </a:p>
        </p:txBody>
      </p:sp>
      <p:sp>
        <p:nvSpPr>
          <p:cNvPr id="33" name="Rechteck 32"/>
          <p:cNvSpPr/>
          <p:nvPr/>
        </p:nvSpPr>
        <p:spPr>
          <a:xfrm>
            <a:off x="2293924" y="2193971"/>
            <a:ext cx="1793595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origin</a:t>
            </a:r>
            <a:r>
              <a:rPr lang="de-DE" dirty="0" smtClean="0"/>
              <a:t>/uebung1</a:t>
            </a:r>
            <a:endParaRPr lang="de-DE" dirty="0"/>
          </a:p>
        </p:txBody>
      </p:sp>
      <p:cxnSp>
        <p:nvCxnSpPr>
          <p:cNvPr id="43" name="Gerade Verbindung mit Pfeil 42"/>
          <p:cNvCxnSpPr>
            <a:stCxn id="33" idx="1"/>
            <a:endCxn id="36" idx="6"/>
          </p:cNvCxnSpPr>
          <p:nvPr/>
        </p:nvCxnSpPr>
        <p:spPr>
          <a:xfrm flipH="1" flipV="1">
            <a:off x="1647842" y="2120344"/>
            <a:ext cx="646082" cy="22691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3814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endParaRPr lang="de-DE"/>
          </a:p>
        </p:txBody>
      </p:sp>
      <p:sp>
        <p:nvSpPr>
          <p:cNvPr id="3" name="Textfeld 2"/>
          <p:cNvSpPr txBox="1"/>
          <p:nvPr/>
        </p:nvSpPr>
        <p:spPr>
          <a:xfrm>
            <a:off x="642324" y="1927102"/>
            <a:ext cx="6464254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latin typeface="Courier New"/>
                <a:cs typeface="Courier New"/>
              </a:rPr>
              <a:t>### Auf Start gehen</a:t>
            </a:r>
          </a:p>
          <a:p>
            <a:r>
              <a:rPr lang="de-DE" b="1" dirty="0">
                <a:latin typeface="Courier New"/>
                <a:cs typeface="Courier New"/>
              </a:rPr>
              <a:t>$ </a:t>
            </a:r>
            <a:r>
              <a:rPr lang="de-DE" b="1" dirty="0" err="1">
                <a:latin typeface="Courier New"/>
                <a:cs typeface="Courier New"/>
              </a:rPr>
              <a:t>git</a:t>
            </a:r>
            <a:r>
              <a:rPr lang="de-DE" b="1" dirty="0">
                <a:latin typeface="Courier New"/>
                <a:cs typeface="Courier New"/>
              </a:rPr>
              <a:t> </a:t>
            </a:r>
            <a:r>
              <a:rPr lang="de-DE" b="1" dirty="0" err="1">
                <a:latin typeface="Courier New"/>
                <a:cs typeface="Courier New"/>
              </a:rPr>
              <a:t>checkout</a:t>
            </a:r>
            <a:r>
              <a:rPr lang="de-DE" b="1" dirty="0">
                <a:latin typeface="Courier New"/>
                <a:cs typeface="Courier New"/>
              </a:rPr>
              <a:t> </a:t>
            </a:r>
            <a:r>
              <a:rPr lang="de-DE" b="1" dirty="0" err="1">
                <a:latin typeface="Courier New"/>
                <a:cs typeface="Courier New"/>
              </a:rPr>
              <a:t>start</a:t>
            </a:r>
            <a:endParaRPr lang="de-DE" b="1" dirty="0">
              <a:latin typeface="Courier New"/>
              <a:cs typeface="Courier New"/>
            </a:endParaRPr>
          </a:p>
          <a:p>
            <a:r>
              <a:rPr lang="de-DE" b="1" dirty="0">
                <a:latin typeface="Courier New"/>
                <a:cs typeface="Courier New"/>
              </a:rPr>
              <a:t># ggf.: </a:t>
            </a:r>
            <a:r>
              <a:rPr lang="de-DE" b="1" dirty="0" err="1">
                <a:latin typeface="Courier New"/>
                <a:cs typeface="Courier New"/>
              </a:rPr>
              <a:t>git</a:t>
            </a:r>
            <a:r>
              <a:rPr lang="de-DE" b="1" dirty="0">
                <a:latin typeface="Courier New"/>
                <a:cs typeface="Courier New"/>
              </a:rPr>
              <a:t> </a:t>
            </a:r>
            <a:r>
              <a:rPr lang="de-DE" b="1" dirty="0" err="1">
                <a:latin typeface="Courier New"/>
                <a:cs typeface="Courier New"/>
              </a:rPr>
              <a:t>reset</a:t>
            </a:r>
            <a:r>
              <a:rPr lang="de-DE" b="1" dirty="0">
                <a:latin typeface="Courier New"/>
                <a:cs typeface="Courier New"/>
              </a:rPr>
              <a:t> --</a:t>
            </a:r>
            <a:r>
              <a:rPr lang="de-DE" b="1" dirty="0" err="1">
                <a:latin typeface="Courier New"/>
                <a:cs typeface="Courier New"/>
              </a:rPr>
              <a:t>hard</a:t>
            </a:r>
            <a:r>
              <a:rPr lang="de-DE" b="1" dirty="0">
                <a:latin typeface="Courier New"/>
                <a:cs typeface="Courier New"/>
              </a:rPr>
              <a:t> </a:t>
            </a:r>
            <a:r>
              <a:rPr lang="de-DE" b="1" dirty="0" err="1">
                <a:latin typeface="Courier New"/>
                <a:cs typeface="Courier New"/>
              </a:rPr>
              <a:t>origin</a:t>
            </a:r>
            <a:r>
              <a:rPr lang="de-DE" b="1" dirty="0">
                <a:latin typeface="Courier New"/>
                <a:cs typeface="Courier New"/>
              </a:rPr>
              <a:t>/</a:t>
            </a:r>
            <a:r>
              <a:rPr lang="de-DE" b="1" dirty="0" err="1">
                <a:latin typeface="Courier New"/>
                <a:cs typeface="Courier New"/>
              </a:rPr>
              <a:t>start</a:t>
            </a:r>
            <a:endParaRPr lang="de-DE" b="1" dirty="0">
              <a:latin typeface="Courier New"/>
              <a:cs typeface="Courier New"/>
            </a:endParaRPr>
          </a:p>
          <a:p>
            <a:endParaRPr lang="de-DE" b="1" dirty="0" smtClean="0">
              <a:latin typeface="Courier New"/>
              <a:cs typeface="Courier New"/>
            </a:endParaRPr>
          </a:p>
          <a:p>
            <a:r>
              <a:rPr lang="de-DE" b="1" dirty="0" smtClean="0">
                <a:latin typeface="Courier New"/>
                <a:cs typeface="Courier New"/>
              </a:rPr>
              <a:t>### Ein paar nützliche Shortcuts</a:t>
            </a: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>
                <a:latin typeface="Courier New"/>
                <a:cs typeface="Courier New"/>
              </a:rPr>
              <a:t>config</a:t>
            </a:r>
            <a:r>
              <a:rPr lang="de-DE" b="1" dirty="0">
                <a:latin typeface="Courier New"/>
                <a:cs typeface="Courier New"/>
              </a:rPr>
              <a:t> --global </a:t>
            </a:r>
            <a:r>
              <a:rPr lang="de-DE" b="1" dirty="0" err="1">
                <a:latin typeface="Courier New"/>
                <a:cs typeface="Courier New"/>
              </a:rPr>
              <a:t>alias.l</a:t>
            </a:r>
            <a:r>
              <a:rPr lang="de-DE" b="1" dirty="0">
                <a:latin typeface="Courier New"/>
                <a:cs typeface="Courier New"/>
              </a:rPr>
              <a:t> </a:t>
            </a:r>
          </a:p>
          <a:p>
            <a:r>
              <a:rPr lang="de-DE" b="1" dirty="0">
                <a:latin typeface="Courier New"/>
                <a:cs typeface="Courier New"/>
              </a:rPr>
              <a:t>	"log --graph --</a:t>
            </a:r>
            <a:r>
              <a:rPr lang="de-DE" b="1" dirty="0" err="1">
                <a:latin typeface="Courier New"/>
                <a:cs typeface="Courier New"/>
              </a:rPr>
              <a:t>oneline</a:t>
            </a:r>
            <a:r>
              <a:rPr lang="de-DE" b="1" dirty="0">
                <a:latin typeface="Courier New"/>
                <a:cs typeface="Courier New"/>
              </a:rPr>
              <a:t> --color --</a:t>
            </a:r>
            <a:r>
              <a:rPr lang="de-DE" b="1" dirty="0" err="1">
                <a:latin typeface="Courier New"/>
                <a:cs typeface="Courier New"/>
              </a:rPr>
              <a:t>decorate</a:t>
            </a:r>
            <a:r>
              <a:rPr lang="de-DE" b="1" dirty="0">
                <a:latin typeface="Courier New"/>
                <a:cs typeface="Courier New"/>
              </a:rPr>
              <a:t>“</a:t>
            </a: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>
                <a:latin typeface="Courier New"/>
                <a:cs typeface="Courier New"/>
              </a:rPr>
              <a:t>config</a:t>
            </a:r>
            <a:r>
              <a:rPr lang="de-DE" b="1" dirty="0">
                <a:latin typeface="Courier New"/>
                <a:cs typeface="Courier New"/>
              </a:rPr>
              <a:t> --global </a:t>
            </a:r>
            <a:r>
              <a:rPr lang="de-DE" b="1" dirty="0" err="1">
                <a:latin typeface="Courier New"/>
                <a:cs typeface="Courier New"/>
              </a:rPr>
              <a:t>alias.s</a:t>
            </a:r>
            <a:r>
              <a:rPr lang="de-DE" b="1" dirty="0">
                <a:latin typeface="Courier New"/>
                <a:cs typeface="Courier New"/>
              </a:rPr>
              <a:t> </a:t>
            </a:r>
            <a:r>
              <a:rPr lang="de-DE" b="1" dirty="0" err="1">
                <a:latin typeface="Courier New"/>
                <a:cs typeface="Courier New"/>
              </a:rPr>
              <a:t>status</a:t>
            </a:r>
            <a:endParaRPr lang="de-DE" b="1" dirty="0">
              <a:latin typeface="Courier New"/>
              <a:cs typeface="Courier New"/>
            </a:endParaRPr>
          </a:p>
          <a:p>
            <a:endParaRPr lang="de-DE" b="1" dirty="0" smtClean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811549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/>
          <p:cNvSpPr/>
          <p:nvPr/>
        </p:nvSpPr>
        <p:spPr>
          <a:xfrm>
            <a:off x="5655954" y="3525721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10" name="Oval 9"/>
          <p:cNvSpPr/>
          <p:nvPr/>
        </p:nvSpPr>
        <p:spPr>
          <a:xfrm>
            <a:off x="5655954" y="267077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B</a:t>
            </a:r>
          </a:p>
        </p:txBody>
      </p:sp>
      <p:cxnSp>
        <p:nvCxnSpPr>
          <p:cNvPr id="14" name="Gerade Verbindung mit Pfeil 13"/>
          <p:cNvCxnSpPr>
            <a:stCxn id="10" idx="4"/>
            <a:endCxn id="9" idx="0"/>
          </p:cNvCxnSpPr>
          <p:nvPr/>
        </p:nvCxnSpPr>
        <p:spPr>
          <a:xfrm>
            <a:off x="5947920" y="3240143"/>
            <a:ext cx="0" cy="2855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hteck 16"/>
          <p:cNvSpPr/>
          <p:nvPr/>
        </p:nvSpPr>
        <p:spPr>
          <a:xfrm>
            <a:off x="6780686" y="1726173"/>
            <a:ext cx="1021879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uebung1</a:t>
            </a:r>
            <a:endParaRPr lang="de-DE" dirty="0"/>
          </a:p>
        </p:txBody>
      </p:sp>
      <p:cxnSp>
        <p:nvCxnSpPr>
          <p:cNvPr id="19" name="Gerade Verbindung mit Pfeil 18"/>
          <p:cNvCxnSpPr>
            <a:stCxn id="17" idx="1"/>
            <a:endCxn id="32" idx="6"/>
          </p:cNvCxnSpPr>
          <p:nvPr/>
        </p:nvCxnSpPr>
        <p:spPr>
          <a:xfrm flipH="1">
            <a:off x="6244539" y="1879465"/>
            <a:ext cx="536147" cy="1621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1355877" y="5707417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1355877" y="485246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B</a:t>
            </a:r>
          </a:p>
        </p:txBody>
      </p:sp>
      <p:cxnSp>
        <p:nvCxnSpPr>
          <p:cNvPr id="27" name="Gerade Verbindung mit Pfeil 26"/>
          <p:cNvCxnSpPr>
            <a:stCxn id="24" idx="4"/>
            <a:endCxn id="23" idx="0"/>
          </p:cNvCxnSpPr>
          <p:nvPr/>
        </p:nvCxnSpPr>
        <p:spPr>
          <a:xfrm>
            <a:off x="1647843" y="5421839"/>
            <a:ext cx="0" cy="2855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hteck 27"/>
          <p:cNvSpPr/>
          <p:nvPr/>
        </p:nvSpPr>
        <p:spPr>
          <a:xfrm>
            <a:off x="2585225" y="4852468"/>
            <a:ext cx="1940241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server</a:t>
            </a:r>
            <a:r>
              <a:rPr lang="de-DE" dirty="0" smtClean="0"/>
              <a:t>/uebung1</a:t>
            </a:r>
            <a:endParaRPr lang="de-DE" dirty="0"/>
          </a:p>
        </p:txBody>
      </p:sp>
      <p:cxnSp>
        <p:nvCxnSpPr>
          <p:cNvPr id="29" name="Gerade Verbindung mit Pfeil 28"/>
          <p:cNvCxnSpPr>
            <a:stCxn id="28" idx="1"/>
            <a:endCxn id="22" idx="6"/>
          </p:cNvCxnSpPr>
          <p:nvPr/>
        </p:nvCxnSpPr>
        <p:spPr>
          <a:xfrm flipH="1" flipV="1">
            <a:off x="2092208" y="4350578"/>
            <a:ext cx="493017" cy="6551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feld 30"/>
          <p:cNvSpPr txBox="1"/>
          <p:nvPr/>
        </p:nvSpPr>
        <p:spPr>
          <a:xfrm>
            <a:off x="-1664204" y="435057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  <p:sp>
        <p:nvSpPr>
          <p:cNvPr id="30" name="Rechteck 29"/>
          <p:cNvSpPr/>
          <p:nvPr/>
        </p:nvSpPr>
        <p:spPr>
          <a:xfrm>
            <a:off x="2691172" y="4197286"/>
            <a:ext cx="1021879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uebung1</a:t>
            </a:r>
            <a:endParaRPr lang="de-DE" dirty="0"/>
          </a:p>
        </p:txBody>
      </p:sp>
      <p:cxnSp>
        <p:nvCxnSpPr>
          <p:cNvPr id="6" name="Gerade Verbindung mit Pfeil 5"/>
          <p:cNvCxnSpPr>
            <a:stCxn id="30" idx="1"/>
            <a:endCxn id="22" idx="6"/>
          </p:cNvCxnSpPr>
          <p:nvPr/>
        </p:nvCxnSpPr>
        <p:spPr>
          <a:xfrm flipH="1">
            <a:off x="2092208" y="4350578"/>
            <a:ext cx="59896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1063911" y="2690607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36" name="Oval 35"/>
          <p:cNvSpPr/>
          <p:nvPr/>
        </p:nvSpPr>
        <p:spPr>
          <a:xfrm>
            <a:off x="1063911" y="183565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B</a:t>
            </a:r>
          </a:p>
        </p:txBody>
      </p:sp>
      <p:cxnSp>
        <p:nvCxnSpPr>
          <p:cNvPr id="37" name="Gerade Verbindung mit Pfeil 36"/>
          <p:cNvCxnSpPr>
            <a:stCxn id="36" idx="4"/>
            <a:endCxn id="35" idx="0"/>
          </p:cNvCxnSpPr>
          <p:nvPr/>
        </p:nvCxnSpPr>
        <p:spPr>
          <a:xfrm>
            <a:off x="1355877" y="2405029"/>
            <a:ext cx="0" cy="2855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echteck 37"/>
          <p:cNvSpPr/>
          <p:nvPr/>
        </p:nvSpPr>
        <p:spPr>
          <a:xfrm>
            <a:off x="2663304" y="2251737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server</a:t>
            </a:r>
            <a:r>
              <a:rPr lang="de-DE" dirty="0" smtClean="0"/>
              <a:t>/uebung1</a:t>
            </a:r>
            <a:endParaRPr lang="de-DE" dirty="0"/>
          </a:p>
        </p:txBody>
      </p:sp>
      <p:cxnSp>
        <p:nvCxnSpPr>
          <p:cNvPr id="39" name="Gerade Verbindung mit Pfeil 38"/>
          <p:cNvCxnSpPr>
            <a:stCxn id="38" idx="0"/>
            <a:endCxn id="42" idx="4"/>
          </p:cNvCxnSpPr>
          <p:nvPr/>
        </p:nvCxnSpPr>
        <p:spPr>
          <a:xfrm flipH="1" flipV="1">
            <a:off x="3202111" y="1726173"/>
            <a:ext cx="392275" cy="5255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echteck 39"/>
          <p:cNvSpPr/>
          <p:nvPr/>
        </p:nvSpPr>
        <p:spPr>
          <a:xfrm>
            <a:off x="2180232" y="703324"/>
            <a:ext cx="1021879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uebung1</a:t>
            </a:r>
            <a:endParaRPr lang="de-DE" dirty="0"/>
          </a:p>
        </p:txBody>
      </p:sp>
      <p:cxnSp>
        <p:nvCxnSpPr>
          <p:cNvPr id="41" name="Gerade Verbindung mit Pfeil 40"/>
          <p:cNvCxnSpPr>
            <a:stCxn id="40" idx="1"/>
            <a:endCxn id="34" idx="6"/>
          </p:cNvCxnSpPr>
          <p:nvPr/>
        </p:nvCxnSpPr>
        <p:spPr>
          <a:xfrm flipH="1">
            <a:off x="1915265" y="856616"/>
            <a:ext cx="264967" cy="4379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1508277" y="406589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C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5" name="Gerade Verbindung mit Pfeil 4"/>
          <p:cNvCxnSpPr>
            <a:stCxn id="22" idx="4"/>
            <a:endCxn id="24" idx="0"/>
          </p:cNvCxnSpPr>
          <p:nvPr/>
        </p:nvCxnSpPr>
        <p:spPr>
          <a:xfrm flipH="1">
            <a:off x="1647843" y="4635263"/>
            <a:ext cx="152400" cy="2172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5660608" y="1756885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C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11" name="Gerade Verbindung mit Pfeil 10"/>
          <p:cNvCxnSpPr>
            <a:stCxn id="32" idx="4"/>
            <a:endCxn id="10" idx="0"/>
          </p:cNvCxnSpPr>
          <p:nvPr/>
        </p:nvCxnSpPr>
        <p:spPr>
          <a:xfrm flipH="1">
            <a:off x="5947920" y="2326256"/>
            <a:ext cx="4654" cy="3445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1331334" y="100990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D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16" name="Gerade Verbindung mit Pfeil 15"/>
          <p:cNvCxnSpPr>
            <a:stCxn id="34" idx="4"/>
            <a:endCxn id="36" idx="0"/>
          </p:cNvCxnSpPr>
          <p:nvPr/>
        </p:nvCxnSpPr>
        <p:spPr>
          <a:xfrm flipH="1">
            <a:off x="1355877" y="1579279"/>
            <a:ext cx="267423" cy="25637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2910145" y="115680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C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12" name="Gerade Verbindung mit Pfeil 11"/>
          <p:cNvCxnSpPr>
            <a:stCxn id="42" idx="2"/>
            <a:endCxn id="36" idx="6"/>
          </p:cNvCxnSpPr>
          <p:nvPr/>
        </p:nvCxnSpPr>
        <p:spPr>
          <a:xfrm flipH="1">
            <a:off x="1647842" y="1441488"/>
            <a:ext cx="1262303" cy="6788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Abgerundete rechteckige Legende 43"/>
          <p:cNvSpPr/>
          <p:nvPr/>
        </p:nvSpPr>
        <p:spPr>
          <a:xfrm>
            <a:off x="3959228" y="1182152"/>
            <a:ext cx="1470982" cy="642368"/>
          </a:xfrm>
          <a:prstGeom prst="wedgeRoundRectCallout">
            <a:avLst>
              <a:gd name="adj1" fmla="val -68206"/>
              <a:gd name="adj2" fmla="val -71593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fetch</a:t>
            </a:r>
            <a:r>
              <a:rPr lang="de-DE" dirty="0" smtClean="0"/>
              <a:t> </a:t>
            </a:r>
            <a:r>
              <a:rPr lang="de-DE" dirty="0" err="1" smtClean="0"/>
              <a:t>server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666067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endParaRPr lang="de-DE"/>
          </a:p>
        </p:txBody>
      </p:sp>
      <p:sp>
        <p:nvSpPr>
          <p:cNvPr id="3" name="Textfeld 2"/>
          <p:cNvSpPr txBox="1"/>
          <p:nvPr/>
        </p:nvSpPr>
        <p:spPr>
          <a:xfrm>
            <a:off x="642324" y="1927102"/>
            <a:ext cx="61411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latin typeface="Courier New"/>
                <a:cs typeface="Courier New"/>
                <a:sym typeface="Wingdings"/>
              </a:rPr>
              <a:t>###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Localen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 und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gefetchten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 HEAD vergleichen</a:t>
            </a:r>
          </a:p>
          <a:p>
            <a:r>
              <a:rPr lang="de-DE" b="1" dirty="0" smtClean="0">
                <a:latin typeface="Courier New"/>
                <a:cs typeface="Courier New"/>
                <a:sym typeface="Wingdings"/>
              </a:rPr>
              <a:t>$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git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 l HEAD FETCH_HEAD</a:t>
            </a:r>
            <a:endParaRPr lang="de-DE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156777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423349" y="87988"/>
            <a:ext cx="8452407" cy="36933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de-DE" dirty="0" smtClean="0"/>
              <a:t>Alternative 1: </a:t>
            </a:r>
            <a:r>
              <a:rPr lang="de-DE" dirty="0" err="1" smtClean="0"/>
              <a:t>merge</a:t>
            </a:r>
            <a:endParaRPr lang="de-DE" dirty="0"/>
          </a:p>
        </p:txBody>
      </p:sp>
      <p:sp>
        <p:nvSpPr>
          <p:cNvPr id="9" name="Oval 8"/>
          <p:cNvSpPr/>
          <p:nvPr/>
        </p:nvSpPr>
        <p:spPr>
          <a:xfrm>
            <a:off x="5655954" y="3525721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10" name="Oval 9"/>
          <p:cNvSpPr/>
          <p:nvPr/>
        </p:nvSpPr>
        <p:spPr>
          <a:xfrm>
            <a:off x="5655954" y="267077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B</a:t>
            </a:r>
          </a:p>
        </p:txBody>
      </p:sp>
      <p:cxnSp>
        <p:nvCxnSpPr>
          <p:cNvPr id="14" name="Gerade Verbindung mit Pfeil 13"/>
          <p:cNvCxnSpPr>
            <a:stCxn id="10" idx="4"/>
            <a:endCxn id="9" idx="0"/>
          </p:cNvCxnSpPr>
          <p:nvPr/>
        </p:nvCxnSpPr>
        <p:spPr>
          <a:xfrm>
            <a:off x="5947920" y="3240143"/>
            <a:ext cx="0" cy="2855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hteck 16"/>
          <p:cNvSpPr/>
          <p:nvPr/>
        </p:nvSpPr>
        <p:spPr>
          <a:xfrm>
            <a:off x="6780686" y="1726173"/>
            <a:ext cx="1021879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uebung1</a:t>
            </a:r>
            <a:endParaRPr lang="de-DE" dirty="0"/>
          </a:p>
        </p:txBody>
      </p:sp>
      <p:cxnSp>
        <p:nvCxnSpPr>
          <p:cNvPr id="19" name="Gerade Verbindung mit Pfeil 18"/>
          <p:cNvCxnSpPr>
            <a:stCxn id="17" idx="1"/>
            <a:endCxn id="32" idx="6"/>
          </p:cNvCxnSpPr>
          <p:nvPr/>
        </p:nvCxnSpPr>
        <p:spPr>
          <a:xfrm flipH="1">
            <a:off x="6244539" y="1879465"/>
            <a:ext cx="536147" cy="1621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1355877" y="5707417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1355877" y="485246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B</a:t>
            </a:r>
          </a:p>
        </p:txBody>
      </p:sp>
      <p:cxnSp>
        <p:nvCxnSpPr>
          <p:cNvPr id="27" name="Gerade Verbindung mit Pfeil 26"/>
          <p:cNvCxnSpPr>
            <a:stCxn id="24" idx="4"/>
            <a:endCxn id="23" idx="0"/>
          </p:cNvCxnSpPr>
          <p:nvPr/>
        </p:nvCxnSpPr>
        <p:spPr>
          <a:xfrm>
            <a:off x="1647843" y="5421839"/>
            <a:ext cx="0" cy="2855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hteck 27"/>
          <p:cNvSpPr/>
          <p:nvPr/>
        </p:nvSpPr>
        <p:spPr>
          <a:xfrm>
            <a:off x="2585226" y="4852468"/>
            <a:ext cx="1925644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server</a:t>
            </a:r>
            <a:r>
              <a:rPr lang="de-DE" dirty="0" smtClean="0"/>
              <a:t>/uebung1</a:t>
            </a:r>
            <a:endParaRPr lang="de-DE" dirty="0"/>
          </a:p>
        </p:txBody>
      </p:sp>
      <p:cxnSp>
        <p:nvCxnSpPr>
          <p:cNvPr id="29" name="Gerade Verbindung mit Pfeil 28"/>
          <p:cNvCxnSpPr>
            <a:stCxn id="28" idx="1"/>
            <a:endCxn id="22" idx="6"/>
          </p:cNvCxnSpPr>
          <p:nvPr/>
        </p:nvCxnSpPr>
        <p:spPr>
          <a:xfrm flipH="1" flipV="1">
            <a:off x="2092208" y="4350578"/>
            <a:ext cx="493018" cy="6551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feld 30"/>
          <p:cNvSpPr txBox="1"/>
          <p:nvPr/>
        </p:nvSpPr>
        <p:spPr>
          <a:xfrm>
            <a:off x="-1664204" y="435057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  <p:sp>
        <p:nvSpPr>
          <p:cNvPr id="30" name="Rechteck 29"/>
          <p:cNvSpPr/>
          <p:nvPr/>
        </p:nvSpPr>
        <p:spPr>
          <a:xfrm>
            <a:off x="2691172" y="4197286"/>
            <a:ext cx="1021879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uebung1</a:t>
            </a:r>
            <a:endParaRPr lang="de-DE" dirty="0"/>
          </a:p>
        </p:txBody>
      </p:sp>
      <p:cxnSp>
        <p:nvCxnSpPr>
          <p:cNvPr id="6" name="Gerade Verbindung mit Pfeil 5"/>
          <p:cNvCxnSpPr>
            <a:stCxn id="30" idx="1"/>
            <a:endCxn id="22" idx="6"/>
          </p:cNvCxnSpPr>
          <p:nvPr/>
        </p:nvCxnSpPr>
        <p:spPr>
          <a:xfrm flipH="1">
            <a:off x="2092208" y="4350578"/>
            <a:ext cx="59896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1063911" y="2690607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36" name="Oval 35"/>
          <p:cNvSpPr/>
          <p:nvPr/>
        </p:nvSpPr>
        <p:spPr>
          <a:xfrm>
            <a:off x="1063911" y="183565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B</a:t>
            </a:r>
          </a:p>
        </p:txBody>
      </p:sp>
      <p:cxnSp>
        <p:nvCxnSpPr>
          <p:cNvPr id="37" name="Gerade Verbindung mit Pfeil 36"/>
          <p:cNvCxnSpPr>
            <a:stCxn id="36" idx="4"/>
            <a:endCxn id="35" idx="0"/>
          </p:cNvCxnSpPr>
          <p:nvPr/>
        </p:nvCxnSpPr>
        <p:spPr>
          <a:xfrm>
            <a:off x="1355877" y="2405029"/>
            <a:ext cx="0" cy="2855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echteck 37"/>
          <p:cNvSpPr/>
          <p:nvPr/>
        </p:nvSpPr>
        <p:spPr>
          <a:xfrm>
            <a:off x="2663304" y="2251737"/>
            <a:ext cx="1847565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server</a:t>
            </a:r>
            <a:r>
              <a:rPr lang="de-DE" dirty="0" smtClean="0"/>
              <a:t>/uebung1</a:t>
            </a:r>
            <a:endParaRPr lang="de-DE" dirty="0"/>
          </a:p>
        </p:txBody>
      </p:sp>
      <p:cxnSp>
        <p:nvCxnSpPr>
          <p:cNvPr id="39" name="Gerade Verbindung mit Pfeil 38"/>
          <p:cNvCxnSpPr>
            <a:stCxn id="38" idx="0"/>
            <a:endCxn id="42" idx="4"/>
          </p:cNvCxnSpPr>
          <p:nvPr/>
        </p:nvCxnSpPr>
        <p:spPr>
          <a:xfrm flipH="1" flipV="1">
            <a:off x="3202111" y="1726173"/>
            <a:ext cx="384976" cy="5255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echteck 39"/>
          <p:cNvSpPr/>
          <p:nvPr/>
        </p:nvSpPr>
        <p:spPr>
          <a:xfrm>
            <a:off x="1623300" y="392901"/>
            <a:ext cx="1021879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uebung1</a:t>
            </a:r>
            <a:endParaRPr lang="de-DE" dirty="0"/>
          </a:p>
        </p:txBody>
      </p:sp>
      <p:cxnSp>
        <p:nvCxnSpPr>
          <p:cNvPr id="41" name="Gerade Verbindung mit Pfeil 40"/>
          <p:cNvCxnSpPr>
            <a:stCxn id="40" idx="3"/>
            <a:endCxn id="33" idx="1"/>
          </p:cNvCxnSpPr>
          <p:nvPr/>
        </p:nvCxnSpPr>
        <p:spPr>
          <a:xfrm>
            <a:off x="2645179" y="546193"/>
            <a:ext cx="861421" cy="833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1508277" y="406589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C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5" name="Gerade Verbindung mit Pfeil 4"/>
          <p:cNvCxnSpPr>
            <a:stCxn id="22" idx="4"/>
            <a:endCxn id="24" idx="0"/>
          </p:cNvCxnSpPr>
          <p:nvPr/>
        </p:nvCxnSpPr>
        <p:spPr>
          <a:xfrm flipH="1">
            <a:off x="1647843" y="4635263"/>
            <a:ext cx="152400" cy="2172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5660608" y="1756885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C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11" name="Gerade Verbindung mit Pfeil 10"/>
          <p:cNvCxnSpPr>
            <a:stCxn id="32" idx="4"/>
            <a:endCxn id="10" idx="0"/>
          </p:cNvCxnSpPr>
          <p:nvPr/>
        </p:nvCxnSpPr>
        <p:spPr>
          <a:xfrm flipH="1">
            <a:off x="5947920" y="2326256"/>
            <a:ext cx="4654" cy="3445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1331334" y="100990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D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16" name="Gerade Verbindung mit Pfeil 15"/>
          <p:cNvCxnSpPr>
            <a:stCxn id="34" idx="4"/>
            <a:endCxn id="36" idx="0"/>
          </p:cNvCxnSpPr>
          <p:nvPr/>
        </p:nvCxnSpPr>
        <p:spPr>
          <a:xfrm flipH="1">
            <a:off x="1355877" y="1579279"/>
            <a:ext cx="267423" cy="25637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2910145" y="115680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C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12" name="Gerade Verbindung mit Pfeil 11"/>
          <p:cNvCxnSpPr>
            <a:stCxn id="42" idx="2"/>
            <a:endCxn id="36" idx="6"/>
          </p:cNvCxnSpPr>
          <p:nvPr/>
        </p:nvCxnSpPr>
        <p:spPr>
          <a:xfrm flipH="1">
            <a:off x="1647842" y="1441488"/>
            <a:ext cx="1262303" cy="6788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3421085" y="54619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 smtClean="0">
                <a:latin typeface="Courier New"/>
                <a:cs typeface="Courier New"/>
              </a:rPr>
              <a:t>merge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8" name="Gerade Verbindung mit Pfeil 7"/>
          <p:cNvCxnSpPr>
            <a:stCxn id="33" idx="3"/>
            <a:endCxn id="34" idx="6"/>
          </p:cNvCxnSpPr>
          <p:nvPr/>
        </p:nvCxnSpPr>
        <p:spPr>
          <a:xfrm flipH="1">
            <a:off x="1915265" y="1032182"/>
            <a:ext cx="1591335" cy="2624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>
            <a:stCxn id="33" idx="3"/>
            <a:endCxn id="42" idx="7"/>
          </p:cNvCxnSpPr>
          <p:nvPr/>
        </p:nvCxnSpPr>
        <p:spPr>
          <a:xfrm flipH="1">
            <a:off x="3408561" y="1032182"/>
            <a:ext cx="98039" cy="2080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Abgerundete rechteckige Legende 42"/>
          <p:cNvSpPr/>
          <p:nvPr/>
        </p:nvSpPr>
        <p:spPr>
          <a:xfrm>
            <a:off x="3713051" y="1477976"/>
            <a:ext cx="1947557" cy="642368"/>
          </a:xfrm>
          <a:prstGeom prst="wedgeRoundRectCallout">
            <a:avLst>
              <a:gd name="adj1" fmla="val -48358"/>
              <a:gd name="adj2" fmla="val -92048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merge</a:t>
            </a:r>
            <a:r>
              <a:rPr lang="de-DE" dirty="0" smtClean="0"/>
              <a:t> </a:t>
            </a:r>
            <a:r>
              <a:rPr lang="de-DE" dirty="0" err="1" smtClean="0"/>
              <a:t>server</a:t>
            </a:r>
            <a:r>
              <a:rPr lang="de-DE" dirty="0" smtClean="0"/>
              <a:t>/uebung1</a:t>
            </a:r>
          </a:p>
        </p:txBody>
      </p:sp>
    </p:spTree>
    <p:extLst>
      <p:ext uri="{BB962C8B-B14F-4D97-AF65-F5344CB8AC3E}">
        <p14:creationId xmlns:p14="http://schemas.microsoft.com/office/powerpoint/2010/main" val="1726008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feld 45"/>
          <p:cNvSpPr txBox="1"/>
          <p:nvPr/>
        </p:nvSpPr>
        <p:spPr>
          <a:xfrm>
            <a:off x="423349" y="87988"/>
            <a:ext cx="8452407" cy="36933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de-DE" dirty="0" smtClean="0"/>
              <a:t>Alternative 1: </a:t>
            </a:r>
            <a:r>
              <a:rPr lang="de-DE" dirty="0" err="1" smtClean="0"/>
              <a:t>merge</a:t>
            </a:r>
            <a:endParaRPr lang="de-DE" dirty="0"/>
          </a:p>
        </p:txBody>
      </p:sp>
      <p:sp>
        <p:nvSpPr>
          <p:cNvPr id="9" name="Oval 8"/>
          <p:cNvSpPr/>
          <p:nvPr/>
        </p:nvSpPr>
        <p:spPr>
          <a:xfrm>
            <a:off x="5655954" y="3525721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10" name="Oval 9"/>
          <p:cNvSpPr/>
          <p:nvPr/>
        </p:nvSpPr>
        <p:spPr>
          <a:xfrm>
            <a:off x="5655954" y="267077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B</a:t>
            </a:r>
          </a:p>
        </p:txBody>
      </p:sp>
      <p:cxnSp>
        <p:nvCxnSpPr>
          <p:cNvPr id="14" name="Gerade Verbindung mit Pfeil 13"/>
          <p:cNvCxnSpPr>
            <a:stCxn id="10" idx="4"/>
            <a:endCxn id="9" idx="0"/>
          </p:cNvCxnSpPr>
          <p:nvPr/>
        </p:nvCxnSpPr>
        <p:spPr>
          <a:xfrm>
            <a:off x="5947920" y="3240143"/>
            <a:ext cx="0" cy="2855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hteck 16"/>
          <p:cNvSpPr/>
          <p:nvPr/>
        </p:nvSpPr>
        <p:spPr>
          <a:xfrm>
            <a:off x="7072652" y="988010"/>
            <a:ext cx="1021879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uebung1</a:t>
            </a:r>
            <a:endParaRPr lang="de-DE" dirty="0"/>
          </a:p>
        </p:txBody>
      </p:sp>
      <p:cxnSp>
        <p:nvCxnSpPr>
          <p:cNvPr id="19" name="Gerade Verbindung mit Pfeil 18"/>
          <p:cNvCxnSpPr>
            <a:stCxn id="17" idx="1"/>
            <a:endCxn id="45" idx="6"/>
          </p:cNvCxnSpPr>
          <p:nvPr/>
        </p:nvCxnSpPr>
        <p:spPr>
          <a:xfrm flipH="1" flipV="1">
            <a:off x="6585386" y="1115564"/>
            <a:ext cx="487266" cy="257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1355877" y="5707417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1355877" y="485246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B</a:t>
            </a:r>
          </a:p>
        </p:txBody>
      </p:sp>
      <p:cxnSp>
        <p:nvCxnSpPr>
          <p:cNvPr id="27" name="Gerade Verbindung mit Pfeil 26"/>
          <p:cNvCxnSpPr>
            <a:stCxn id="24" idx="4"/>
            <a:endCxn id="23" idx="0"/>
          </p:cNvCxnSpPr>
          <p:nvPr/>
        </p:nvCxnSpPr>
        <p:spPr>
          <a:xfrm>
            <a:off x="1647843" y="5421839"/>
            <a:ext cx="0" cy="2855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hteck 27"/>
          <p:cNvSpPr/>
          <p:nvPr/>
        </p:nvSpPr>
        <p:spPr>
          <a:xfrm>
            <a:off x="2585226" y="4852468"/>
            <a:ext cx="1169626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server</a:t>
            </a:r>
            <a:r>
              <a:rPr lang="de-DE" dirty="0" smtClean="0"/>
              <a:t>/</a:t>
            </a:r>
            <a:r>
              <a:rPr lang="de-DE" dirty="0" err="1" smtClean="0"/>
              <a:t>fb</a:t>
            </a:r>
            <a:endParaRPr lang="de-DE" dirty="0"/>
          </a:p>
        </p:txBody>
      </p:sp>
      <p:cxnSp>
        <p:nvCxnSpPr>
          <p:cNvPr id="29" name="Gerade Verbindung mit Pfeil 28"/>
          <p:cNvCxnSpPr>
            <a:stCxn id="28" idx="1"/>
            <a:endCxn id="22" idx="6"/>
          </p:cNvCxnSpPr>
          <p:nvPr/>
        </p:nvCxnSpPr>
        <p:spPr>
          <a:xfrm flipH="1" flipV="1">
            <a:off x="2092208" y="4350578"/>
            <a:ext cx="493018" cy="6551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feld 30"/>
          <p:cNvSpPr txBox="1"/>
          <p:nvPr/>
        </p:nvSpPr>
        <p:spPr>
          <a:xfrm>
            <a:off x="-1664204" y="435057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  <p:sp>
        <p:nvSpPr>
          <p:cNvPr id="30" name="Rechteck 29"/>
          <p:cNvSpPr/>
          <p:nvPr/>
        </p:nvSpPr>
        <p:spPr>
          <a:xfrm>
            <a:off x="2691172" y="4197286"/>
            <a:ext cx="1021879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fb</a:t>
            </a:r>
            <a:endParaRPr lang="de-DE" dirty="0"/>
          </a:p>
        </p:txBody>
      </p:sp>
      <p:cxnSp>
        <p:nvCxnSpPr>
          <p:cNvPr id="6" name="Gerade Verbindung mit Pfeil 5"/>
          <p:cNvCxnSpPr>
            <a:stCxn id="30" idx="1"/>
            <a:endCxn id="22" idx="6"/>
          </p:cNvCxnSpPr>
          <p:nvPr/>
        </p:nvCxnSpPr>
        <p:spPr>
          <a:xfrm flipH="1">
            <a:off x="2092208" y="4350578"/>
            <a:ext cx="59896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1063911" y="2690607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36" name="Oval 35"/>
          <p:cNvSpPr/>
          <p:nvPr/>
        </p:nvSpPr>
        <p:spPr>
          <a:xfrm>
            <a:off x="1063911" y="183565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B</a:t>
            </a:r>
          </a:p>
        </p:txBody>
      </p:sp>
      <p:cxnSp>
        <p:nvCxnSpPr>
          <p:cNvPr id="37" name="Gerade Verbindung mit Pfeil 36"/>
          <p:cNvCxnSpPr>
            <a:stCxn id="36" idx="4"/>
            <a:endCxn id="35" idx="0"/>
          </p:cNvCxnSpPr>
          <p:nvPr/>
        </p:nvCxnSpPr>
        <p:spPr>
          <a:xfrm>
            <a:off x="1355877" y="2405029"/>
            <a:ext cx="0" cy="2855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echteck 37"/>
          <p:cNvSpPr/>
          <p:nvPr/>
        </p:nvSpPr>
        <p:spPr>
          <a:xfrm>
            <a:off x="2092208" y="2251737"/>
            <a:ext cx="174072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server</a:t>
            </a:r>
            <a:r>
              <a:rPr lang="de-DE" dirty="0" smtClean="0"/>
              <a:t>/uebung1</a:t>
            </a:r>
            <a:endParaRPr lang="de-DE" dirty="0"/>
          </a:p>
        </p:txBody>
      </p:sp>
      <p:cxnSp>
        <p:nvCxnSpPr>
          <p:cNvPr id="39" name="Gerade Verbindung mit Pfeil 38"/>
          <p:cNvCxnSpPr>
            <a:stCxn id="38" idx="0"/>
            <a:endCxn id="33" idx="4"/>
          </p:cNvCxnSpPr>
          <p:nvPr/>
        </p:nvCxnSpPr>
        <p:spPr>
          <a:xfrm flipV="1">
            <a:off x="2962570" y="1115564"/>
            <a:ext cx="750481" cy="11361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echteck 39"/>
          <p:cNvSpPr/>
          <p:nvPr/>
        </p:nvSpPr>
        <p:spPr>
          <a:xfrm>
            <a:off x="1623300" y="392901"/>
            <a:ext cx="1021879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uebung1</a:t>
            </a:r>
            <a:endParaRPr lang="de-DE" dirty="0"/>
          </a:p>
        </p:txBody>
      </p:sp>
      <p:cxnSp>
        <p:nvCxnSpPr>
          <p:cNvPr id="41" name="Gerade Verbindung mit Pfeil 40"/>
          <p:cNvCxnSpPr>
            <a:stCxn id="40" idx="3"/>
            <a:endCxn id="33" idx="1"/>
          </p:cNvCxnSpPr>
          <p:nvPr/>
        </p:nvCxnSpPr>
        <p:spPr>
          <a:xfrm>
            <a:off x="2645179" y="546193"/>
            <a:ext cx="861421" cy="833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1508277" y="406589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C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5" name="Gerade Verbindung mit Pfeil 4"/>
          <p:cNvCxnSpPr>
            <a:stCxn id="22" idx="4"/>
            <a:endCxn id="24" idx="0"/>
          </p:cNvCxnSpPr>
          <p:nvPr/>
        </p:nvCxnSpPr>
        <p:spPr>
          <a:xfrm flipH="1">
            <a:off x="1647843" y="4635263"/>
            <a:ext cx="152400" cy="2172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5660608" y="1756885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C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11" name="Gerade Verbindung mit Pfeil 10"/>
          <p:cNvCxnSpPr>
            <a:stCxn id="32" idx="4"/>
            <a:endCxn id="10" idx="0"/>
          </p:cNvCxnSpPr>
          <p:nvPr/>
        </p:nvCxnSpPr>
        <p:spPr>
          <a:xfrm flipH="1">
            <a:off x="5947920" y="2326256"/>
            <a:ext cx="4654" cy="3445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1331334" y="100990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D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16" name="Gerade Verbindung mit Pfeil 15"/>
          <p:cNvCxnSpPr>
            <a:stCxn id="34" idx="4"/>
            <a:endCxn id="36" idx="0"/>
          </p:cNvCxnSpPr>
          <p:nvPr/>
        </p:nvCxnSpPr>
        <p:spPr>
          <a:xfrm flipH="1">
            <a:off x="1355877" y="1579279"/>
            <a:ext cx="267423" cy="25637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2910145" y="115680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C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12" name="Gerade Verbindung mit Pfeil 11"/>
          <p:cNvCxnSpPr>
            <a:stCxn id="42" idx="2"/>
            <a:endCxn id="36" idx="6"/>
          </p:cNvCxnSpPr>
          <p:nvPr/>
        </p:nvCxnSpPr>
        <p:spPr>
          <a:xfrm flipH="1">
            <a:off x="1647842" y="1441488"/>
            <a:ext cx="1262303" cy="6788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3421085" y="54619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 smtClean="0">
                <a:latin typeface="Courier New"/>
                <a:cs typeface="Courier New"/>
              </a:rPr>
              <a:t>merge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8" name="Gerade Verbindung mit Pfeil 7"/>
          <p:cNvCxnSpPr>
            <a:stCxn id="33" idx="3"/>
            <a:endCxn id="34" idx="6"/>
          </p:cNvCxnSpPr>
          <p:nvPr/>
        </p:nvCxnSpPr>
        <p:spPr>
          <a:xfrm flipH="1">
            <a:off x="1915265" y="1032182"/>
            <a:ext cx="1591335" cy="2624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>
            <a:stCxn id="33" idx="3"/>
            <a:endCxn id="42" idx="7"/>
          </p:cNvCxnSpPr>
          <p:nvPr/>
        </p:nvCxnSpPr>
        <p:spPr>
          <a:xfrm flipH="1">
            <a:off x="3408561" y="1032182"/>
            <a:ext cx="98039" cy="2080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Abgerundete rechteckige Legende 42"/>
          <p:cNvSpPr/>
          <p:nvPr/>
        </p:nvSpPr>
        <p:spPr>
          <a:xfrm>
            <a:off x="3713051" y="2883353"/>
            <a:ext cx="1470982" cy="642368"/>
          </a:xfrm>
          <a:prstGeom prst="wedgeRoundRectCallout">
            <a:avLst>
              <a:gd name="adj1" fmla="val -56297"/>
              <a:gd name="adj2" fmla="val -71594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 smtClean="0"/>
              <a:t>git</a:t>
            </a:r>
            <a:r>
              <a:rPr lang="de-DE" smtClean="0"/>
              <a:t> push</a:t>
            </a:r>
            <a:endParaRPr lang="de-DE" dirty="0" smtClean="0"/>
          </a:p>
        </p:txBody>
      </p:sp>
      <p:sp>
        <p:nvSpPr>
          <p:cNvPr id="44" name="Oval 43"/>
          <p:cNvSpPr/>
          <p:nvPr/>
        </p:nvSpPr>
        <p:spPr>
          <a:xfrm>
            <a:off x="4724553" y="134915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D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3" name="Gerade Verbindung mit Pfeil 2"/>
          <p:cNvCxnSpPr>
            <a:stCxn id="44" idx="6"/>
            <a:endCxn id="32" idx="2"/>
          </p:cNvCxnSpPr>
          <p:nvPr/>
        </p:nvCxnSpPr>
        <p:spPr>
          <a:xfrm>
            <a:off x="5308484" y="1633839"/>
            <a:ext cx="352124" cy="4077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6001455" y="83087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 smtClean="0">
                <a:latin typeface="Courier New"/>
                <a:cs typeface="Courier New"/>
              </a:rPr>
              <a:t>merge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7" name="Gerade Verbindung mit Pfeil 6"/>
          <p:cNvCxnSpPr>
            <a:stCxn id="45" idx="4"/>
          </p:cNvCxnSpPr>
          <p:nvPr/>
        </p:nvCxnSpPr>
        <p:spPr>
          <a:xfrm flipH="1">
            <a:off x="6001455" y="1400249"/>
            <a:ext cx="291966" cy="3259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>
            <a:stCxn id="45" idx="2"/>
            <a:endCxn id="44" idx="7"/>
          </p:cNvCxnSpPr>
          <p:nvPr/>
        </p:nvCxnSpPr>
        <p:spPr>
          <a:xfrm flipH="1">
            <a:off x="5222969" y="1115564"/>
            <a:ext cx="778486" cy="31697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8811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endParaRPr lang="de-DE"/>
          </a:p>
        </p:txBody>
      </p:sp>
      <p:sp>
        <p:nvSpPr>
          <p:cNvPr id="3" name="Textfeld 2"/>
          <p:cNvSpPr txBox="1"/>
          <p:nvPr/>
        </p:nvSpPr>
        <p:spPr>
          <a:xfrm>
            <a:off x="642324" y="1927102"/>
            <a:ext cx="323215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latin typeface="Courier New"/>
                <a:cs typeface="Courier New"/>
                <a:sym typeface="Wingdings"/>
              </a:rPr>
              <a:t>### 1. Vater</a:t>
            </a:r>
          </a:p>
          <a:p>
            <a:r>
              <a:rPr lang="de-DE" b="1" dirty="0" smtClean="0">
                <a:latin typeface="Courier New"/>
                <a:cs typeface="Courier New"/>
                <a:sym typeface="Wingdings"/>
              </a:rPr>
              <a:t>$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git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rev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-parse HEAD^1</a:t>
            </a:r>
          </a:p>
          <a:p>
            <a:r>
              <a:rPr lang="de-DE" b="1" dirty="0" smtClean="0">
                <a:latin typeface="Courier New"/>
                <a:cs typeface="Courier New"/>
                <a:sym typeface="Wingdings"/>
              </a:rPr>
              <a:t>### 2. Vater</a:t>
            </a:r>
          </a:p>
          <a:p>
            <a:r>
              <a:rPr lang="de-DE" b="1" dirty="0" smtClean="0">
                <a:latin typeface="Courier New"/>
                <a:cs typeface="Courier New"/>
                <a:sym typeface="Wingdings"/>
              </a:rPr>
              <a:t>$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git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rev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-parse HEAD^2</a:t>
            </a:r>
          </a:p>
          <a:p>
            <a:endParaRPr lang="de-DE" b="1" dirty="0">
              <a:latin typeface="Courier New"/>
              <a:cs typeface="Courier New"/>
              <a:sym typeface="Wingdings"/>
            </a:endParaRPr>
          </a:p>
          <a:p>
            <a:r>
              <a:rPr lang="de-DE" b="1" dirty="0" smtClean="0">
                <a:latin typeface="Courier New"/>
                <a:cs typeface="Courier New"/>
                <a:sym typeface="Wingdings"/>
              </a:rPr>
              <a:t>### Im Server-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Repo</a:t>
            </a:r>
            <a:endParaRPr lang="de-DE" b="1" dirty="0" smtClean="0">
              <a:latin typeface="Courier New"/>
              <a:cs typeface="Courier New"/>
              <a:sym typeface="Wingdings"/>
            </a:endParaRPr>
          </a:p>
          <a:p>
            <a:r>
              <a:rPr lang="de-DE" b="1" dirty="0" smtClean="0">
                <a:latin typeface="Courier New"/>
                <a:cs typeface="Courier New"/>
                <a:sym typeface="Wingdings"/>
              </a:rPr>
              <a:t>$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git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 l uebung1</a:t>
            </a:r>
          </a:p>
        </p:txBody>
      </p:sp>
    </p:spTree>
    <p:extLst>
      <p:ext uri="{BB962C8B-B14F-4D97-AF65-F5344CB8AC3E}">
        <p14:creationId xmlns:p14="http://schemas.microsoft.com/office/powerpoint/2010/main" val="2824546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endParaRPr lang="de-DE"/>
          </a:p>
        </p:txBody>
      </p:sp>
      <p:sp>
        <p:nvSpPr>
          <p:cNvPr id="3" name="Textfeld 2"/>
          <p:cNvSpPr txBox="1"/>
          <p:nvPr/>
        </p:nvSpPr>
        <p:spPr>
          <a:xfrm>
            <a:off x="642324" y="1927102"/>
            <a:ext cx="6418156" cy="4801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latin typeface="Courier New"/>
                <a:cs typeface="Courier New"/>
                <a:sym typeface="Wingdings"/>
              </a:rPr>
              <a:t>### Aktuellen Commit merken</a:t>
            </a: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branch</a:t>
            </a:r>
            <a:r>
              <a:rPr lang="de-DE" b="1" dirty="0" smtClean="0">
                <a:latin typeface="Courier New"/>
                <a:cs typeface="Courier New"/>
              </a:rPr>
              <a:t> uebung1-merge</a:t>
            </a:r>
          </a:p>
          <a:p>
            <a:endParaRPr lang="de-DE" b="1" dirty="0">
              <a:latin typeface="Courier New"/>
              <a:cs typeface="Courier New"/>
            </a:endParaRPr>
          </a:p>
          <a:p>
            <a:r>
              <a:rPr lang="de-DE" b="1" dirty="0" smtClean="0">
                <a:latin typeface="Courier New"/>
                <a:cs typeface="Courier New"/>
              </a:rPr>
              <a:t>### Wieder zurück</a:t>
            </a: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reflog</a:t>
            </a:r>
            <a:endParaRPr lang="de-DE" b="1" dirty="0" smtClean="0">
              <a:latin typeface="Courier New"/>
              <a:cs typeface="Courier New"/>
            </a:endParaRP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reset</a:t>
            </a:r>
            <a:r>
              <a:rPr lang="de-DE" b="1" dirty="0" smtClean="0">
                <a:latin typeface="Courier New"/>
                <a:cs typeface="Courier New"/>
              </a:rPr>
              <a:t> --</a:t>
            </a:r>
            <a:r>
              <a:rPr lang="de-DE" b="1" dirty="0" err="1" smtClean="0">
                <a:latin typeface="Courier New"/>
                <a:cs typeface="Courier New"/>
              </a:rPr>
              <a:t>hard</a:t>
            </a:r>
            <a:r>
              <a:rPr lang="de-DE" b="1" dirty="0" smtClean="0">
                <a:latin typeface="Courier New"/>
                <a:cs typeface="Courier New"/>
              </a:rPr>
              <a:t> HEAD@{1}</a:t>
            </a: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push </a:t>
            </a:r>
            <a:r>
              <a:rPr lang="de-DE" b="1" dirty="0" err="1" smtClean="0">
                <a:latin typeface="Courier New"/>
                <a:cs typeface="Courier New"/>
              </a:rPr>
              <a:t>server</a:t>
            </a:r>
            <a:r>
              <a:rPr lang="de-DE" b="1" dirty="0" smtClean="0">
                <a:latin typeface="Courier New"/>
                <a:cs typeface="Courier New"/>
              </a:rPr>
              <a:t> –f FETCH_HEAD:uebung1</a:t>
            </a: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l HEAD FETCH_HEAD</a:t>
            </a:r>
          </a:p>
          <a:p>
            <a:endParaRPr lang="de-DE" b="1" dirty="0" smtClean="0">
              <a:latin typeface="Courier New"/>
              <a:cs typeface="Courier New"/>
            </a:endParaRPr>
          </a:p>
          <a:p>
            <a:r>
              <a:rPr lang="de-DE" b="1" dirty="0" smtClean="0">
                <a:latin typeface="Courier New"/>
                <a:cs typeface="Courier New"/>
              </a:rPr>
              <a:t>### Im Server-</a:t>
            </a:r>
            <a:r>
              <a:rPr lang="de-DE" b="1" dirty="0" err="1" smtClean="0">
                <a:latin typeface="Courier New"/>
                <a:cs typeface="Courier New"/>
              </a:rPr>
              <a:t>Repo</a:t>
            </a:r>
            <a:endParaRPr lang="de-DE" b="1" dirty="0" smtClean="0">
              <a:latin typeface="Courier New"/>
              <a:cs typeface="Courier New"/>
            </a:endParaRP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l uebung1</a:t>
            </a: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reflog</a:t>
            </a:r>
            <a:r>
              <a:rPr lang="de-DE" b="1" dirty="0" smtClean="0">
                <a:latin typeface="Courier New"/>
                <a:cs typeface="Courier New"/>
              </a:rPr>
              <a:t> # nix :(</a:t>
            </a: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fsck</a:t>
            </a:r>
            <a:r>
              <a:rPr lang="de-DE" b="1" dirty="0" smtClean="0">
                <a:latin typeface="Courier New"/>
                <a:cs typeface="Courier New"/>
              </a:rPr>
              <a:t> # letzte Rettung!</a:t>
            </a:r>
            <a:endParaRPr lang="de-DE" b="1" dirty="0">
              <a:latin typeface="Courier New"/>
              <a:cs typeface="Courier New"/>
            </a:endParaRPr>
          </a:p>
          <a:p>
            <a:endParaRPr lang="de-DE" b="1" dirty="0">
              <a:latin typeface="Courier New"/>
              <a:cs typeface="Courier New"/>
            </a:endParaRPr>
          </a:p>
          <a:p>
            <a:r>
              <a:rPr lang="de-DE" b="1" dirty="0">
                <a:latin typeface="Courier New"/>
                <a:cs typeface="Courier New"/>
                <a:sym typeface="Wingdings"/>
              </a:rPr>
              <a:t>### 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Tipp: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Reflogging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 </a:t>
            </a:r>
            <a:r>
              <a:rPr lang="de-DE" b="1" dirty="0">
                <a:latin typeface="Courier New"/>
                <a:cs typeface="Courier New"/>
                <a:sym typeface="Wingdings"/>
              </a:rPr>
              <a:t>in 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bare </a:t>
            </a:r>
            <a:r>
              <a:rPr lang="de-DE" b="1" dirty="0" err="1">
                <a:latin typeface="Courier New"/>
                <a:cs typeface="Courier New"/>
                <a:sym typeface="Wingdings"/>
              </a:rPr>
              <a:t>Repo</a:t>
            </a:r>
            <a:r>
              <a:rPr lang="de-DE" b="1" dirty="0">
                <a:latin typeface="Courier New"/>
                <a:cs typeface="Courier New"/>
                <a:sym typeface="Wingdings"/>
              </a:rPr>
              <a:t> 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einschalten</a:t>
            </a:r>
          </a:p>
          <a:p>
            <a:r>
              <a:rPr lang="de-DE" b="1" dirty="0" smtClean="0">
                <a:latin typeface="Courier New"/>
                <a:cs typeface="Courier New"/>
                <a:sym typeface="Wingdings"/>
              </a:rPr>
              <a:t>$ cd ../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server.git</a:t>
            </a:r>
            <a:endParaRPr lang="de-DE" b="1" dirty="0">
              <a:latin typeface="Courier New"/>
              <a:cs typeface="Courier New"/>
              <a:sym typeface="Wingdings"/>
            </a:endParaRPr>
          </a:p>
          <a:p>
            <a:r>
              <a:rPr lang="de-DE" b="1" dirty="0">
                <a:latin typeface="Courier New"/>
                <a:cs typeface="Courier New"/>
                <a:sym typeface="Wingdings"/>
              </a:rPr>
              <a:t>$ </a:t>
            </a:r>
            <a:r>
              <a:rPr lang="de-DE" b="1" dirty="0" err="1">
                <a:latin typeface="Courier New"/>
                <a:cs typeface="Courier New"/>
                <a:sym typeface="Wingdings"/>
              </a:rPr>
              <a:t>git</a:t>
            </a:r>
            <a:r>
              <a:rPr lang="de-DE" b="1" dirty="0">
                <a:latin typeface="Courier New"/>
                <a:cs typeface="Courier New"/>
                <a:sym typeface="Wingdings"/>
              </a:rPr>
              <a:t> </a:t>
            </a:r>
            <a:r>
              <a:rPr lang="de-DE" b="1" dirty="0" err="1">
                <a:latin typeface="Courier New"/>
                <a:cs typeface="Courier New"/>
                <a:sym typeface="Wingdings"/>
              </a:rPr>
              <a:t>config</a:t>
            </a:r>
            <a:r>
              <a:rPr lang="de-DE" b="1" dirty="0">
                <a:latin typeface="Courier New"/>
                <a:cs typeface="Courier New"/>
                <a:sym typeface="Wingdings"/>
              </a:rPr>
              <a:t> </a:t>
            </a:r>
            <a:r>
              <a:rPr lang="de-DE" b="1" dirty="0" err="1">
                <a:latin typeface="Courier New"/>
                <a:cs typeface="Courier New"/>
                <a:sym typeface="Wingdings"/>
              </a:rPr>
              <a:t>core.logAllRefUpdates</a:t>
            </a:r>
            <a:r>
              <a:rPr lang="de-DE" b="1" dirty="0">
                <a:latin typeface="Courier New"/>
                <a:cs typeface="Courier New"/>
                <a:sym typeface="Wingdings"/>
              </a:rPr>
              <a:t>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true</a:t>
            </a:r>
            <a:endParaRPr lang="de-DE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529304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/>
          <p:cNvSpPr/>
          <p:nvPr/>
        </p:nvSpPr>
        <p:spPr>
          <a:xfrm>
            <a:off x="5655954" y="3525721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10" name="Oval 9"/>
          <p:cNvSpPr/>
          <p:nvPr/>
        </p:nvSpPr>
        <p:spPr>
          <a:xfrm>
            <a:off x="5655954" y="267077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B</a:t>
            </a:r>
          </a:p>
        </p:txBody>
      </p:sp>
      <p:cxnSp>
        <p:nvCxnSpPr>
          <p:cNvPr id="14" name="Gerade Verbindung mit Pfeil 13"/>
          <p:cNvCxnSpPr>
            <a:stCxn id="10" idx="4"/>
            <a:endCxn id="9" idx="0"/>
          </p:cNvCxnSpPr>
          <p:nvPr/>
        </p:nvCxnSpPr>
        <p:spPr>
          <a:xfrm>
            <a:off x="5947920" y="3240143"/>
            <a:ext cx="0" cy="2855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hteck 16"/>
          <p:cNvSpPr/>
          <p:nvPr/>
        </p:nvSpPr>
        <p:spPr>
          <a:xfrm>
            <a:off x="6780686" y="1726173"/>
            <a:ext cx="1021879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uebung1</a:t>
            </a:r>
            <a:endParaRPr lang="de-DE" dirty="0"/>
          </a:p>
        </p:txBody>
      </p:sp>
      <p:cxnSp>
        <p:nvCxnSpPr>
          <p:cNvPr id="19" name="Gerade Verbindung mit Pfeil 18"/>
          <p:cNvCxnSpPr>
            <a:stCxn id="17" idx="1"/>
            <a:endCxn id="32" idx="6"/>
          </p:cNvCxnSpPr>
          <p:nvPr/>
        </p:nvCxnSpPr>
        <p:spPr>
          <a:xfrm flipH="1">
            <a:off x="6244539" y="1879465"/>
            <a:ext cx="536147" cy="1621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1355877" y="5707417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1355877" y="485246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B</a:t>
            </a:r>
          </a:p>
        </p:txBody>
      </p:sp>
      <p:cxnSp>
        <p:nvCxnSpPr>
          <p:cNvPr id="27" name="Gerade Verbindung mit Pfeil 26"/>
          <p:cNvCxnSpPr>
            <a:stCxn id="24" idx="4"/>
            <a:endCxn id="23" idx="0"/>
          </p:cNvCxnSpPr>
          <p:nvPr/>
        </p:nvCxnSpPr>
        <p:spPr>
          <a:xfrm>
            <a:off x="1647843" y="5421839"/>
            <a:ext cx="0" cy="2855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hteck 27"/>
          <p:cNvSpPr/>
          <p:nvPr/>
        </p:nvSpPr>
        <p:spPr>
          <a:xfrm>
            <a:off x="2585225" y="4852468"/>
            <a:ext cx="1940241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server</a:t>
            </a:r>
            <a:r>
              <a:rPr lang="de-DE" dirty="0" smtClean="0"/>
              <a:t>/uebung1</a:t>
            </a:r>
            <a:endParaRPr lang="de-DE" dirty="0"/>
          </a:p>
        </p:txBody>
      </p:sp>
      <p:cxnSp>
        <p:nvCxnSpPr>
          <p:cNvPr id="29" name="Gerade Verbindung mit Pfeil 28"/>
          <p:cNvCxnSpPr>
            <a:stCxn id="28" idx="1"/>
            <a:endCxn id="22" idx="6"/>
          </p:cNvCxnSpPr>
          <p:nvPr/>
        </p:nvCxnSpPr>
        <p:spPr>
          <a:xfrm flipH="1" flipV="1">
            <a:off x="2092208" y="4350578"/>
            <a:ext cx="493017" cy="6551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feld 30"/>
          <p:cNvSpPr txBox="1"/>
          <p:nvPr/>
        </p:nvSpPr>
        <p:spPr>
          <a:xfrm>
            <a:off x="-1664204" y="435057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  <p:sp>
        <p:nvSpPr>
          <p:cNvPr id="30" name="Rechteck 29"/>
          <p:cNvSpPr/>
          <p:nvPr/>
        </p:nvSpPr>
        <p:spPr>
          <a:xfrm>
            <a:off x="2691172" y="4197286"/>
            <a:ext cx="1021879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uebung1</a:t>
            </a:r>
            <a:endParaRPr lang="de-DE" dirty="0"/>
          </a:p>
        </p:txBody>
      </p:sp>
      <p:cxnSp>
        <p:nvCxnSpPr>
          <p:cNvPr id="6" name="Gerade Verbindung mit Pfeil 5"/>
          <p:cNvCxnSpPr>
            <a:stCxn id="30" idx="1"/>
            <a:endCxn id="22" idx="6"/>
          </p:cNvCxnSpPr>
          <p:nvPr/>
        </p:nvCxnSpPr>
        <p:spPr>
          <a:xfrm flipH="1">
            <a:off x="2092208" y="4350578"/>
            <a:ext cx="59896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1063911" y="2690607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36" name="Oval 35"/>
          <p:cNvSpPr/>
          <p:nvPr/>
        </p:nvSpPr>
        <p:spPr>
          <a:xfrm>
            <a:off x="1063911" y="183565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B</a:t>
            </a:r>
          </a:p>
        </p:txBody>
      </p:sp>
      <p:cxnSp>
        <p:nvCxnSpPr>
          <p:cNvPr id="37" name="Gerade Verbindung mit Pfeil 36"/>
          <p:cNvCxnSpPr>
            <a:stCxn id="36" idx="4"/>
            <a:endCxn id="35" idx="0"/>
          </p:cNvCxnSpPr>
          <p:nvPr/>
        </p:nvCxnSpPr>
        <p:spPr>
          <a:xfrm>
            <a:off x="1355877" y="2405029"/>
            <a:ext cx="0" cy="2855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echteck 37"/>
          <p:cNvSpPr/>
          <p:nvPr/>
        </p:nvSpPr>
        <p:spPr>
          <a:xfrm>
            <a:off x="2874327" y="1426362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server</a:t>
            </a:r>
            <a:r>
              <a:rPr lang="de-DE" dirty="0" smtClean="0"/>
              <a:t>/uebung1</a:t>
            </a:r>
            <a:endParaRPr lang="de-DE" dirty="0"/>
          </a:p>
        </p:txBody>
      </p:sp>
      <p:cxnSp>
        <p:nvCxnSpPr>
          <p:cNvPr id="39" name="Gerade Verbindung mit Pfeil 38"/>
          <p:cNvCxnSpPr>
            <a:stCxn id="38" idx="1"/>
            <a:endCxn id="34" idx="5"/>
          </p:cNvCxnSpPr>
          <p:nvPr/>
        </p:nvCxnSpPr>
        <p:spPr>
          <a:xfrm flipH="1" flipV="1">
            <a:off x="1829750" y="1495897"/>
            <a:ext cx="1044577" cy="837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echteck 39"/>
          <p:cNvSpPr/>
          <p:nvPr/>
        </p:nvSpPr>
        <p:spPr>
          <a:xfrm>
            <a:off x="1934951" y="593453"/>
            <a:ext cx="1021879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uebung1</a:t>
            </a:r>
            <a:endParaRPr lang="de-DE" dirty="0"/>
          </a:p>
        </p:txBody>
      </p:sp>
      <p:cxnSp>
        <p:nvCxnSpPr>
          <p:cNvPr id="41" name="Gerade Verbindung mit Pfeil 40"/>
          <p:cNvCxnSpPr>
            <a:stCxn id="40" idx="3"/>
            <a:endCxn id="42" idx="1"/>
          </p:cNvCxnSpPr>
          <p:nvPr/>
        </p:nvCxnSpPr>
        <p:spPr>
          <a:xfrm flipV="1">
            <a:off x="2956830" y="725372"/>
            <a:ext cx="549770" cy="213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1508277" y="406589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C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5" name="Gerade Verbindung mit Pfeil 4"/>
          <p:cNvCxnSpPr>
            <a:stCxn id="22" idx="4"/>
            <a:endCxn id="24" idx="0"/>
          </p:cNvCxnSpPr>
          <p:nvPr/>
        </p:nvCxnSpPr>
        <p:spPr>
          <a:xfrm flipH="1">
            <a:off x="1647843" y="4635263"/>
            <a:ext cx="152400" cy="2172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5660608" y="1756885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C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11" name="Gerade Verbindung mit Pfeil 10"/>
          <p:cNvCxnSpPr>
            <a:stCxn id="32" idx="4"/>
            <a:endCxn id="10" idx="0"/>
          </p:cNvCxnSpPr>
          <p:nvPr/>
        </p:nvCxnSpPr>
        <p:spPr>
          <a:xfrm flipH="1">
            <a:off x="5947920" y="2326256"/>
            <a:ext cx="4654" cy="3445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1331334" y="100990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C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16" name="Gerade Verbindung mit Pfeil 15"/>
          <p:cNvCxnSpPr>
            <a:stCxn id="34" idx="4"/>
            <a:endCxn id="36" idx="0"/>
          </p:cNvCxnSpPr>
          <p:nvPr/>
        </p:nvCxnSpPr>
        <p:spPr>
          <a:xfrm flipH="1">
            <a:off x="1355877" y="1579279"/>
            <a:ext cx="267423" cy="25637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3421085" y="641990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D</a:t>
            </a:r>
            <a:r>
              <a:rPr lang="de-DE" sz="1200" dirty="0" smtClean="0">
                <a:latin typeface="Courier New"/>
                <a:cs typeface="Courier New"/>
              </a:rPr>
              <a:t>‘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12" name="Gerade Verbindung mit Pfeil 11"/>
          <p:cNvCxnSpPr>
            <a:stCxn id="42" idx="2"/>
            <a:endCxn id="34" idx="6"/>
          </p:cNvCxnSpPr>
          <p:nvPr/>
        </p:nvCxnSpPr>
        <p:spPr>
          <a:xfrm flipH="1">
            <a:off x="1915265" y="926676"/>
            <a:ext cx="1505820" cy="3679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feld 32"/>
          <p:cNvSpPr txBox="1"/>
          <p:nvPr/>
        </p:nvSpPr>
        <p:spPr>
          <a:xfrm>
            <a:off x="423349" y="87988"/>
            <a:ext cx="8452407" cy="36933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de-DE" dirty="0" smtClean="0"/>
              <a:t>Alternative 2: </a:t>
            </a:r>
            <a:r>
              <a:rPr lang="de-DE" dirty="0" err="1" smtClean="0"/>
              <a:t>rebase</a:t>
            </a:r>
            <a:endParaRPr lang="de-DE" dirty="0"/>
          </a:p>
        </p:txBody>
      </p:sp>
      <p:sp>
        <p:nvSpPr>
          <p:cNvPr id="43" name="Oval 42"/>
          <p:cNvSpPr/>
          <p:nvPr/>
        </p:nvSpPr>
        <p:spPr>
          <a:xfrm>
            <a:off x="2269176" y="1756885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D</a:t>
            </a:r>
          </a:p>
        </p:txBody>
      </p:sp>
      <p:cxnSp>
        <p:nvCxnSpPr>
          <p:cNvPr id="26" name="Gerade Verbindung mit Pfeil 25"/>
          <p:cNvCxnSpPr>
            <a:stCxn id="43" idx="2"/>
            <a:endCxn id="36" idx="6"/>
          </p:cNvCxnSpPr>
          <p:nvPr/>
        </p:nvCxnSpPr>
        <p:spPr>
          <a:xfrm flipH="1">
            <a:off x="1647842" y="2041571"/>
            <a:ext cx="621334" cy="787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Abgerundete rechteckige Legende 43"/>
          <p:cNvSpPr/>
          <p:nvPr/>
        </p:nvSpPr>
        <p:spPr>
          <a:xfrm>
            <a:off x="3289701" y="2405029"/>
            <a:ext cx="1947557" cy="642368"/>
          </a:xfrm>
          <a:prstGeom prst="wedgeRoundRectCallout">
            <a:avLst>
              <a:gd name="adj1" fmla="val -48358"/>
              <a:gd name="adj2" fmla="val -92048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rebase</a:t>
            </a:r>
            <a:r>
              <a:rPr lang="de-DE" dirty="0" smtClean="0"/>
              <a:t> </a:t>
            </a:r>
            <a:r>
              <a:rPr lang="de-DE" dirty="0" err="1" smtClean="0"/>
              <a:t>server</a:t>
            </a:r>
            <a:r>
              <a:rPr lang="de-DE" dirty="0" smtClean="0"/>
              <a:t>/uebung1</a:t>
            </a:r>
          </a:p>
        </p:txBody>
      </p:sp>
    </p:spTree>
    <p:extLst>
      <p:ext uri="{BB962C8B-B14F-4D97-AF65-F5344CB8AC3E}">
        <p14:creationId xmlns:p14="http://schemas.microsoft.com/office/powerpoint/2010/main" val="3519264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endParaRPr lang="de-DE"/>
          </a:p>
        </p:txBody>
      </p:sp>
      <p:sp>
        <p:nvSpPr>
          <p:cNvPr id="3" name="Textfeld 2"/>
          <p:cNvSpPr txBox="1"/>
          <p:nvPr/>
        </p:nvSpPr>
        <p:spPr>
          <a:xfrm>
            <a:off x="642324" y="1927102"/>
            <a:ext cx="749115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latin typeface="Courier New"/>
                <a:cs typeface="Courier New"/>
                <a:sym typeface="Wingdings"/>
              </a:rPr>
              <a:t>### Aktuelle HEAD und HEAD vor dem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Rebase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 vergleichen</a:t>
            </a:r>
          </a:p>
          <a:p>
            <a:r>
              <a:rPr lang="de-DE" b="1" dirty="0" smtClean="0">
                <a:latin typeface="Courier New"/>
                <a:cs typeface="Courier New"/>
                <a:sym typeface="Wingdings"/>
              </a:rPr>
              <a:t>$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git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 l HEAD ORIG_HEAD</a:t>
            </a:r>
          </a:p>
          <a:p>
            <a:endParaRPr lang="de-DE" b="1" dirty="0">
              <a:latin typeface="Courier New"/>
              <a:cs typeface="Courier New"/>
              <a:sym typeface="Wingdings"/>
            </a:endParaRPr>
          </a:p>
          <a:p>
            <a:r>
              <a:rPr lang="de-DE" b="1" dirty="0" smtClean="0">
                <a:latin typeface="Courier New"/>
                <a:cs typeface="Courier New"/>
                <a:sym typeface="Wingdings"/>
              </a:rPr>
              <a:t>### Vergleich von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Rebase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 und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Merge</a:t>
            </a:r>
            <a:endParaRPr lang="de-DE" b="1" dirty="0" smtClean="0">
              <a:latin typeface="Courier New"/>
              <a:cs typeface="Courier New"/>
              <a:sym typeface="Wingdings"/>
            </a:endParaRPr>
          </a:p>
          <a:p>
            <a:r>
              <a:rPr lang="de-DE" b="1" dirty="0" smtClean="0">
                <a:latin typeface="Courier New"/>
                <a:cs typeface="Courier New"/>
                <a:sym typeface="Wingdings"/>
              </a:rPr>
              <a:t>$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git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diff</a:t>
            </a:r>
            <a:r>
              <a:rPr lang="de-DE" b="1" smtClean="0">
                <a:latin typeface="Courier New"/>
                <a:cs typeface="Courier New"/>
                <a:sym typeface="Wingdings"/>
              </a:rPr>
              <a:t> uebung1 uebung1-merge</a:t>
            </a:r>
            <a:endParaRPr lang="de-DE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787950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/>
          <p:cNvSpPr/>
          <p:nvPr/>
        </p:nvSpPr>
        <p:spPr>
          <a:xfrm>
            <a:off x="5655954" y="3525721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10" name="Oval 9"/>
          <p:cNvSpPr/>
          <p:nvPr/>
        </p:nvSpPr>
        <p:spPr>
          <a:xfrm>
            <a:off x="5655954" y="267077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B</a:t>
            </a:r>
          </a:p>
        </p:txBody>
      </p:sp>
      <p:cxnSp>
        <p:nvCxnSpPr>
          <p:cNvPr id="14" name="Gerade Verbindung mit Pfeil 13"/>
          <p:cNvCxnSpPr>
            <a:stCxn id="10" idx="4"/>
            <a:endCxn id="9" idx="0"/>
          </p:cNvCxnSpPr>
          <p:nvPr/>
        </p:nvCxnSpPr>
        <p:spPr>
          <a:xfrm>
            <a:off x="5947920" y="3240143"/>
            <a:ext cx="0" cy="2855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hteck 16"/>
          <p:cNvSpPr/>
          <p:nvPr/>
        </p:nvSpPr>
        <p:spPr>
          <a:xfrm>
            <a:off x="7116446" y="836531"/>
            <a:ext cx="1021879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uebung1</a:t>
            </a:r>
            <a:endParaRPr lang="de-DE" dirty="0"/>
          </a:p>
        </p:txBody>
      </p:sp>
      <p:cxnSp>
        <p:nvCxnSpPr>
          <p:cNvPr id="19" name="Gerade Verbindung mit Pfeil 18"/>
          <p:cNvCxnSpPr>
            <a:stCxn id="17" idx="1"/>
            <a:endCxn id="45" idx="6"/>
          </p:cNvCxnSpPr>
          <p:nvPr/>
        </p:nvCxnSpPr>
        <p:spPr>
          <a:xfrm flipH="1">
            <a:off x="6541591" y="989823"/>
            <a:ext cx="574855" cy="987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1355877" y="5707417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1355877" y="485246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B</a:t>
            </a:r>
          </a:p>
        </p:txBody>
      </p:sp>
      <p:cxnSp>
        <p:nvCxnSpPr>
          <p:cNvPr id="27" name="Gerade Verbindung mit Pfeil 26"/>
          <p:cNvCxnSpPr>
            <a:stCxn id="24" idx="4"/>
            <a:endCxn id="23" idx="0"/>
          </p:cNvCxnSpPr>
          <p:nvPr/>
        </p:nvCxnSpPr>
        <p:spPr>
          <a:xfrm>
            <a:off x="1647843" y="5421839"/>
            <a:ext cx="0" cy="2855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hteck 27"/>
          <p:cNvSpPr/>
          <p:nvPr/>
        </p:nvSpPr>
        <p:spPr>
          <a:xfrm>
            <a:off x="2585225" y="4852468"/>
            <a:ext cx="1940241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server</a:t>
            </a:r>
            <a:r>
              <a:rPr lang="de-DE" dirty="0" smtClean="0"/>
              <a:t>/uebung1</a:t>
            </a:r>
            <a:endParaRPr lang="de-DE" dirty="0"/>
          </a:p>
        </p:txBody>
      </p:sp>
      <p:cxnSp>
        <p:nvCxnSpPr>
          <p:cNvPr id="29" name="Gerade Verbindung mit Pfeil 28"/>
          <p:cNvCxnSpPr>
            <a:stCxn id="28" idx="1"/>
            <a:endCxn id="22" idx="6"/>
          </p:cNvCxnSpPr>
          <p:nvPr/>
        </p:nvCxnSpPr>
        <p:spPr>
          <a:xfrm flipH="1" flipV="1">
            <a:off x="2092208" y="4350578"/>
            <a:ext cx="493017" cy="6551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feld 30"/>
          <p:cNvSpPr txBox="1"/>
          <p:nvPr/>
        </p:nvSpPr>
        <p:spPr>
          <a:xfrm>
            <a:off x="-1664204" y="435057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  <p:sp>
        <p:nvSpPr>
          <p:cNvPr id="30" name="Rechteck 29"/>
          <p:cNvSpPr/>
          <p:nvPr/>
        </p:nvSpPr>
        <p:spPr>
          <a:xfrm>
            <a:off x="2691172" y="4197286"/>
            <a:ext cx="1021879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uebung1</a:t>
            </a:r>
            <a:endParaRPr lang="de-DE" dirty="0"/>
          </a:p>
        </p:txBody>
      </p:sp>
      <p:cxnSp>
        <p:nvCxnSpPr>
          <p:cNvPr id="6" name="Gerade Verbindung mit Pfeil 5"/>
          <p:cNvCxnSpPr>
            <a:stCxn id="30" idx="1"/>
            <a:endCxn id="22" idx="6"/>
          </p:cNvCxnSpPr>
          <p:nvPr/>
        </p:nvCxnSpPr>
        <p:spPr>
          <a:xfrm flipH="1">
            <a:off x="2092208" y="4350578"/>
            <a:ext cx="59896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1063911" y="2690607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36" name="Oval 35"/>
          <p:cNvSpPr/>
          <p:nvPr/>
        </p:nvSpPr>
        <p:spPr>
          <a:xfrm>
            <a:off x="1063911" y="183565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B</a:t>
            </a:r>
          </a:p>
        </p:txBody>
      </p:sp>
      <p:cxnSp>
        <p:nvCxnSpPr>
          <p:cNvPr id="37" name="Gerade Verbindung mit Pfeil 36"/>
          <p:cNvCxnSpPr>
            <a:stCxn id="36" idx="4"/>
            <a:endCxn id="35" idx="0"/>
          </p:cNvCxnSpPr>
          <p:nvPr/>
        </p:nvCxnSpPr>
        <p:spPr>
          <a:xfrm>
            <a:off x="1355877" y="2405029"/>
            <a:ext cx="0" cy="2855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echteck 37"/>
          <p:cNvSpPr/>
          <p:nvPr/>
        </p:nvSpPr>
        <p:spPr>
          <a:xfrm>
            <a:off x="2874327" y="1426362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server</a:t>
            </a:r>
            <a:r>
              <a:rPr lang="de-DE" dirty="0" smtClean="0"/>
              <a:t>/uebung1</a:t>
            </a:r>
            <a:endParaRPr lang="de-DE" dirty="0"/>
          </a:p>
        </p:txBody>
      </p:sp>
      <p:cxnSp>
        <p:nvCxnSpPr>
          <p:cNvPr id="39" name="Gerade Verbindung mit Pfeil 38"/>
          <p:cNvCxnSpPr>
            <a:stCxn id="38" idx="0"/>
            <a:endCxn id="42" idx="4"/>
          </p:cNvCxnSpPr>
          <p:nvPr/>
        </p:nvCxnSpPr>
        <p:spPr>
          <a:xfrm flipH="1" flipV="1">
            <a:off x="3713051" y="1211361"/>
            <a:ext cx="92358" cy="2150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echteck 39"/>
          <p:cNvSpPr/>
          <p:nvPr/>
        </p:nvSpPr>
        <p:spPr>
          <a:xfrm>
            <a:off x="1934951" y="593453"/>
            <a:ext cx="1021879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uebung1</a:t>
            </a:r>
            <a:endParaRPr lang="de-DE" dirty="0"/>
          </a:p>
        </p:txBody>
      </p:sp>
      <p:cxnSp>
        <p:nvCxnSpPr>
          <p:cNvPr id="41" name="Gerade Verbindung mit Pfeil 40"/>
          <p:cNvCxnSpPr>
            <a:stCxn id="40" idx="3"/>
            <a:endCxn id="42" idx="1"/>
          </p:cNvCxnSpPr>
          <p:nvPr/>
        </p:nvCxnSpPr>
        <p:spPr>
          <a:xfrm flipV="1">
            <a:off x="2956830" y="725372"/>
            <a:ext cx="549770" cy="213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1508277" y="406589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C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5" name="Gerade Verbindung mit Pfeil 4"/>
          <p:cNvCxnSpPr>
            <a:stCxn id="22" idx="4"/>
            <a:endCxn id="24" idx="0"/>
          </p:cNvCxnSpPr>
          <p:nvPr/>
        </p:nvCxnSpPr>
        <p:spPr>
          <a:xfrm flipH="1">
            <a:off x="1647843" y="4635263"/>
            <a:ext cx="152400" cy="2172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5660608" y="1756885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C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11" name="Gerade Verbindung mit Pfeil 10"/>
          <p:cNvCxnSpPr>
            <a:stCxn id="32" idx="4"/>
            <a:endCxn id="10" idx="0"/>
          </p:cNvCxnSpPr>
          <p:nvPr/>
        </p:nvCxnSpPr>
        <p:spPr>
          <a:xfrm flipH="1">
            <a:off x="5947920" y="2326256"/>
            <a:ext cx="4654" cy="3445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1331334" y="100990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C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16" name="Gerade Verbindung mit Pfeil 15"/>
          <p:cNvCxnSpPr>
            <a:stCxn id="34" idx="4"/>
            <a:endCxn id="36" idx="0"/>
          </p:cNvCxnSpPr>
          <p:nvPr/>
        </p:nvCxnSpPr>
        <p:spPr>
          <a:xfrm flipH="1">
            <a:off x="1355877" y="1579279"/>
            <a:ext cx="267423" cy="25637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3421085" y="641990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D</a:t>
            </a:r>
            <a:r>
              <a:rPr lang="de-DE" sz="1200" dirty="0" smtClean="0">
                <a:latin typeface="Courier New"/>
                <a:cs typeface="Courier New"/>
              </a:rPr>
              <a:t>‘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12" name="Gerade Verbindung mit Pfeil 11"/>
          <p:cNvCxnSpPr>
            <a:stCxn id="42" idx="2"/>
            <a:endCxn id="34" idx="6"/>
          </p:cNvCxnSpPr>
          <p:nvPr/>
        </p:nvCxnSpPr>
        <p:spPr>
          <a:xfrm flipH="1">
            <a:off x="1915265" y="926676"/>
            <a:ext cx="1505820" cy="3679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feld 32"/>
          <p:cNvSpPr txBox="1"/>
          <p:nvPr/>
        </p:nvSpPr>
        <p:spPr>
          <a:xfrm>
            <a:off x="423349" y="87988"/>
            <a:ext cx="8452407" cy="36933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de-DE" dirty="0" smtClean="0"/>
              <a:t>Alternative 2: </a:t>
            </a:r>
            <a:r>
              <a:rPr lang="de-DE" dirty="0" err="1" smtClean="0"/>
              <a:t>rebase</a:t>
            </a:r>
            <a:endParaRPr lang="de-DE" dirty="0"/>
          </a:p>
        </p:txBody>
      </p:sp>
      <p:sp>
        <p:nvSpPr>
          <p:cNvPr id="43" name="Oval 42"/>
          <p:cNvSpPr/>
          <p:nvPr/>
        </p:nvSpPr>
        <p:spPr>
          <a:xfrm>
            <a:off x="2269176" y="1756885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D</a:t>
            </a:r>
          </a:p>
        </p:txBody>
      </p:sp>
      <p:cxnSp>
        <p:nvCxnSpPr>
          <p:cNvPr id="26" name="Gerade Verbindung mit Pfeil 25"/>
          <p:cNvCxnSpPr>
            <a:stCxn id="43" idx="2"/>
            <a:endCxn id="36" idx="6"/>
          </p:cNvCxnSpPr>
          <p:nvPr/>
        </p:nvCxnSpPr>
        <p:spPr>
          <a:xfrm flipH="1">
            <a:off x="1647842" y="2041571"/>
            <a:ext cx="621334" cy="787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Abgerundete rechteckige Legende 43"/>
          <p:cNvSpPr/>
          <p:nvPr/>
        </p:nvSpPr>
        <p:spPr>
          <a:xfrm>
            <a:off x="3289701" y="2405029"/>
            <a:ext cx="1947557" cy="642368"/>
          </a:xfrm>
          <a:prstGeom prst="wedgeRoundRectCallout">
            <a:avLst>
              <a:gd name="adj1" fmla="val -48358"/>
              <a:gd name="adj2" fmla="val -92048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 smtClean="0"/>
              <a:t>git</a:t>
            </a:r>
            <a:r>
              <a:rPr lang="de-DE" dirty="0" smtClean="0"/>
              <a:t> push</a:t>
            </a:r>
          </a:p>
        </p:txBody>
      </p:sp>
      <p:sp>
        <p:nvSpPr>
          <p:cNvPr id="45" name="Oval 44"/>
          <p:cNvSpPr/>
          <p:nvPr/>
        </p:nvSpPr>
        <p:spPr>
          <a:xfrm>
            <a:off x="5957660" y="80387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D</a:t>
            </a:r>
            <a:r>
              <a:rPr lang="de-DE" sz="1200" dirty="0" smtClean="0">
                <a:latin typeface="Courier New"/>
                <a:cs typeface="Courier New"/>
              </a:rPr>
              <a:t>‘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3" name="Gerade Verbindung mit Pfeil 2"/>
          <p:cNvCxnSpPr>
            <a:stCxn id="45" idx="4"/>
            <a:endCxn id="32" idx="0"/>
          </p:cNvCxnSpPr>
          <p:nvPr/>
        </p:nvCxnSpPr>
        <p:spPr>
          <a:xfrm flipH="1">
            <a:off x="5952574" y="1373243"/>
            <a:ext cx="297052" cy="3836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4802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„Best Practice“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Auf einem </a:t>
            </a:r>
            <a:r>
              <a:rPr lang="de-DE" dirty="0" err="1" smtClean="0"/>
              <a:t>Branch</a:t>
            </a:r>
            <a:r>
              <a:rPr lang="de-DE" dirty="0" smtClean="0"/>
              <a:t> entwickeln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08632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52364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839341" y="1600256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MR1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3" name="Oval 2"/>
          <p:cNvSpPr/>
          <p:nvPr/>
        </p:nvSpPr>
        <p:spPr>
          <a:xfrm>
            <a:off x="1794647" y="1600256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latin typeface="Courier New"/>
                <a:cs typeface="Courier New"/>
              </a:rPr>
              <a:t>MR2</a:t>
            </a:r>
          </a:p>
        </p:txBody>
      </p:sp>
      <p:cxnSp>
        <p:nvCxnSpPr>
          <p:cNvPr id="5" name="Gerade Verbindung mit Pfeil 4"/>
          <p:cNvCxnSpPr>
            <a:stCxn id="3" idx="2"/>
            <a:endCxn id="2" idx="6"/>
          </p:cNvCxnSpPr>
          <p:nvPr/>
        </p:nvCxnSpPr>
        <p:spPr>
          <a:xfrm flipH="1">
            <a:off x="1423272" y="1884942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2831125" y="1600256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latin typeface="Courier New"/>
                <a:cs typeface="Courier New"/>
              </a:rPr>
              <a:t>MR3</a:t>
            </a:r>
          </a:p>
        </p:txBody>
      </p:sp>
      <p:cxnSp>
        <p:nvCxnSpPr>
          <p:cNvPr id="8" name="Gerade Verbindung mit Pfeil 7"/>
          <p:cNvCxnSpPr>
            <a:stCxn id="6" idx="2"/>
            <a:endCxn id="3" idx="6"/>
          </p:cNvCxnSpPr>
          <p:nvPr/>
        </p:nvCxnSpPr>
        <p:spPr>
          <a:xfrm flipH="1">
            <a:off x="2378578" y="1884942"/>
            <a:ext cx="4525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hteck 8"/>
          <p:cNvSpPr/>
          <p:nvPr/>
        </p:nvSpPr>
        <p:spPr>
          <a:xfrm>
            <a:off x="3415056" y="814983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master</a:t>
            </a:r>
            <a:endParaRPr lang="de-DE" dirty="0"/>
          </a:p>
        </p:txBody>
      </p:sp>
      <p:cxnSp>
        <p:nvCxnSpPr>
          <p:cNvPr id="11" name="Gerade Verbindung mit Pfeil 10"/>
          <p:cNvCxnSpPr>
            <a:stCxn id="9" idx="2"/>
            <a:endCxn id="6" idx="7"/>
          </p:cNvCxnSpPr>
          <p:nvPr/>
        </p:nvCxnSpPr>
        <p:spPr>
          <a:xfrm flipH="1">
            <a:off x="3329541" y="1121567"/>
            <a:ext cx="1016597" cy="56207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839341" y="503748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latin typeface="Courier New"/>
                <a:cs typeface="Courier New"/>
              </a:rPr>
              <a:t>MR1</a:t>
            </a:r>
          </a:p>
        </p:txBody>
      </p:sp>
      <p:sp>
        <p:nvSpPr>
          <p:cNvPr id="13" name="Oval 12"/>
          <p:cNvSpPr/>
          <p:nvPr/>
        </p:nvSpPr>
        <p:spPr>
          <a:xfrm>
            <a:off x="1794647" y="503748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latin typeface="Courier New"/>
                <a:cs typeface="Courier New"/>
              </a:rPr>
              <a:t>MR2</a:t>
            </a:r>
          </a:p>
        </p:txBody>
      </p:sp>
      <p:cxnSp>
        <p:nvCxnSpPr>
          <p:cNvPr id="14" name="Gerade Verbindung mit Pfeil 13"/>
          <p:cNvCxnSpPr>
            <a:stCxn id="13" idx="2"/>
            <a:endCxn id="12" idx="6"/>
          </p:cNvCxnSpPr>
          <p:nvPr/>
        </p:nvCxnSpPr>
        <p:spPr>
          <a:xfrm flipH="1">
            <a:off x="1423272" y="5322174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2831125" y="503748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latin typeface="Courier New"/>
                <a:cs typeface="Courier New"/>
              </a:rPr>
              <a:t>MR3</a:t>
            </a:r>
          </a:p>
        </p:txBody>
      </p:sp>
      <p:cxnSp>
        <p:nvCxnSpPr>
          <p:cNvPr id="16" name="Gerade Verbindung mit Pfeil 15"/>
          <p:cNvCxnSpPr>
            <a:stCxn id="15" idx="2"/>
            <a:endCxn id="13" idx="6"/>
          </p:cNvCxnSpPr>
          <p:nvPr/>
        </p:nvCxnSpPr>
        <p:spPr>
          <a:xfrm flipH="1">
            <a:off x="2378578" y="5322174"/>
            <a:ext cx="4525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hteck 16"/>
          <p:cNvSpPr/>
          <p:nvPr/>
        </p:nvSpPr>
        <p:spPr>
          <a:xfrm>
            <a:off x="3415056" y="4252215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master</a:t>
            </a:r>
            <a:endParaRPr lang="de-DE" dirty="0"/>
          </a:p>
        </p:txBody>
      </p:sp>
      <p:cxnSp>
        <p:nvCxnSpPr>
          <p:cNvPr id="18" name="Gerade Verbindung mit Pfeil 17"/>
          <p:cNvCxnSpPr>
            <a:stCxn id="17" idx="2"/>
            <a:endCxn id="15" idx="7"/>
          </p:cNvCxnSpPr>
          <p:nvPr/>
        </p:nvCxnSpPr>
        <p:spPr>
          <a:xfrm flipH="1">
            <a:off x="3329541" y="4558799"/>
            <a:ext cx="1016597" cy="56207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hteck 18"/>
          <p:cNvSpPr/>
          <p:nvPr/>
        </p:nvSpPr>
        <p:spPr>
          <a:xfrm>
            <a:off x="3415056" y="6171124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origin</a:t>
            </a:r>
            <a:r>
              <a:rPr lang="de-DE" dirty="0" smtClean="0"/>
              <a:t>/</a:t>
            </a:r>
            <a:r>
              <a:rPr lang="de-DE" dirty="0" err="1" smtClean="0"/>
              <a:t>master</a:t>
            </a:r>
            <a:endParaRPr lang="de-DE" dirty="0"/>
          </a:p>
        </p:txBody>
      </p:sp>
      <p:cxnSp>
        <p:nvCxnSpPr>
          <p:cNvPr id="21" name="Gerade Verbindung mit Pfeil 20"/>
          <p:cNvCxnSpPr>
            <a:stCxn id="19" idx="0"/>
            <a:endCxn id="15" idx="5"/>
          </p:cNvCxnSpPr>
          <p:nvPr/>
        </p:nvCxnSpPr>
        <p:spPr>
          <a:xfrm flipH="1" flipV="1">
            <a:off x="3329541" y="5523477"/>
            <a:ext cx="1016597" cy="6476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Pfeil nach unten 3"/>
          <p:cNvSpPr/>
          <p:nvPr/>
        </p:nvSpPr>
        <p:spPr>
          <a:xfrm>
            <a:off x="1423272" y="2982080"/>
            <a:ext cx="1723730" cy="1576719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clone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68610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839341" y="1600256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MR1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3" name="Oval 2"/>
          <p:cNvSpPr/>
          <p:nvPr/>
        </p:nvSpPr>
        <p:spPr>
          <a:xfrm>
            <a:off x="1794647" y="1600256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MR2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5" name="Gerade Verbindung mit Pfeil 4"/>
          <p:cNvCxnSpPr>
            <a:stCxn id="3" idx="2"/>
            <a:endCxn id="2" idx="6"/>
          </p:cNvCxnSpPr>
          <p:nvPr/>
        </p:nvCxnSpPr>
        <p:spPr>
          <a:xfrm flipH="1">
            <a:off x="1423272" y="1884942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2831125" y="1600256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MR3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8" name="Gerade Verbindung mit Pfeil 7"/>
          <p:cNvCxnSpPr>
            <a:stCxn id="6" idx="2"/>
            <a:endCxn id="3" idx="6"/>
          </p:cNvCxnSpPr>
          <p:nvPr/>
        </p:nvCxnSpPr>
        <p:spPr>
          <a:xfrm flipH="1">
            <a:off x="2378578" y="1884942"/>
            <a:ext cx="4525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hteck 8"/>
          <p:cNvSpPr/>
          <p:nvPr/>
        </p:nvSpPr>
        <p:spPr>
          <a:xfrm>
            <a:off x="5152252" y="814983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master</a:t>
            </a:r>
            <a:endParaRPr lang="de-DE" dirty="0"/>
          </a:p>
        </p:txBody>
      </p:sp>
      <p:cxnSp>
        <p:nvCxnSpPr>
          <p:cNvPr id="11" name="Gerade Verbindung mit Pfeil 10"/>
          <p:cNvCxnSpPr>
            <a:stCxn id="9" idx="2"/>
            <a:endCxn id="22" idx="7"/>
          </p:cNvCxnSpPr>
          <p:nvPr/>
        </p:nvCxnSpPr>
        <p:spPr>
          <a:xfrm flipH="1">
            <a:off x="5191704" y="1121567"/>
            <a:ext cx="891630" cy="56207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839341" y="503748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MR1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1794647" y="503748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MR2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14" name="Gerade Verbindung mit Pfeil 13"/>
          <p:cNvCxnSpPr>
            <a:stCxn id="13" idx="2"/>
            <a:endCxn id="12" idx="6"/>
          </p:cNvCxnSpPr>
          <p:nvPr/>
        </p:nvCxnSpPr>
        <p:spPr>
          <a:xfrm flipH="1">
            <a:off x="1423272" y="5322174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2831125" y="503748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MR3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16" name="Gerade Verbindung mit Pfeil 15"/>
          <p:cNvCxnSpPr>
            <a:stCxn id="15" idx="2"/>
            <a:endCxn id="13" idx="6"/>
          </p:cNvCxnSpPr>
          <p:nvPr/>
        </p:nvCxnSpPr>
        <p:spPr>
          <a:xfrm flipH="1">
            <a:off x="2378578" y="5322174"/>
            <a:ext cx="4525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hteck 16"/>
          <p:cNvSpPr/>
          <p:nvPr/>
        </p:nvSpPr>
        <p:spPr>
          <a:xfrm>
            <a:off x="4552587" y="4212249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master</a:t>
            </a:r>
            <a:endParaRPr lang="de-DE" dirty="0"/>
          </a:p>
        </p:txBody>
      </p:sp>
      <p:cxnSp>
        <p:nvCxnSpPr>
          <p:cNvPr id="18" name="Gerade Verbindung mit Pfeil 17"/>
          <p:cNvCxnSpPr>
            <a:stCxn id="17" idx="2"/>
          </p:cNvCxnSpPr>
          <p:nvPr/>
        </p:nvCxnSpPr>
        <p:spPr>
          <a:xfrm flipH="1">
            <a:off x="5277219" y="4518833"/>
            <a:ext cx="206450" cy="5186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hteck 18"/>
          <p:cNvSpPr/>
          <p:nvPr/>
        </p:nvSpPr>
        <p:spPr>
          <a:xfrm>
            <a:off x="3415056" y="6171124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origin</a:t>
            </a:r>
            <a:r>
              <a:rPr lang="de-DE" dirty="0" smtClean="0"/>
              <a:t>/</a:t>
            </a:r>
            <a:r>
              <a:rPr lang="de-DE" dirty="0" err="1" smtClean="0"/>
              <a:t>master</a:t>
            </a:r>
            <a:endParaRPr lang="de-DE" dirty="0"/>
          </a:p>
        </p:txBody>
      </p:sp>
      <p:cxnSp>
        <p:nvCxnSpPr>
          <p:cNvPr id="21" name="Gerade Verbindung mit Pfeil 20"/>
          <p:cNvCxnSpPr>
            <a:stCxn id="19" idx="0"/>
            <a:endCxn id="15" idx="5"/>
          </p:cNvCxnSpPr>
          <p:nvPr/>
        </p:nvCxnSpPr>
        <p:spPr>
          <a:xfrm flipH="1" flipV="1">
            <a:off x="3329541" y="5523477"/>
            <a:ext cx="1016597" cy="6476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3762207" y="1600256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MR4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7" name="Gerade Verbindung mit Pfeil 6"/>
          <p:cNvCxnSpPr>
            <a:stCxn id="20" idx="2"/>
            <a:endCxn id="6" idx="6"/>
          </p:cNvCxnSpPr>
          <p:nvPr/>
        </p:nvCxnSpPr>
        <p:spPr>
          <a:xfrm flipH="1">
            <a:off x="3415056" y="1884942"/>
            <a:ext cx="34715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4693288" y="1600256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MR5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23" name="Gerade Verbindung mit Pfeil 22"/>
          <p:cNvCxnSpPr>
            <a:stCxn id="22" idx="2"/>
            <a:endCxn id="20" idx="6"/>
          </p:cNvCxnSpPr>
          <p:nvPr/>
        </p:nvCxnSpPr>
        <p:spPr>
          <a:xfrm flipH="1">
            <a:off x="4346138" y="1884942"/>
            <a:ext cx="34715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3850929" y="503748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ML1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28" name="Gerade Verbindung mit Pfeil 27"/>
          <p:cNvCxnSpPr>
            <a:stCxn id="26" idx="2"/>
            <a:endCxn id="15" idx="6"/>
          </p:cNvCxnSpPr>
          <p:nvPr/>
        </p:nvCxnSpPr>
        <p:spPr>
          <a:xfrm flipH="1">
            <a:off x="3415056" y="5322174"/>
            <a:ext cx="43587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4899738" y="504553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ML2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31" name="Gerade Verbindung mit Pfeil 30"/>
          <p:cNvCxnSpPr>
            <a:stCxn id="29" idx="2"/>
            <a:endCxn id="26" idx="6"/>
          </p:cNvCxnSpPr>
          <p:nvPr/>
        </p:nvCxnSpPr>
        <p:spPr>
          <a:xfrm flipH="1" flipV="1">
            <a:off x="4434860" y="5322174"/>
            <a:ext cx="464878" cy="80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1874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839341" y="1600256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MR1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3" name="Oval 2"/>
          <p:cNvSpPr/>
          <p:nvPr/>
        </p:nvSpPr>
        <p:spPr>
          <a:xfrm>
            <a:off x="1794647" y="1600256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MR2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5" name="Gerade Verbindung mit Pfeil 4"/>
          <p:cNvCxnSpPr>
            <a:stCxn id="3" idx="2"/>
            <a:endCxn id="2" idx="6"/>
          </p:cNvCxnSpPr>
          <p:nvPr/>
        </p:nvCxnSpPr>
        <p:spPr>
          <a:xfrm flipH="1">
            <a:off x="1423272" y="1884942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2831125" y="1600256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MR3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8" name="Gerade Verbindung mit Pfeil 7"/>
          <p:cNvCxnSpPr>
            <a:stCxn id="6" idx="2"/>
            <a:endCxn id="3" idx="6"/>
          </p:cNvCxnSpPr>
          <p:nvPr/>
        </p:nvCxnSpPr>
        <p:spPr>
          <a:xfrm flipH="1">
            <a:off x="2378578" y="1884942"/>
            <a:ext cx="4525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hteck 8"/>
          <p:cNvSpPr/>
          <p:nvPr/>
        </p:nvSpPr>
        <p:spPr>
          <a:xfrm>
            <a:off x="5152252" y="814983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master</a:t>
            </a:r>
            <a:endParaRPr lang="de-DE" dirty="0"/>
          </a:p>
        </p:txBody>
      </p:sp>
      <p:cxnSp>
        <p:nvCxnSpPr>
          <p:cNvPr id="11" name="Gerade Verbindung mit Pfeil 10"/>
          <p:cNvCxnSpPr>
            <a:stCxn id="9" idx="2"/>
            <a:endCxn id="22" idx="7"/>
          </p:cNvCxnSpPr>
          <p:nvPr/>
        </p:nvCxnSpPr>
        <p:spPr>
          <a:xfrm flipH="1">
            <a:off x="5191704" y="1121567"/>
            <a:ext cx="891630" cy="56207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839341" y="503748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MR1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1794647" y="503748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MR2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14" name="Gerade Verbindung mit Pfeil 13"/>
          <p:cNvCxnSpPr>
            <a:stCxn id="13" idx="2"/>
            <a:endCxn id="12" idx="6"/>
          </p:cNvCxnSpPr>
          <p:nvPr/>
        </p:nvCxnSpPr>
        <p:spPr>
          <a:xfrm flipH="1">
            <a:off x="1423272" y="5322174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2831125" y="503748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MR3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16" name="Gerade Verbindung mit Pfeil 15"/>
          <p:cNvCxnSpPr>
            <a:stCxn id="15" idx="2"/>
            <a:endCxn id="13" idx="6"/>
          </p:cNvCxnSpPr>
          <p:nvPr/>
        </p:nvCxnSpPr>
        <p:spPr>
          <a:xfrm flipH="1">
            <a:off x="2378578" y="5322174"/>
            <a:ext cx="4525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hteck 16"/>
          <p:cNvSpPr/>
          <p:nvPr/>
        </p:nvSpPr>
        <p:spPr>
          <a:xfrm>
            <a:off x="4405663" y="5854284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master</a:t>
            </a:r>
            <a:endParaRPr lang="de-DE" dirty="0"/>
          </a:p>
        </p:txBody>
      </p:sp>
      <p:cxnSp>
        <p:nvCxnSpPr>
          <p:cNvPr id="18" name="Gerade Verbindung mit Pfeil 17"/>
          <p:cNvCxnSpPr>
            <a:stCxn id="17" idx="2"/>
            <a:endCxn id="29" idx="4"/>
          </p:cNvCxnSpPr>
          <p:nvPr/>
        </p:nvCxnSpPr>
        <p:spPr>
          <a:xfrm flipH="1" flipV="1">
            <a:off x="5191704" y="5614904"/>
            <a:ext cx="145041" cy="5459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hteck 18"/>
          <p:cNvSpPr/>
          <p:nvPr/>
        </p:nvSpPr>
        <p:spPr>
          <a:xfrm>
            <a:off x="2650031" y="3693594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origin</a:t>
            </a:r>
            <a:r>
              <a:rPr lang="de-DE" dirty="0" smtClean="0"/>
              <a:t>/</a:t>
            </a:r>
            <a:r>
              <a:rPr lang="de-DE" dirty="0" err="1" smtClean="0"/>
              <a:t>master</a:t>
            </a:r>
            <a:endParaRPr lang="de-DE" dirty="0"/>
          </a:p>
        </p:txBody>
      </p:sp>
      <p:cxnSp>
        <p:nvCxnSpPr>
          <p:cNvPr id="21" name="Gerade Verbindung mit Pfeil 20"/>
          <p:cNvCxnSpPr>
            <a:stCxn id="19" idx="3"/>
            <a:endCxn id="30" idx="1"/>
          </p:cNvCxnSpPr>
          <p:nvPr/>
        </p:nvCxnSpPr>
        <p:spPr>
          <a:xfrm>
            <a:off x="4512194" y="3846886"/>
            <a:ext cx="419009" cy="47064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3762207" y="1600256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MR4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7" name="Gerade Verbindung mit Pfeil 6"/>
          <p:cNvCxnSpPr>
            <a:stCxn id="20" idx="2"/>
            <a:endCxn id="6" idx="6"/>
          </p:cNvCxnSpPr>
          <p:nvPr/>
        </p:nvCxnSpPr>
        <p:spPr>
          <a:xfrm flipH="1">
            <a:off x="3415056" y="1884942"/>
            <a:ext cx="34715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4693288" y="1600256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MR5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23" name="Gerade Verbindung mit Pfeil 22"/>
          <p:cNvCxnSpPr>
            <a:stCxn id="22" idx="2"/>
            <a:endCxn id="20" idx="6"/>
          </p:cNvCxnSpPr>
          <p:nvPr/>
        </p:nvCxnSpPr>
        <p:spPr>
          <a:xfrm flipH="1">
            <a:off x="4346138" y="1884942"/>
            <a:ext cx="34715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3850929" y="503748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latin typeface="Courier New"/>
                <a:cs typeface="Courier New"/>
              </a:rPr>
              <a:t>ML1</a:t>
            </a:r>
          </a:p>
        </p:txBody>
      </p:sp>
      <p:cxnSp>
        <p:nvCxnSpPr>
          <p:cNvPr id="28" name="Gerade Verbindung mit Pfeil 27"/>
          <p:cNvCxnSpPr>
            <a:stCxn id="26" idx="2"/>
            <a:endCxn id="15" idx="6"/>
          </p:cNvCxnSpPr>
          <p:nvPr/>
        </p:nvCxnSpPr>
        <p:spPr>
          <a:xfrm flipH="1">
            <a:off x="3415056" y="5322174"/>
            <a:ext cx="43587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4899738" y="504553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latin typeface="Courier New"/>
                <a:cs typeface="Courier New"/>
              </a:rPr>
              <a:t>ML2</a:t>
            </a:r>
          </a:p>
        </p:txBody>
      </p:sp>
      <p:cxnSp>
        <p:nvCxnSpPr>
          <p:cNvPr id="31" name="Gerade Verbindung mit Pfeil 30"/>
          <p:cNvCxnSpPr>
            <a:stCxn id="29" idx="2"/>
            <a:endCxn id="26" idx="6"/>
          </p:cNvCxnSpPr>
          <p:nvPr/>
        </p:nvCxnSpPr>
        <p:spPr>
          <a:xfrm flipH="1" flipV="1">
            <a:off x="4434860" y="5322174"/>
            <a:ext cx="464878" cy="80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3914607" y="4234147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MR4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4845688" y="4234147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MR5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32" name="Gerade Verbindung mit Pfeil 31"/>
          <p:cNvCxnSpPr>
            <a:stCxn id="30" idx="2"/>
            <a:endCxn id="27" idx="6"/>
          </p:cNvCxnSpPr>
          <p:nvPr/>
        </p:nvCxnSpPr>
        <p:spPr>
          <a:xfrm flipH="1">
            <a:off x="4498538" y="4518833"/>
            <a:ext cx="34715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/>
          <p:cNvCxnSpPr>
            <a:stCxn id="27" idx="2"/>
            <a:endCxn id="15" idx="7"/>
          </p:cNvCxnSpPr>
          <p:nvPr/>
        </p:nvCxnSpPr>
        <p:spPr>
          <a:xfrm flipH="1">
            <a:off x="3329541" y="4518833"/>
            <a:ext cx="585066" cy="6020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Abgerundete rechteckige Legende 39"/>
          <p:cNvSpPr/>
          <p:nvPr/>
        </p:nvSpPr>
        <p:spPr>
          <a:xfrm>
            <a:off x="6115427" y="4329787"/>
            <a:ext cx="2761151" cy="947461"/>
          </a:xfrm>
          <a:prstGeom prst="wedgeRoundRectCallout">
            <a:avLst>
              <a:gd name="adj1" fmla="val -35770"/>
              <a:gd name="adj2" fmla="val 83568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smtClean="0"/>
              <a:t>Regelmäßig:</a:t>
            </a:r>
          </a:p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fetch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1928813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839341" y="1600256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MR1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3" name="Oval 2"/>
          <p:cNvSpPr/>
          <p:nvPr/>
        </p:nvSpPr>
        <p:spPr>
          <a:xfrm>
            <a:off x="1794647" y="1600256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MR2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5" name="Gerade Verbindung mit Pfeil 4"/>
          <p:cNvCxnSpPr>
            <a:stCxn id="3" idx="2"/>
            <a:endCxn id="2" idx="6"/>
          </p:cNvCxnSpPr>
          <p:nvPr/>
        </p:nvCxnSpPr>
        <p:spPr>
          <a:xfrm flipH="1">
            <a:off x="1423272" y="1884942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2831125" y="1600256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MR3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8" name="Gerade Verbindung mit Pfeil 7"/>
          <p:cNvCxnSpPr>
            <a:stCxn id="6" idx="2"/>
            <a:endCxn id="3" idx="6"/>
          </p:cNvCxnSpPr>
          <p:nvPr/>
        </p:nvCxnSpPr>
        <p:spPr>
          <a:xfrm flipH="1">
            <a:off x="2378578" y="1884942"/>
            <a:ext cx="4525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hteck 8"/>
          <p:cNvSpPr/>
          <p:nvPr/>
        </p:nvSpPr>
        <p:spPr>
          <a:xfrm>
            <a:off x="5152252" y="814983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master</a:t>
            </a:r>
            <a:endParaRPr lang="de-DE" dirty="0"/>
          </a:p>
        </p:txBody>
      </p:sp>
      <p:cxnSp>
        <p:nvCxnSpPr>
          <p:cNvPr id="11" name="Gerade Verbindung mit Pfeil 10"/>
          <p:cNvCxnSpPr>
            <a:stCxn id="9" idx="2"/>
            <a:endCxn id="22" idx="7"/>
          </p:cNvCxnSpPr>
          <p:nvPr/>
        </p:nvCxnSpPr>
        <p:spPr>
          <a:xfrm flipH="1">
            <a:off x="5191704" y="1121567"/>
            <a:ext cx="891630" cy="56207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839341" y="503748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MR1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1794647" y="503748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MR2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14" name="Gerade Verbindung mit Pfeil 13"/>
          <p:cNvCxnSpPr>
            <a:stCxn id="13" idx="2"/>
            <a:endCxn id="12" idx="6"/>
          </p:cNvCxnSpPr>
          <p:nvPr/>
        </p:nvCxnSpPr>
        <p:spPr>
          <a:xfrm flipH="1">
            <a:off x="1423272" y="5322174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2831125" y="503748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MR3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16" name="Gerade Verbindung mit Pfeil 15"/>
          <p:cNvCxnSpPr>
            <a:stCxn id="15" idx="2"/>
            <a:endCxn id="13" idx="6"/>
          </p:cNvCxnSpPr>
          <p:nvPr/>
        </p:nvCxnSpPr>
        <p:spPr>
          <a:xfrm flipH="1">
            <a:off x="2378578" y="5322174"/>
            <a:ext cx="4525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hteck 16"/>
          <p:cNvSpPr/>
          <p:nvPr/>
        </p:nvSpPr>
        <p:spPr>
          <a:xfrm>
            <a:off x="7014415" y="3693594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master</a:t>
            </a:r>
            <a:endParaRPr lang="de-DE" dirty="0"/>
          </a:p>
        </p:txBody>
      </p:sp>
      <p:cxnSp>
        <p:nvCxnSpPr>
          <p:cNvPr id="18" name="Gerade Verbindung mit Pfeil 17"/>
          <p:cNvCxnSpPr>
            <a:stCxn id="17" idx="2"/>
            <a:endCxn id="34" idx="6"/>
          </p:cNvCxnSpPr>
          <p:nvPr/>
        </p:nvCxnSpPr>
        <p:spPr>
          <a:xfrm flipH="1">
            <a:off x="7431658" y="4000178"/>
            <a:ext cx="513839" cy="5347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hteck 18"/>
          <p:cNvSpPr/>
          <p:nvPr/>
        </p:nvSpPr>
        <p:spPr>
          <a:xfrm>
            <a:off x="2650031" y="3693594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origin</a:t>
            </a:r>
            <a:r>
              <a:rPr lang="de-DE" dirty="0" smtClean="0"/>
              <a:t>/</a:t>
            </a:r>
            <a:r>
              <a:rPr lang="de-DE" dirty="0" err="1" smtClean="0"/>
              <a:t>master</a:t>
            </a:r>
            <a:endParaRPr lang="de-DE" dirty="0"/>
          </a:p>
        </p:txBody>
      </p:sp>
      <p:cxnSp>
        <p:nvCxnSpPr>
          <p:cNvPr id="21" name="Gerade Verbindung mit Pfeil 20"/>
          <p:cNvCxnSpPr>
            <a:stCxn id="19" idx="3"/>
            <a:endCxn id="30" idx="1"/>
          </p:cNvCxnSpPr>
          <p:nvPr/>
        </p:nvCxnSpPr>
        <p:spPr>
          <a:xfrm>
            <a:off x="4512194" y="3846886"/>
            <a:ext cx="419009" cy="47064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3762207" y="1600256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MR4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7" name="Gerade Verbindung mit Pfeil 6"/>
          <p:cNvCxnSpPr>
            <a:stCxn id="20" idx="2"/>
            <a:endCxn id="6" idx="6"/>
          </p:cNvCxnSpPr>
          <p:nvPr/>
        </p:nvCxnSpPr>
        <p:spPr>
          <a:xfrm flipH="1">
            <a:off x="3415056" y="1884942"/>
            <a:ext cx="34715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4693288" y="1600256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MR5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23" name="Gerade Verbindung mit Pfeil 22"/>
          <p:cNvCxnSpPr>
            <a:stCxn id="22" idx="2"/>
            <a:endCxn id="20" idx="6"/>
          </p:cNvCxnSpPr>
          <p:nvPr/>
        </p:nvCxnSpPr>
        <p:spPr>
          <a:xfrm flipH="1">
            <a:off x="4346138" y="1884942"/>
            <a:ext cx="34715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3850929" y="5037488"/>
            <a:ext cx="583931" cy="569371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ML1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28" name="Gerade Verbindung mit Pfeil 27"/>
          <p:cNvCxnSpPr>
            <a:stCxn id="26" idx="2"/>
            <a:endCxn id="15" idx="6"/>
          </p:cNvCxnSpPr>
          <p:nvPr/>
        </p:nvCxnSpPr>
        <p:spPr>
          <a:xfrm flipH="1">
            <a:off x="3415056" y="5322174"/>
            <a:ext cx="43587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4899738" y="5045533"/>
            <a:ext cx="583931" cy="569371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latin typeface="Courier New"/>
                <a:cs typeface="Courier New"/>
              </a:rPr>
              <a:t>ML2</a:t>
            </a:r>
          </a:p>
        </p:txBody>
      </p:sp>
      <p:cxnSp>
        <p:nvCxnSpPr>
          <p:cNvPr id="31" name="Gerade Verbindung mit Pfeil 30"/>
          <p:cNvCxnSpPr>
            <a:stCxn id="29" idx="2"/>
            <a:endCxn id="26" idx="6"/>
          </p:cNvCxnSpPr>
          <p:nvPr/>
        </p:nvCxnSpPr>
        <p:spPr>
          <a:xfrm flipH="1" flipV="1">
            <a:off x="4434860" y="5322174"/>
            <a:ext cx="464878" cy="80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3914607" y="4234147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MR4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4845688" y="4234147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MR5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32" name="Gerade Verbindung mit Pfeil 31"/>
          <p:cNvCxnSpPr>
            <a:stCxn id="30" idx="2"/>
            <a:endCxn id="27" idx="6"/>
          </p:cNvCxnSpPr>
          <p:nvPr/>
        </p:nvCxnSpPr>
        <p:spPr>
          <a:xfrm flipH="1">
            <a:off x="4498538" y="4518833"/>
            <a:ext cx="34715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/>
          <p:cNvCxnSpPr>
            <a:stCxn id="27" idx="2"/>
            <a:endCxn id="15" idx="7"/>
          </p:cNvCxnSpPr>
          <p:nvPr/>
        </p:nvCxnSpPr>
        <p:spPr>
          <a:xfrm flipH="1">
            <a:off x="3329541" y="4518833"/>
            <a:ext cx="585066" cy="6020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5798918" y="424219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ML1‘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34" name="Oval 33"/>
          <p:cNvSpPr/>
          <p:nvPr/>
        </p:nvSpPr>
        <p:spPr>
          <a:xfrm>
            <a:off x="6847727" y="4250237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000" b="1" dirty="0">
                <a:latin typeface="Courier New"/>
                <a:cs typeface="Courier New"/>
              </a:rPr>
              <a:t>ML2‘</a:t>
            </a:r>
          </a:p>
        </p:txBody>
      </p:sp>
      <p:cxnSp>
        <p:nvCxnSpPr>
          <p:cNvPr id="35" name="Gerade Verbindung mit Pfeil 34"/>
          <p:cNvCxnSpPr>
            <a:stCxn id="34" idx="2"/>
            <a:endCxn id="33" idx="6"/>
          </p:cNvCxnSpPr>
          <p:nvPr/>
        </p:nvCxnSpPr>
        <p:spPr>
          <a:xfrm flipH="1" flipV="1">
            <a:off x="6382849" y="4526878"/>
            <a:ext cx="464878" cy="80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/>
          <p:cNvCxnSpPr>
            <a:stCxn id="33" idx="2"/>
            <a:endCxn id="30" idx="6"/>
          </p:cNvCxnSpPr>
          <p:nvPr/>
        </p:nvCxnSpPr>
        <p:spPr>
          <a:xfrm flipH="1" flipV="1">
            <a:off x="5429619" y="4518833"/>
            <a:ext cx="369299" cy="80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Abgerundete rechteckige Legende 39"/>
          <p:cNvSpPr/>
          <p:nvPr/>
        </p:nvSpPr>
        <p:spPr>
          <a:xfrm>
            <a:off x="6115427" y="5330219"/>
            <a:ext cx="2761151" cy="1005858"/>
          </a:xfrm>
          <a:prstGeom prst="wedgeRoundRectCallout">
            <a:avLst>
              <a:gd name="adj1" fmla="val -31012"/>
              <a:gd name="adj2" fmla="val -76684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smtClean="0"/>
              <a:t>Regelmäßig:</a:t>
            </a:r>
          </a:p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rebase</a:t>
            </a:r>
            <a:r>
              <a:rPr lang="de-DE" dirty="0" smtClean="0"/>
              <a:t> </a:t>
            </a:r>
            <a:r>
              <a:rPr lang="de-DE" dirty="0" err="1" smtClean="0"/>
              <a:t>origin</a:t>
            </a:r>
            <a:r>
              <a:rPr lang="de-DE" dirty="0" smtClean="0"/>
              <a:t>/</a:t>
            </a:r>
            <a:r>
              <a:rPr lang="de-DE" dirty="0" err="1" smtClean="0"/>
              <a:t>master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1247103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839341" y="1600256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MR1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3" name="Oval 2"/>
          <p:cNvSpPr/>
          <p:nvPr/>
        </p:nvSpPr>
        <p:spPr>
          <a:xfrm>
            <a:off x="1794647" y="1600256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MR2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5" name="Gerade Verbindung mit Pfeil 4"/>
          <p:cNvCxnSpPr>
            <a:stCxn id="3" idx="2"/>
            <a:endCxn id="2" idx="6"/>
          </p:cNvCxnSpPr>
          <p:nvPr/>
        </p:nvCxnSpPr>
        <p:spPr>
          <a:xfrm flipH="1">
            <a:off x="1423272" y="1884942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2831125" y="1600256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MR3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8" name="Gerade Verbindung mit Pfeil 7"/>
          <p:cNvCxnSpPr>
            <a:stCxn id="6" idx="2"/>
            <a:endCxn id="3" idx="6"/>
          </p:cNvCxnSpPr>
          <p:nvPr/>
        </p:nvCxnSpPr>
        <p:spPr>
          <a:xfrm flipH="1">
            <a:off x="2378578" y="1884942"/>
            <a:ext cx="4525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hteck 8"/>
          <p:cNvSpPr/>
          <p:nvPr/>
        </p:nvSpPr>
        <p:spPr>
          <a:xfrm>
            <a:off x="5152252" y="814983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master</a:t>
            </a:r>
            <a:endParaRPr lang="de-DE" dirty="0"/>
          </a:p>
        </p:txBody>
      </p:sp>
      <p:cxnSp>
        <p:nvCxnSpPr>
          <p:cNvPr id="11" name="Gerade Verbindung mit Pfeil 10"/>
          <p:cNvCxnSpPr>
            <a:stCxn id="9" idx="2"/>
            <a:endCxn id="37" idx="1"/>
          </p:cNvCxnSpPr>
          <p:nvPr/>
        </p:nvCxnSpPr>
        <p:spPr>
          <a:xfrm>
            <a:off x="6083334" y="1121567"/>
            <a:ext cx="666238" cy="5578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182431" y="570904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MR1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1137737" y="570904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MR2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14" name="Gerade Verbindung mit Pfeil 13"/>
          <p:cNvCxnSpPr>
            <a:stCxn id="13" idx="2"/>
            <a:endCxn id="12" idx="6"/>
          </p:cNvCxnSpPr>
          <p:nvPr/>
        </p:nvCxnSpPr>
        <p:spPr>
          <a:xfrm flipH="1">
            <a:off x="766362" y="5993728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2174215" y="570904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MR3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16" name="Gerade Verbindung mit Pfeil 15"/>
          <p:cNvCxnSpPr>
            <a:stCxn id="15" idx="2"/>
            <a:endCxn id="13" idx="6"/>
          </p:cNvCxnSpPr>
          <p:nvPr/>
        </p:nvCxnSpPr>
        <p:spPr>
          <a:xfrm flipH="1">
            <a:off x="1721668" y="5993728"/>
            <a:ext cx="4525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hteck 16"/>
          <p:cNvSpPr/>
          <p:nvPr/>
        </p:nvSpPr>
        <p:spPr>
          <a:xfrm>
            <a:off x="7146310" y="3985539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master</a:t>
            </a:r>
            <a:endParaRPr lang="de-DE" dirty="0"/>
          </a:p>
        </p:txBody>
      </p:sp>
      <p:cxnSp>
        <p:nvCxnSpPr>
          <p:cNvPr id="18" name="Gerade Verbindung mit Pfeil 17"/>
          <p:cNvCxnSpPr>
            <a:stCxn id="17" idx="2"/>
            <a:endCxn id="42" idx="1"/>
          </p:cNvCxnSpPr>
          <p:nvPr/>
        </p:nvCxnSpPr>
        <p:spPr>
          <a:xfrm>
            <a:off x="8077392" y="4292123"/>
            <a:ext cx="203242" cy="7210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hteck 18"/>
          <p:cNvSpPr/>
          <p:nvPr/>
        </p:nvSpPr>
        <p:spPr>
          <a:xfrm>
            <a:off x="1993121" y="4365148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origin</a:t>
            </a:r>
            <a:r>
              <a:rPr lang="de-DE" dirty="0" smtClean="0"/>
              <a:t>/</a:t>
            </a:r>
            <a:r>
              <a:rPr lang="de-DE" dirty="0" err="1" smtClean="0"/>
              <a:t>master</a:t>
            </a:r>
            <a:endParaRPr lang="de-DE" dirty="0"/>
          </a:p>
        </p:txBody>
      </p:sp>
      <p:cxnSp>
        <p:nvCxnSpPr>
          <p:cNvPr id="21" name="Gerade Verbindung mit Pfeil 20"/>
          <p:cNvCxnSpPr>
            <a:stCxn id="19" idx="3"/>
            <a:endCxn id="30" idx="1"/>
          </p:cNvCxnSpPr>
          <p:nvPr/>
        </p:nvCxnSpPr>
        <p:spPr>
          <a:xfrm>
            <a:off x="3855284" y="4518440"/>
            <a:ext cx="419009" cy="47064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3762207" y="1600256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MR4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7" name="Gerade Verbindung mit Pfeil 6"/>
          <p:cNvCxnSpPr>
            <a:stCxn id="20" idx="2"/>
            <a:endCxn id="6" idx="6"/>
          </p:cNvCxnSpPr>
          <p:nvPr/>
        </p:nvCxnSpPr>
        <p:spPr>
          <a:xfrm flipH="1">
            <a:off x="3415056" y="1884942"/>
            <a:ext cx="34715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4693288" y="1600256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MR5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23" name="Gerade Verbindung mit Pfeil 22"/>
          <p:cNvCxnSpPr>
            <a:stCxn id="22" idx="2"/>
            <a:endCxn id="20" idx="6"/>
          </p:cNvCxnSpPr>
          <p:nvPr/>
        </p:nvCxnSpPr>
        <p:spPr>
          <a:xfrm flipH="1">
            <a:off x="4346138" y="1884942"/>
            <a:ext cx="34715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3194019" y="5709042"/>
            <a:ext cx="583931" cy="569371"/>
          </a:xfrm>
          <a:prstGeom prst="ellipse">
            <a:avLst/>
          </a:prstGeom>
          <a:solidFill>
            <a:srgbClr val="7F7F7F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ML1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28" name="Gerade Verbindung mit Pfeil 27"/>
          <p:cNvCxnSpPr>
            <a:stCxn id="26" idx="2"/>
            <a:endCxn id="15" idx="6"/>
          </p:cNvCxnSpPr>
          <p:nvPr/>
        </p:nvCxnSpPr>
        <p:spPr>
          <a:xfrm flipH="1">
            <a:off x="2758146" y="5993728"/>
            <a:ext cx="43587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4242828" y="5717087"/>
            <a:ext cx="583931" cy="569371"/>
          </a:xfrm>
          <a:prstGeom prst="ellipse">
            <a:avLst/>
          </a:prstGeom>
          <a:solidFill>
            <a:srgbClr val="7F7F7F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ML2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31" name="Gerade Verbindung mit Pfeil 30"/>
          <p:cNvCxnSpPr>
            <a:stCxn id="29" idx="2"/>
            <a:endCxn id="26" idx="6"/>
          </p:cNvCxnSpPr>
          <p:nvPr/>
        </p:nvCxnSpPr>
        <p:spPr>
          <a:xfrm flipH="1" flipV="1">
            <a:off x="3777950" y="5993728"/>
            <a:ext cx="464878" cy="80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3257697" y="4905701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MR4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4188778" y="4905701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MR5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32" name="Gerade Verbindung mit Pfeil 31"/>
          <p:cNvCxnSpPr>
            <a:stCxn id="30" idx="2"/>
            <a:endCxn id="27" idx="6"/>
          </p:cNvCxnSpPr>
          <p:nvPr/>
        </p:nvCxnSpPr>
        <p:spPr>
          <a:xfrm flipH="1">
            <a:off x="3841628" y="5190387"/>
            <a:ext cx="34715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/>
          <p:cNvCxnSpPr>
            <a:stCxn id="27" idx="2"/>
            <a:endCxn id="15" idx="7"/>
          </p:cNvCxnSpPr>
          <p:nvPr/>
        </p:nvCxnSpPr>
        <p:spPr>
          <a:xfrm flipH="1">
            <a:off x="2672631" y="5190387"/>
            <a:ext cx="585066" cy="6020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5142008" y="4913746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ML1‘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34" name="Oval 33"/>
          <p:cNvSpPr/>
          <p:nvPr/>
        </p:nvSpPr>
        <p:spPr>
          <a:xfrm>
            <a:off x="6190817" y="4921791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000" b="1" dirty="0">
                <a:latin typeface="Courier New"/>
                <a:cs typeface="Courier New"/>
              </a:rPr>
              <a:t>ML2‘</a:t>
            </a:r>
          </a:p>
        </p:txBody>
      </p:sp>
      <p:cxnSp>
        <p:nvCxnSpPr>
          <p:cNvPr id="35" name="Gerade Verbindung mit Pfeil 34"/>
          <p:cNvCxnSpPr>
            <a:stCxn id="34" idx="2"/>
            <a:endCxn id="33" idx="6"/>
          </p:cNvCxnSpPr>
          <p:nvPr/>
        </p:nvCxnSpPr>
        <p:spPr>
          <a:xfrm flipH="1" flipV="1">
            <a:off x="5725939" y="5198432"/>
            <a:ext cx="464878" cy="80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/>
          <p:cNvCxnSpPr>
            <a:stCxn id="33" idx="2"/>
            <a:endCxn id="30" idx="6"/>
          </p:cNvCxnSpPr>
          <p:nvPr/>
        </p:nvCxnSpPr>
        <p:spPr>
          <a:xfrm flipH="1" flipV="1">
            <a:off x="4772709" y="5190387"/>
            <a:ext cx="369299" cy="80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5732976" y="1596044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MR6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37" name="Oval 36"/>
          <p:cNvSpPr/>
          <p:nvPr/>
        </p:nvSpPr>
        <p:spPr>
          <a:xfrm>
            <a:off x="6664057" y="1596044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MR7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38" name="Gerade Verbindung mit Pfeil 37"/>
          <p:cNvCxnSpPr>
            <a:stCxn id="37" idx="2"/>
            <a:endCxn id="36" idx="6"/>
          </p:cNvCxnSpPr>
          <p:nvPr/>
        </p:nvCxnSpPr>
        <p:spPr>
          <a:xfrm flipH="1">
            <a:off x="6316907" y="1880730"/>
            <a:ext cx="34715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/>
          <p:cNvCxnSpPr>
            <a:stCxn id="36" idx="2"/>
            <a:endCxn id="22" idx="6"/>
          </p:cNvCxnSpPr>
          <p:nvPr/>
        </p:nvCxnSpPr>
        <p:spPr>
          <a:xfrm flipH="1">
            <a:off x="5277219" y="1880730"/>
            <a:ext cx="455757" cy="42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7146310" y="4921791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ML3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42" name="Oval 41"/>
          <p:cNvSpPr/>
          <p:nvPr/>
        </p:nvSpPr>
        <p:spPr>
          <a:xfrm>
            <a:off x="8195119" y="4929836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ML4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43" name="Gerade Verbindung mit Pfeil 42"/>
          <p:cNvCxnSpPr>
            <a:stCxn id="42" idx="2"/>
            <a:endCxn id="41" idx="6"/>
          </p:cNvCxnSpPr>
          <p:nvPr/>
        </p:nvCxnSpPr>
        <p:spPr>
          <a:xfrm flipH="1" flipV="1">
            <a:off x="7730241" y="5206477"/>
            <a:ext cx="464878" cy="80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/>
          <p:cNvCxnSpPr>
            <a:stCxn id="41" idx="2"/>
            <a:endCxn id="34" idx="6"/>
          </p:cNvCxnSpPr>
          <p:nvPr/>
        </p:nvCxnSpPr>
        <p:spPr>
          <a:xfrm flipH="1">
            <a:off x="6774748" y="5206477"/>
            <a:ext cx="37156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4896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839341" y="1600256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MR1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3" name="Oval 2"/>
          <p:cNvSpPr/>
          <p:nvPr/>
        </p:nvSpPr>
        <p:spPr>
          <a:xfrm>
            <a:off x="1794647" y="1600256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MR2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5" name="Gerade Verbindung mit Pfeil 4"/>
          <p:cNvCxnSpPr>
            <a:stCxn id="3" idx="2"/>
            <a:endCxn id="2" idx="6"/>
          </p:cNvCxnSpPr>
          <p:nvPr/>
        </p:nvCxnSpPr>
        <p:spPr>
          <a:xfrm flipH="1">
            <a:off x="1423272" y="1884942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2831125" y="1600256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MR3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8" name="Gerade Verbindung mit Pfeil 7"/>
          <p:cNvCxnSpPr>
            <a:stCxn id="6" idx="2"/>
            <a:endCxn id="3" idx="6"/>
          </p:cNvCxnSpPr>
          <p:nvPr/>
        </p:nvCxnSpPr>
        <p:spPr>
          <a:xfrm flipH="1">
            <a:off x="2378578" y="1884942"/>
            <a:ext cx="4525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hteck 8"/>
          <p:cNvSpPr/>
          <p:nvPr/>
        </p:nvSpPr>
        <p:spPr>
          <a:xfrm>
            <a:off x="5152252" y="814983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master</a:t>
            </a:r>
            <a:endParaRPr lang="de-DE" dirty="0"/>
          </a:p>
        </p:txBody>
      </p:sp>
      <p:cxnSp>
        <p:nvCxnSpPr>
          <p:cNvPr id="11" name="Gerade Verbindung mit Pfeil 10"/>
          <p:cNvCxnSpPr>
            <a:stCxn id="9" idx="2"/>
            <a:endCxn id="37" idx="1"/>
          </p:cNvCxnSpPr>
          <p:nvPr/>
        </p:nvCxnSpPr>
        <p:spPr>
          <a:xfrm>
            <a:off x="6083334" y="1121567"/>
            <a:ext cx="666238" cy="5578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182431" y="6103215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MR1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1137737" y="6103215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MR2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14" name="Gerade Verbindung mit Pfeil 13"/>
          <p:cNvCxnSpPr>
            <a:stCxn id="13" idx="2"/>
            <a:endCxn id="12" idx="6"/>
          </p:cNvCxnSpPr>
          <p:nvPr/>
        </p:nvCxnSpPr>
        <p:spPr>
          <a:xfrm flipH="1">
            <a:off x="766362" y="6387901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2174215" y="6103215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MR3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16" name="Gerade Verbindung mit Pfeil 15"/>
          <p:cNvCxnSpPr>
            <a:stCxn id="15" idx="2"/>
            <a:endCxn id="13" idx="6"/>
          </p:cNvCxnSpPr>
          <p:nvPr/>
        </p:nvCxnSpPr>
        <p:spPr>
          <a:xfrm flipH="1">
            <a:off x="1721668" y="6387901"/>
            <a:ext cx="4525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hteck 16"/>
          <p:cNvSpPr/>
          <p:nvPr/>
        </p:nvSpPr>
        <p:spPr>
          <a:xfrm>
            <a:off x="6944831" y="3489158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master</a:t>
            </a:r>
            <a:endParaRPr lang="de-DE" dirty="0"/>
          </a:p>
        </p:txBody>
      </p:sp>
      <p:cxnSp>
        <p:nvCxnSpPr>
          <p:cNvPr id="18" name="Gerade Verbindung mit Pfeil 17"/>
          <p:cNvCxnSpPr>
            <a:stCxn id="17" idx="2"/>
            <a:endCxn id="56" idx="1"/>
          </p:cNvCxnSpPr>
          <p:nvPr/>
        </p:nvCxnSpPr>
        <p:spPr>
          <a:xfrm>
            <a:off x="7875913" y="3795742"/>
            <a:ext cx="703723" cy="6834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hteck 18"/>
          <p:cNvSpPr/>
          <p:nvPr/>
        </p:nvSpPr>
        <p:spPr>
          <a:xfrm>
            <a:off x="2228458" y="2919822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origin</a:t>
            </a:r>
            <a:r>
              <a:rPr lang="de-DE" dirty="0" smtClean="0"/>
              <a:t>/</a:t>
            </a:r>
            <a:r>
              <a:rPr lang="de-DE" dirty="0" err="1" smtClean="0"/>
              <a:t>master</a:t>
            </a:r>
            <a:endParaRPr lang="de-DE" dirty="0"/>
          </a:p>
        </p:txBody>
      </p:sp>
      <p:cxnSp>
        <p:nvCxnSpPr>
          <p:cNvPr id="21" name="Gerade Verbindung mit Pfeil 20"/>
          <p:cNvCxnSpPr>
            <a:stCxn id="19" idx="3"/>
            <a:endCxn id="45" idx="1"/>
          </p:cNvCxnSpPr>
          <p:nvPr/>
        </p:nvCxnSpPr>
        <p:spPr>
          <a:xfrm>
            <a:off x="4090621" y="3073114"/>
            <a:ext cx="529687" cy="13284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3762207" y="1600256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MR4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7" name="Gerade Verbindung mit Pfeil 6"/>
          <p:cNvCxnSpPr>
            <a:stCxn id="20" idx="2"/>
            <a:endCxn id="6" idx="6"/>
          </p:cNvCxnSpPr>
          <p:nvPr/>
        </p:nvCxnSpPr>
        <p:spPr>
          <a:xfrm flipH="1">
            <a:off x="3415056" y="1884942"/>
            <a:ext cx="34715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4693288" y="1600256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MR5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23" name="Gerade Verbindung mit Pfeil 22"/>
          <p:cNvCxnSpPr>
            <a:stCxn id="22" idx="2"/>
            <a:endCxn id="20" idx="6"/>
          </p:cNvCxnSpPr>
          <p:nvPr/>
        </p:nvCxnSpPr>
        <p:spPr>
          <a:xfrm flipH="1">
            <a:off x="4346138" y="1884942"/>
            <a:ext cx="34715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3194019" y="6103215"/>
            <a:ext cx="583931" cy="569371"/>
          </a:xfrm>
          <a:prstGeom prst="ellipse">
            <a:avLst/>
          </a:prstGeom>
          <a:solidFill>
            <a:srgbClr val="7F7F7F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ML1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28" name="Gerade Verbindung mit Pfeil 27"/>
          <p:cNvCxnSpPr>
            <a:stCxn id="26" idx="2"/>
            <a:endCxn id="15" idx="6"/>
          </p:cNvCxnSpPr>
          <p:nvPr/>
        </p:nvCxnSpPr>
        <p:spPr>
          <a:xfrm flipH="1">
            <a:off x="2758146" y="6387901"/>
            <a:ext cx="43587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4242828" y="6111260"/>
            <a:ext cx="583931" cy="569371"/>
          </a:xfrm>
          <a:prstGeom prst="ellipse">
            <a:avLst/>
          </a:prstGeom>
          <a:solidFill>
            <a:srgbClr val="7F7F7F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ML2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31" name="Gerade Verbindung mit Pfeil 30"/>
          <p:cNvCxnSpPr>
            <a:stCxn id="29" idx="2"/>
            <a:endCxn id="26" idx="6"/>
          </p:cNvCxnSpPr>
          <p:nvPr/>
        </p:nvCxnSpPr>
        <p:spPr>
          <a:xfrm flipH="1" flipV="1">
            <a:off x="3777950" y="6387901"/>
            <a:ext cx="464878" cy="80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3257697" y="5299874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MR4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4188778" y="5299874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MR5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32" name="Gerade Verbindung mit Pfeil 31"/>
          <p:cNvCxnSpPr>
            <a:stCxn id="30" idx="2"/>
            <a:endCxn id="27" idx="6"/>
          </p:cNvCxnSpPr>
          <p:nvPr/>
        </p:nvCxnSpPr>
        <p:spPr>
          <a:xfrm flipH="1">
            <a:off x="3841628" y="5584560"/>
            <a:ext cx="34715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/>
          <p:cNvCxnSpPr>
            <a:stCxn id="27" idx="2"/>
            <a:endCxn id="15" idx="7"/>
          </p:cNvCxnSpPr>
          <p:nvPr/>
        </p:nvCxnSpPr>
        <p:spPr>
          <a:xfrm flipH="1">
            <a:off x="2672631" y="5584560"/>
            <a:ext cx="585066" cy="6020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5142008" y="5307919"/>
            <a:ext cx="583931" cy="569371"/>
          </a:xfrm>
          <a:prstGeom prst="ellipse">
            <a:avLst/>
          </a:prstGeom>
          <a:solidFill>
            <a:srgbClr val="7F7F7F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ML1‘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34" name="Oval 33"/>
          <p:cNvSpPr/>
          <p:nvPr/>
        </p:nvSpPr>
        <p:spPr>
          <a:xfrm>
            <a:off x="6190817" y="5315964"/>
            <a:ext cx="583931" cy="569371"/>
          </a:xfrm>
          <a:prstGeom prst="ellipse">
            <a:avLst/>
          </a:prstGeom>
          <a:solidFill>
            <a:srgbClr val="7F7F7F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000" b="1" dirty="0">
                <a:latin typeface="Courier New"/>
                <a:cs typeface="Courier New"/>
              </a:rPr>
              <a:t>ML2‘</a:t>
            </a:r>
          </a:p>
        </p:txBody>
      </p:sp>
      <p:cxnSp>
        <p:nvCxnSpPr>
          <p:cNvPr id="35" name="Gerade Verbindung mit Pfeil 34"/>
          <p:cNvCxnSpPr>
            <a:stCxn id="34" idx="2"/>
            <a:endCxn id="33" idx="6"/>
          </p:cNvCxnSpPr>
          <p:nvPr/>
        </p:nvCxnSpPr>
        <p:spPr>
          <a:xfrm flipH="1" flipV="1">
            <a:off x="5725939" y="5592605"/>
            <a:ext cx="464878" cy="80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/>
          <p:cNvCxnSpPr>
            <a:stCxn id="33" idx="2"/>
            <a:endCxn id="30" idx="6"/>
          </p:cNvCxnSpPr>
          <p:nvPr/>
        </p:nvCxnSpPr>
        <p:spPr>
          <a:xfrm flipH="1" flipV="1">
            <a:off x="4772709" y="5584560"/>
            <a:ext cx="369299" cy="80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5732976" y="1596044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MR6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37" name="Oval 36"/>
          <p:cNvSpPr/>
          <p:nvPr/>
        </p:nvSpPr>
        <p:spPr>
          <a:xfrm>
            <a:off x="6664057" y="1596044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MR7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38" name="Gerade Verbindung mit Pfeil 37"/>
          <p:cNvCxnSpPr>
            <a:stCxn id="37" idx="2"/>
            <a:endCxn id="36" idx="6"/>
          </p:cNvCxnSpPr>
          <p:nvPr/>
        </p:nvCxnSpPr>
        <p:spPr>
          <a:xfrm flipH="1">
            <a:off x="6316907" y="1880730"/>
            <a:ext cx="34715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/>
          <p:cNvCxnSpPr>
            <a:stCxn id="36" idx="2"/>
            <a:endCxn id="22" idx="6"/>
          </p:cNvCxnSpPr>
          <p:nvPr/>
        </p:nvCxnSpPr>
        <p:spPr>
          <a:xfrm flipH="1">
            <a:off x="5277219" y="1880730"/>
            <a:ext cx="455757" cy="42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7146310" y="5315964"/>
            <a:ext cx="583931" cy="569371"/>
          </a:xfrm>
          <a:prstGeom prst="ellipse">
            <a:avLst/>
          </a:prstGeom>
          <a:solidFill>
            <a:srgbClr val="7F7F7F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ML3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42" name="Oval 41"/>
          <p:cNvSpPr/>
          <p:nvPr/>
        </p:nvSpPr>
        <p:spPr>
          <a:xfrm>
            <a:off x="8195119" y="5324009"/>
            <a:ext cx="583931" cy="569371"/>
          </a:xfrm>
          <a:prstGeom prst="ellipse">
            <a:avLst/>
          </a:prstGeom>
          <a:solidFill>
            <a:srgbClr val="7F7F7F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ML4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43" name="Gerade Verbindung mit Pfeil 42"/>
          <p:cNvCxnSpPr>
            <a:stCxn id="42" idx="2"/>
            <a:endCxn id="41" idx="6"/>
          </p:cNvCxnSpPr>
          <p:nvPr/>
        </p:nvCxnSpPr>
        <p:spPr>
          <a:xfrm flipH="1" flipV="1">
            <a:off x="7730241" y="5600650"/>
            <a:ext cx="464878" cy="80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/>
          <p:cNvCxnSpPr>
            <a:stCxn id="41" idx="2"/>
            <a:endCxn id="34" idx="6"/>
          </p:cNvCxnSpPr>
          <p:nvPr/>
        </p:nvCxnSpPr>
        <p:spPr>
          <a:xfrm flipH="1">
            <a:off x="6774748" y="5600650"/>
            <a:ext cx="37156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3603712" y="431822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MR6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45" name="Oval 44"/>
          <p:cNvSpPr/>
          <p:nvPr/>
        </p:nvSpPr>
        <p:spPr>
          <a:xfrm>
            <a:off x="4534793" y="431822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MR7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47" name="Gerade Verbindung mit Pfeil 46"/>
          <p:cNvCxnSpPr>
            <a:stCxn id="45" idx="2"/>
            <a:endCxn id="44" idx="6"/>
          </p:cNvCxnSpPr>
          <p:nvPr/>
        </p:nvCxnSpPr>
        <p:spPr>
          <a:xfrm flipH="1">
            <a:off x="4187643" y="4602914"/>
            <a:ext cx="34715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/>
          <p:cNvCxnSpPr>
            <a:stCxn id="44" idx="5"/>
            <a:endCxn id="30" idx="0"/>
          </p:cNvCxnSpPr>
          <p:nvPr/>
        </p:nvCxnSpPr>
        <p:spPr>
          <a:xfrm>
            <a:off x="4102128" y="4804217"/>
            <a:ext cx="378616" cy="4956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5441010" y="437971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ML1‘‘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53" name="Oval 52"/>
          <p:cNvSpPr/>
          <p:nvPr/>
        </p:nvSpPr>
        <p:spPr>
          <a:xfrm>
            <a:off x="6489819" y="4387757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ML2‘‘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54" name="Gerade Verbindung mit Pfeil 53"/>
          <p:cNvCxnSpPr>
            <a:stCxn id="53" idx="2"/>
            <a:endCxn id="52" idx="6"/>
          </p:cNvCxnSpPr>
          <p:nvPr/>
        </p:nvCxnSpPr>
        <p:spPr>
          <a:xfrm flipH="1" flipV="1">
            <a:off x="6024941" y="4664398"/>
            <a:ext cx="464878" cy="80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7445312" y="4387757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ML3‘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56" name="Oval 55"/>
          <p:cNvSpPr/>
          <p:nvPr/>
        </p:nvSpPr>
        <p:spPr>
          <a:xfrm>
            <a:off x="8494121" y="439580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ML4‘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57" name="Gerade Verbindung mit Pfeil 56"/>
          <p:cNvCxnSpPr>
            <a:stCxn id="56" idx="2"/>
            <a:endCxn id="55" idx="6"/>
          </p:cNvCxnSpPr>
          <p:nvPr/>
        </p:nvCxnSpPr>
        <p:spPr>
          <a:xfrm flipH="1" flipV="1">
            <a:off x="8029243" y="4672443"/>
            <a:ext cx="464878" cy="80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mit Pfeil 57"/>
          <p:cNvCxnSpPr>
            <a:stCxn id="55" idx="2"/>
            <a:endCxn id="53" idx="6"/>
          </p:cNvCxnSpPr>
          <p:nvPr/>
        </p:nvCxnSpPr>
        <p:spPr>
          <a:xfrm flipH="1">
            <a:off x="7073750" y="4672443"/>
            <a:ext cx="37156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Gerade Verbindung mit Pfeil 60"/>
          <p:cNvCxnSpPr>
            <a:stCxn id="52" idx="2"/>
            <a:endCxn id="45" idx="6"/>
          </p:cNvCxnSpPr>
          <p:nvPr/>
        </p:nvCxnSpPr>
        <p:spPr>
          <a:xfrm flipH="1" flipV="1">
            <a:off x="5118724" y="4602914"/>
            <a:ext cx="322286" cy="614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Abgerundete rechteckige Legende 62"/>
          <p:cNvSpPr/>
          <p:nvPr/>
        </p:nvSpPr>
        <p:spPr>
          <a:xfrm>
            <a:off x="48526" y="4286199"/>
            <a:ext cx="2761151" cy="1202800"/>
          </a:xfrm>
          <a:prstGeom prst="wedgeRoundRectCallout">
            <a:avLst>
              <a:gd name="adj1" fmla="val 68384"/>
              <a:gd name="adj2" fmla="val 16776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fetch</a:t>
            </a:r>
            <a:endParaRPr lang="de-DE" dirty="0" smtClean="0"/>
          </a:p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rebase</a:t>
            </a:r>
            <a:r>
              <a:rPr lang="de-DE" dirty="0" smtClean="0"/>
              <a:t> </a:t>
            </a:r>
            <a:r>
              <a:rPr lang="de-DE" dirty="0" err="1" smtClean="0"/>
              <a:t>origin</a:t>
            </a:r>
            <a:r>
              <a:rPr lang="de-DE" dirty="0" smtClean="0"/>
              <a:t>/</a:t>
            </a:r>
            <a:r>
              <a:rPr lang="de-DE" dirty="0" err="1" smtClean="0"/>
              <a:t>master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2587127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14399" y="157578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MR1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3" name="Oval 2"/>
          <p:cNvSpPr/>
          <p:nvPr/>
        </p:nvSpPr>
        <p:spPr>
          <a:xfrm>
            <a:off x="1069705" y="157578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MR2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5" name="Gerade Verbindung mit Pfeil 4"/>
          <p:cNvCxnSpPr>
            <a:stCxn id="3" idx="2"/>
            <a:endCxn id="2" idx="6"/>
          </p:cNvCxnSpPr>
          <p:nvPr/>
        </p:nvCxnSpPr>
        <p:spPr>
          <a:xfrm flipH="1">
            <a:off x="698330" y="1860469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2106183" y="157578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MR3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8" name="Gerade Verbindung mit Pfeil 7"/>
          <p:cNvCxnSpPr>
            <a:stCxn id="6" idx="2"/>
            <a:endCxn id="3" idx="6"/>
          </p:cNvCxnSpPr>
          <p:nvPr/>
        </p:nvCxnSpPr>
        <p:spPr>
          <a:xfrm flipH="1">
            <a:off x="1653636" y="1860469"/>
            <a:ext cx="4525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hteck 8"/>
          <p:cNvSpPr/>
          <p:nvPr/>
        </p:nvSpPr>
        <p:spPr>
          <a:xfrm>
            <a:off x="7132856" y="1348369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master</a:t>
            </a:r>
            <a:endParaRPr lang="de-DE" dirty="0"/>
          </a:p>
        </p:txBody>
      </p:sp>
      <p:cxnSp>
        <p:nvCxnSpPr>
          <p:cNvPr id="11" name="Gerade Verbindung mit Pfeil 10"/>
          <p:cNvCxnSpPr>
            <a:stCxn id="9" idx="2"/>
            <a:endCxn id="65" idx="1"/>
          </p:cNvCxnSpPr>
          <p:nvPr/>
        </p:nvCxnSpPr>
        <p:spPr>
          <a:xfrm>
            <a:off x="8063938" y="1654953"/>
            <a:ext cx="508661" cy="10796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182431" y="6103215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MR1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1137737" y="6103215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MR2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14" name="Gerade Verbindung mit Pfeil 13"/>
          <p:cNvCxnSpPr>
            <a:stCxn id="13" idx="2"/>
            <a:endCxn id="12" idx="6"/>
          </p:cNvCxnSpPr>
          <p:nvPr/>
        </p:nvCxnSpPr>
        <p:spPr>
          <a:xfrm flipH="1">
            <a:off x="766362" y="6387901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2174215" y="6103215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MR3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16" name="Gerade Verbindung mit Pfeil 15"/>
          <p:cNvCxnSpPr>
            <a:stCxn id="15" idx="2"/>
            <a:endCxn id="13" idx="6"/>
          </p:cNvCxnSpPr>
          <p:nvPr/>
        </p:nvCxnSpPr>
        <p:spPr>
          <a:xfrm flipH="1">
            <a:off x="1721668" y="6387901"/>
            <a:ext cx="4525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hteck 16"/>
          <p:cNvSpPr/>
          <p:nvPr/>
        </p:nvSpPr>
        <p:spPr>
          <a:xfrm>
            <a:off x="6944831" y="3489158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master</a:t>
            </a:r>
            <a:endParaRPr lang="de-DE" dirty="0"/>
          </a:p>
        </p:txBody>
      </p:sp>
      <p:cxnSp>
        <p:nvCxnSpPr>
          <p:cNvPr id="18" name="Gerade Verbindung mit Pfeil 17"/>
          <p:cNvCxnSpPr>
            <a:stCxn id="17" idx="2"/>
            <a:endCxn id="56" idx="1"/>
          </p:cNvCxnSpPr>
          <p:nvPr/>
        </p:nvCxnSpPr>
        <p:spPr>
          <a:xfrm>
            <a:off x="7875913" y="3795742"/>
            <a:ext cx="703723" cy="6834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hteck 18"/>
          <p:cNvSpPr/>
          <p:nvPr/>
        </p:nvSpPr>
        <p:spPr>
          <a:xfrm>
            <a:off x="4076952" y="3642450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origin</a:t>
            </a:r>
            <a:r>
              <a:rPr lang="de-DE" dirty="0" smtClean="0"/>
              <a:t>/</a:t>
            </a:r>
            <a:r>
              <a:rPr lang="de-DE" dirty="0" err="1" smtClean="0"/>
              <a:t>master</a:t>
            </a:r>
            <a:endParaRPr lang="de-DE" dirty="0"/>
          </a:p>
        </p:txBody>
      </p:sp>
      <p:cxnSp>
        <p:nvCxnSpPr>
          <p:cNvPr id="21" name="Gerade Verbindung mit Pfeil 20"/>
          <p:cNvCxnSpPr>
            <a:stCxn id="19" idx="3"/>
            <a:endCxn id="56" idx="1"/>
          </p:cNvCxnSpPr>
          <p:nvPr/>
        </p:nvCxnSpPr>
        <p:spPr>
          <a:xfrm>
            <a:off x="5939115" y="3795742"/>
            <a:ext cx="2640521" cy="6834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3037265" y="157578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MR4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7" name="Gerade Verbindung mit Pfeil 6"/>
          <p:cNvCxnSpPr>
            <a:stCxn id="20" idx="2"/>
            <a:endCxn id="6" idx="6"/>
          </p:cNvCxnSpPr>
          <p:nvPr/>
        </p:nvCxnSpPr>
        <p:spPr>
          <a:xfrm flipH="1">
            <a:off x="2690114" y="1860469"/>
            <a:ext cx="34715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3968346" y="157578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MR5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23" name="Gerade Verbindung mit Pfeil 22"/>
          <p:cNvCxnSpPr>
            <a:stCxn id="22" idx="2"/>
            <a:endCxn id="20" idx="6"/>
          </p:cNvCxnSpPr>
          <p:nvPr/>
        </p:nvCxnSpPr>
        <p:spPr>
          <a:xfrm flipH="1">
            <a:off x="3621196" y="1860469"/>
            <a:ext cx="34715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3194019" y="6103215"/>
            <a:ext cx="583931" cy="569371"/>
          </a:xfrm>
          <a:prstGeom prst="ellipse">
            <a:avLst/>
          </a:prstGeom>
          <a:solidFill>
            <a:srgbClr val="7F7F7F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ML1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28" name="Gerade Verbindung mit Pfeil 27"/>
          <p:cNvCxnSpPr>
            <a:stCxn id="26" idx="2"/>
            <a:endCxn id="15" idx="6"/>
          </p:cNvCxnSpPr>
          <p:nvPr/>
        </p:nvCxnSpPr>
        <p:spPr>
          <a:xfrm flipH="1">
            <a:off x="2758146" y="6387901"/>
            <a:ext cx="43587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4242828" y="6111260"/>
            <a:ext cx="583931" cy="569371"/>
          </a:xfrm>
          <a:prstGeom prst="ellipse">
            <a:avLst/>
          </a:prstGeom>
          <a:solidFill>
            <a:srgbClr val="7F7F7F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ML2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31" name="Gerade Verbindung mit Pfeil 30"/>
          <p:cNvCxnSpPr>
            <a:stCxn id="29" idx="2"/>
            <a:endCxn id="26" idx="6"/>
          </p:cNvCxnSpPr>
          <p:nvPr/>
        </p:nvCxnSpPr>
        <p:spPr>
          <a:xfrm flipH="1" flipV="1">
            <a:off x="3777950" y="6387901"/>
            <a:ext cx="464878" cy="80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3257697" y="5299874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MR4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4188778" y="5299874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MR5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32" name="Gerade Verbindung mit Pfeil 31"/>
          <p:cNvCxnSpPr>
            <a:stCxn id="30" idx="2"/>
            <a:endCxn id="27" idx="6"/>
          </p:cNvCxnSpPr>
          <p:nvPr/>
        </p:nvCxnSpPr>
        <p:spPr>
          <a:xfrm flipH="1">
            <a:off x="3841628" y="5584560"/>
            <a:ext cx="34715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/>
          <p:cNvCxnSpPr>
            <a:stCxn id="27" idx="2"/>
            <a:endCxn id="15" idx="7"/>
          </p:cNvCxnSpPr>
          <p:nvPr/>
        </p:nvCxnSpPr>
        <p:spPr>
          <a:xfrm flipH="1">
            <a:off x="2672631" y="5584560"/>
            <a:ext cx="585066" cy="6020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5142008" y="5307919"/>
            <a:ext cx="583931" cy="569371"/>
          </a:xfrm>
          <a:prstGeom prst="ellipse">
            <a:avLst/>
          </a:prstGeom>
          <a:solidFill>
            <a:srgbClr val="7F7F7F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ML1‘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34" name="Oval 33"/>
          <p:cNvSpPr/>
          <p:nvPr/>
        </p:nvSpPr>
        <p:spPr>
          <a:xfrm>
            <a:off x="6190817" y="5315964"/>
            <a:ext cx="583931" cy="569371"/>
          </a:xfrm>
          <a:prstGeom prst="ellipse">
            <a:avLst/>
          </a:prstGeom>
          <a:solidFill>
            <a:srgbClr val="7F7F7F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000" b="1" dirty="0">
                <a:latin typeface="Courier New"/>
                <a:cs typeface="Courier New"/>
              </a:rPr>
              <a:t>ML2‘</a:t>
            </a:r>
          </a:p>
        </p:txBody>
      </p:sp>
      <p:cxnSp>
        <p:nvCxnSpPr>
          <p:cNvPr id="35" name="Gerade Verbindung mit Pfeil 34"/>
          <p:cNvCxnSpPr>
            <a:stCxn id="34" idx="2"/>
            <a:endCxn id="33" idx="6"/>
          </p:cNvCxnSpPr>
          <p:nvPr/>
        </p:nvCxnSpPr>
        <p:spPr>
          <a:xfrm flipH="1" flipV="1">
            <a:off x="5725939" y="5592605"/>
            <a:ext cx="464878" cy="80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/>
          <p:cNvCxnSpPr>
            <a:stCxn id="33" idx="2"/>
            <a:endCxn id="30" idx="6"/>
          </p:cNvCxnSpPr>
          <p:nvPr/>
        </p:nvCxnSpPr>
        <p:spPr>
          <a:xfrm flipH="1" flipV="1">
            <a:off x="4772709" y="5584560"/>
            <a:ext cx="369299" cy="80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5008034" y="1571571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MR6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37" name="Oval 36"/>
          <p:cNvSpPr/>
          <p:nvPr/>
        </p:nvSpPr>
        <p:spPr>
          <a:xfrm>
            <a:off x="5939115" y="1571571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MR7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38" name="Gerade Verbindung mit Pfeil 37"/>
          <p:cNvCxnSpPr>
            <a:stCxn id="37" idx="2"/>
            <a:endCxn id="36" idx="6"/>
          </p:cNvCxnSpPr>
          <p:nvPr/>
        </p:nvCxnSpPr>
        <p:spPr>
          <a:xfrm flipH="1">
            <a:off x="5591965" y="1856257"/>
            <a:ext cx="34715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/>
          <p:cNvCxnSpPr>
            <a:stCxn id="36" idx="2"/>
            <a:endCxn id="22" idx="6"/>
          </p:cNvCxnSpPr>
          <p:nvPr/>
        </p:nvCxnSpPr>
        <p:spPr>
          <a:xfrm flipH="1">
            <a:off x="4552277" y="1856257"/>
            <a:ext cx="455757" cy="42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7146310" y="5315964"/>
            <a:ext cx="583931" cy="569371"/>
          </a:xfrm>
          <a:prstGeom prst="ellipse">
            <a:avLst/>
          </a:prstGeom>
          <a:solidFill>
            <a:srgbClr val="7F7F7F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ML3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42" name="Oval 41"/>
          <p:cNvSpPr/>
          <p:nvPr/>
        </p:nvSpPr>
        <p:spPr>
          <a:xfrm>
            <a:off x="8195119" y="5324009"/>
            <a:ext cx="583931" cy="569371"/>
          </a:xfrm>
          <a:prstGeom prst="ellipse">
            <a:avLst/>
          </a:prstGeom>
          <a:solidFill>
            <a:srgbClr val="7F7F7F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ML4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43" name="Gerade Verbindung mit Pfeil 42"/>
          <p:cNvCxnSpPr>
            <a:stCxn id="42" idx="2"/>
            <a:endCxn id="41" idx="6"/>
          </p:cNvCxnSpPr>
          <p:nvPr/>
        </p:nvCxnSpPr>
        <p:spPr>
          <a:xfrm flipH="1" flipV="1">
            <a:off x="7730241" y="5600650"/>
            <a:ext cx="464878" cy="80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/>
          <p:cNvCxnSpPr>
            <a:stCxn id="41" idx="2"/>
            <a:endCxn id="34" idx="6"/>
          </p:cNvCxnSpPr>
          <p:nvPr/>
        </p:nvCxnSpPr>
        <p:spPr>
          <a:xfrm flipH="1">
            <a:off x="6774748" y="5600650"/>
            <a:ext cx="37156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3603712" y="431822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MR6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45" name="Oval 44"/>
          <p:cNvSpPr/>
          <p:nvPr/>
        </p:nvSpPr>
        <p:spPr>
          <a:xfrm>
            <a:off x="4534793" y="431822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MR7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47" name="Gerade Verbindung mit Pfeil 46"/>
          <p:cNvCxnSpPr>
            <a:stCxn id="45" idx="2"/>
            <a:endCxn id="44" idx="6"/>
          </p:cNvCxnSpPr>
          <p:nvPr/>
        </p:nvCxnSpPr>
        <p:spPr>
          <a:xfrm flipH="1">
            <a:off x="4187643" y="4602914"/>
            <a:ext cx="34715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/>
          <p:cNvCxnSpPr>
            <a:stCxn id="44" idx="5"/>
            <a:endCxn id="30" idx="0"/>
          </p:cNvCxnSpPr>
          <p:nvPr/>
        </p:nvCxnSpPr>
        <p:spPr>
          <a:xfrm>
            <a:off x="4102128" y="4804217"/>
            <a:ext cx="378616" cy="4956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5441010" y="437971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ML1‘‘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53" name="Oval 52"/>
          <p:cNvSpPr/>
          <p:nvPr/>
        </p:nvSpPr>
        <p:spPr>
          <a:xfrm>
            <a:off x="6489819" y="4387757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ML2‘‘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54" name="Gerade Verbindung mit Pfeil 53"/>
          <p:cNvCxnSpPr>
            <a:stCxn id="53" idx="2"/>
            <a:endCxn id="52" idx="6"/>
          </p:cNvCxnSpPr>
          <p:nvPr/>
        </p:nvCxnSpPr>
        <p:spPr>
          <a:xfrm flipH="1" flipV="1">
            <a:off x="6024941" y="4664398"/>
            <a:ext cx="464878" cy="80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7445312" y="4387757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ML3‘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56" name="Oval 55"/>
          <p:cNvSpPr/>
          <p:nvPr/>
        </p:nvSpPr>
        <p:spPr>
          <a:xfrm>
            <a:off x="8494121" y="439580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ML4‘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57" name="Gerade Verbindung mit Pfeil 56"/>
          <p:cNvCxnSpPr>
            <a:stCxn id="56" idx="2"/>
            <a:endCxn id="55" idx="6"/>
          </p:cNvCxnSpPr>
          <p:nvPr/>
        </p:nvCxnSpPr>
        <p:spPr>
          <a:xfrm flipH="1" flipV="1">
            <a:off x="8029243" y="4672443"/>
            <a:ext cx="464878" cy="80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mit Pfeil 57"/>
          <p:cNvCxnSpPr>
            <a:stCxn id="55" idx="2"/>
            <a:endCxn id="53" idx="6"/>
          </p:cNvCxnSpPr>
          <p:nvPr/>
        </p:nvCxnSpPr>
        <p:spPr>
          <a:xfrm flipH="1">
            <a:off x="7073750" y="4672443"/>
            <a:ext cx="37156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Gerade Verbindung mit Pfeil 60"/>
          <p:cNvCxnSpPr>
            <a:stCxn id="52" idx="2"/>
            <a:endCxn id="45" idx="6"/>
          </p:cNvCxnSpPr>
          <p:nvPr/>
        </p:nvCxnSpPr>
        <p:spPr>
          <a:xfrm flipH="1" flipV="1">
            <a:off x="5118724" y="4602914"/>
            <a:ext cx="322286" cy="614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Abgerundete rechteckige Legende 62"/>
          <p:cNvSpPr/>
          <p:nvPr/>
        </p:nvSpPr>
        <p:spPr>
          <a:xfrm>
            <a:off x="1653636" y="3137542"/>
            <a:ext cx="1156041" cy="1009815"/>
          </a:xfrm>
          <a:prstGeom prst="wedgeRoundRectCallout">
            <a:avLst>
              <a:gd name="adj1" fmla="val 68384"/>
              <a:gd name="adj2" fmla="val 16776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 smtClean="0"/>
              <a:t>git</a:t>
            </a:r>
            <a:r>
              <a:rPr lang="de-DE" dirty="0" smtClean="0"/>
              <a:t> push</a:t>
            </a:r>
          </a:p>
        </p:txBody>
      </p:sp>
      <p:sp>
        <p:nvSpPr>
          <p:cNvPr id="59" name="Oval 58"/>
          <p:cNvSpPr/>
          <p:nvPr/>
        </p:nvSpPr>
        <p:spPr>
          <a:xfrm>
            <a:off x="5433973" y="2635136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ML1‘‘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60" name="Oval 59"/>
          <p:cNvSpPr/>
          <p:nvPr/>
        </p:nvSpPr>
        <p:spPr>
          <a:xfrm>
            <a:off x="6482782" y="2643181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ML2‘‘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62" name="Gerade Verbindung mit Pfeil 61"/>
          <p:cNvCxnSpPr>
            <a:stCxn id="60" idx="2"/>
            <a:endCxn id="59" idx="6"/>
          </p:cNvCxnSpPr>
          <p:nvPr/>
        </p:nvCxnSpPr>
        <p:spPr>
          <a:xfrm flipH="1" flipV="1">
            <a:off x="6017904" y="2919822"/>
            <a:ext cx="464878" cy="80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Oval 63"/>
          <p:cNvSpPr/>
          <p:nvPr/>
        </p:nvSpPr>
        <p:spPr>
          <a:xfrm>
            <a:off x="7438275" y="2643181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ML3‘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65" name="Oval 64"/>
          <p:cNvSpPr/>
          <p:nvPr/>
        </p:nvSpPr>
        <p:spPr>
          <a:xfrm>
            <a:off x="8487084" y="2651226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ML4‘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66" name="Gerade Verbindung mit Pfeil 65"/>
          <p:cNvCxnSpPr>
            <a:stCxn id="65" idx="2"/>
            <a:endCxn id="64" idx="6"/>
          </p:cNvCxnSpPr>
          <p:nvPr/>
        </p:nvCxnSpPr>
        <p:spPr>
          <a:xfrm flipH="1" flipV="1">
            <a:off x="8022206" y="2927867"/>
            <a:ext cx="464878" cy="80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Gerade Verbindung mit Pfeil 66"/>
          <p:cNvCxnSpPr>
            <a:stCxn id="64" idx="2"/>
            <a:endCxn id="60" idx="6"/>
          </p:cNvCxnSpPr>
          <p:nvPr/>
        </p:nvCxnSpPr>
        <p:spPr>
          <a:xfrm flipH="1">
            <a:off x="7066713" y="2927867"/>
            <a:ext cx="37156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mit Pfeil 47"/>
          <p:cNvCxnSpPr>
            <a:stCxn id="59" idx="0"/>
            <a:endCxn id="37" idx="3"/>
          </p:cNvCxnSpPr>
          <p:nvPr/>
        </p:nvCxnSpPr>
        <p:spPr>
          <a:xfrm flipV="1">
            <a:off x="5725939" y="2057560"/>
            <a:ext cx="298691" cy="5775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1202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„Best Practice“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Auflösen eines </a:t>
            </a:r>
            <a:r>
              <a:rPr lang="de-DE" dirty="0" err="1" smtClean="0"/>
              <a:t>Branch</a:t>
            </a:r>
            <a:endParaRPr lang="de-DE" dirty="0" smtClean="0"/>
          </a:p>
          <a:p>
            <a:pPr marL="457200" indent="-457200">
              <a:buFont typeface="Arial"/>
              <a:buChar char="•"/>
            </a:pPr>
            <a:r>
              <a:rPr lang="de-DE" dirty="0" smtClean="0"/>
              <a:t>Alternative 1: </a:t>
            </a:r>
            <a:r>
              <a:rPr lang="de-DE" dirty="0" err="1" smtClean="0"/>
              <a:t>merge</a:t>
            </a:r>
            <a:endParaRPr lang="de-DE" dirty="0" smtClean="0"/>
          </a:p>
          <a:p>
            <a:pPr marL="457200" indent="-457200">
              <a:buFont typeface="Arial"/>
              <a:buChar char="•"/>
            </a:pPr>
            <a:r>
              <a:rPr lang="de-DE" dirty="0" smtClean="0"/>
              <a:t>Alternative 2: </a:t>
            </a:r>
            <a:r>
              <a:rPr lang="de-DE" dirty="0" err="1" smtClean="0"/>
              <a:t>rebase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27846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678759" y="1030885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MR1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3" name="Oval 2"/>
          <p:cNvSpPr/>
          <p:nvPr/>
        </p:nvSpPr>
        <p:spPr>
          <a:xfrm>
            <a:off x="1634065" y="1030885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latin typeface="Courier New"/>
                <a:cs typeface="Courier New"/>
              </a:rPr>
              <a:t>MR2</a:t>
            </a:r>
          </a:p>
        </p:txBody>
      </p:sp>
      <p:cxnSp>
        <p:nvCxnSpPr>
          <p:cNvPr id="4" name="Gerade Verbindung mit Pfeil 3"/>
          <p:cNvCxnSpPr>
            <a:stCxn id="3" idx="2"/>
            <a:endCxn id="2" idx="6"/>
          </p:cNvCxnSpPr>
          <p:nvPr/>
        </p:nvCxnSpPr>
        <p:spPr>
          <a:xfrm flipH="1">
            <a:off x="1262690" y="1315571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2670543" y="1030885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latin typeface="Courier New"/>
                <a:cs typeface="Courier New"/>
              </a:rPr>
              <a:t>MR3</a:t>
            </a:r>
          </a:p>
        </p:txBody>
      </p:sp>
      <p:cxnSp>
        <p:nvCxnSpPr>
          <p:cNvPr id="6" name="Gerade Verbindung mit Pfeil 5"/>
          <p:cNvCxnSpPr>
            <a:stCxn id="5" idx="2"/>
            <a:endCxn id="3" idx="6"/>
          </p:cNvCxnSpPr>
          <p:nvPr/>
        </p:nvCxnSpPr>
        <p:spPr>
          <a:xfrm flipH="1">
            <a:off x="2217996" y="1315571"/>
            <a:ext cx="4525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3669644" y="1030885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MR4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9" name="Gerade Verbindung mit Pfeil 8"/>
          <p:cNvCxnSpPr>
            <a:stCxn id="7" idx="2"/>
            <a:endCxn id="5" idx="6"/>
          </p:cNvCxnSpPr>
          <p:nvPr/>
        </p:nvCxnSpPr>
        <p:spPr>
          <a:xfrm flipH="1">
            <a:off x="3254474" y="1315571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2670543" y="182639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FR1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3669644" y="182639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FR2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13" name="Gerade Verbindung mit Pfeil 12"/>
          <p:cNvCxnSpPr>
            <a:stCxn id="11" idx="2"/>
            <a:endCxn id="10" idx="6"/>
          </p:cNvCxnSpPr>
          <p:nvPr/>
        </p:nvCxnSpPr>
        <p:spPr>
          <a:xfrm flipH="1">
            <a:off x="3254474" y="2111084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>
            <a:stCxn id="10" idx="2"/>
            <a:endCxn id="3" idx="5"/>
          </p:cNvCxnSpPr>
          <p:nvPr/>
        </p:nvCxnSpPr>
        <p:spPr>
          <a:xfrm flipH="1" flipV="1">
            <a:off x="2132481" y="1516874"/>
            <a:ext cx="538062" cy="5942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hteck 15"/>
          <p:cNvSpPr/>
          <p:nvPr/>
        </p:nvSpPr>
        <p:spPr>
          <a:xfrm>
            <a:off x="4641312" y="661691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master</a:t>
            </a:r>
            <a:endParaRPr lang="de-DE" dirty="0"/>
          </a:p>
        </p:txBody>
      </p:sp>
      <p:cxnSp>
        <p:nvCxnSpPr>
          <p:cNvPr id="18" name="Gerade Verbindung mit Pfeil 17"/>
          <p:cNvCxnSpPr>
            <a:stCxn id="16" idx="2"/>
            <a:endCxn id="7" idx="6"/>
          </p:cNvCxnSpPr>
          <p:nvPr/>
        </p:nvCxnSpPr>
        <p:spPr>
          <a:xfrm flipH="1">
            <a:off x="4253575" y="968275"/>
            <a:ext cx="1318819" cy="3472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hteck 18"/>
          <p:cNvSpPr/>
          <p:nvPr/>
        </p:nvSpPr>
        <p:spPr>
          <a:xfrm>
            <a:off x="4793712" y="2612182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feature</a:t>
            </a:r>
            <a:endParaRPr lang="de-DE" dirty="0"/>
          </a:p>
        </p:txBody>
      </p:sp>
      <p:cxnSp>
        <p:nvCxnSpPr>
          <p:cNvPr id="21" name="Gerade Verbindung mit Pfeil 20"/>
          <p:cNvCxnSpPr>
            <a:stCxn id="19" idx="0"/>
            <a:endCxn id="11" idx="6"/>
          </p:cNvCxnSpPr>
          <p:nvPr/>
        </p:nvCxnSpPr>
        <p:spPr>
          <a:xfrm flipH="1" flipV="1">
            <a:off x="4253575" y="2111084"/>
            <a:ext cx="1471219" cy="5010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78759" y="4558799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MR1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1634065" y="4558799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latin typeface="Courier New"/>
                <a:cs typeface="Courier New"/>
              </a:rPr>
              <a:t>MR2</a:t>
            </a:r>
          </a:p>
        </p:txBody>
      </p:sp>
      <p:cxnSp>
        <p:nvCxnSpPr>
          <p:cNvPr id="23" name="Gerade Verbindung mit Pfeil 22"/>
          <p:cNvCxnSpPr>
            <a:stCxn id="22" idx="2"/>
            <a:endCxn id="20" idx="6"/>
          </p:cNvCxnSpPr>
          <p:nvPr/>
        </p:nvCxnSpPr>
        <p:spPr>
          <a:xfrm flipH="1">
            <a:off x="1262690" y="4843485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2670543" y="4558799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latin typeface="Courier New"/>
                <a:cs typeface="Courier New"/>
              </a:rPr>
              <a:t>MR3</a:t>
            </a:r>
          </a:p>
        </p:txBody>
      </p:sp>
      <p:cxnSp>
        <p:nvCxnSpPr>
          <p:cNvPr id="25" name="Gerade Verbindung mit Pfeil 24"/>
          <p:cNvCxnSpPr>
            <a:stCxn id="24" idx="2"/>
            <a:endCxn id="22" idx="6"/>
          </p:cNvCxnSpPr>
          <p:nvPr/>
        </p:nvCxnSpPr>
        <p:spPr>
          <a:xfrm flipH="1">
            <a:off x="2217996" y="4843485"/>
            <a:ext cx="4525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3669644" y="4558799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MR4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27" name="Gerade Verbindung mit Pfeil 26"/>
          <p:cNvCxnSpPr>
            <a:stCxn id="26" idx="2"/>
            <a:endCxn id="24" idx="6"/>
          </p:cNvCxnSpPr>
          <p:nvPr/>
        </p:nvCxnSpPr>
        <p:spPr>
          <a:xfrm flipH="1">
            <a:off x="3254474" y="4843485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2670543" y="535431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FR1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3669644" y="535431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FR2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30" name="Gerade Verbindung mit Pfeil 29"/>
          <p:cNvCxnSpPr>
            <a:stCxn id="29" idx="2"/>
            <a:endCxn id="28" idx="6"/>
          </p:cNvCxnSpPr>
          <p:nvPr/>
        </p:nvCxnSpPr>
        <p:spPr>
          <a:xfrm flipH="1">
            <a:off x="3254474" y="5638998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>
            <a:stCxn id="28" idx="2"/>
            <a:endCxn id="22" idx="5"/>
          </p:cNvCxnSpPr>
          <p:nvPr/>
        </p:nvCxnSpPr>
        <p:spPr>
          <a:xfrm flipH="1" flipV="1">
            <a:off x="2132481" y="5044788"/>
            <a:ext cx="538062" cy="5942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hteck 31"/>
          <p:cNvSpPr/>
          <p:nvPr/>
        </p:nvSpPr>
        <p:spPr>
          <a:xfrm>
            <a:off x="4641312" y="4189605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origin</a:t>
            </a:r>
            <a:r>
              <a:rPr lang="de-DE" dirty="0" smtClean="0"/>
              <a:t>/</a:t>
            </a:r>
            <a:r>
              <a:rPr lang="de-DE" dirty="0" err="1" smtClean="0"/>
              <a:t>master</a:t>
            </a:r>
            <a:endParaRPr lang="de-DE" dirty="0"/>
          </a:p>
        </p:txBody>
      </p:sp>
      <p:cxnSp>
        <p:nvCxnSpPr>
          <p:cNvPr id="33" name="Gerade Verbindung mit Pfeil 32"/>
          <p:cNvCxnSpPr>
            <a:stCxn id="32" idx="2"/>
            <a:endCxn id="26" idx="6"/>
          </p:cNvCxnSpPr>
          <p:nvPr/>
        </p:nvCxnSpPr>
        <p:spPr>
          <a:xfrm flipH="1">
            <a:off x="4253575" y="4496189"/>
            <a:ext cx="1318819" cy="3472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chteck 33"/>
          <p:cNvSpPr/>
          <p:nvPr/>
        </p:nvSpPr>
        <p:spPr>
          <a:xfrm>
            <a:off x="4793712" y="6140096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origin</a:t>
            </a:r>
            <a:r>
              <a:rPr lang="de-DE" dirty="0" smtClean="0"/>
              <a:t>/</a:t>
            </a:r>
            <a:r>
              <a:rPr lang="de-DE" dirty="0" err="1" smtClean="0"/>
              <a:t>feature</a:t>
            </a:r>
            <a:endParaRPr lang="de-DE" dirty="0"/>
          </a:p>
        </p:txBody>
      </p:sp>
      <p:cxnSp>
        <p:nvCxnSpPr>
          <p:cNvPr id="35" name="Gerade Verbindung mit Pfeil 34"/>
          <p:cNvCxnSpPr>
            <a:stCxn id="34" idx="0"/>
            <a:endCxn id="29" idx="6"/>
          </p:cNvCxnSpPr>
          <p:nvPr/>
        </p:nvCxnSpPr>
        <p:spPr>
          <a:xfrm flipH="1" flipV="1">
            <a:off x="4253575" y="5638998"/>
            <a:ext cx="1471219" cy="5010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Rechteck 35"/>
          <p:cNvSpPr/>
          <p:nvPr/>
        </p:nvSpPr>
        <p:spPr>
          <a:xfrm>
            <a:off x="4641312" y="5047728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master</a:t>
            </a:r>
            <a:endParaRPr lang="de-DE" dirty="0"/>
          </a:p>
        </p:txBody>
      </p:sp>
      <p:cxnSp>
        <p:nvCxnSpPr>
          <p:cNvPr id="14" name="Gerade Verbindung mit Pfeil 13"/>
          <p:cNvCxnSpPr>
            <a:stCxn id="36" idx="1"/>
            <a:endCxn id="26" idx="6"/>
          </p:cNvCxnSpPr>
          <p:nvPr/>
        </p:nvCxnSpPr>
        <p:spPr>
          <a:xfrm flipH="1" flipV="1">
            <a:off x="4253575" y="4843485"/>
            <a:ext cx="387737" cy="3575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echteck 37"/>
          <p:cNvSpPr/>
          <p:nvPr/>
        </p:nvSpPr>
        <p:spPr>
          <a:xfrm>
            <a:off x="5281873" y="5485706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feature</a:t>
            </a:r>
            <a:endParaRPr lang="de-DE" dirty="0"/>
          </a:p>
        </p:txBody>
      </p:sp>
      <p:cxnSp>
        <p:nvCxnSpPr>
          <p:cNvPr id="40" name="Gerade Verbindung mit Pfeil 39"/>
          <p:cNvCxnSpPr>
            <a:stCxn id="38" idx="1"/>
            <a:endCxn id="29" idx="6"/>
          </p:cNvCxnSpPr>
          <p:nvPr/>
        </p:nvCxnSpPr>
        <p:spPr>
          <a:xfrm flipH="1">
            <a:off x="4253575" y="5638998"/>
            <a:ext cx="102829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8909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678759" y="1030885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MR1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3" name="Oval 2"/>
          <p:cNvSpPr/>
          <p:nvPr/>
        </p:nvSpPr>
        <p:spPr>
          <a:xfrm>
            <a:off x="1634065" y="1030885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latin typeface="Courier New"/>
                <a:cs typeface="Courier New"/>
              </a:rPr>
              <a:t>MR2</a:t>
            </a:r>
          </a:p>
        </p:txBody>
      </p:sp>
      <p:cxnSp>
        <p:nvCxnSpPr>
          <p:cNvPr id="4" name="Gerade Verbindung mit Pfeil 3"/>
          <p:cNvCxnSpPr>
            <a:stCxn id="3" idx="2"/>
            <a:endCxn id="2" idx="6"/>
          </p:cNvCxnSpPr>
          <p:nvPr/>
        </p:nvCxnSpPr>
        <p:spPr>
          <a:xfrm flipH="1">
            <a:off x="1262690" y="1315571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2670543" y="1030885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latin typeface="Courier New"/>
                <a:cs typeface="Courier New"/>
              </a:rPr>
              <a:t>MR3</a:t>
            </a:r>
          </a:p>
        </p:txBody>
      </p:sp>
      <p:cxnSp>
        <p:nvCxnSpPr>
          <p:cNvPr id="6" name="Gerade Verbindung mit Pfeil 5"/>
          <p:cNvCxnSpPr>
            <a:stCxn id="5" idx="2"/>
            <a:endCxn id="3" idx="6"/>
          </p:cNvCxnSpPr>
          <p:nvPr/>
        </p:nvCxnSpPr>
        <p:spPr>
          <a:xfrm flipH="1">
            <a:off x="2217996" y="1315571"/>
            <a:ext cx="4525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3669644" y="1030885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MR4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9" name="Gerade Verbindung mit Pfeil 8"/>
          <p:cNvCxnSpPr>
            <a:stCxn id="7" idx="2"/>
            <a:endCxn id="5" idx="6"/>
          </p:cNvCxnSpPr>
          <p:nvPr/>
        </p:nvCxnSpPr>
        <p:spPr>
          <a:xfrm flipH="1">
            <a:off x="3254474" y="1315571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2670543" y="182639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FR1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3669644" y="182639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FR2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13" name="Gerade Verbindung mit Pfeil 12"/>
          <p:cNvCxnSpPr>
            <a:stCxn id="11" idx="2"/>
            <a:endCxn id="10" idx="6"/>
          </p:cNvCxnSpPr>
          <p:nvPr/>
        </p:nvCxnSpPr>
        <p:spPr>
          <a:xfrm flipH="1">
            <a:off x="3254474" y="2111084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>
            <a:stCxn id="10" idx="2"/>
            <a:endCxn id="3" idx="5"/>
          </p:cNvCxnSpPr>
          <p:nvPr/>
        </p:nvCxnSpPr>
        <p:spPr>
          <a:xfrm flipH="1" flipV="1">
            <a:off x="2132481" y="1516874"/>
            <a:ext cx="538062" cy="5942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hteck 15"/>
          <p:cNvSpPr/>
          <p:nvPr/>
        </p:nvSpPr>
        <p:spPr>
          <a:xfrm>
            <a:off x="4641312" y="661691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master</a:t>
            </a:r>
            <a:endParaRPr lang="de-DE" dirty="0"/>
          </a:p>
        </p:txBody>
      </p:sp>
      <p:cxnSp>
        <p:nvCxnSpPr>
          <p:cNvPr id="18" name="Gerade Verbindung mit Pfeil 17"/>
          <p:cNvCxnSpPr>
            <a:stCxn id="16" idx="2"/>
            <a:endCxn id="7" idx="6"/>
          </p:cNvCxnSpPr>
          <p:nvPr/>
        </p:nvCxnSpPr>
        <p:spPr>
          <a:xfrm flipH="1">
            <a:off x="4253575" y="968275"/>
            <a:ext cx="1318819" cy="3472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hteck 18"/>
          <p:cNvSpPr/>
          <p:nvPr/>
        </p:nvSpPr>
        <p:spPr>
          <a:xfrm>
            <a:off x="4793712" y="2612182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feature</a:t>
            </a:r>
            <a:endParaRPr lang="de-DE" dirty="0"/>
          </a:p>
        </p:txBody>
      </p:sp>
      <p:cxnSp>
        <p:nvCxnSpPr>
          <p:cNvPr id="21" name="Gerade Verbindung mit Pfeil 20"/>
          <p:cNvCxnSpPr>
            <a:stCxn id="19" idx="0"/>
            <a:endCxn id="11" idx="6"/>
          </p:cNvCxnSpPr>
          <p:nvPr/>
        </p:nvCxnSpPr>
        <p:spPr>
          <a:xfrm flipH="1" flipV="1">
            <a:off x="4253575" y="2111084"/>
            <a:ext cx="1471219" cy="5010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78759" y="4558799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MR1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1634065" y="4558799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latin typeface="Courier New"/>
                <a:cs typeface="Courier New"/>
              </a:rPr>
              <a:t>MR2</a:t>
            </a:r>
          </a:p>
        </p:txBody>
      </p:sp>
      <p:cxnSp>
        <p:nvCxnSpPr>
          <p:cNvPr id="23" name="Gerade Verbindung mit Pfeil 22"/>
          <p:cNvCxnSpPr>
            <a:stCxn id="22" idx="2"/>
            <a:endCxn id="20" idx="6"/>
          </p:cNvCxnSpPr>
          <p:nvPr/>
        </p:nvCxnSpPr>
        <p:spPr>
          <a:xfrm flipH="1">
            <a:off x="1262690" y="4843485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2670543" y="4558799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latin typeface="Courier New"/>
                <a:cs typeface="Courier New"/>
              </a:rPr>
              <a:t>MR3</a:t>
            </a:r>
          </a:p>
        </p:txBody>
      </p:sp>
      <p:cxnSp>
        <p:nvCxnSpPr>
          <p:cNvPr id="25" name="Gerade Verbindung mit Pfeil 24"/>
          <p:cNvCxnSpPr>
            <a:stCxn id="24" idx="2"/>
            <a:endCxn id="22" idx="6"/>
          </p:cNvCxnSpPr>
          <p:nvPr/>
        </p:nvCxnSpPr>
        <p:spPr>
          <a:xfrm flipH="1">
            <a:off x="2217996" y="4843485"/>
            <a:ext cx="4525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3669644" y="4558799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MR4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27" name="Gerade Verbindung mit Pfeil 26"/>
          <p:cNvCxnSpPr>
            <a:stCxn id="26" idx="2"/>
            <a:endCxn id="24" idx="6"/>
          </p:cNvCxnSpPr>
          <p:nvPr/>
        </p:nvCxnSpPr>
        <p:spPr>
          <a:xfrm flipH="1">
            <a:off x="3254474" y="4843485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2670543" y="535431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FR1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3669644" y="535431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FR2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30" name="Gerade Verbindung mit Pfeil 29"/>
          <p:cNvCxnSpPr>
            <a:stCxn id="29" idx="2"/>
            <a:endCxn id="28" idx="6"/>
          </p:cNvCxnSpPr>
          <p:nvPr/>
        </p:nvCxnSpPr>
        <p:spPr>
          <a:xfrm flipH="1">
            <a:off x="3254474" y="5638998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>
            <a:stCxn id="28" idx="2"/>
            <a:endCxn id="22" idx="5"/>
          </p:cNvCxnSpPr>
          <p:nvPr/>
        </p:nvCxnSpPr>
        <p:spPr>
          <a:xfrm flipH="1" flipV="1">
            <a:off x="2132481" y="5044788"/>
            <a:ext cx="538062" cy="5942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hteck 31"/>
          <p:cNvSpPr/>
          <p:nvPr/>
        </p:nvSpPr>
        <p:spPr>
          <a:xfrm>
            <a:off x="4641312" y="4189605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origin</a:t>
            </a:r>
            <a:r>
              <a:rPr lang="de-DE" dirty="0" smtClean="0"/>
              <a:t>/</a:t>
            </a:r>
            <a:r>
              <a:rPr lang="de-DE" dirty="0" err="1" smtClean="0"/>
              <a:t>master</a:t>
            </a:r>
            <a:endParaRPr lang="de-DE" dirty="0"/>
          </a:p>
        </p:txBody>
      </p:sp>
      <p:cxnSp>
        <p:nvCxnSpPr>
          <p:cNvPr id="33" name="Gerade Verbindung mit Pfeil 32"/>
          <p:cNvCxnSpPr>
            <a:stCxn id="32" idx="2"/>
            <a:endCxn id="26" idx="6"/>
          </p:cNvCxnSpPr>
          <p:nvPr/>
        </p:nvCxnSpPr>
        <p:spPr>
          <a:xfrm flipH="1">
            <a:off x="4253575" y="4496189"/>
            <a:ext cx="1318819" cy="3472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chteck 33"/>
          <p:cNvSpPr/>
          <p:nvPr/>
        </p:nvSpPr>
        <p:spPr>
          <a:xfrm>
            <a:off x="4793712" y="6140096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origin</a:t>
            </a:r>
            <a:r>
              <a:rPr lang="de-DE" dirty="0" smtClean="0"/>
              <a:t>/</a:t>
            </a:r>
            <a:r>
              <a:rPr lang="de-DE" dirty="0" err="1" smtClean="0"/>
              <a:t>feature</a:t>
            </a:r>
            <a:endParaRPr lang="de-DE" dirty="0"/>
          </a:p>
        </p:txBody>
      </p:sp>
      <p:cxnSp>
        <p:nvCxnSpPr>
          <p:cNvPr id="35" name="Gerade Verbindung mit Pfeil 34"/>
          <p:cNvCxnSpPr>
            <a:stCxn id="34" idx="0"/>
            <a:endCxn id="29" idx="6"/>
          </p:cNvCxnSpPr>
          <p:nvPr/>
        </p:nvCxnSpPr>
        <p:spPr>
          <a:xfrm flipH="1" flipV="1">
            <a:off x="4253575" y="5638998"/>
            <a:ext cx="1471219" cy="5010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4920443" y="5033874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000" b="1" dirty="0" err="1" smtClean="0">
                <a:latin typeface="Courier New"/>
                <a:cs typeface="Courier New"/>
              </a:rPr>
              <a:t>merge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12" name="Gerade Verbindung mit Pfeil 11"/>
          <p:cNvCxnSpPr>
            <a:stCxn id="36" idx="2"/>
            <a:endCxn id="26" idx="5"/>
          </p:cNvCxnSpPr>
          <p:nvPr/>
        </p:nvCxnSpPr>
        <p:spPr>
          <a:xfrm flipH="1" flipV="1">
            <a:off x="4168060" y="5044788"/>
            <a:ext cx="752383" cy="2737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echteck 38"/>
          <p:cNvSpPr/>
          <p:nvPr/>
        </p:nvSpPr>
        <p:spPr>
          <a:xfrm>
            <a:off x="6180548" y="4891496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master</a:t>
            </a:r>
            <a:endParaRPr lang="de-DE" dirty="0"/>
          </a:p>
        </p:txBody>
      </p:sp>
      <p:cxnSp>
        <p:nvCxnSpPr>
          <p:cNvPr id="40" name="Gerade Verbindung mit Pfeil 39"/>
          <p:cNvCxnSpPr>
            <a:stCxn id="39" idx="1"/>
            <a:endCxn id="36" idx="6"/>
          </p:cNvCxnSpPr>
          <p:nvPr/>
        </p:nvCxnSpPr>
        <p:spPr>
          <a:xfrm flipH="1">
            <a:off x="5504374" y="5044788"/>
            <a:ext cx="676174" cy="2737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Abgerundete rechteckige Legende 40"/>
          <p:cNvSpPr/>
          <p:nvPr/>
        </p:nvSpPr>
        <p:spPr>
          <a:xfrm>
            <a:off x="5938483" y="3182637"/>
            <a:ext cx="2761151" cy="821390"/>
          </a:xfrm>
          <a:prstGeom prst="wedgeRoundRectCallout">
            <a:avLst>
              <a:gd name="adj1" fmla="val -10393"/>
              <a:gd name="adj2" fmla="val 85058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checkout</a:t>
            </a:r>
            <a:r>
              <a:rPr lang="de-DE" dirty="0" smtClean="0"/>
              <a:t> </a:t>
            </a:r>
            <a:r>
              <a:rPr lang="de-DE" dirty="0" err="1" smtClean="0"/>
              <a:t>master</a:t>
            </a:r>
            <a:endParaRPr lang="de-DE" dirty="0" smtClean="0"/>
          </a:p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merge</a:t>
            </a:r>
            <a:r>
              <a:rPr lang="de-DE" dirty="0" smtClean="0"/>
              <a:t> </a:t>
            </a:r>
            <a:r>
              <a:rPr lang="de-DE" dirty="0" err="1" smtClean="0"/>
              <a:t>origin</a:t>
            </a:r>
            <a:r>
              <a:rPr lang="de-DE" dirty="0" smtClean="0"/>
              <a:t>/</a:t>
            </a:r>
            <a:r>
              <a:rPr lang="de-DE" dirty="0" err="1" smtClean="0"/>
              <a:t>feature</a:t>
            </a:r>
            <a:endParaRPr lang="de-DE" dirty="0" smtClean="0"/>
          </a:p>
        </p:txBody>
      </p:sp>
      <p:sp>
        <p:nvSpPr>
          <p:cNvPr id="42" name="Textfeld 41"/>
          <p:cNvSpPr txBox="1"/>
          <p:nvPr/>
        </p:nvSpPr>
        <p:spPr>
          <a:xfrm>
            <a:off x="247227" y="44191"/>
            <a:ext cx="8452407" cy="36933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de-DE" dirty="0" smtClean="0"/>
              <a:t>Alternative 1: </a:t>
            </a:r>
            <a:r>
              <a:rPr lang="de-DE" dirty="0" err="1" smtClean="0"/>
              <a:t>merge</a:t>
            </a:r>
            <a:endParaRPr lang="de-DE" dirty="0"/>
          </a:p>
        </p:txBody>
      </p:sp>
      <p:cxnSp>
        <p:nvCxnSpPr>
          <p:cNvPr id="14" name="Gerade Verbindung mit Pfeil 13"/>
          <p:cNvCxnSpPr>
            <a:stCxn id="36" idx="2"/>
            <a:endCxn id="29" idx="6"/>
          </p:cNvCxnSpPr>
          <p:nvPr/>
        </p:nvCxnSpPr>
        <p:spPr>
          <a:xfrm flipH="1">
            <a:off x="4253575" y="5318560"/>
            <a:ext cx="666868" cy="3204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Rechteck 42"/>
          <p:cNvSpPr/>
          <p:nvPr/>
        </p:nvSpPr>
        <p:spPr>
          <a:xfrm>
            <a:off x="5724793" y="5765839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feature</a:t>
            </a:r>
            <a:endParaRPr lang="de-DE" dirty="0"/>
          </a:p>
        </p:txBody>
      </p:sp>
      <p:cxnSp>
        <p:nvCxnSpPr>
          <p:cNvPr id="17" name="Gerade Verbindung mit Pfeil 16"/>
          <p:cNvCxnSpPr>
            <a:stCxn id="43" idx="1"/>
            <a:endCxn id="29" idx="6"/>
          </p:cNvCxnSpPr>
          <p:nvPr/>
        </p:nvCxnSpPr>
        <p:spPr>
          <a:xfrm flipH="1" flipV="1">
            <a:off x="4253575" y="5638998"/>
            <a:ext cx="1471218" cy="2801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1231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ung 3"/>
          <p:cNvGrpSpPr/>
          <p:nvPr/>
        </p:nvGrpSpPr>
        <p:grpSpPr>
          <a:xfrm>
            <a:off x="350361" y="997873"/>
            <a:ext cx="1751792" cy="1283732"/>
            <a:chOff x="452549" y="1270407"/>
            <a:chExt cx="1751792" cy="1283732"/>
          </a:xfrm>
        </p:grpSpPr>
        <p:sp>
          <p:nvSpPr>
            <p:cNvPr id="2" name="Rechteck 1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err="1" smtClean="0">
                  <a:latin typeface="Courier New"/>
                  <a:cs typeface="Courier New"/>
                </a:rPr>
                <a:t>hello</a:t>
              </a:r>
              <a:endParaRPr lang="de-DE" dirty="0">
                <a:latin typeface="Courier New"/>
                <a:cs typeface="Courier New"/>
              </a:endParaRPr>
            </a:p>
          </p:txBody>
        </p:sp>
        <p:sp>
          <p:nvSpPr>
            <p:cNvPr id="3" name="Textfeld 2"/>
            <p:cNvSpPr txBox="1"/>
            <p:nvPr/>
          </p:nvSpPr>
          <p:spPr>
            <a:xfrm>
              <a:off x="452549" y="1270407"/>
              <a:ext cx="9669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/>
                <a:t>h</a:t>
              </a:r>
              <a:r>
                <a:rPr lang="de-DE" dirty="0" err="1" smtClean="0"/>
                <a:t>ello.txt</a:t>
              </a:r>
              <a:endParaRPr lang="de-DE" dirty="0"/>
            </a:p>
          </p:txBody>
        </p:sp>
      </p:grpSp>
      <p:sp>
        <p:nvSpPr>
          <p:cNvPr id="13" name="Abgerundete rechteckige Legende 12"/>
          <p:cNvSpPr/>
          <p:nvPr/>
        </p:nvSpPr>
        <p:spPr>
          <a:xfrm>
            <a:off x="2321127" y="1245057"/>
            <a:ext cx="1372238" cy="642368"/>
          </a:xfrm>
          <a:prstGeom prst="wedgeRoundRectCallout">
            <a:avLst>
              <a:gd name="adj1" fmla="val -85727"/>
              <a:gd name="adj2" fmla="val 76136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echo </a:t>
            </a:r>
            <a:r>
              <a:rPr lang="de-DE" dirty="0" err="1" smtClean="0"/>
              <a:t>hello</a:t>
            </a:r>
            <a:r>
              <a:rPr lang="de-DE" dirty="0" smtClean="0"/>
              <a:t> &gt; </a:t>
            </a:r>
            <a:r>
              <a:rPr lang="de-DE" dirty="0" err="1" smtClean="0"/>
              <a:t>hello.txt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71604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678759" y="1030885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MR1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3" name="Oval 2"/>
          <p:cNvSpPr/>
          <p:nvPr/>
        </p:nvSpPr>
        <p:spPr>
          <a:xfrm>
            <a:off x="1634065" y="1030885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latin typeface="Courier New"/>
                <a:cs typeface="Courier New"/>
              </a:rPr>
              <a:t>MR2</a:t>
            </a:r>
          </a:p>
        </p:txBody>
      </p:sp>
      <p:cxnSp>
        <p:nvCxnSpPr>
          <p:cNvPr id="4" name="Gerade Verbindung mit Pfeil 3"/>
          <p:cNvCxnSpPr>
            <a:stCxn id="3" idx="2"/>
            <a:endCxn id="2" idx="6"/>
          </p:cNvCxnSpPr>
          <p:nvPr/>
        </p:nvCxnSpPr>
        <p:spPr>
          <a:xfrm flipH="1">
            <a:off x="1262690" y="1315571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2670543" y="1030885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latin typeface="Courier New"/>
                <a:cs typeface="Courier New"/>
              </a:rPr>
              <a:t>MR3</a:t>
            </a:r>
          </a:p>
        </p:txBody>
      </p:sp>
      <p:cxnSp>
        <p:nvCxnSpPr>
          <p:cNvPr id="6" name="Gerade Verbindung mit Pfeil 5"/>
          <p:cNvCxnSpPr>
            <a:stCxn id="5" idx="2"/>
            <a:endCxn id="3" idx="6"/>
          </p:cNvCxnSpPr>
          <p:nvPr/>
        </p:nvCxnSpPr>
        <p:spPr>
          <a:xfrm flipH="1">
            <a:off x="2217996" y="1315571"/>
            <a:ext cx="4525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3669644" y="1030885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MR4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9" name="Gerade Verbindung mit Pfeil 8"/>
          <p:cNvCxnSpPr>
            <a:stCxn id="7" idx="2"/>
            <a:endCxn id="5" idx="6"/>
          </p:cNvCxnSpPr>
          <p:nvPr/>
        </p:nvCxnSpPr>
        <p:spPr>
          <a:xfrm flipH="1">
            <a:off x="3254474" y="1315571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2670543" y="182639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FR1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3669644" y="182639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FR2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13" name="Gerade Verbindung mit Pfeil 12"/>
          <p:cNvCxnSpPr>
            <a:stCxn id="11" idx="2"/>
            <a:endCxn id="10" idx="6"/>
          </p:cNvCxnSpPr>
          <p:nvPr/>
        </p:nvCxnSpPr>
        <p:spPr>
          <a:xfrm flipH="1">
            <a:off x="3254474" y="2111084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>
            <a:stCxn id="10" idx="2"/>
            <a:endCxn id="3" idx="5"/>
          </p:cNvCxnSpPr>
          <p:nvPr/>
        </p:nvCxnSpPr>
        <p:spPr>
          <a:xfrm flipH="1" flipV="1">
            <a:off x="2132481" y="1516874"/>
            <a:ext cx="538062" cy="5942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hteck 15"/>
          <p:cNvSpPr/>
          <p:nvPr/>
        </p:nvSpPr>
        <p:spPr>
          <a:xfrm>
            <a:off x="4641312" y="661691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master</a:t>
            </a:r>
            <a:endParaRPr lang="de-DE" dirty="0"/>
          </a:p>
        </p:txBody>
      </p:sp>
      <p:cxnSp>
        <p:nvCxnSpPr>
          <p:cNvPr id="18" name="Gerade Verbindung mit Pfeil 17"/>
          <p:cNvCxnSpPr>
            <a:stCxn id="16" idx="2"/>
            <a:endCxn id="43" idx="0"/>
          </p:cNvCxnSpPr>
          <p:nvPr/>
        </p:nvCxnSpPr>
        <p:spPr>
          <a:xfrm flipH="1">
            <a:off x="5212409" y="968275"/>
            <a:ext cx="359985" cy="5384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hteck 18"/>
          <p:cNvSpPr/>
          <p:nvPr/>
        </p:nvSpPr>
        <p:spPr>
          <a:xfrm>
            <a:off x="4793712" y="2612182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feature</a:t>
            </a:r>
            <a:endParaRPr lang="de-DE" dirty="0"/>
          </a:p>
        </p:txBody>
      </p:sp>
      <p:cxnSp>
        <p:nvCxnSpPr>
          <p:cNvPr id="21" name="Gerade Verbindung mit Pfeil 20"/>
          <p:cNvCxnSpPr>
            <a:stCxn id="19" idx="0"/>
            <a:endCxn id="11" idx="6"/>
          </p:cNvCxnSpPr>
          <p:nvPr/>
        </p:nvCxnSpPr>
        <p:spPr>
          <a:xfrm flipH="1" flipV="1">
            <a:off x="4253575" y="2111084"/>
            <a:ext cx="1471219" cy="5010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78759" y="4558799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MR1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1634065" y="4558799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latin typeface="Courier New"/>
                <a:cs typeface="Courier New"/>
              </a:rPr>
              <a:t>MR2</a:t>
            </a:r>
          </a:p>
        </p:txBody>
      </p:sp>
      <p:cxnSp>
        <p:nvCxnSpPr>
          <p:cNvPr id="23" name="Gerade Verbindung mit Pfeil 22"/>
          <p:cNvCxnSpPr>
            <a:stCxn id="22" idx="2"/>
            <a:endCxn id="20" idx="6"/>
          </p:cNvCxnSpPr>
          <p:nvPr/>
        </p:nvCxnSpPr>
        <p:spPr>
          <a:xfrm flipH="1">
            <a:off x="1262690" y="4843485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2670543" y="4558799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latin typeface="Courier New"/>
                <a:cs typeface="Courier New"/>
              </a:rPr>
              <a:t>MR3</a:t>
            </a:r>
          </a:p>
        </p:txBody>
      </p:sp>
      <p:cxnSp>
        <p:nvCxnSpPr>
          <p:cNvPr id="25" name="Gerade Verbindung mit Pfeil 24"/>
          <p:cNvCxnSpPr>
            <a:stCxn id="24" idx="2"/>
            <a:endCxn id="22" idx="6"/>
          </p:cNvCxnSpPr>
          <p:nvPr/>
        </p:nvCxnSpPr>
        <p:spPr>
          <a:xfrm flipH="1">
            <a:off x="2217996" y="4843485"/>
            <a:ext cx="4525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3669644" y="4558799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MR4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27" name="Gerade Verbindung mit Pfeil 26"/>
          <p:cNvCxnSpPr>
            <a:stCxn id="26" idx="2"/>
            <a:endCxn id="24" idx="6"/>
          </p:cNvCxnSpPr>
          <p:nvPr/>
        </p:nvCxnSpPr>
        <p:spPr>
          <a:xfrm flipH="1">
            <a:off x="3254474" y="4843485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2670543" y="535431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FR1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3669644" y="535431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FR2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30" name="Gerade Verbindung mit Pfeil 29"/>
          <p:cNvCxnSpPr>
            <a:stCxn id="29" idx="2"/>
            <a:endCxn id="28" idx="6"/>
          </p:cNvCxnSpPr>
          <p:nvPr/>
        </p:nvCxnSpPr>
        <p:spPr>
          <a:xfrm flipH="1">
            <a:off x="3254474" y="5638998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>
            <a:stCxn id="28" idx="2"/>
            <a:endCxn id="22" idx="5"/>
          </p:cNvCxnSpPr>
          <p:nvPr/>
        </p:nvCxnSpPr>
        <p:spPr>
          <a:xfrm flipH="1" flipV="1">
            <a:off x="2132481" y="5044788"/>
            <a:ext cx="538062" cy="5942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hteck 31"/>
          <p:cNvSpPr/>
          <p:nvPr/>
        </p:nvSpPr>
        <p:spPr>
          <a:xfrm>
            <a:off x="4641312" y="4189605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origin</a:t>
            </a:r>
            <a:r>
              <a:rPr lang="de-DE" dirty="0" smtClean="0"/>
              <a:t>/</a:t>
            </a:r>
            <a:r>
              <a:rPr lang="de-DE" dirty="0" err="1" smtClean="0"/>
              <a:t>master</a:t>
            </a:r>
            <a:endParaRPr lang="de-DE" dirty="0"/>
          </a:p>
        </p:txBody>
      </p:sp>
      <p:cxnSp>
        <p:nvCxnSpPr>
          <p:cNvPr id="33" name="Gerade Verbindung mit Pfeil 32"/>
          <p:cNvCxnSpPr>
            <a:stCxn id="32" idx="2"/>
            <a:endCxn id="36" idx="0"/>
          </p:cNvCxnSpPr>
          <p:nvPr/>
        </p:nvCxnSpPr>
        <p:spPr>
          <a:xfrm flipH="1">
            <a:off x="5212409" y="4496189"/>
            <a:ext cx="359985" cy="5376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chteck 33"/>
          <p:cNvSpPr/>
          <p:nvPr/>
        </p:nvSpPr>
        <p:spPr>
          <a:xfrm>
            <a:off x="4793712" y="6140096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origin</a:t>
            </a:r>
            <a:r>
              <a:rPr lang="de-DE" dirty="0" smtClean="0"/>
              <a:t>/</a:t>
            </a:r>
            <a:r>
              <a:rPr lang="de-DE" dirty="0" err="1" smtClean="0"/>
              <a:t>feature</a:t>
            </a:r>
            <a:endParaRPr lang="de-DE" dirty="0"/>
          </a:p>
        </p:txBody>
      </p:sp>
      <p:cxnSp>
        <p:nvCxnSpPr>
          <p:cNvPr id="35" name="Gerade Verbindung mit Pfeil 34"/>
          <p:cNvCxnSpPr>
            <a:stCxn id="34" idx="0"/>
            <a:endCxn id="29" idx="6"/>
          </p:cNvCxnSpPr>
          <p:nvPr/>
        </p:nvCxnSpPr>
        <p:spPr>
          <a:xfrm flipH="1" flipV="1">
            <a:off x="4253575" y="5638998"/>
            <a:ext cx="1471219" cy="5010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4920443" y="5033874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000" b="1" dirty="0" err="1" smtClean="0">
                <a:latin typeface="Courier New"/>
                <a:cs typeface="Courier New"/>
              </a:rPr>
              <a:t>merge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12" name="Gerade Verbindung mit Pfeil 11"/>
          <p:cNvCxnSpPr>
            <a:stCxn id="36" idx="2"/>
            <a:endCxn id="26" idx="5"/>
          </p:cNvCxnSpPr>
          <p:nvPr/>
        </p:nvCxnSpPr>
        <p:spPr>
          <a:xfrm flipH="1" flipV="1">
            <a:off x="4168060" y="5044788"/>
            <a:ext cx="752383" cy="2737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echteck 38"/>
          <p:cNvSpPr/>
          <p:nvPr/>
        </p:nvSpPr>
        <p:spPr>
          <a:xfrm>
            <a:off x="6180548" y="4891496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master</a:t>
            </a:r>
            <a:endParaRPr lang="de-DE" dirty="0"/>
          </a:p>
        </p:txBody>
      </p:sp>
      <p:cxnSp>
        <p:nvCxnSpPr>
          <p:cNvPr id="40" name="Gerade Verbindung mit Pfeil 39"/>
          <p:cNvCxnSpPr>
            <a:stCxn id="39" idx="1"/>
            <a:endCxn id="36" idx="6"/>
          </p:cNvCxnSpPr>
          <p:nvPr/>
        </p:nvCxnSpPr>
        <p:spPr>
          <a:xfrm flipH="1">
            <a:off x="5504374" y="5044788"/>
            <a:ext cx="676174" cy="2737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Abgerundete rechteckige Legende 40"/>
          <p:cNvSpPr/>
          <p:nvPr/>
        </p:nvSpPr>
        <p:spPr>
          <a:xfrm>
            <a:off x="5865493" y="3182637"/>
            <a:ext cx="3205517" cy="821390"/>
          </a:xfrm>
          <a:prstGeom prst="wedgeRoundRectCallout">
            <a:avLst>
              <a:gd name="adj1" fmla="val -10393"/>
              <a:gd name="adj2" fmla="val 85058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 smtClean="0"/>
              <a:t>git</a:t>
            </a:r>
            <a:r>
              <a:rPr lang="de-DE" dirty="0" smtClean="0"/>
              <a:t> push </a:t>
            </a:r>
            <a:r>
              <a:rPr lang="de-DE" dirty="0" err="1" smtClean="0"/>
              <a:t>origin</a:t>
            </a:r>
            <a:r>
              <a:rPr lang="de-DE" dirty="0" smtClean="0"/>
              <a:t> </a:t>
            </a:r>
            <a:r>
              <a:rPr lang="de-DE" dirty="0" err="1" smtClean="0"/>
              <a:t>master</a:t>
            </a:r>
            <a:endParaRPr lang="de-DE" dirty="0" smtClean="0"/>
          </a:p>
        </p:txBody>
      </p:sp>
      <p:sp>
        <p:nvSpPr>
          <p:cNvPr id="42" name="Textfeld 41"/>
          <p:cNvSpPr txBox="1"/>
          <p:nvPr/>
        </p:nvSpPr>
        <p:spPr>
          <a:xfrm>
            <a:off x="247227" y="44191"/>
            <a:ext cx="8452407" cy="36933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de-DE" dirty="0" smtClean="0"/>
              <a:t>Alternative 1: </a:t>
            </a:r>
            <a:r>
              <a:rPr lang="de-DE" dirty="0" err="1" smtClean="0"/>
              <a:t>merge</a:t>
            </a:r>
            <a:endParaRPr lang="de-DE" dirty="0"/>
          </a:p>
        </p:txBody>
      </p:sp>
      <p:cxnSp>
        <p:nvCxnSpPr>
          <p:cNvPr id="14" name="Gerade Verbindung mit Pfeil 13"/>
          <p:cNvCxnSpPr>
            <a:stCxn id="36" idx="2"/>
            <a:endCxn id="29" idx="6"/>
          </p:cNvCxnSpPr>
          <p:nvPr/>
        </p:nvCxnSpPr>
        <p:spPr>
          <a:xfrm flipH="1">
            <a:off x="4253575" y="5318560"/>
            <a:ext cx="666868" cy="3204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4920443" y="1506706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000" b="1" dirty="0" err="1" smtClean="0">
                <a:latin typeface="Courier New"/>
                <a:cs typeface="Courier New"/>
              </a:rPr>
              <a:t>merge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17" name="Gerade Verbindung mit Pfeil 16"/>
          <p:cNvCxnSpPr>
            <a:stCxn id="43" idx="2"/>
            <a:endCxn id="7" idx="6"/>
          </p:cNvCxnSpPr>
          <p:nvPr/>
        </p:nvCxnSpPr>
        <p:spPr>
          <a:xfrm flipH="1" flipV="1">
            <a:off x="4253575" y="1315571"/>
            <a:ext cx="666868" cy="4758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/>
          <p:cNvCxnSpPr>
            <a:stCxn id="43" idx="2"/>
            <a:endCxn id="11" idx="6"/>
          </p:cNvCxnSpPr>
          <p:nvPr/>
        </p:nvCxnSpPr>
        <p:spPr>
          <a:xfrm flipH="1">
            <a:off x="4253575" y="1791392"/>
            <a:ext cx="666868" cy="3196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9624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endParaRPr lang="de-DE"/>
          </a:p>
        </p:txBody>
      </p:sp>
      <p:sp>
        <p:nvSpPr>
          <p:cNvPr id="3" name="Textfeld 2"/>
          <p:cNvSpPr txBox="1"/>
          <p:nvPr/>
        </p:nvSpPr>
        <p:spPr>
          <a:xfrm>
            <a:off x="642324" y="1927102"/>
            <a:ext cx="5448502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latin typeface="Courier New"/>
                <a:cs typeface="Courier New"/>
                <a:sym typeface="Wingdings"/>
              </a:rPr>
              <a:t>### Auf Start gehen: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feature</a:t>
            </a:r>
            <a:endParaRPr lang="de-DE" b="1" dirty="0">
              <a:latin typeface="Courier New"/>
              <a:cs typeface="Courier New"/>
              <a:sym typeface="Wingdings"/>
            </a:endParaRPr>
          </a:p>
          <a:p>
            <a:r>
              <a:rPr lang="de-DE" b="1" dirty="0">
                <a:latin typeface="Courier New"/>
                <a:cs typeface="Courier New"/>
              </a:rPr>
              <a:t>$ </a:t>
            </a:r>
            <a:r>
              <a:rPr lang="de-DE" b="1" dirty="0" err="1">
                <a:latin typeface="Courier New"/>
                <a:cs typeface="Courier New"/>
              </a:rPr>
              <a:t>git</a:t>
            </a:r>
            <a:r>
              <a:rPr lang="de-DE" b="1" dirty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branch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feature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>
                <a:latin typeface="Courier New"/>
                <a:cs typeface="Courier New"/>
              </a:rPr>
              <a:t>origin</a:t>
            </a:r>
            <a:r>
              <a:rPr lang="de-DE" b="1" dirty="0">
                <a:latin typeface="Courier New"/>
                <a:cs typeface="Courier New"/>
              </a:rPr>
              <a:t>/uebung10-</a:t>
            </a:r>
            <a:r>
              <a:rPr lang="de-DE" b="1" dirty="0" smtClean="0">
                <a:latin typeface="Courier New"/>
                <a:cs typeface="Courier New"/>
              </a:rPr>
              <a:t>2</a:t>
            </a: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checkout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feature</a:t>
            </a:r>
            <a:endParaRPr lang="de-DE" b="1" dirty="0">
              <a:latin typeface="Courier New"/>
              <a:cs typeface="Courier New"/>
            </a:endParaRPr>
          </a:p>
          <a:p>
            <a:r>
              <a:rPr lang="de-DE" b="1" dirty="0">
                <a:latin typeface="Courier New"/>
                <a:cs typeface="Courier New"/>
              </a:rPr>
              <a:t># ggf. </a:t>
            </a:r>
            <a:r>
              <a:rPr lang="de-DE" b="1" dirty="0" smtClean="0">
                <a:latin typeface="Courier New"/>
                <a:cs typeface="Courier New"/>
              </a:rPr>
              <a:t>–f</a:t>
            </a:r>
            <a:endParaRPr lang="de-DE" b="1" dirty="0">
              <a:latin typeface="Courier New"/>
              <a:cs typeface="Courier New"/>
            </a:endParaRP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>
                <a:latin typeface="Courier New"/>
                <a:cs typeface="Courier New"/>
              </a:rPr>
              <a:t>git</a:t>
            </a:r>
            <a:r>
              <a:rPr lang="de-DE" b="1" dirty="0">
                <a:latin typeface="Courier New"/>
                <a:cs typeface="Courier New"/>
              </a:rPr>
              <a:t> push </a:t>
            </a:r>
            <a:r>
              <a:rPr lang="de-DE" b="1" dirty="0" err="1">
                <a:latin typeface="Courier New"/>
                <a:cs typeface="Courier New"/>
              </a:rPr>
              <a:t>server</a:t>
            </a:r>
            <a:r>
              <a:rPr lang="de-DE" b="1" dirty="0">
                <a:latin typeface="Courier New"/>
                <a:cs typeface="Courier New"/>
              </a:rPr>
              <a:t> –</a:t>
            </a:r>
            <a:r>
              <a:rPr lang="de-DE" b="1" dirty="0" err="1">
                <a:latin typeface="Courier New"/>
                <a:cs typeface="Courier New"/>
              </a:rPr>
              <a:t>uf</a:t>
            </a:r>
            <a:r>
              <a:rPr lang="de-DE" b="1" dirty="0">
                <a:latin typeface="Courier New"/>
                <a:cs typeface="Courier New"/>
              </a:rPr>
              <a:t> </a:t>
            </a:r>
            <a:r>
              <a:rPr lang="de-DE" b="1" dirty="0" err="1">
                <a:latin typeface="Courier New"/>
                <a:cs typeface="Courier New"/>
              </a:rPr>
              <a:t>feature</a:t>
            </a:r>
            <a:endParaRPr lang="de-DE" b="1" dirty="0">
              <a:latin typeface="Courier New"/>
              <a:cs typeface="Courier New"/>
            </a:endParaRPr>
          </a:p>
          <a:p>
            <a:endParaRPr lang="de-DE" b="1" dirty="0" smtClean="0">
              <a:latin typeface="Courier New"/>
              <a:cs typeface="Courier New"/>
              <a:sym typeface="Wingdings"/>
            </a:endParaRPr>
          </a:p>
          <a:p>
            <a:r>
              <a:rPr lang="de-DE" b="1" dirty="0" smtClean="0">
                <a:latin typeface="Courier New"/>
                <a:cs typeface="Courier New"/>
                <a:sym typeface="Wingdings"/>
              </a:rPr>
              <a:t>###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master</a:t>
            </a:r>
            <a:endParaRPr lang="de-DE" b="1" dirty="0" smtClean="0">
              <a:latin typeface="Courier New"/>
              <a:cs typeface="Courier New"/>
              <a:sym typeface="Wingdings"/>
            </a:endParaRPr>
          </a:p>
          <a:p>
            <a:r>
              <a:rPr lang="de-DE" b="1" dirty="0" smtClean="0">
                <a:latin typeface="Courier New"/>
                <a:cs typeface="Courier New"/>
                <a:sym typeface="Wingdings"/>
              </a:rPr>
              <a:t>$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git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checkout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master</a:t>
            </a:r>
            <a:endParaRPr lang="de-DE" b="1" dirty="0" smtClean="0">
              <a:latin typeface="Courier New"/>
              <a:cs typeface="Courier New"/>
              <a:sym typeface="Wingdings"/>
            </a:endParaRPr>
          </a:p>
          <a:p>
            <a:r>
              <a:rPr lang="de-DE" b="1" dirty="0" smtClean="0">
                <a:latin typeface="Courier New"/>
                <a:cs typeface="Courier New"/>
                <a:sym typeface="Wingdings"/>
              </a:rPr>
              <a:t>$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git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reset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 --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hard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origin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/uebung10-1</a:t>
            </a:r>
          </a:p>
          <a:p>
            <a:r>
              <a:rPr lang="de-DE" b="1" dirty="0" smtClean="0">
                <a:latin typeface="Courier New"/>
                <a:cs typeface="Courier New"/>
                <a:sym typeface="Wingdings"/>
              </a:rPr>
              <a:t>$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git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 push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server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 –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uf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master</a:t>
            </a:r>
            <a:endParaRPr lang="de-DE" b="1" dirty="0" smtClean="0">
              <a:latin typeface="Courier New"/>
              <a:cs typeface="Courier New"/>
              <a:sym typeface="Wingdings"/>
            </a:endParaRPr>
          </a:p>
          <a:p>
            <a:endParaRPr lang="de-DE" b="1" dirty="0">
              <a:latin typeface="Courier New"/>
              <a:cs typeface="Courier New"/>
              <a:sym typeface="Wingdings"/>
            </a:endParaRPr>
          </a:p>
          <a:p>
            <a:r>
              <a:rPr lang="de-DE" b="1" dirty="0" smtClean="0">
                <a:latin typeface="Courier New"/>
                <a:cs typeface="Courier New"/>
              </a:rPr>
              <a:t>### mal anschauen</a:t>
            </a: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l </a:t>
            </a:r>
            <a:r>
              <a:rPr lang="de-DE" b="1" dirty="0" err="1" smtClean="0">
                <a:latin typeface="Courier New"/>
                <a:cs typeface="Courier New"/>
              </a:rPr>
              <a:t>master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feature</a:t>
            </a:r>
            <a:endParaRPr lang="de-DE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840941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endParaRPr lang="de-DE"/>
          </a:p>
        </p:txBody>
      </p:sp>
      <p:sp>
        <p:nvSpPr>
          <p:cNvPr id="3" name="Textfeld 2"/>
          <p:cNvSpPr txBox="1"/>
          <p:nvPr/>
        </p:nvSpPr>
        <p:spPr>
          <a:xfrm>
            <a:off x="642324" y="1927102"/>
            <a:ext cx="323215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latin typeface="Courier New"/>
                <a:cs typeface="Courier New"/>
                <a:sym typeface="Wingdings"/>
              </a:rPr>
              <a:t>###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master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rebasen</a:t>
            </a:r>
            <a:endParaRPr lang="de-DE" b="1" dirty="0" smtClean="0">
              <a:latin typeface="Courier New"/>
              <a:cs typeface="Courier New"/>
              <a:sym typeface="Wingdings"/>
            </a:endParaRPr>
          </a:p>
          <a:p>
            <a:r>
              <a:rPr lang="de-DE" b="1" dirty="0" smtClean="0">
                <a:latin typeface="Courier New"/>
                <a:cs typeface="Courier New"/>
                <a:sym typeface="Wingdings"/>
              </a:rPr>
              <a:t>$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git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rebase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feature</a:t>
            </a:r>
            <a:endParaRPr lang="de-DE" b="1" dirty="0" smtClean="0">
              <a:latin typeface="Courier New"/>
              <a:cs typeface="Courier New"/>
              <a:sym typeface="Wingdings"/>
            </a:endParaRPr>
          </a:p>
          <a:p>
            <a:endParaRPr lang="de-DE" b="1" dirty="0">
              <a:latin typeface="Courier New"/>
              <a:cs typeface="Courier New"/>
              <a:sym typeface="Wingdings"/>
            </a:endParaRPr>
          </a:p>
          <a:p>
            <a:r>
              <a:rPr lang="de-DE" b="1" dirty="0" smtClean="0">
                <a:latin typeface="Courier New"/>
                <a:cs typeface="Courier New"/>
                <a:sym typeface="Wingdings"/>
              </a:rPr>
              <a:t>### pushen</a:t>
            </a:r>
          </a:p>
          <a:p>
            <a:r>
              <a:rPr lang="de-DE" b="1" dirty="0" smtClean="0">
                <a:latin typeface="Courier New"/>
                <a:cs typeface="Courier New"/>
                <a:sym typeface="Wingdings"/>
              </a:rPr>
              <a:t>$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git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 push # URGHHHH!!</a:t>
            </a:r>
            <a:endParaRPr lang="de-DE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971644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678759" y="1030885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MR1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3" name="Oval 2"/>
          <p:cNvSpPr/>
          <p:nvPr/>
        </p:nvSpPr>
        <p:spPr>
          <a:xfrm>
            <a:off x="1634065" y="1030885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latin typeface="Courier New"/>
                <a:cs typeface="Courier New"/>
              </a:rPr>
              <a:t>MR2</a:t>
            </a:r>
          </a:p>
        </p:txBody>
      </p:sp>
      <p:cxnSp>
        <p:nvCxnSpPr>
          <p:cNvPr id="4" name="Gerade Verbindung mit Pfeil 3"/>
          <p:cNvCxnSpPr>
            <a:stCxn id="3" idx="2"/>
            <a:endCxn id="2" idx="6"/>
          </p:cNvCxnSpPr>
          <p:nvPr/>
        </p:nvCxnSpPr>
        <p:spPr>
          <a:xfrm flipH="1">
            <a:off x="1262690" y="1315571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2670543" y="1030885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latin typeface="Courier New"/>
                <a:cs typeface="Courier New"/>
              </a:rPr>
              <a:t>MR3</a:t>
            </a:r>
          </a:p>
        </p:txBody>
      </p:sp>
      <p:cxnSp>
        <p:nvCxnSpPr>
          <p:cNvPr id="6" name="Gerade Verbindung mit Pfeil 5"/>
          <p:cNvCxnSpPr>
            <a:stCxn id="5" idx="2"/>
            <a:endCxn id="3" idx="6"/>
          </p:cNvCxnSpPr>
          <p:nvPr/>
        </p:nvCxnSpPr>
        <p:spPr>
          <a:xfrm flipH="1">
            <a:off x="2217996" y="1315571"/>
            <a:ext cx="4525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3669644" y="1030885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MR4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9" name="Gerade Verbindung mit Pfeil 8"/>
          <p:cNvCxnSpPr>
            <a:stCxn id="7" idx="2"/>
            <a:endCxn id="5" idx="6"/>
          </p:cNvCxnSpPr>
          <p:nvPr/>
        </p:nvCxnSpPr>
        <p:spPr>
          <a:xfrm flipH="1">
            <a:off x="3254474" y="1315571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2670543" y="182639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FR1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3669644" y="182639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FR2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13" name="Gerade Verbindung mit Pfeil 12"/>
          <p:cNvCxnSpPr>
            <a:stCxn id="11" idx="2"/>
            <a:endCxn id="10" idx="6"/>
          </p:cNvCxnSpPr>
          <p:nvPr/>
        </p:nvCxnSpPr>
        <p:spPr>
          <a:xfrm flipH="1">
            <a:off x="3254474" y="2111084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>
            <a:stCxn id="10" idx="2"/>
            <a:endCxn id="3" idx="5"/>
          </p:cNvCxnSpPr>
          <p:nvPr/>
        </p:nvCxnSpPr>
        <p:spPr>
          <a:xfrm flipH="1" flipV="1">
            <a:off x="2132481" y="1516874"/>
            <a:ext cx="538062" cy="5942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hteck 15"/>
          <p:cNvSpPr/>
          <p:nvPr/>
        </p:nvSpPr>
        <p:spPr>
          <a:xfrm>
            <a:off x="4641312" y="661691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master</a:t>
            </a:r>
            <a:endParaRPr lang="de-DE" dirty="0"/>
          </a:p>
        </p:txBody>
      </p:sp>
      <p:cxnSp>
        <p:nvCxnSpPr>
          <p:cNvPr id="18" name="Gerade Verbindung mit Pfeil 17"/>
          <p:cNvCxnSpPr>
            <a:stCxn id="16" idx="2"/>
            <a:endCxn id="7" idx="6"/>
          </p:cNvCxnSpPr>
          <p:nvPr/>
        </p:nvCxnSpPr>
        <p:spPr>
          <a:xfrm flipH="1">
            <a:off x="4253575" y="968275"/>
            <a:ext cx="1318819" cy="3472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hteck 18"/>
          <p:cNvSpPr/>
          <p:nvPr/>
        </p:nvSpPr>
        <p:spPr>
          <a:xfrm>
            <a:off x="4793712" y="2612182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feature</a:t>
            </a:r>
            <a:endParaRPr lang="de-DE" dirty="0"/>
          </a:p>
        </p:txBody>
      </p:sp>
      <p:cxnSp>
        <p:nvCxnSpPr>
          <p:cNvPr id="21" name="Gerade Verbindung mit Pfeil 20"/>
          <p:cNvCxnSpPr>
            <a:stCxn id="19" idx="0"/>
            <a:endCxn id="11" idx="6"/>
          </p:cNvCxnSpPr>
          <p:nvPr/>
        </p:nvCxnSpPr>
        <p:spPr>
          <a:xfrm flipH="1" flipV="1">
            <a:off x="4253575" y="2111084"/>
            <a:ext cx="1471219" cy="5010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78759" y="4558799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MR1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1634065" y="4558799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latin typeface="Courier New"/>
                <a:cs typeface="Courier New"/>
              </a:rPr>
              <a:t>MR2</a:t>
            </a:r>
          </a:p>
        </p:txBody>
      </p:sp>
      <p:cxnSp>
        <p:nvCxnSpPr>
          <p:cNvPr id="23" name="Gerade Verbindung mit Pfeil 22"/>
          <p:cNvCxnSpPr>
            <a:stCxn id="22" idx="2"/>
            <a:endCxn id="20" idx="6"/>
          </p:cNvCxnSpPr>
          <p:nvPr/>
        </p:nvCxnSpPr>
        <p:spPr>
          <a:xfrm flipH="1">
            <a:off x="1262690" y="4843485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2670543" y="4558799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latin typeface="Courier New"/>
                <a:cs typeface="Courier New"/>
              </a:rPr>
              <a:t>MR3</a:t>
            </a:r>
          </a:p>
        </p:txBody>
      </p:sp>
      <p:cxnSp>
        <p:nvCxnSpPr>
          <p:cNvPr id="25" name="Gerade Verbindung mit Pfeil 24"/>
          <p:cNvCxnSpPr>
            <a:stCxn id="24" idx="2"/>
            <a:endCxn id="22" idx="6"/>
          </p:cNvCxnSpPr>
          <p:nvPr/>
        </p:nvCxnSpPr>
        <p:spPr>
          <a:xfrm flipH="1">
            <a:off x="2217996" y="4843485"/>
            <a:ext cx="4525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3669644" y="4558799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MR4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27" name="Gerade Verbindung mit Pfeil 26"/>
          <p:cNvCxnSpPr>
            <a:stCxn id="26" idx="2"/>
            <a:endCxn id="24" idx="6"/>
          </p:cNvCxnSpPr>
          <p:nvPr/>
        </p:nvCxnSpPr>
        <p:spPr>
          <a:xfrm flipH="1">
            <a:off x="3254474" y="4843485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2670543" y="535431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FR1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3669644" y="535431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FR2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30" name="Gerade Verbindung mit Pfeil 29"/>
          <p:cNvCxnSpPr>
            <a:stCxn id="29" idx="2"/>
            <a:endCxn id="28" idx="6"/>
          </p:cNvCxnSpPr>
          <p:nvPr/>
        </p:nvCxnSpPr>
        <p:spPr>
          <a:xfrm flipH="1">
            <a:off x="3254474" y="5638998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>
            <a:stCxn id="28" idx="2"/>
            <a:endCxn id="22" idx="5"/>
          </p:cNvCxnSpPr>
          <p:nvPr/>
        </p:nvCxnSpPr>
        <p:spPr>
          <a:xfrm flipH="1" flipV="1">
            <a:off x="2132481" y="5044788"/>
            <a:ext cx="538062" cy="5942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hteck 31"/>
          <p:cNvSpPr/>
          <p:nvPr/>
        </p:nvSpPr>
        <p:spPr>
          <a:xfrm>
            <a:off x="4641312" y="4189605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origin</a:t>
            </a:r>
            <a:r>
              <a:rPr lang="de-DE" dirty="0" smtClean="0"/>
              <a:t>/</a:t>
            </a:r>
            <a:r>
              <a:rPr lang="de-DE" dirty="0" err="1" smtClean="0"/>
              <a:t>master</a:t>
            </a:r>
            <a:endParaRPr lang="de-DE" dirty="0"/>
          </a:p>
        </p:txBody>
      </p:sp>
      <p:cxnSp>
        <p:nvCxnSpPr>
          <p:cNvPr id="33" name="Gerade Verbindung mit Pfeil 32"/>
          <p:cNvCxnSpPr>
            <a:stCxn id="32" idx="2"/>
            <a:endCxn id="26" idx="6"/>
          </p:cNvCxnSpPr>
          <p:nvPr/>
        </p:nvCxnSpPr>
        <p:spPr>
          <a:xfrm flipH="1">
            <a:off x="4253575" y="4496189"/>
            <a:ext cx="1318819" cy="3472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chteck 33"/>
          <p:cNvSpPr/>
          <p:nvPr/>
        </p:nvSpPr>
        <p:spPr>
          <a:xfrm>
            <a:off x="4793712" y="6140096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origin</a:t>
            </a:r>
            <a:r>
              <a:rPr lang="de-DE" dirty="0" smtClean="0"/>
              <a:t>/</a:t>
            </a:r>
            <a:r>
              <a:rPr lang="de-DE" dirty="0" err="1" smtClean="0"/>
              <a:t>feature</a:t>
            </a:r>
            <a:endParaRPr lang="de-DE" dirty="0"/>
          </a:p>
        </p:txBody>
      </p:sp>
      <p:cxnSp>
        <p:nvCxnSpPr>
          <p:cNvPr id="35" name="Gerade Verbindung mit Pfeil 34"/>
          <p:cNvCxnSpPr>
            <a:stCxn id="34" idx="0"/>
            <a:endCxn id="29" idx="6"/>
          </p:cNvCxnSpPr>
          <p:nvPr/>
        </p:nvCxnSpPr>
        <p:spPr>
          <a:xfrm flipH="1" flipV="1">
            <a:off x="4253575" y="5638998"/>
            <a:ext cx="1471219" cy="5010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4920443" y="5033874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MR3‘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37" name="Oval 36"/>
          <p:cNvSpPr/>
          <p:nvPr/>
        </p:nvSpPr>
        <p:spPr>
          <a:xfrm>
            <a:off x="5919544" y="5033874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MR4‘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38" name="Gerade Verbindung mit Pfeil 37"/>
          <p:cNvCxnSpPr>
            <a:stCxn id="37" idx="2"/>
            <a:endCxn id="36" idx="6"/>
          </p:cNvCxnSpPr>
          <p:nvPr/>
        </p:nvCxnSpPr>
        <p:spPr>
          <a:xfrm flipH="1">
            <a:off x="5504374" y="5318560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>
            <a:stCxn id="36" idx="2"/>
            <a:endCxn id="29" idx="7"/>
          </p:cNvCxnSpPr>
          <p:nvPr/>
        </p:nvCxnSpPr>
        <p:spPr>
          <a:xfrm flipH="1">
            <a:off x="4168060" y="5318560"/>
            <a:ext cx="752383" cy="1191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echteck 38"/>
          <p:cNvSpPr/>
          <p:nvPr/>
        </p:nvSpPr>
        <p:spPr>
          <a:xfrm>
            <a:off x="6837471" y="4717122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master</a:t>
            </a:r>
            <a:endParaRPr lang="de-DE" dirty="0"/>
          </a:p>
        </p:txBody>
      </p:sp>
      <p:cxnSp>
        <p:nvCxnSpPr>
          <p:cNvPr id="40" name="Gerade Verbindung mit Pfeil 39"/>
          <p:cNvCxnSpPr>
            <a:stCxn id="39" idx="1"/>
            <a:endCxn id="37" idx="7"/>
          </p:cNvCxnSpPr>
          <p:nvPr/>
        </p:nvCxnSpPr>
        <p:spPr>
          <a:xfrm flipH="1">
            <a:off x="6417960" y="4870414"/>
            <a:ext cx="419511" cy="2468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Abgerundete rechteckige Legende 40"/>
          <p:cNvSpPr/>
          <p:nvPr/>
        </p:nvSpPr>
        <p:spPr>
          <a:xfrm>
            <a:off x="5938483" y="3036645"/>
            <a:ext cx="2761151" cy="967382"/>
          </a:xfrm>
          <a:prstGeom prst="wedgeRoundRectCallout">
            <a:avLst>
              <a:gd name="adj1" fmla="val -10393"/>
              <a:gd name="adj2" fmla="val 85058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checkout</a:t>
            </a:r>
            <a:r>
              <a:rPr lang="de-DE" dirty="0" smtClean="0"/>
              <a:t> </a:t>
            </a:r>
            <a:r>
              <a:rPr lang="de-DE" dirty="0" err="1" smtClean="0"/>
              <a:t>master</a:t>
            </a:r>
            <a:endParaRPr lang="de-DE" dirty="0" smtClean="0"/>
          </a:p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rebase</a:t>
            </a:r>
            <a:r>
              <a:rPr lang="de-DE" dirty="0" smtClean="0"/>
              <a:t> </a:t>
            </a:r>
            <a:r>
              <a:rPr lang="de-DE" dirty="0" err="1" smtClean="0"/>
              <a:t>origin</a:t>
            </a:r>
            <a:r>
              <a:rPr lang="de-DE" dirty="0" smtClean="0"/>
              <a:t>/</a:t>
            </a:r>
            <a:r>
              <a:rPr lang="de-DE" dirty="0" err="1" smtClean="0"/>
              <a:t>feature</a:t>
            </a:r>
            <a:endParaRPr lang="de-DE" dirty="0" smtClean="0"/>
          </a:p>
          <a:p>
            <a:r>
              <a:rPr lang="de-DE" dirty="0" err="1" smtClean="0"/>
              <a:t>git</a:t>
            </a:r>
            <a:r>
              <a:rPr lang="de-DE" dirty="0" smtClean="0"/>
              <a:t> push </a:t>
            </a:r>
            <a:r>
              <a:rPr lang="de-DE" dirty="0" err="1" smtClean="0"/>
              <a:t>origin</a:t>
            </a:r>
            <a:r>
              <a:rPr lang="de-DE" dirty="0" smtClean="0"/>
              <a:t> </a:t>
            </a:r>
            <a:r>
              <a:rPr lang="de-DE" dirty="0" err="1" smtClean="0"/>
              <a:t>master</a:t>
            </a:r>
            <a:endParaRPr lang="de-DE" dirty="0" smtClean="0"/>
          </a:p>
        </p:txBody>
      </p:sp>
      <p:sp>
        <p:nvSpPr>
          <p:cNvPr id="42" name="Textfeld 41"/>
          <p:cNvSpPr txBox="1"/>
          <p:nvPr/>
        </p:nvSpPr>
        <p:spPr>
          <a:xfrm>
            <a:off x="247227" y="44191"/>
            <a:ext cx="8452407" cy="36933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de-DE" dirty="0" smtClean="0"/>
              <a:t>Alternative 2: </a:t>
            </a:r>
            <a:r>
              <a:rPr lang="de-DE" dirty="0" err="1" smtClean="0"/>
              <a:t>rebase</a:t>
            </a:r>
            <a:r>
              <a:rPr lang="de-DE" dirty="0" smtClean="0"/>
              <a:t> (!!!!!!)</a:t>
            </a:r>
            <a:endParaRPr lang="de-DE" dirty="0"/>
          </a:p>
        </p:txBody>
      </p:sp>
      <p:sp>
        <p:nvSpPr>
          <p:cNvPr id="14" name="Gewitterblitz 13"/>
          <p:cNvSpPr/>
          <p:nvPr/>
        </p:nvSpPr>
        <p:spPr>
          <a:xfrm>
            <a:off x="7766287" y="2612182"/>
            <a:ext cx="1255452" cy="1391845"/>
          </a:xfrm>
          <a:prstGeom prst="lightningBol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1082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endParaRPr lang="de-DE"/>
          </a:p>
        </p:txBody>
      </p:sp>
      <p:sp>
        <p:nvSpPr>
          <p:cNvPr id="3" name="Textfeld 2"/>
          <p:cNvSpPr txBox="1"/>
          <p:nvPr/>
        </p:nvSpPr>
        <p:spPr>
          <a:xfrm>
            <a:off x="642324" y="1927102"/>
            <a:ext cx="6526146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latin typeface="Courier New"/>
                <a:cs typeface="Courier New"/>
                <a:sym typeface="Wingdings"/>
              </a:rPr>
              <a:t>### alles auf Anfang</a:t>
            </a:r>
          </a:p>
          <a:p>
            <a:r>
              <a:rPr lang="de-DE" b="1" dirty="0" smtClean="0">
                <a:latin typeface="Courier New"/>
                <a:cs typeface="Courier New"/>
                <a:sym typeface="Wingdings"/>
              </a:rPr>
              <a:t>$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git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reflog</a:t>
            </a:r>
            <a:endParaRPr lang="de-DE" b="1" dirty="0" smtClean="0">
              <a:latin typeface="Courier New"/>
              <a:cs typeface="Courier New"/>
              <a:sym typeface="Wingdings"/>
            </a:endParaRP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reset</a:t>
            </a:r>
            <a:r>
              <a:rPr lang="de-DE" b="1" dirty="0" smtClean="0">
                <a:latin typeface="Courier New"/>
                <a:cs typeface="Courier New"/>
              </a:rPr>
              <a:t> --</a:t>
            </a:r>
            <a:r>
              <a:rPr lang="de-DE" b="1" dirty="0" err="1" smtClean="0">
                <a:latin typeface="Courier New"/>
                <a:cs typeface="Courier New"/>
              </a:rPr>
              <a:t>hard</a:t>
            </a:r>
            <a:r>
              <a:rPr lang="de-DE" b="1" dirty="0" smtClean="0">
                <a:latin typeface="Courier New"/>
                <a:cs typeface="Courier New"/>
              </a:rPr>
              <a:t> HEAD@{4}</a:t>
            </a:r>
          </a:p>
          <a:p>
            <a:endParaRPr lang="de-DE" b="1" dirty="0">
              <a:latin typeface="Courier New"/>
              <a:cs typeface="Courier New"/>
            </a:endParaRPr>
          </a:p>
          <a:p>
            <a:r>
              <a:rPr lang="de-DE" b="1" dirty="0" smtClean="0">
                <a:latin typeface="Courier New"/>
                <a:cs typeface="Courier New"/>
              </a:rPr>
              <a:t>### kleiner Check</a:t>
            </a: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l </a:t>
            </a:r>
            <a:r>
              <a:rPr lang="de-DE" b="1" dirty="0" err="1" smtClean="0">
                <a:latin typeface="Courier New"/>
                <a:cs typeface="Courier New"/>
              </a:rPr>
              <a:t>feature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master</a:t>
            </a:r>
            <a:endParaRPr lang="de-DE" b="1" dirty="0" smtClean="0">
              <a:latin typeface="Courier New"/>
              <a:cs typeface="Courier New"/>
            </a:endParaRPr>
          </a:p>
          <a:p>
            <a:endParaRPr lang="de-DE" b="1" dirty="0">
              <a:latin typeface="Courier New"/>
              <a:cs typeface="Courier New"/>
            </a:endParaRPr>
          </a:p>
          <a:p>
            <a:r>
              <a:rPr lang="de-DE" b="1" dirty="0" smtClean="0">
                <a:latin typeface="Courier New"/>
                <a:cs typeface="Courier New"/>
              </a:rPr>
              <a:t>### nun alles andersrum</a:t>
            </a: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checkout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feature</a:t>
            </a:r>
            <a:endParaRPr lang="de-DE" b="1" dirty="0" smtClean="0">
              <a:latin typeface="Courier New"/>
              <a:cs typeface="Courier New"/>
            </a:endParaRP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rebase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master</a:t>
            </a:r>
            <a:endParaRPr lang="de-DE" b="1" dirty="0" smtClean="0">
              <a:latin typeface="Courier New"/>
              <a:cs typeface="Courier New"/>
            </a:endParaRP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l</a:t>
            </a:r>
          </a:p>
          <a:p>
            <a:endParaRPr lang="de-DE" b="1" dirty="0">
              <a:latin typeface="Courier New"/>
              <a:cs typeface="Courier New"/>
            </a:endParaRPr>
          </a:p>
          <a:p>
            <a:r>
              <a:rPr lang="de-DE" b="1" dirty="0" smtClean="0">
                <a:latin typeface="Courier New"/>
                <a:cs typeface="Courier New"/>
              </a:rPr>
              <a:t>### lokalen Feature </a:t>
            </a:r>
            <a:r>
              <a:rPr lang="de-DE" b="1" dirty="0" err="1" smtClean="0">
                <a:latin typeface="Courier New"/>
                <a:cs typeface="Courier New"/>
              </a:rPr>
              <a:t>Branch</a:t>
            </a:r>
            <a:r>
              <a:rPr lang="de-DE" b="1" dirty="0" smtClean="0">
                <a:latin typeface="Courier New"/>
                <a:cs typeface="Courier New"/>
              </a:rPr>
              <a:t> auf den entfernten </a:t>
            </a:r>
          </a:p>
          <a:p>
            <a:r>
              <a:rPr lang="de-DE" b="1" dirty="0">
                <a:latin typeface="Courier New"/>
                <a:cs typeface="Courier New"/>
              </a:rPr>
              <a:t> </a:t>
            </a:r>
            <a:r>
              <a:rPr lang="de-DE" b="1" dirty="0" smtClean="0">
                <a:latin typeface="Courier New"/>
                <a:cs typeface="Courier New"/>
              </a:rPr>
              <a:t>   Master </a:t>
            </a:r>
            <a:r>
              <a:rPr lang="de-DE" b="1" dirty="0" err="1" smtClean="0">
                <a:latin typeface="Courier New"/>
                <a:cs typeface="Courier New"/>
              </a:rPr>
              <a:t>Branch</a:t>
            </a:r>
            <a:r>
              <a:rPr lang="de-DE" b="1" dirty="0" smtClean="0">
                <a:latin typeface="Courier New"/>
                <a:cs typeface="Courier New"/>
              </a:rPr>
              <a:t> pushen</a:t>
            </a: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push </a:t>
            </a:r>
            <a:r>
              <a:rPr lang="de-DE" b="1" err="1" smtClean="0">
                <a:latin typeface="Courier New"/>
                <a:cs typeface="Courier New"/>
              </a:rPr>
              <a:t>server</a:t>
            </a:r>
            <a:r>
              <a:rPr lang="de-DE" b="1" smtClean="0">
                <a:latin typeface="Courier New"/>
                <a:cs typeface="Courier New"/>
              </a:rPr>
              <a:t> </a:t>
            </a:r>
            <a:r>
              <a:rPr lang="de-DE" b="1" smtClean="0">
                <a:latin typeface="Courier New"/>
                <a:cs typeface="Courier New"/>
              </a:rPr>
              <a:t>feature:master</a:t>
            </a:r>
            <a:endParaRPr lang="de-DE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427287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678759" y="1030885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MR1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3" name="Oval 2"/>
          <p:cNvSpPr/>
          <p:nvPr/>
        </p:nvSpPr>
        <p:spPr>
          <a:xfrm>
            <a:off x="1634065" y="1030885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latin typeface="Courier New"/>
                <a:cs typeface="Courier New"/>
              </a:rPr>
              <a:t>MR2</a:t>
            </a:r>
          </a:p>
        </p:txBody>
      </p:sp>
      <p:cxnSp>
        <p:nvCxnSpPr>
          <p:cNvPr id="4" name="Gerade Verbindung mit Pfeil 3"/>
          <p:cNvCxnSpPr>
            <a:stCxn id="3" idx="2"/>
            <a:endCxn id="2" idx="6"/>
          </p:cNvCxnSpPr>
          <p:nvPr/>
        </p:nvCxnSpPr>
        <p:spPr>
          <a:xfrm flipH="1">
            <a:off x="1262690" y="1315571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2670543" y="1030885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latin typeface="Courier New"/>
                <a:cs typeface="Courier New"/>
              </a:rPr>
              <a:t>MR3</a:t>
            </a:r>
          </a:p>
        </p:txBody>
      </p:sp>
      <p:cxnSp>
        <p:nvCxnSpPr>
          <p:cNvPr id="6" name="Gerade Verbindung mit Pfeil 5"/>
          <p:cNvCxnSpPr>
            <a:stCxn id="5" idx="2"/>
            <a:endCxn id="3" idx="6"/>
          </p:cNvCxnSpPr>
          <p:nvPr/>
        </p:nvCxnSpPr>
        <p:spPr>
          <a:xfrm flipH="1">
            <a:off x="2217996" y="1315571"/>
            <a:ext cx="4525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3669644" y="1030885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MR4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9" name="Gerade Verbindung mit Pfeil 8"/>
          <p:cNvCxnSpPr>
            <a:stCxn id="7" idx="2"/>
            <a:endCxn id="5" idx="6"/>
          </p:cNvCxnSpPr>
          <p:nvPr/>
        </p:nvCxnSpPr>
        <p:spPr>
          <a:xfrm flipH="1">
            <a:off x="3254474" y="1315571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2670543" y="182639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FR1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3669644" y="182639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FR2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13" name="Gerade Verbindung mit Pfeil 12"/>
          <p:cNvCxnSpPr>
            <a:stCxn id="11" idx="2"/>
            <a:endCxn id="10" idx="6"/>
          </p:cNvCxnSpPr>
          <p:nvPr/>
        </p:nvCxnSpPr>
        <p:spPr>
          <a:xfrm flipH="1">
            <a:off x="3254474" y="2111084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>
            <a:stCxn id="10" idx="2"/>
            <a:endCxn id="3" idx="5"/>
          </p:cNvCxnSpPr>
          <p:nvPr/>
        </p:nvCxnSpPr>
        <p:spPr>
          <a:xfrm flipH="1" flipV="1">
            <a:off x="2132481" y="1516874"/>
            <a:ext cx="538062" cy="5942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hteck 15"/>
          <p:cNvSpPr/>
          <p:nvPr/>
        </p:nvSpPr>
        <p:spPr>
          <a:xfrm>
            <a:off x="4641312" y="661691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master</a:t>
            </a:r>
            <a:endParaRPr lang="de-DE" dirty="0"/>
          </a:p>
        </p:txBody>
      </p:sp>
      <p:cxnSp>
        <p:nvCxnSpPr>
          <p:cNvPr id="18" name="Gerade Verbindung mit Pfeil 17"/>
          <p:cNvCxnSpPr>
            <a:stCxn id="16" idx="2"/>
            <a:endCxn id="7" idx="6"/>
          </p:cNvCxnSpPr>
          <p:nvPr/>
        </p:nvCxnSpPr>
        <p:spPr>
          <a:xfrm flipH="1">
            <a:off x="4253575" y="968275"/>
            <a:ext cx="1318819" cy="3472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hteck 18"/>
          <p:cNvSpPr/>
          <p:nvPr/>
        </p:nvSpPr>
        <p:spPr>
          <a:xfrm>
            <a:off x="4793712" y="2612182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feature</a:t>
            </a:r>
            <a:endParaRPr lang="de-DE" dirty="0"/>
          </a:p>
        </p:txBody>
      </p:sp>
      <p:cxnSp>
        <p:nvCxnSpPr>
          <p:cNvPr id="21" name="Gerade Verbindung mit Pfeil 20"/>
          <p:cNvCxnSpPr>
            <a:stCxn id="19" idx="0"/>
            <a:endCxn id="11" idx="6"/>
          </p:cNvCxnSpPr>
          <p:nvPr/>
        </p:nvCxnSpPr>
        <p:spPr>
          <a:xfrm flipH="1" flipV="1">
            <a:off x="4253575" y="2111084"/>
            <a:ext cx="1471219" cy="5010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78759" y="4558799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MR1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1634065" y="4558799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latin typeface="Courier New"/>
                <a:cs typeface="Courier New"/>
              </a:rPr>
              <a:t>MR2</a:t>
            </a:r>
          </a:p>
        </p:txBody>
      </p:sp>
      <p:cxnSp>
        <p:nvCxnSpPr>
          <p:cNvPr id="23" name="Gerade Verbindung mit Pfeil 22"/>
          <p:cNvCxnSpPr>
            <a:stCxn id="22" idx="2"/>
            <a:endCxn id="20" idx="6"/>
          </p:cNvCxnSpPr>
          <p:nvPr/>
        </p:nvCxnSpPr>
        <p:spPr>
          <a:xfrm flipH="1">
            <a:off x="1262690" y="4843485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2670543" y="4558799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latin typeface="Courier New"/>
                <a:cs typeface="Courier New"/>
              </a:rPr>
              <a:t>MR3</a:t>
            </a:r>
          </a:p>
        </p:txBody>
      </p:sp>
      <p:cxnSp>
        <p:nvCxnSpPr>
          <p:cNvPr id="25" name="Gerade Verbindung mit Pfeil 24"/>
          <p:cNvCxnSpPr>
            <a:stCxn id="24" idx="2"/>
            <a:endCxn id="22" idx="6"/>
          </p:cNvCxnSpPr>
          <p:nvPr/>
        </p:nvCxnSpPr>
        <p:spPr>
          <a:xfrm flipH="1">
            <a:off x="2217996" y="4843485"/>
            <a:ext cx="4525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3669644" y="4558799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MR4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27" name="Gerade Verbindung mit Pfeil 26"/>
          <p:cNvCxnSpPr>
            <a:stCxn id="26" idx="2"/>
            <a:endCxn id="24" idx="6"/>
          </p:cNvCxnSpPr>
          <p:nvPr/>
        </p:nvCxnSpPr>
        <p:spPr>
          <a:xfrm flipH="1">
            <a:off x="3254474" y="4843485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2670543" y="535431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FR1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3669644" y="535431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FR2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30" name="Gerade Verbindung mit Pfeil 29"/>
          <p:cNvCxnSpPr>
            <a:stCxn id="29" idx="2"/>
            <a:endCxn id="28" idx="6"/>
          </p:cNvCxnSpPr>
          <p:nvPr/>
        </p:nvCxnSpPr>
        <p:spPr>
          <a:xfrm flipH="1">
            <a:off x="3254474" y="5638998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>
            <a:stCxn id="28" idx="2"/>
            <a:endCxn id="22" idx="5"/>
          </p:cNvCxnSpPr>
          <p:nvPr/>
        </p:nvCxnSpPr>
        <p:spPr>
          <a:xfrm flipH="1" flipV="1">
            <a:off x="2132481" y="5044788"/>
            <a:ext cx="538062" cy="5942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hteck 31"/>
          <p:cNvSpPr/>
          <p:nvPr/>
        </p:nvSpPr>
        <p:spPr>
          <a:xfrm>
            <a:off x="4641312" y="4189605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origin</a:t>
            </a:r>
            <a:r>
              <a:rPr lang="de-DE" dirty="0" smtClean="0"/>
              <a:t>/</a:t>
            </a:r>
            <a:r>
              <a:rPr lang="de-DE" dirty="0" err="1" smtClean="0"/>
              <a:t>master</a:t>
            </a:r>
            <a:endParaRPr lang="de-DE" dirty="0"/>
          </a:p>
        </p:txBody>
      </p:sp>
      <p:cxnSp>
        <p:nvCxnSpPr>
          <p:cNvPr id="33" name="Gerade Verbindung mit Pfeil 32"/>
          <p:cNvCxnSpPr>
            <a:stCxn id="32" idx="2"/>
            <a:endCxn id="26" idx="6"/>
          </p:cNvCxnSpPr>
          <p:nvPr/>
        </p:nvCxnSpPr>
        <p:spPr>
          <a:xfrm flipH="1">
            <a:off x="4253575" y="4496189"/>
            <a:ext cx="1318819" cy="3472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chteck 33"/>
          <p:cNvSpPr/>
          <p:nvPr/>
        </p:nvSpPr>
        <p:spPr>
          <a:xfrm>
            <a:off x="4793712" y="6140096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origin</a:t>
            </a:r>
            <a:r>
              <a:rPr lang="de-DE" dirty="0" smtClean="0"/>
              <a:t>/</a:t>
            </a:r>
            <a:r>
              <a:rPr lang="de-DE" dirty="0" err="1" smtClean="0"/>
              <a:t>feature</a:t>
            </a:r>
            <a:endParaRPr lang="de-DE" dirty="0"/>
          </a:p>
        </p:txBody>
      </p:sp>
      <p:cxnSp>
        <p:nvCxnSpPr>
          <p:cNvPr id="35" name="Gerade Verbindung mit Pfeil 34"/>
          <p:cNvCxnSpPr>
            <a:stCxn id="34" idx="0"/>
            <a:endCxn id="29" idx="6"/>
          </p:cNvCxnSpPr>
          <p:nvPr/>
        </p:nvCxnSpPr>
        <p:spPr>
          <a:xfrm flipH="1" flipV="1">
            <a:off x="4253575" y="5638998"/>
            <a:ext cx="1471219" cy="5010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4920443" y="5033874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FR1‘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37" name="Oval 36"/>
          <p:cNvSpPr/>
          <p:nvPr/>
        </p:nvSpPr>
        <p:spPr>
          <a:xfrm>
            <a:off x="5919544" y="5033874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FR2‘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38" name="Gerade Verbindung mit Pfeil 37"/>
          <p:cNvCxnSpPr>
            <a:stCxn id="37" idx="2"/>
            <a:endCxn id="36" idx="6"/>
          </p:cNvCxnSpPr>
          <p:nvPr/>
        </p:nvCxnSpPr>
        <p:spPr>
          <a:xfrm flipH="1">
            <a:off x="5504374" y="5318560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>
            <a:stCxn id="36" idx="2"/>
            <a:endCxn id="26" idx="5"/>
          </p:cNvCxnSpPr>
          <p:nvPr/>
        </p:nvCxnSpPr>
        <p:spPr>
          <a:xfrm flipH="1" flipV="1">
            <a:off x="4168060" y="5044788"/>
            <a:ext cx="752383" cy="2737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echteck 38"/>
          <p:cNvSpPr/>
          <p:nvPr/>
        </p:nvSpPr>
        <p:spPr>
          <a:xfrm>
            <a:off x="6837471" y="4717122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feature</a:t>
            </a:r>
            <a:endParaRPr lang="de-DE" dirty="0"/>
          </a:p>
        </p:txBody>
      </p:sp>
      <p:cxnSp>
        <p:nvCxnSpPr>
          <p:cNvPr id="40" name="Gerade Verbindung mit Pfeil 39"/>
          <p:cNvCxnSpPr>
            <a:stCxn id="39" idx="1"/>
            <a:endCxn id="37" idx="7"/>
          </p:cNvCxnSpPr>
          <p:nvPr/>
        </p:nvCxnSpPr>
        <p:spPr>
          <a:xfrm flipH="1">
            <a:off x="6417960" y="4870414"/>
            <a:ext cx="419511" cy="2468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Abgerundete rechteckige Legende 40"/>
          <p:cNvSpPr/>
          <p:nvPr/>
        </p:nvSpPr>
        <p:spPr>
          <a:xfrm>
            <a:off x="5938483" y="3182637"/>
            <a:ext cx="2761151" cy="821390"/>
          </a:xfrm>
          <a:prstGeom prst="wedgeRoundRectCallout">
            <a:avLst>
              <a:gd name="adj1" fmla="val -10393"/>
              <a:gd name="adj2" fmla="val 85058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checkout</a:t>
            </a:r>
            <a:r>
              <a:rPr lang="de-DE" dirty="0" smtClean="0"/>
              <a:t> </a:t>
            </a:r>
            <a:r>
              <a:rPr lang="de-DE" dirty="0" err="1" smtClean="0"/>
              <a:t>feature</a:t>
            </a:r>
            <a:endParaRPr lang="de-DE" dirty="0" smtClean="0"/>
          </a:p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rebase</a:t>
            </a:r>
            <a:r>
              <a:rPr lang="de-DE" dirty="0" smtClean="0"/>
              <a:t> </a:t>
            </a:r>
            <a:r>
              <a:rPr lang="de-DE" dirty="0" err="1" smtClean="0"/>
              <a:t>origin</a:t>
            </a:r>
            <a:r>
              <a:rPr lang="de-DE" dirty="0" smtClean="0"/>
              <a:t>/</a:t>
            </a:r>
            <a:r>
              <a:rPr lang="de-DE" dirty="0" err="1" smtClean="0"/>
              <a:t>master</a:t>
            </a:r>
            <a:endParaRPr lang="de-DE" dirty="0" smtClean="0"/>
          </a:p>
        </p:txBody>
      </p:sp>
      <p:sp>
        <p:nvSpPr>
          <p:cNvPr id="42" name="Textfeld 41"/>
          <p:cNvSpPr txBox="1"/>
          <p:nvPr/>
        </p:nvSpPr>
        <p:spPr>
          <a:xfrm>
            <a:off x="247227" y="44191"/>
            <a:ext cx="8452407" cy="36933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de-DE" dirty="0" smtClean="0"/>
              <a:t>Alternative 2: </a:t>
            </a:r>
            <a:r>
              <a:rPr lang="de-DE" dirty="0" err="1" smtClean="0"/>
              <a:t>rebase</a:t>
            </a:r>
            <a:endParaRPr lang="de-DE" dirty="0"/>
          </a:p>
        </p:txBody>
      </p:sp>
      <p:sp>
        <p:nvSpPr>
          <p:cNvPr id="43" name="Rechteck 42"/>
          <p:cNvSpPr/>
          <p:nvPr/>
        </p:nvSpPr>
        <p:spPr>
          <a:xfrm>
            <a:off x="2634679" y="3841482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master</a:t>
            </a:r>
            <a:endParaRPr lang="de-DE" dirty="0"/>
          </a:p>
        </p:txBody>
      </p:sp>
      <p:cxnSp>
        <p:nvCxnSpPr>
          <p:cNvPr id="14" name="Gerade Verbindung mit Pfeil 13"/>
          <p:cNvCxnSpPr>
            <a:stCxn id="43" idx="2"/>
            <a:endCxn id="26" idx="1"/>
          </p:cNvCxnSpPr>
          <p:nvPr/>
        </p:nvCxnSpPr>
        <p:spPr>
          <a:xfrm>
            <a:off x="3565761" y="4148066"/>
            <a:ext cx="189398" cy="4941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8770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678759" y="1030885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MR1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3" name="Oval 2"/>
          <p:cNvSpPr/>
          <p:nvPr/>
        </p:nvSpPr>
        <p:spPr>
          <a:xfrm>
            <a:off x="1634065" y="1030885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latin typeface="Courier New"/>
                <a:cs typeface="Courier New"/>
              </a:rPr>
              <a:t>MR2</a:t>
            </a:r>
          </a:p>
        </p:txBody>
      </p:sp>
      <p:cxnSp>
        <p:nvCxnSpPr>
          <p:cNvPr id="4" name="Gerade Verbindung mit Pfeil 3"/>
          <p:cNvCxnSpPr>
            <a:stCxn id="3" idx="2"/>
            <a:endCxn id="2" idx="6"/>
          </p:cNvCxnSpPr>
          <p:nvPr/>
        </p:nvCxnSpPr>
        <p:spPr>
          <a:xfrm flipH="1">
            <a:off x="1262690" y="1315571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2670543" y="1030885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latin typeface="Courier New"/>
                <a:cs typeface="Courier New"/>
              </a:rPr>
              <a:t>MR3</a:t>
            </a:r>
          </a:p>
        </p:txBody>
      </p:sp>
      <p:cxnSp>
        <p:nvCxnSpPr>
          <p:cNvPr id="6" name="Gerade Verbindung mit Pfeil 5"/>
          <p:cNvCxnSpPr>
            <a:stCxn id="5" idx="2"/>
            <a:endCxn id="3" idx="6"/>
          </p:cNvCxnSpPr>
          <p:nvPr/>
        </p:nvCxnSpPr>
        <p:spPr>
          <a:xfrm flipH="1">
            <a:off x="2217996" y="1315571"/>
            <a:ext cx="4525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3669644" y="1030885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MR4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9" name="Gerade Verbindung mit Pfeil 8"/>
          <p:cNvCxnSpPr>
            <a:stCxn id="7" idx="2"/>
            <a:endCxn id="5" idx="6"/>
          </p:cNvCxnSpPr>
          <p:nvPr/>
        </p:nvCxnSpPr>
        <p:spPr>
          <a:xfrm flipH="1">
            <a:off x="3254474" y="1315571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2670543" y="182639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FR1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3669644" y="182639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FR2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13" name="Gerade Verbindung mit Pfeil 12"/>
          <p:cNvCxnSpPr>
            <a:stCxn id="11" idx="2"/>
            <a:endCxn id="10" idx="6"/>
          </p:cNvCxnSpPr>
          <p:nvPr/>
        </p:nvCxnSpPr>
        <p:spPr>
          <a:xfrm flipH="1">
            <a:off x="3254474" y="2111084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>
            <a:stCxn id="10" idx="2"/>
            <a:endCxn id="3" idx="5"/>
          </p:cNvCxnSpPr>
          <p:nvPr/>
        </p:nvCxnSpPr>
        <p:spPr>
          <a:xfrm flipH="1" flipV="1">
            <a:off x="2132481" y="1516874"/>
            <a:ext cx="538062" cy="5942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hteck 15"/>
          <p:cNvSpPr/>
          <p:nvPr/>
        </p:nvSpPr>
        <p:spPr>
          <a:xfrm>
            <a:off x="4641312" y="661691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master</a:t>
            </a:r>
            <a:endParaRPr lang="de-DE" dirty="0"/>
          </a:p>
        </p:txBody>
      </p:sp>
      <p:cxnSp>
        <p:nvCxnSpPr>
          <p:cNvPr id="18" name="Gerade Verbindung mit Pfeil 17"/>
          <p:cNvCxnSpPr>
            <a:stCxn id="16" idx="2"/>
            <a:endCxn id="44" idx="1"/>
          </p:cNvCxnSpPr>
          <p:nvPr/>
        </p:nvCxnSpPr>
        <p:spPr>
          <a:xfrm>
            <a:off x="5572394" y="968275"/>
            <a:ext cx="585065" cy="4935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hteck 18"/>
          <p:cNvSpPr/>
          <p:nvPr/>
        </p:nvSpPr>
        <p:spPr>
          <a:xfrm>
            <a:off x="4793712" y="2612182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feature</a:t>
            </a:r>
            <a:endParaRPr lang="de-DE" dirty="0"/>
          </a:p>
        </p:txBody>
      </p:sp>
      <p:cxnSp>
        <p:nvCxnSpPr>
          <p:cNvPr id="21" name="Gerade Verbindung mit Pfeil 20"/>
          <p:cNvCxnSpPr>
            <a:stCxn id="19" idx="0"/>
            <a:endCxn id="11" idx="6"/>
          </p:cNvCxnSpPr>
          <p:nvPr/>
        </p:nvCxnSpPr>
        <p:spPr>
          <a:xfrm flipH="1" flipV="1">
            <a:off x="4253575" y="2111084"/>
            <a:ext cx="1471219" cy="5010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78759" y="4558799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MR1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1634065" y="4558799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latin typeface="Courier New"/>
                <a:cs typeface="Courier New"/>
              </a:rPr>
              <a:t>MR2</a:t>
            </a:r>
          </a:p>
        </p:txBody>
      </p:sp>
      <p:cxnSp>
        <p:nvCxnSpPr>
          <p:cNvPr id="23" name="Gerade Verbindung mit Pfeil 22"/>
          <p:cNvCxnSpPr>
            <a:stCxn id="22" idx="2"/>
            <a:endCxn id="20" idx="6"/>
          </p:cNvCxnSpPr>
          <p:nvPr/>
        </p:nvCxnSpPr>
        <p:spPr>
          <a:xfrm flipH="1">
            <a:off x="1262690" y="4843485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2670543" y="4558799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latin typeface="Courier New"/>
                <a:cs typeface="Courier New"/>
              </a:rPr>
              <a:t>MR3</a:t>
            </a:r>
          </a:p>
        </p:txBody>
      </p:sp>
      <p:cxnSp>
        <p:nvCxnSpPr>
          <p:cNvPr id="25" name="Gerade Verbindung mit Pfeil 24"/>
          <p:cNvCxnSpPr>
            <a:stCxn id="24" idx="2"/>
            <a:endCxn id="22" idx="6"/>
          </p:cNvCxnSpPr>
          <p:nvPr/>
        </p:nvCxnSpPr>
        <p:spPr>
          <a:xfrm flipH="1">
            <a:off x="2217996" y="4843485"/>
            <a:ext cx="4525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3669644" y="4558799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MR4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27" name="Gerade Verbindung mit Pfeil 26"/>
          <p:cNvCxnSpPr>
            <a:stCxn id="26" idx="2"/>
            <a:endCxn id="24" idx="6"/>
          </p:cNvCxnSpPr>
          <p:nvPr/>
        </p:nvCxnSpPr>
        <p:spPr>
          <a:xfrm flipH="1">
            <a:off x="3254474" y="4843485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2670543" y="535431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FR1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3669644" y="535431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FR2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30" name="Gerade Verbindung mit Pfeil 29"/>
          <p:cNvCxnSpPr>
            <a:stCxn id="29" idx="2"/>
            <a:endCxn id="28" idx="6"/>
          </p:cNvCxnSpPr>
          <p:nvPr/>
        </p:nvCxnSpPr>
        <p:spPr>
          <a:xfrm flipH="1">
            <a:off x="3254474" y="5638998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>
            <a:stCxn id="28" idx="2"/>
            <a:endCxn id="22" idx="5"/>
          </p:cNvCxnSpPr>
          <p:nvPr/>
        </p:nvCxnSpPr>
        <p:spPr>
          <a:xfrm flipH="1" flipV="1">
            <a:off x="2132481" y="5044788"/>
            <a:ext cx="538062" cy="5942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chteck 33"/>
          <p:cNvSpPr/>
          <p:nvPr/>
        </p:nvSpPr>
        <p:spPr>
          <a:xfrm>
            <a:off x="4793712" y="6140096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origin</a:t>
            </a:r>
            <a:r>
              <a:rPr lang="de-DE" dirty="0" smtClean="0"/>
              <a:t>/</a:t>
            </a:r>
            <a:r>
              <a:rPr lang="de-DE" dirty="0" err="1" smtClean="0"/>
              <a:t>feature</a:t>
            </a:r>
            <a:endParaRPr lang="de-DE" dirty="0"/>
          </a:p>
        </p:txBody>
      </p:sp>
      <p:cxnSp>
        <p:nvCxnSpPr>
          <p:cNvPr id="35" name="Gerade Verbindung mit Pfeil 34"/>
          <p:cNvCxnSpPr>
            <a:stCxn id="34" idx="0"/>
            <a:endCxn id="29" idx="6"/>
          </p:cNvCxnSpPr>
          <p:nvPr/>
        </p:nvCxnSpPr>
        <p:spPr>
          <a:xfrm flipH="1" flipV="1">
            <a:off x="4253575" y="5638998"/>
            <a:ext cx="1471219" cy="5010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4920443" y="5033874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FR1‘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37" name="Oval 36"/>
          <p:cNvSpPr/>
          <p:nvPr/>
        </p:nvSpPr>
        <p:spPr>
          <a:xfrm>
            <a:off x="5919544" y="5033874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FR2‘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38" name="Gerade Verbindung mit Pfeil 37"/>
          <p:cNvCxnSpPr>
            <a:stCxn id="37" idx="2"/>
            <a:endCxn id="36" idx="6"/>
          </p:cNvCxnSpPr>
          <p:nvPr/>
        </p:nvCxnSpPr>
        <p:spPr>
          <a:xfrm flipH="1">
            <a:off x="5504374" y="5318560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>
            <a:stCxn id="36" idx="2"/>
            <a:endCxn id="26" idx="5"/>
          </p:cNvCxnSpPr>
          <p:nvPr/>
        </p:nvCxnSpPr>
        <p:spPr>
          <a:xfrm flipH="1" flipV="1">
            <a:off x="4168060" y="5044788"/>
            <a:ext cx="752383" cy="2737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echteck 38"/>
          <p:cNvSpPr/>
          <p:nvPr/>
        </p:nvSpPr>
        <p:spPr>
          <a:xfrm>
            <a:off x="6837471" y="4717122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feature</a:t>
            </a:r>
            <a:endParaRPr lang="de-DE" dirty="0"/>
          </a:p>
        </p:txBody>
      </p:sp>
      <p:cxnSp>
        <p:nvCxnSpPr>
          <p:cNvPr id="40" name="Gerade Verbindung mit Pfeil 39"/>
          <p:cNvCxnSpPr>
            <a:stCxn id="39" idx="1"/>
            <a:endCxn id="37" idx="7"/>
          </p:cNvCxnSpPr>
          <p:nvPr/>
        </p:nvCxnSpPr>
        <p:spPr>
          <a:xfrm flipH="1">
            <a:off x="6417960" y="4870414"/>
            <a:ext cx="419511" cy="2468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Abgerundete rechteckige Legende 40"/>
          <p:cNvSpPr/>
          <p:nvPr/>
        </p:nvSpPr>
        <p:spPr>
          <a:xfrm>
            <a:off x="5938483" y="3182637"/>
            <a:ext cx="3097855" cy="821390"/>
          </a:xfrm>
          <a:prstGeom prst="wedgeRoundRectCallout">
            <a:avLst>
              <a:gd name="adj1" fmla="val -10393"/>
              <a:gd name="adj2" fmla="val 85058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 smtClean="0"/>
              <a:t>git</a:t>
            </a:r>
            <a:r>
              <a:rPr lang="de-DE" dirty="0" smtClean="0"/>
              <a:t> push </a:t>
            </a:r>
            <a:r>
              <a:rPr lang="de-DE" dirty="0" err="1" smtClean="0"/>
              <a:t>origin</a:t>
            </a:r>
            <a:r>
              <a:rPr lang="de-DE" dirty="0" smtClean="0"/>
              <a:t> </a:t>
            </a:r>
            <a:r>
              <a:rPr lang="de-DE" dirty="0" err="1" smtClean="0"/>
              <a:t>feature:master</a:t>
            </a:r>
            <a:endParaRPr lang="de-DE" dirty="0" smtClean="0"/>
          </a:p>
        </p:txBody>
      </p:sp>
      <p:sp>
        <p:nvSpPr>
          <p:cNvPr id="42" name="Rechteck 41"/>
          <p:cNvSpPr/>
          <p:nvPr/>
        </p:nvSpPr>
        <p:spPr>
          <a:xfrm>
            <a:off x="6854964" y="5485706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origin</a:t>
            </a:r>
            <a:r>
              <a:rPr lang="de-DE" dirty="0" smtClean="0"/>
              <a:t>/</a:t>
            </a:r>
            <a:r>
              <a:rPr lang="de-DE" dirty="0" err="1" smtClean="0"/>
              <a:t>master</a:t>
            </a:r>
            <a:endParaRPr lang="de-DE" dirty="0"/>
          </a:p>
        </p:txBody>
      </p:sp>
      <p:cxnSp>
        <p:nvCxnSpPr>
          <p:cNvPr id="14" name="Gerade Verbindung mit Pfeil 13"/>
          <p:cNvCxnSpPr>
            <a:stCxn id="42" idx="1"/>
            <a:endCxn id="37" idx="5"/>
          </p:cNvCxnSpPr>
          <p:nvPr/>
        </p:nvCxnSpPr>
        <p:spPr>
          <a:xfrm flipH="1" flipV="1">
            <a:off x="6417960" y="5519863"/>
            <a:ext cx="437004" cy="1191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5072843" y="1378399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FR1‘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6071944" y="1378399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FR2‘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45" name="Gerade Verbindung mit Pfeil 44"/>
          <p:cNvCxnSpPr>
            <a:stCxn id="44" idx="2"/>
            <a:endCxn id="43" idx="6"/>
          </p:cNvCxnSpPr>
          <p:nvPr/>
        </p:nvCxnSpPr>
        <p:spPr>
          <a:xfrm flipH="1">
            <a:off x="5656774" y="1663085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/>
          <p:cNvCxnSpPr>
            <a:stCxn id="43" idx="2"/>
            <a:endCxn id="7" idx="6"/>
          </p:cNvCxnSpPr>
          <p:nvPr/>
        </p:nvCxnSpPr>
        <p:spPr>
          <a:xfrm flipH="1" flipV="1">
            <a:off x="4253575" y="1315571"/>
            <a:ext cx="819268" cy="3475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feld 47"/>
          <p:cNvSpPr txBox="1"/>
          <p:nvPr/>
        </p:nvSpPr>
        <p:spPr>
          <a:xfrm>
            <a:off x="247227" y="44191"/>
            <a:ext cx="8452407" cy="36933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de-DE" dirty="0" smtClean="0"/>
              <a:t>Alternative 2: </a:t>
            </a:r>
            <a:r>
              <a:rPr lang="de-DE" dirty="0" err="1" smtClean="0"/>
              <a:t>rebase</a:t>
            </a:r>
            <a:endParaRPr lang="de-DE" dirty="0"/>
          </a:p>
        </p:txBody>
      </p:sp>
      <p:sp>
        <p:nvSpPr>
          <p:cNvPr id="47" name="Rechteck 46"/>
          <p:cNvSpPr/>
          <p:nvPr/>
        </p:nvSpPr>
        <p:spPr>
          <a:xfrm>
            <a:off x="2634679" y="3841482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master</a:t>
            </a:r>
            <a:endParaRPr lang="de-DE" dirty="0"/>
          </a:p>
        </p:txBody>
      </p:sp>
      <p:cxnSp>
        <p:nvCxnSpPr>
          <p:cNvPr id="49" name="Gerade Verbindung mit Pfeil 48"/>
          <p:cNvCxnSpPr>
            <a:stCxn id="47" idx="2"/>
          </p:cNvCxnSpPr>
          <p:nvPr/>
        </p:nvCxnSpPr>
        <p:spPr>
          <a:xfrm>
            <a:off x="3565761" y="4148066"/>
            <a:ext cx="189398" cy="4941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492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„Best(?) Practice“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de-DE" dirty="0" smtClean="0"/>
              <a:t>Wie kann man einen </a:t>
            </a:r>
            <a:r>
              <a:rPr lang="de-DE" dirty="0" err="1" smtClean="0"/>
              <a:t>Branch</a:t>
            </a:r>
            <a:r>
              <a:rPr lang="de-DE" dirty="0" smtClean="0"/>
              <a:t> aktuell halten? (Feature </a:t>
            </a:r>
            <a:r>
              <a:rPr lang="de-DE" dirty="0" err="1" smtClean="0"/>
              <a:t>Branch</a:t>
            </a:r>
            <a:r>
              <a:rPr lang="de-DE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0501720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328407" y="203823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M1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3" name="Oval 2"/>
          <p:cNvSpPr/>
          <p:nvPr/>
        </p:nvSpPr>
        <p:spPr>
          <a:xfrm>
            <a:off x="1283713" y="203823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M2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4" name="Gerade Verbindung mit Pfeil 3"/>
          <p:cNvCxnSpPr>
            <a:stCxn id="3" idx="2"/>
            <a:endCxn id="2" idx="6"/>
          </p:cNvCxnSpPr>
          <p:nvPr/>
        </p:nvCxnSpPr>
        <p:spPr>
          <a:xfrm flipH="1">
            <a:off x="912338" y="2322919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2320191" y="203823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M3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6" name="Gerade Verbindung mit Pfeil 5"/>
          <p:cNvCxnSpPr>
            <a:stCxn id="5" idx="2"/>
            <a:endCxn id="3" idx="6"/>
          </p:cNvCxnSpPr>
          <p:nvPr/>
        </p:nvCxnSpPr>
        <p:spPr>
          <a:xfrm flipH="1">
            <a:off x="1867644" y="2322919"/>
            <a:ext cx="4525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3319292" y="203823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M4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8" name="Gerade Verbindung mit Pfeil 7"/>
          <p:cNvCxnSpPr>
            <a:stCxn id="7" idx="2"/>
            <a:endCxn id="5" idx="6"/>
          </p:cNvCxnSpPr>
          <p:nvPr/>
        </p:nvCxnSpPr>
        <p:spPr>
          <a:xfrm flipH="1">
            <a:off x="2904122" y="2322919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4274598" y="203823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M5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11" name="Gerade Verbindung mit Pfeil 10"/>
          <p:cNvCxnSpPr>
            <a:stCxn id="9" idx="2"/>
            <a:endCxn id="7" idx="6"/>
          </p:cNvCxnSpPr>
          <p:nvPr/>
        </p:nvCxnSpPr>
        <p:spPr>
          <a:xfrm flipH="1">
            <a:off x="3903223" y="2322919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1867644" y="277534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F1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26" name="Gerade Verbindung mit Pfeil 25"/>
          <p:cNvCxnSpPr>
            <a:stCxn id="24" idx="1"/>
          </p:cNvCxnSpPr>
          <p:nvPr/>
        </p:nvCxnSpPr>
        <p:spPr>
          <a:xfrm flipH="1" flipV="1">
            <a:off x="1722598" y="2612516"/>
            <a:ext cx="230561" cy="2462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2843966" y="277534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F2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3843067" y="277534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F3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30" name="Gerade Verbindung mit Pfeil 29"/>
          <p:cNvCxnSpPr>
            <a:stCxn id="29" idx="2"/>
            <a:endCxn id="28" idx="6"/>
          </p:cNvCxnSpPr>
          <p:nvPr/>
        </p:nvCxnSpPr>
        <p:spPr>
          <a:xfrm flipH="1">
            <a:off x="3427897" y="3060034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/>
          <p:cNvCxnSpPr>
            <a:stCxn id="28" idx="2"/>
            <a:endCxn id="24" idx="6"/>
          </p:cNvCxnSpPr>
          <p:nvPr/>
        </p:nvCxnSpPr>
        <p:spPr>
          <a:xfrm flipH="1">
            <a:off x="2451575" y="3060034"/>
            <a:ext cx="39239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Rechteck 47"/>
          <p:cNvSpPr/>
          <p:nvPr/>
        </p:nvSpPr>
        <p:spPr>
          <a:xfrm>
            <a:off x="3283558" y="1092369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origin</a:t>
            </a:r>
            <a:r>
              <a:rPr lang="de-DE" dirty="0" smtClean="0"/>
              <a:t>/</a:t>
            </a:r>
            <a:r>
              <a:rPr lang="de-DE" dirty="0" err="1" smtClean="0"/>
              <a:t>master</a:t>
            </a:r>
            <a:endParaRPr lang="de-DE" dirty="0"/>
          </a:p>
        </p:txBody>
      </p:sp>
      <p:cxnSp>
        <p:nvCxnSpPr>
          <p:cNvPr id="50" name="Gerade Verbindung mit Pfeil 49"/>
          <p:cNvCxnSpPr>
            <a:stCxn id="48" idx="2"/>
            <a:endCxn id="9" idx="0"/>
          </p:cNvCxnSpPr>
          <p:nvPr/>
        </p:nvCxnSpPr>
        <p:spPr>
          <a:xfrm>
            <a:off x="4214640" y="1398953"/>
            <a:ext cx="351924" cy="6392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Rechteck 50"/>
          <p:cNvSpPr/>
          <p:nvPr/>
        </p:nvSpPr>
        <p:spPr>
          <a:xfrm>
            <a:off x="2704401" y="3952930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feature</a:t>
            </a:r>
            <a:endParaRPr lang="de-DE" dirty="0"/>
          </a:p>
        </p:txBody>
      </p:sp>
      <p:cxnSp>
        <p:nvCxnSpPr>
          <p:cNvPr id="53" name="Gerade Verbindung mit Pfeil 52"/>
          <p:cNvCxnSpPr>
            <a:stCxn id="51" idx="0"/>
          </p:cNvCxnSpPr>
          <p:nvPr/>
        </p:nvCxnSpPr>
        <p:spPr>
          <a:xfrm flipV="1">
            <a:off x="3635483" y="3344719"/>
            <a:ext cx="376465" cy="6082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Rechteck 43"/>
          <p:cNvSpPr/>
          <p:nvPr/>
        </p:nvSpPr>
        <p:spPr>
          <a:xfrm>
            <a:off x="3927447" y="4411914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origin</a:t>
            </a:r>
            <a:r>
              <a:rPr lang="de-DE" dirty="0" smtClean="0"/>
              <a:t>/</a:t>
            </a:r>
            <a:r>
              <a:rPr lang="de-DE" dirty="0" err="1" smtClean="0"/>
              <a:t>feature</a:t>
            </a:r>
            <a:endParaRPr lang="de-DE" dirty="0"/>
          </a:p>
        </p:txBody>
      </p:sp>
      <p:cxnSp>
        <p:nvCxnSpPr>
          <p:cNvPr id="19" name="Gerade Verbindung mit Pfeil 18"/>
          <p:cNvCxnSpPr>
            <a:stCxn id="44" idx="0"/>
          </p:cNvCxnSpPr>
          <p:nvPr/>
        </p:nvCxnSpPr>
        <p:spPr>
          <a:xfrm flipH="1" flipV="1">
            <a:off x="4274598" y="3344719"/>
            <a:ext cx="583931" cy="10671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340498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328407" y="203823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M1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3" name="Oval 2"/>
          <p:cNvSpPr/>
          <p:nvPr/>
        </p:nvSpPr>
        <p:spPr>
          <a:xfrm>
            <a:off x="1283713" y="203823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M2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4" name="Gerade Verbindung mit Pfeil 3"/>
          <p:cNvCxnSpPr>
            <a:stCxn id="3" idx="2"/>
            <a:endCxn id="2" idx="6"/>
          </p:cNvCxnSpPr>
          <p:nvPr/>
        </p:nvCxnSpPr>
        <p:spPr>
          <a:xfrm flipH="1">
            <a:off x="912338" y="2322919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2320191" y="203823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M3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6" name="Gerade Verbindung mit Pfeil 5"/>
          <p:cNvCxnSpPr>
            <a:stCxn id="5" idx="2"/>
            <a:endCxn id="3" idx="6"/>
          </p:cNvCxnSpPr>
          <p:nvPr/>
        </p:nvCxnSpPr>
        <p:spPr>
          <a:xfrm flipH="1">
            <a:off x="1867644" y="2322919"/>
            <a:ext cx="4525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3319292" y="203823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M4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8" name="Gerade Verbindung mit Pfeil 7"/>
          <p:cNvCxnSpPr>
            <a:stCxn id="7" idx="2"/>
            <a:endCxn id="5" idx="6"/>
          </p:cNvCxnSpPr>
          <p:nvPr/>
        </p:nvCxnSpPr>
        <p:spPr>
          <a:xfrm flipH="1">
            <a:off x="2904122" y="2322919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4274598" y="203823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M5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11" name="Gerade Verbindung mit Pfeil 10"/>
          <p:cNvCxnSpPr>
            <a:stCxn id="9" idx="2"/>
            <a:endCxn id="7" idx="6"/>
          </p:cNvCxnSpPr>
          <p:nvPr/>
        </p:nvCxnSpPr>
        <p:spPr>
          <a:xfrm flipH="1">
            <a:off x="3903223" y="2322919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1867644" y="277534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F1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26" name="Gerade Verbindung mit Pfeil 25"/>
          <p:cNvCxnSpPr>
            <a:stCxn id="24" idx="1"/>
          </p:cNvCxnSpPr>
          <p:nvPr/>
        </p:nvCxnSpPr>
        <p:spPr>
          <a:xfrm flipH="1" flipV="1">
            <a:off x="1722598" y="2612516"/>
            <a:ext cx="230561" cy="2462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2843966" y="277534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F2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3843067" y="277534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F3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30" name="Gerade Verbindung mit Pfeil 29"/>
          <p:cNvCxnSpPr>
            <a:stCxn id="29" idx="2"/>
            <a:endCxn id="28" idx="6"/>
          </p:cNvCxnSpPr>
          <p:nvPr/>
        </p:nvCxnSpPr>
        <p:spPr>
          <a:xfrm flipH="1">
            <a:off x="3427897" y="3060034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4798373" y="277534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err="1" smtClean="0">
                <a:latin typeface="Courier New"/>
                <a:cs typeface="Courier New"/>
              </a:rPr>
              <a:t>merge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32" name="Gerade Verbindung mit Pfeil 31"/>
          <p:cNvCxnSpPr>
            <a:stCxn id="31" idx="2"/>
            <a:endCxn id="29" idx="6"/>
          </p:cNvCxnSpPr>
          <p:nvPr/>
        </p:nvCxnSpPr>
        <p:spPr>
          <a:xfrm flipH="1">
            <a:off x="4426998" y="3060034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/>
          <p:cNvCxnSpPr>
            <a:stCxn id="28" idx="2"/>
            <a:endCxn id="24" idx="6"/>
          </p:cNvCxnSpPr>
          <p:nvPr/>
        </p:nvCxnSpPr>
        <p:spPr>
          <a:xfrm flipH="1">
            <a:off x="2451575" y="3060034"/>
            <a:ext cx="39239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/>
          <p:cNvCxnSpPr>
            <a:stCxn id="31" idx="1"/>
            <a:endCxn id="9" idx="4"/>
          </p:cNvCxnSpPr>
          <p:nvPr/>
        </p:nvCxnSpPr>
        <p:spPr>
          <a:xfrm flipH="1" flipV="1">
            <a:off x="4566564" y="2607604"/>
            <a:ext cx="317324" cy="2511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Rechteck 47"/>
          <p:cNvSpPr/>
          <p:nvPr/>
        </p:nvSpPr>
        <p:spPr>
          <a:xfrm>
            <a:off x="2704401" y="1092369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origin</a:t>
            </a:r>
            <a:r>
              <a:rPr lang="de-DE" dirty="0" smtClean="0"/>
              <a:t>/</a:t>
            </a:r>
            <a:r>
              <a:rPr lang="de-DE" dirty="0" err="1" smtClean="0"/>
              <a:t>master</a:t>
            </a:r>
            <a:endParaRPr lang="de-DE" dirty="0"/>
          </a:p>
        </p:txBody>
      </p:sp>
      <p:cxnSp>
        <p:nvCxnSpPr>
          <p:cNvPr id="50" name="Gerade Verbindung mit Pfeil 49"/>
          <p:cNvCxnSpPr>
            <a:stCxn id="48" idx="2"/>
            <a:endCxn id="9" idx="1"/>
          </p:cNvCxnSpPr>
          <p:nvPr/>
        </p:nvCxnSpPr>
        <p:spPr>
          <a:xfrm>
            <a:off x="3635483" y="1398953"/>
            <a:ext cx="724630" cy="7226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Rechteck 50"/>
          <p:cNvSpPr/>
          <p:nvPr/>
        </p:nvSpPr>
        <p:spPr>
          <a:xfrm>
            <a:off x="3264612" y="4434706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feature</a:t>
            </a:r>
            <a:endParaRPr lang="de-DE" dirty="0"/>
          </a:p>
        </p:txBody>
      </p:sp>
      <p:cxnSp>
        <p:nvCxnSpPr>
          <p:cNvPr id="53" name="Gerade Verbindung mit Pfeil 52"/>
          <p:cNvCxnSpPr>
            <a:stCxn id="51" idx="0"/>
            <a:endCxn id="31" idx="4"/>
          </p:cNvCxnSpPr>
          <p:nvPr/>
        </p:nvCxnSpPr>
        <p:spPr>
          <a:xfrm flipV="1">
            <a:off x="4195694" y="3344719"/>
            <a:ext cx="894645" cy="10899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Abgerundete rechteckige Legende 45"/>
          <p:cNvSpPr/>
          <p:nvPr/>
        </p:nvSpPr>
        <p:spPr>
          <a:xfrm>
            <a:off x="5382304" y="4978345"/>
            <a:ext cx="3205517" cy="821390"/>
          </a:xfrm>
          <a:prstGeom prst="wedgeRoundRectCallout">
            <a:avLst>
              <a:gd name="adj1" fmla="val -32708"/>
              <a:gd name="adj2" fmla="val -101567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merge</a:t>
            </a:r>
            <a:r>
              <a:rPr lang="de-DE" dirty="0" smtClean="0"/>
              <a:t> </a:t>
            </a:r>
            <a:r>
              <a:rPr lang="de-DE" dirty="0" err="1" smtClean="0"/>
              <a:t>origin</a:t>
            </a:r>
            <a:r>
              <a:rPr lang="de-DE" dirty="0" smtClean="0"/>
              <a:t>/</a:t>
            </a:r>
            <a:r>
              <a:rPr lang="de-DE" dirty="0" err="1" smtClean="0"/>
              <a:t>master</a:t>
            </a:r>
            <a:endParaRPr lang="de-DE" dirty="0" smtClean="0"/>
          </a:p>
          <a:p>
            <a:r>
              <a:rPr lang="de-DE" dirty="0" err="1" smtClean="0"/>
              <a:t>git</a:t>
            </a:r>
            <a:r>
              <a:rPr lang="de-DE" dirty="0" smtClean="0"/>
              <a:t> push </a:t>
            </a:r>
            <a:r>
              <a:rPr lang="de-DE" dirty="0" err="1" smtClean="0"/>
              <a:t>origin</a:t>
            </a:r>
            <a:r>
              <a:rPr lang="de-DE" dirty="0" smtClean="0"/>
              <a:t> </a:t>
            </a:r>
            <a:r>
              <a:rPr lang="de-DE" dirty="0" err="1" smtClean="0"/>
              <a:t>feature</a:t>
            </a:r>
            <a:endParaRPr lang="de-DE" dirty="0" smtClean="0"/>
          </a:p>
        </p:txBody>
      </p:sp>
      <p:sp>
        <p:nvSpPr>
          <p:cNvPr id="49" name="Rechteck 48"/>
          <p:cNvSpPr/>
          <p:nvPr/>
        </p:nvSpPr>
        <p:spPr>
          <a:xfrm>
            <a:off x="5126775" y="4043465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origin</a:t>
            </a:r>
            <a:r>
              <a:rPr lang="de-DE" dirty="0" smtClean="0"/>
              <a:t>/</a:t>
            </a:r>
            <a:r>
              <a:rPr lang="de-DE" dirty="0" err="1" smtClean="0"/>
              <a:t>feature</a:t>
            </a:r>
            <a:endParaRPr lang="de-DE" dirty="0"/>
          </a:p>
        </p:txBody>
      </p:sp>
      <p:cxnSp>
        <p:nvCxnSpPr>
          <p:cNvPr id="25" name="Gerade Verbindung mit Pfeil 24"/>
          <p:cNvCxnSpPr>
            <a:stCxn id="49" idx="0"/>
            <a:endCxn id="31" idx="4"/>
          </p:cNvCxnSpPr>
          <p:nvPr/>
        </p:nvCxnSpPr>
        <p:spPr>
          <a:xfrm flipH="1" flipV="1">
            <a:off x="5090339" y="3344719"/>
            <a:ext cx="967518" cy="6987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33327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endParaRPr lang="de-DE"/>
          </a:p>
        </p:txBody>
      </p:sp>
      <p:sp>
        <p:nvSpPr>
          <p:cNvPr id="3" name="Textfeld 2"/>
          <p:cNvSpPr txBox="1"/>
          <p:nvPr/>
        </p:nvSpPr>
        <p:spPr>
          <a:xfrm>
            <a:off x="642324" y="1927102"/>
            <a:ext cx="6556678" cy="45243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latin typeface="Courier New"/>
                <a:cs typeface="Courier New"/>
              </a:rPr>
              <a:t>### Anzeige der Files im Index</a:t>
            </a: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ls</a:t>
            </a:r>
            <a:r>
              <a:rPr lang="de-DE" b="1" dirty="0" smtClean="0">
                <a:latin typeface="Courier New"/>
                <a:cs typeface="Courier New"/>
              </a:rPr>
              <a:t>-files –s</a:t>
            </a:r>
          </a:p>
          <a:p>
            <a:endParaRPr lang="de-DE" b="1" dirty="0">
              <a:latin typeface="Courier New"/>
              <a:cs typeface="Courier New"/>
            </a:endParaRPr>
          </a:p>
          <a:p>
            <a:r>
              <a:rPr lang="de-DE" b="1" dirty="0" smtClean="0">
                <a:latin typeface="Courier New"/>
                <a:cs typeface="Courier New"/>
              </a:rPr>
              <a:t>### dem Index hinzufügen</a:t>
            </a: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add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hello.txt</a:t>
            </a:r>
            <a:endParaRPr lang="de-DE" b="1" dirty="0" smtClean="0">
              <a:latin typeface="Courier New"/>
              <a:cs typeface="Courier New"/>
            </a:endParaRPr>
          </a:p>
          <a:p>
            <a:endParaRPr lang="de-DE" b="1" dirty="0">
              <a:latin typeface="Courier New"/>
              <a:cs typeface="Courier New"/>
            </a:endParaRPr>
          </a:p>
          <a:p>
            <a:r>
              <a:rPr lang="de-DE" b="1" dirty="0" smtClean="0">
                <a:latin typeface="Courier New"/>
                <a:cs typeface="Courier New"/>
              </a:rPr>
              <a:t>### Zeige Status des Index und des Working Dir</a:t>
            </a: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status</a:t>
            </a:r>
            <a:endParaRPr lang="de-DE" b="1" dirty="0" smtClean="0">
              <a:latin typeface="Courier New"/>
              <a:cs typeface="Courier New"/>
            </a:endParaRPr>
          </a:p>
          <a:p>
            <a:endParaRPr lang="de-DE" b="1" dirty="0">
              <a:latin typeface="Courier New"/>
              <a:cs typeface="Courier New"/>
            </a:endParaRPr>
          </a:p>
          <a:p>
            <a:r>
              <a:rPr lang="de-DE" b="1" dirty="0">
                <a:latin typeface="Courier New"/>
                <a:cs typeface="Courier New"/>
              </a:rPr>
              <a:t>### Zeige den Typ eines Objektes</a:t>
            </a:r>
          </a:p>
          <a:p>
            <a:r>
              <a:rPr lang="de-DE" b="1" dirty="0">
                <a:latin typeface="Courier New"/>
                <a:cs typeface="Courier New"/>
              </a:rPr>
              <a:t>$ </a:t>
            </a:r>
            <a:r>
              <a:rPr lang="de-DE" b="1" dirty="0" err="1">
                <a:latin typeface="Courier New"/>
                <a:cs typeface="Courier New"/>
              </a:rPr>
              <a:t>git</a:t>
            </a:r>
            <a:r>
              <a:rPr lang="de-DE" b="1" dirty="0">
                <a:latin typeface="Courier New"/>
                <a:cs typeface="Courier New"/>
              </a:rPr>
              <a:t> </a:t>
            </a:r>
            <a:r>
              <a:rPr lang="de-DE" b="1" dirty="0" err="1">
                <a:latin typeface="Courier New"/>
                <a:cs typeface="Courier New"/>
              </a:rPr>
              <a:t>cat</a:t>
            </a:r>
            <a:r>
              <a:rPr lang="de-DE" b="1" dirty="0">
                <a:latin typeface="Courier New"/>
                <a:cs typeface="Courier New"/>
              </a:rPr>
              <a:t>-file –t </a:t>
            </a:r>
            <a:r>
              <a:rPr lang="de-DE" b="1" dirty="0" smtClean="0">
                <a:latin typeface="Courier New"/>
                <a:cs typeface="Courier New"/>
              </a:rPr>
              <a:t>ce013</a:t>
            </a:r>
            <a:endParaRPr lang="de-DE" b="1" dirty="0">
              <a:latin typeface="Courier New"/>
              <a:cs typeface="Courier New"/>
            </a:endParaRPr>
          </a:p>
          <a:p>
            <a:r>
              <a:rPr lang="de-DE" b="1" dirty="0" err="1">
                <a:latin typeface="Courier New"/>
                <a:cs typeface="Courier New"/>
              </a:rPr>
              <a:t>blob</a:t>
            </a:r>
            <a:endParaRPr lang="de-DE" b="1" dirty="0">
              <a:latin typeface="Courier New"/>
              <a:cs typeface="Courier New"/>
            </a:endParaRPr>
          </a:p>
          <a:p>
            <a:endParaRPr lang="de-DE" b="1" dirty="0">
              <a:latin typeface="Courier New"/>
              <a:cs typeface="Courier New"/>
            </a:endParaRPr>
          </a:p>
          <a:p>
            <a:r>
              <a:rPr lang="de-DE" b="1" dirty="0">
                <a:latin typeface="Courier New"/>
                <a:cs typeface="Courier New"/>
              </a:rPr>
              <a:t>### Zeige den Inhalt eines Objektes</a:t>
            </a:r>
          </a:p>
          <a:p>
            <a:r>
              <a:rPr lang="de-DE" b="1" dirty="0">
                <a:latin typeface="Courier New"/>
                <a:cs typeface="Courier New"/>
              </a:rPr>
              <a:t>$ </a:t>
            </a:r>
            <a:r>
              <a:rPr lang="de-DE" b="1" dirty="0" err="1">
                <a:latin typeface="Courier New"/>
                <a:cs typeface="Courier New"/>
              </a:rPr>
              <a:t>git</a:t>
            </a:r>
            <a:r>
              <a:rPr lang="de-DE" b="1" dirty="0">
                <a:latin typeface="Courier New"/>
                <a:cs typeface="Courier New"/>
              </a:rPr>
              <a:t> </a:t>
            </a:r>
            <a:r>
              <a:rPr lang="de-DE" b="1" dirty="0" err="1">
                <a:latin typeface="Courier New"/>
                <a:cs typeface="Courier New"/>
              </a:rPr>
              <a:t>cat</a:t>
            </a:r>
            <a:r>
              <a:rPr lang="de-DE" b="1" dirty="0">
                <a:latin typeface="Courier New"/>
                <a:cs typeface="Courier New"/>
              </a:rPr>
              <a:t>-file –p </a:t>
            </a:r>
            <a:r>
              <a:rPr lang="de-DE" b="1" dirty="0" smtClean="0">
                <a:latin typeface="Courier New"/>
                <a:cs typeface="Courier New"/>
              </a:rPr>
              <a:t>ce013</a:t>
            </a:r>
            <a:endParaRPr lang="de-DE" b="1" dirty="0">
              <a:latin typeface="Courier New"/>
              <a:cs typeface="Courier New"/>
            </a:endParaRPr>
          </a:p>
          <a:p>
            <a:endParaRPr lang="de-DE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721580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328407" y="203823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M1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3" name="Oval 2"/>
          <p:cNvSpPr/>
          <p:nvPr/>
        </p:nvSpPr>
        <p:spPr>
          <a:xfrm>
            <a:off x="1283713" y="203823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M2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4" name="Gerade Verbindung mit Pfeil 3"/>
          <p:cNvCxnSpPr>
            <a:stCxn id="3" idx="2"/>
            <a:endCxn id="2" idx="6"/>
          </p:cNvCxnSpPr>
          <p:nvPr/>
        </p:nvCxnSpPr>
        <p:spPr>
          <a:xfrm flipH="1">
            <a:off x="912338" y="2322919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2320191" y="203823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M3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6" name="Gerade Verbindung mit Pfeil 5"/>
          <p:cNvCxnSpPr>
            <a:stCxn id="5" idx="2"/>
            <a:endCxn id="3" idx="6"/>
          </p:cNvCxnSpPr>
          <p:nvPr/>
        </p:nvCxnSpPr>
        <p:spPr>
          <a:xfrm flipH="1">
            <a:off x="1867644" y="2322919"/>
            <a:ext cx="4525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3319292" y="203823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M4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8" name="Gerade Verbindung mit Pfeil 7"/>
          <p:cNvCxnSpPr>
            <a:stCxn id="7" idx="2"/>
            <a:endCxn id="5" idx="6"/>
          </p:cNvCxnSpPr>
          <p:nvPr/>
        </p:nvCxnSpPr>
        <p:spPr>
          <a:xfrm flipH="1">
            <a:off x="2904122" y="2322919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4274598" y="203823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M5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11" name="Gerade Verbindung mit Pfeil 10"/>
          <p:cNvCxnSpPr>
            <a:stCxn id="9" idx="2"/>
            <a:endCxn id="7" idx="6"/>
          </p:cNvCxnSpPr>
          <p:nvPr/>
        </p:nvCxnSpPr>
        <p:spPr>
          <a:xfrm flipH="1">
            <a:off x="3903223" y="2322919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5194290" y="2039870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M6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14" name="Gerade Verbindung mit Pfeil 13"/>
          <p:cNvCxnSpPr>
            <a:stCxn id="12" idx="2"/>
            <a:endCxn id="9" idx="6"/>
          </p:cNvCxnSpPr>
          <p:nvPr/>
        </p:nvCxnSpPr>
        <p:spPr>
          <a:xfrm flipH="1" flipV="1">
            <a:off x="4858529" y="2322919"/>
            <a:ext cx="335761" cy="16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6172375" y="2041507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M7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17" name="Gerade Verbindung mit Pfeil 16"/>
          <p:cNvCxnSpPr>
            <a:stCxn id="15" idx="2"/>
            <a:endCxn id="12" idx="6"/>
          </p:cNvCxnSpPr>
          <p:nvPr/>
        </p:nvCxnSpPr>
        <p:spPr>
          <a:xfrm flipH="1" flipV="1">
            <a:off x="5778221" y="2324556"/>
            <a:ext cx="394154" cy="16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1867644" y="277534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F1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26" name="Gerade Verbindung mit Pfeil 25"/>
          <p:cNvCxnSpPr>
            <a:stCxn id="24" idx="1"/>
          </p:cNvCxnSpPr>
          <p:nvPr/>
        </p:nvCxnSpPr>
        <p:spPr>
          <a:xfrm flipH="1" flipV="1">
            <a:off x="1722598" y="2612516"/>
            <a:ext cx="230561" cy="2462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2843966" y="277534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F2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3843067" y="277534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F3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30" name="Gerade Verbindung mit Pfeil 29"/>
          <p:cNvCxnSpPr>
            <a:stCxn id="29" idx="2"/>
            <a:endCxn id="28" idx="6"/>
          </p:cNvCxnSpPr>
          <p:nvPr/>
        </p:nvCxnSpPr>
        <p:spPr>
          <a:xfrm flipH="1">
            <a:off x="3427897" y="3060034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4798373" y="277534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err="1" smtClean="0">
                <a:latin typeface="Courier New"/>
                <a:cs typeface="Courier New"/>
              </a:rPr>
              <a:t>merge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32" name="Gerade Verbindung mit Pfeil 31"/>
          <p:cNvCxnSpPr>
            <a:stCxn id="31" idx="2"/>
            <a:endCxn id="29" idx="6"/>
          </p:cNvCxnSpPr>
          <p:nvPr/>
        </p:nvCxnSpPr>
        <p:spPr>
          <a:xfrm flipH="1">
            <a:off x="4426998" y="3060034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5718065" y="2776985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F4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34" name="Gerade Verbindung mit Pfeil 33"/>
          <p:cNvCxnSpPr>
            <a:stCxn id="33" idx="2"/>
            <a:endCxn id="31" idx="6"/>
          </p:cNvCxnSpPr>
          <p:nvPr/>
        </p:nvCxnSpPr>
        <p:spPr>
          <a:xfrm flipH="1" flipV="1">
            <a:off x="5382304" y="3060034"/>
            <a:ext cx="335761" cy="16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/>
          <p:cNvCxnSpPr>
            <a:stCxn id="28" idx="2"/>
            <a:endCxn id="24" idx="6"/>
          </p:cNvCxnSpPr>
          <p:nvPr/>
        </p:nvCxnSpPr>
        <p:spPr>
          <a:xfrm flipH="1">
            <a:off x="2451575" y="3060034"/>
            <a:ext cx="39239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/>
          <p:cNvCxnSpPr>
            <a:stCxn id="31" idx="1"/>
            <a:endCxn id="9" idx="4"/>
          </p:cNvCxnSpPr>
          <p:nvPr/>
        </p:nvCxnSpPr>
        <p:spPr>
          <a:xfrm flipH="1" flipV="1">
            <a:off x="4566564" y="2607604"/>
            <a:ext cx="317324" cy="2511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Rechteck 47"/>
          <p:cNvSpPr/>
          <p:nvPr/>
        </p:nvSpPr>
        <p:spPr>
          <a:xfrm>
            <a:off x="5194290" y="1177389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origin</a:t>
            </a:r>
            <a:r>
              <a:rPr lang="de-DE" dirty="0" smtClean="0"/>
              <a:t>/</a:t>
            </a:r>
            <a:r>
              <a:rPr lang="de-DE" dirty="0" err="1" smtClean="0"/>
              <a:t>master</a:t>
            </a:r>
            <a:endParaRPr lang="de-DE" dirty="0"/>
          </a:p>
        </p:txBody>
      </p:sp>
      <p:cxnSp>
        <p:nvCxnSpPr>
          <p:cNvPr id="50" name="Gerade Verbindung mit Pfeil 49"/>
          <p:cNvCxnSpPr>
            <a:stCxn id="48" idx="2"/>
            <a:endCxn id="15" idx="0"/>
          </p:cNvCxnSpPr>
          <p:nvPr/>
        </p:nvCxnSpPr>
        <p:spPr>
          <a:xfrm>
            <a:off x="6125372" y="1483973"/>
            <a:ext cx="338969" cy="5575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Rechteck 50"/>
          <p:cNvSpPr/>
          <p:nvPr/>
        </p:nvSpPr>
        <p:spPr>
          <a:xfrm>
            <a:off x="4566564" y="3952930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feature</a:t>
            </a:r>
            <a:endParaRPr lang="de-DE" dirty="0"/>
          </a:p>
        </p:txBody>
      </p:sp>
      <p:cxnSp>
        <p:nvCxnSpPr>
          <p:cNvPr id="53" name="Gerade Verbindung mit Pfeil 52"/>
          <p:cNvCxnSpPr>
            <a:stCxn id="51" idx="0"/>
          </p:cNvCxnSpPr>
          <p:nvPr/>
        </p:nvCxnSpPr>
        <p:spPr>
          <a:xfrm flipV="1">
            <a:off x="5497646" y="3344719"/>
            <a:ext cx="376465" cy="6082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Rechteck 43"/>
          <p:cNvSpPr/>
          <p:nvPr/>
        </p:nvSpPr>
        <p:spPr>
          <a:xfrm>
            <a:off x="6038920" y="4412806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origin</a:t>
            </a:r>
            <a:r>
              <a:rPr lang="de-DE" dirty="0" smtClean="0"/>
              <a:t>/</a:t>
            </a:r>
            <a:r>
              <a:rPr lang="de-DE" dirty="0" err="1" smtClean="0"/>
              <a:t>feature</a:t>
            </a:r>
            <a:endParaRPr lang="de-DE" dirty="0"/>
          </a:p>
        </p:txBody>
      </p:sp>
      <p:cxnSp>
        <p:nvCxnSpPr>
          <p:cNvPr id="16" name="Gerade Verbindung mit Pfeil 15"/>
          <p:cNvCxnSpPr>
            <a:stCxn id="44" idx="0"/>
            <a:endCxn id="33" idx="5"/>
          </p:cNvCxnSpPr>
          <p:nvPr/>
        </p:nvCxnSpPr>
        <p:spPr>
          <a:xfrm flipH="1" flipV="1">
            <a:off x="6216481" y="3262974"/>
            <a:ext cx="753521" cy="11498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871815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328407" y="203823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M1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3" name="Oval 2"/>
          <p:cNvSpPr/>
          <p:nvPr/>
        </p:nvSpPr>
        <p:spPr>
          <a:xfrm>
            <a:off x="1283713" y="203823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M2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4" name="Gerade Verbindung mit Pfeil 3"/>
          <p:cNvCxnSpPr>
            <a:stCxn id="3" idx="2"/>
            <a:endCxn id="2" idx="6"/>
          </p:cNvCxnSpPr>
          <p:nvPr/>
        </p:nvCxnSpPr>
        <p:spPr>
          <a:xfrm flipH="1">
            <a:off x="912338" y="2322919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2320191" y="203823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M3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6" name="Gerade Verbindung mit Pfeil 5"/>
          <p:cNvCxnSpPr>
            <a:stCxn id="5" idx="2"/>
            <a:endCxn id="3" idx="6"/>
          </p:cNvCxnSpPr>
          <p:nvPr/>
        </p:nvCxnSpPr>
        <p:spPr>
          <a:xfrm flipH="1">
            <a:off x="1867644" y="2322919"/>
            <a:ext cx="4525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3319292" y="203823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M4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8" name="Gerade Verbindung mit Pfeil 7"/>
          <p:cNvCxnSpPr>
            <a:stCxn id="7" idx="2"/>
            <a:endCxn id="5" idx="6"/>
          </p:cNvCxnSpPr>
          <p:nvPr/>
        </p:nvCxnSpPr>
        <p:spPr>
          <a:xfrm flipH="1">
            <a:off x="2904122" y="2322919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4274598" y="203823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M5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11" name="Gerade Verbindung mit Pfeil 10"/>
          <p:cNvCxnSpPr>
            <a:stCxn id="9" idx="2"/>
            <a:endCxn id="7" idx="6"/>
          </p:cNvCxnSpPr>
          <p:nvPr/>
        </p:nvCxnSpPr>
        <p:spPr>
          <a:xfrm flipH="1">
            <a:off x="3903223" y="2322919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5194290" y="2039870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M6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14" name="Gerade Verbindung mit Pfeil 13"/>
          <p:cNvCxnSpPr>
            <a:stCxn id="12" idx="2"/>
            <a:endCxn id="9" idx="6"/>
          </p:cNvCxnSpPr>
          <p:nvPr/>
        </p:nvCxnSpPr>
        <p:spPr>
          <a:xfrm flipH="1" flipV="1">
            <a:off x="4858529" y="2322919"/>
            <a:ext cx="335761" cy="16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6172375" y="2041507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M7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17" name="Gerade Verbindung mit Pfeil 16"/>
          <p:cNvCxnSpPr>
            <a:stCxn id="15" idx="2"/>
            <a:endCxn id="12" idx="6"/>
          </p:cNvCxnSpPr>
          <p:nvPr/>
        </p:nvCxnSpPr>
        <p:spPr>
          <a:xfrm flipH="1" flipV="1">
            <a:off x="5778221" y="2324556"/>
            <a:ext cx="394154" cy="16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1867644" y="277534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F1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26" name="Gerade Verbindung mit Pfeil 25"/>
          <p:cNvCxnSpPr>
            <a:stCxn id="24" idx="1"/>
          </p:cNvCxnSpPr>
          <p:nvPr/>
        </p:nvCxnSpPr>
        <p:spPr>
          <a:xfrm flipH="1" flipV="1">
            <a:off x="1722598" y="2612516"/>
            <a:ext cx="230561" cy="2462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2843966" y="277534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F2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3843067" y="277534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F3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30" name="Gerade Verbindung mit Pfeil 29"/>
          <p:cNvCxnSpPr>
            <a:stCxn id="29" idx="2"/>
            <a:endCxn id="28" idx="6"/>
          </p:cNvCxnSpPr>
          <p:nvPr/>
        </p:nvCxnSpPr>
        <p:spPr>
          <a:xfrm flipH="1">
            <a:off x="3427897" y="3060034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4798373" y="277534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err="1" smtClean="0">
                <a:latin typeface="Courier New"/>
                <a:cs typeface="Courier New"/>
              </a:rPr>
              <a:t>merge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32" name="Gerade Verbindung mit Pfeil 31"/>
          <p:cNvCxnSpPr>
            <a:stCxn id="31" idx="2"/>
            <a:endCxn id="29" idx="6"/>
          </p:cNvCxnSpPr>
          <p:nvPr/>
        </p:nvCxnSpPr>
        <p:spPr>
          <a:xfrm flipH="1">
            <a:off x="4426998" y="3060034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5718065" y="2776985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F4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34" name="Gerade Verbindung mit Pfeil 33"/>
          <p:cNvCxnSpPr>
            <a:stCxn id="33" idx="2"/>
            <a:endCxn id="31" idx="6"/>
          </p:cNvCxnSpPr>
          <p:nvPr/>
        </p:nvCxnSpPr>
        <p:spPr>
          <a:xfrm flipH="1" flipV="1">
            <a:off x="5382304" y="3060034"/>
            <a:ext cx="335761" cy="16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6696150" y="277862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err="1" smtClean="0">
                <a:latin typeface="Courier New"/>
                <a:cs typeface="Courier New"/>
              </a:rPr>
              <a:t>merge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36" name="Gerade Verbindung mit Pfeil 35"/>
          <p:cNvCxnSpPr>
            <a:stCxn id="35" idx="2"/>
            <a:endCxn id="33" idx="6"/>
          </p:cNvCxnSpPr>
          <p:nvPr/>
        </p:nvCxnSpPr>
        <p:spPr>
          <a:xfrm flipH="1" flipV="1">
            <a:off x="6301996" y="3061671"/>
            <a:ext cx="394154" cy="16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/>
          <p:cNvCxnSpPr>
            <a:stCxn id="28" idx="2"/>
            <a:endCxn id="24" idx="6"/>
          </p:cNvCxnSpPr>
          <p:nvPr/>
        </p:nvCxnSpPr>
        <p:spPr>
          <a:xfrm flipH="1">
            <a:off x="2451575" y="3060034"/>
            <a:ext cx="39239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/>
          <p:cNvCxnSpPr>
            <a:stCxn id="31" idx="1"/>
            <a:endCxn id="9" idx="4"/>
          </p:cNvCxnSpPr>
          <p:nvPr/>
        </p:nvCxnSpPr>
        <p:spPr>
          <a:xfrm flipH="1" flipV="1">
            <a:off x="4566564" y="2607604"/>
            <a:ext cx="317324" cy="2511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mit Pfeil 41"/>
          <p:cNvCxnSpPr>
            <a:stCxn id="35" idx="1"/>
            <a:endCxn id="15" idx="5"/>
          </p:cNvCxnSpPr>
          <p:nvPr/>
        </p:nvCxnSpPr>
        <p:spPr>
          <a:xfrm flipH="1" flipV="1">
            <a:off x="6670791" y="2527496"/>
            <a:ext cx="110874" cy="3345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Rechteck 47"/>
          <p:cNvSpPr/>
          <p:nvPr/>
        </p:nvSpPr>
        <p:spPr>
          <a:xfrm>
            <a:off x="4864322" y="1245661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origin</a:t>
            </a:r>
            <a:r>
              <a:rPr lang="de-DE" dirty="0" smtClean="0"/>
              <a:t>/</a:t>
            </a:r>
            <a:r>
              <a:rPr lang="de-DE" dirty="0" err="1" smtClean="0"/>
              <a:t>master</a:t>
            </a:r>
            <a:endParaRPr lang="de-DE" dirty="0"/>
          </a:p>
        </p:txBody>
      </p:sp>
      <p:cxnSp>
        <p:nvCxnSpPr>
          <p:cNvPr id="50" name="Gerade Verbindung mit Pfeil 49"/>
          <p:cNvCxnSpPr>
            <a:stCxn id="48" idx="2"/>
            <a:endCxn id="15" idx="0"/>
          </p:cNvCxnSpPr>
          <p:nvPr/>
        </p:nvCxnSpPr>
        <p:spPr>
          <a:xfrm>
            <a:off x="5795404" y="1552245"/>
            <a:ext cx="668937" cy="4892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Rechteck 50"/>
          <p:cNvSpPr/>
          <p:nvPr/>
        </p:nvSpPr>
        <p:spPr>
          <a:xfrm>
            <a:off x="5417918" y="4106222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feature</a:t>
            </a:r>
            <a:endParaRPr lang="de-DE" dirty="0"/>
          </a:p>
        </p:txBody>
      </p:sp>
      <p:cxnSp>
        <p:nvCxnSpPr>
          <p:cNvPr id="53" name="Gerade Verbindung mit Pfeil 52"/>
          <p:cNvCxnSpPr>
            <a:stCxn id="51" idx="0"/>
            <a:endCxn id="35" idx="4"/>
          </p:cNvCxnSpPr>
          <p:nvPr/>
        </p:nvCxnSpPr>
        <p:spPr>
          <a:xfrm flipV="1">
            <a:off x="6349000" y="3347993"/>
            <a:ext cx="639116" cy="75822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Abgerundete rechteckige Legende 45"/>
          <p:cNvSpPr/>
          <p:nvPr/>
        </p:nvSpPr>
        <p:spPr>
          <a:xfrm>
            <a:off x="1953159" y="5011374"/>
            <a:ext cx="3205517" cy="821390"/>
          </a:xfrm>
          <a:prstGeom prst="wedgeRoundRectCallout">
            <a:avLst>
              <a:gd name="adj1" fmla="val -32708"/>
              <a:gd name="adj2" fmla="val -101567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merge</a:t>
            </a:r>
            <a:r>
              <a:rPr lang="de-DE" dirty="0" smtClean="0"/>
              <a:t> </a:t>
            </a:r>
            <a:r>
              <a:rPr lang="de-DE" dirty="0" err="1" smtClean="0"/>
              <a:t>origin</a:t>
            </a:r>
            <a:r>
              <a:rPr lang="de-DE" dirty="0" smtClean="0"/>
              <a:t>/</a:t>
            </a:r>
            <a:r>
              <a:rPr lang="de-DE" dirty="0" err="1" smtClean="0"/>
              <a:t>master</a:t>
            </a:r>
            <a:endParaRPr lang="de-DE" dirty="0" smtClean="0"/>
          </a:p>
          <a:p>
            <a:r>
              <a:rPr lang="de-DE" dirty="0" err="1" smtClean="0"/>
              <a:t>git</a:t>
            </a:r>
            <a:r>
              <a:rPr lang="de-DE" dirty="0" smtClean="0"/>
              <a:t> push </a:t>
            </a:r>
            <a:r>
              <a:rPr lang="de-DE" dirty="0" err="1" smtClean="0"/>
              <a:t>origin</a:t>
            </a:r>
            <a:r>
              <a:rPr lang="de-DE" dirty="0"/>
              <a:t> </a:t>
            </a:r>
            <a:r>
              <a:rPr lang="de-DE" dirty="0" err="1" smtClean="0"/>
              <a:t>feature</a:t>
            </a:r>
            <a:endParaRPr lang="de-DE" dirty="0" smtClean="0"/>
          </a:p>
        </p:txBody>
      </p:sp>
      <p:sp>
        <p:nvSpPr>
          <p:cNvPr id="49" name="Rechteck 48"/>
          <p:cNvSpPr/>
          <p:nvPr/>
        </p:nvSpPr>
        <p:spPr>
          <a:xfrm>
            <a:off x="6518272" y="4566098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origin</a:t>
            </a:r>
            <a:r>
              <a:rPr lang="de-DE" dirty="0" smtClean="0"/>
              <a:t>/</a:t>
            </a:r>
            <a:r>
              <a:rPr lang="de-DE" dirty="0" err="1" smtClean="0"/>
              <a:t>feature</a:t>
            </a:r>
            <a:endParaRPr lang="de-DE" dirty="0"/>
          </a:p>
        </p:txBody>
      </p:sp>
      <p:cxnSp>
        <p:nvCxnSpPr>
          <p:cNvPr id="25" name="Gerade Verbindung mit Pfeil 24"/>
          <p:cNvCxnSpPr>
            <a:stCxn id="49" idx="0"/>
            <a:endCxn id="35" idx="5"/>
          </p:cNvCxnSpPr>
          <p:nvPr/>
        </p:nvCxnSpPr>
        <p:spPr>
          <a:xfrm flipH="1" flipV="1">
            <a:off x="7194566" y="3264611"/>
            <a:ext cx="254788" cy="13014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994836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328407" y="203823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M1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3" name="Oval 2"/>
          <p:cNvSpPr/>
          <p:nvPr/>
        </p:nvSpPr>
        <p:spPr>
          <a:xfrm>
            <a:off x="1283713" y="203823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M2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4" name="Gerade Verbindung mit Pfeil 3"/>
          <p:cNvCxnSpPr>
            <a:stCxn id="3" idx="2"/>
            <a:endCxn id="2" idx="6"/>
          </p:cNvCxnSpPr>
          <p:nvPr/>
        </p:nvCxnSpPr>
        <p:spPr>
          <a:xfrm flipH="1">
            <a:off x="912338" y="2322919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2320191" y="203823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M3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6" name="Gerade Verbindung mit Pfeil 5"/>
          <p:cNvCxnSpPr>
            <a:stCxn id="5" idx="2"/>
            <a:endCxn id="3" idx="6"/>
          </p:cNvCxnSpPr>
          <p:nvPr/>
        </p:nvCxnSpPr>
        <p:spPr>
          <a:xfrm flipH="1">
            <a:off x="1867644" y="2322919"/>
            <a:ext cx="4525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3319292" y="203823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M4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8" name="Gerade Verbindung mit Pfeil 7"/>
          <p:cNvCxnSpPr>
            <a:stCxn id="7" idx="2"/>
            <a:endCxn id="5" idx="6"/>
          </p:cNvCxnSpPr>
          <p:nvPr/>
        </p:nvCxnSpPr>
        <p:spPr>
          <a:xfrm flipH="1">
            <a:off x="2904122" y="2322919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4274598" y="203823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M5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11" name="Gerade Verbindung mit Pfeil 10"/>
          <p:cNvCxnSpPr>
            <a:stCxn id="9" idx="2"/>
            <a:endCxn id="7" idx="6"/>
          </p:cNvCxnSpPr>
          <p:nvPr/>
        </p:nvCxnSpPr>
        <p:spPr>
          <a:xfrm flipH="1">
            <a:off x="3903223" y="2322919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5194290" y="2039870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M6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14" name="Gerade Verbindung mit Pfeil 13"/>
          <p:cNvCxnSpPr>
            <a:stCxn id="12" idx="2"/>
            <a:endCxn id="9" idx="6"/>
          </p:cNvCxnSpPr>
          <p:nvPr/>
        </p:nvCxnSpPr>
        <p:spPr>
          <a:xfrm flipH="1" flipV="1">
            <a:off x="4858529" y="2322919"/>
            <a:ext cx="335761" cy="16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6172375" y="2041507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M7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17" name="Gerade Verbindung mit Pfeil 16"/>
          <p:cNvCxnSpPr>
            <a:stCxn id="15" idx="2"/>
            <a:endCxn id="12" idx="6"/>
          </p:cNvCxnSpPr>
          <p:nvPr/>
        </p:nvCxnSpPr>
        <p:spPr>
          <a:xfrm flipH="1" flipV="1">
            <a:off x="5778221" y="2324556"/>
            <a:ext cx="394154" cy="16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7179656" y="2043144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M8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20" name="Gerade Verbindung mit Pfeil 19"/>
          <p:cNvCxnSpPr>
            <a:stCxn id="18" idx="2"/>
            <a:endCxn id="15" idx="6"/>
          </p:cNvCxnSpPr>
          <p:nvPr/>
        </p:nvCxnSpPr>
        <p:spPr>
          <a:xfrm flipH="1" flipV="1">
            <a:off x="6756306" y="2326193"/>
            <a:ext cx="423350" cy="16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1867644" y="277534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F1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26" name="Gerade Verbindung mit Pfeil 25"/>
          <p:cNvCxnSpPr>
            <a:stCxn id="24" idx="1"/>
          </p:cNvCxnSpPr>
          <p:nvPr/>
        </p:nvCxnSpPr>
        <p:spPr>
          <a:xfrm flipH="1" flipV="1">
            <a:off x="1722598" y="2612516"/>
            <a:ext cx="230561" cy="2462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2843966" y="277534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F2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3843067" y="277534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F3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30" name="Gerade Verbindung mit Pfeil 29"/>
          <p:cNvCxnSpPr>
            <a:stCxn id="29" idx="2"/>
            <a:endCxn id="28" idx="6"/>
          </p:cNvCxnSpPr>
          <p:nvPr/>
        </p:nvCxnSpPr>
        <p:spPr>
          <a:xfrm flipH="1">
            <a:off x="3427897" y="3060034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4798373" y="277534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err="1" smtClean="0">
                <a:latin typeface="Courier New"/>
                <a:cs typeface="Courier New"/>
              </a:rPr>
              <a:t>merge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32" name="Gerade Verbindung mit Pfeil 31"/>
          <p:cNvCxnSpPr>
            <a:stCxn id="31" idx="2"/>
            <a:endCxn id="29" idx="6"/>
          </p:cNvCxnSpPr>
          <p:nvPr/>
        </p:nvCxnSpPr>
        <p:spPr>
          <a:xfrm flipH="1">
            <a:off x="4426998" y="3060034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5718065" y="2776985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F4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34" name="Gerade Verbindung mit Pfeil 33"/>
          <p:cNvCxnSpPr>
            <a:stCxn id="33" idx="2"/>
            <a:endCxn id="31" idx="6"/>
          </p:cNvCxnSpPr>
          <p:nvPr/>
        </p:nvCxnSpPr>
        <p:spPr>
          <a:xfrm flipH="1" flipV="1">
            <a:off x="5382304" y="3060034"/>
            <a:ext cx="335761" cy="16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6696150" y="277862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err="1" smtClean="0">
                <a:latin typeface="Courier New"/>
                <a:cs typeface="Courier New"/>
              </a:rPr>
              <a:t>merge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36" name="Gerade Verbindung mit Pfeil 35"/>
          <p:cNvCxnSpPr>
            <a:stCxn id="35" idx="2"/>
            <a:endCxn id="33" idx="6"/>
          </p:cNvCxnSpPr>
          <p:nvPr/>
        </p:nvCxnSpPr>
        <p:spPr>
          <a:xfrm flipH="1" flipV="1">
            <a:off x="6301996" y="3061671"/>
            <a:ext cx="394154" cy="16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/>
          <p:cNvCxnSpPr>
            <a:stCxn id="28" idx="2"/>
            <a:endCxn id="24" idx="6"/>
          </p:cNvCxnSpPr>
          <p:nvPr/>
        </p:nvCxnSpPr>
        <p:spPr>
          <a:xfrm flipH="1">
            <a:off x="2451575" y="3060034"/>
            <a:ext cx="39239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/>
          <p:cNvCxnSpPr>
            <a:stCxn id="31" idx="1"/>
            <a:endCxn id="9" idx="4"/>
          </p:cNvCxnSpPr>
          <p:nvPr/>
        </p:nvCxnSpPr>
        <p:spPr>
          <a:xfrm flipH="1" flipV="1">
            <a:off x="4566564" y="2607604"/>
            <a:ext cx="317324" cy="2511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mit Pfeil 41"/>
          <p:cNvCxnSpPr>
            <a:stCxn id="35" idx="1"/>
            <a:endCxn id="15" idx="5"/>
          </p:cNvCxnSpPr>
          <p:nvPr/>
        </p:nvCxnSpPr>
        <p:spPr>
          <a:xfrm flipH="1" flipV="1">
            <a:off x="6670791" y="2527496"/>
            <a:ext cx="110874" cy="3345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7763587" y="277534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F5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45" name="Gerade Verbindung mit Pfeil 44"/>
          <p:cNvCxnSpPr>
            <a:stCxn id="43" idx="2"/>
            <a:endCxn id="35" idx="6"/>
          </p:cNvCxnSpPr>
          <p:nvPr/>
        </p:nvCxnSpPr>
        <p:spPr>
          <a:xfrm flipH="1">
            <a:off x="7280081" y="3060034"/>
            <a:ext cx="483506" cy="32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Rechteck 47"/>
          <p:cNvSpPr/>
          <p:nvPr/>
        </p:nvSpPr>
        <p:spPr>
          <a:xfrm>
            <a:off x="6748006" y="1245661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origin</a:t>
            </a:r>
            <a:r>
              <a:rPr lang="de-DE" dirty="0" smtClean="0"/>
              <a:t>/</a:t>
            </a:r>
            <a:r>
              <a:rPr lang="de-DE" dirty="0" err="1" smtClean="0"/>
              <a:t>master</a:t>
            </a:r>
            <a:endParaRPr lang="de-DE" dirty="0"/>
          </a:p>
        </p:txBody>
      </p:sp>
      <p:cxnSp>
        <p:nvCxnSpPr>
          <p:cNvPr id="50" name="Gerade Verbindung mit Pfeil 49"/>
          <p:cNvCxnSpPr>
            <a:stCxn id="48" idx="2"/>
            <a:endCxn id="18" idx="7"/>
          </p:cNvCxnSpPr>
          <p:nvPr/>
        </p:nvCxnSpPr>
        <p:spPr>
          <a:xfrm flipH="1">
            <a:off x="7678072" y="1552245"/>
            <a:ext cx="1016" cy="57428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Rechteck 50"/>
          <p:cNvSpPr/>
          <p:nvPr/>
        </p:nvSpPr>
        <p:spPr>
          <a:xfrm>
            <a:off x="6730707" y="3952930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feature</a:t>
            </a:r>
            <a:endParaRPr lang="de-DE" dirty="0"/>
          </a:p>
        </p:txBody>
      </p:sp>
      <p:cxnSp>
        <p:nvCxnSpPr>
          <p:cNvPr id="53" name="Gerade Verbindung mit Pfeil 52"/>
          <p:cNvCxnSpPr>
            <a:stCxn id="51" idx="0"/>
            <a:endCxn id="43" idx="4"/>
          </p:cNvCxnSpPr>
          <p:nvPr/>
        </p:nvCxnSpPr>
        <p:spPr>
          <a:xfrm flipV="1">
            <a:off x="7661789" y="3344719"/>
            <a:ext cx="393764" cy="6082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Rechteck 43"/>
          <p:cNvSpPr/>
          <p:nvPr/>
        </p:nvSpPr>
        <p:spPr>
          <a:xfrm>
            <a:off x="5193665" y="3584480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origin</a:t>
            </a:r>
            <a:r>
              <a:rPr lang="de-DE" dirty="0" smtClean="0"/>
              <a:t>/</a:t>
            </a:r>
            <a:r>
              <a:rPr lang="de-DE" dirty="0" err="1" smtClean="0"/>
              <a:t>feature</a:t>
            </a:r>
            <a:endParaRPr lang="de-DE" dirty="0"/>
          </a:p>
        </p:txBody>
      </p:sp>
      <p:cxnSp>
        <p:nvCxnSpPr>
          <p:cNvPr id="19" name="Gerade Verbindung mit Pfeil 18"/>
          <p:cNvCxnSpPr>
            <a:stCxn id="44" idx="3"/>
            <a:endCxn id="43" idx="3"/>
          </p:cNvCxnSpPr>
          <p:nvPr/>
        </p:nvCxnSpPr>
        <p:spPr>
          <a:xfrm flipV="1">
            <a:off x="7055828" y="3261337"/>
            <a:ext cx="793274" cy="4764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291602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328407" y="203823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M1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3" name="Oval 2"/>
          <p:cNvSpPr/>
          <p:nvPr/>
        </p:nvSpPr>
        <p:spPr>
          <a:xfrm>
            <a:off x="1283713" y="203823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M2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4" name="Gerade Verbindung mit Pfeil 3"/>
          <p:cNvCxnSpPr>
            <a:stCxn id="3" idx="2"/>
            <a:endCxn id="2" idx="6"/>
          </p:cNvCxnSpPr>
          <p:nvPr/>
        </p:nvCxnSpPr>
        <p:spPr>
          <a:xfrm flipH="1">
            <a:off x="912338" y="2322919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2320191" y="203823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M3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6" name="Gerade Verbindung mit Pfeil 5"/>
          <p:cNvCxnSpPr>
            <a:stCxn id="5" idx="2"/>
            <a:endCxn id="3" idx="6"/>
          </p:cNvCxnSpPr>
          <p:nvPr/>
        </p:nvCxnSpPr>
        <p:spPr>
          <a:xfrm flipH="1">
            <a:off x="1867644" y="2322919"/>
            <a:ext cx="4525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3319292" y="203823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M4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8" name="Gerade Verbindung mit Pfeil 7"/>
          <p:cNvCxnSpPr>
            <a:stCxn id="7" idx="2"/>
            <a:endCxn id="5" idx="6"/>
          </p:cNvCxnSpPr>
          <p:nvPr/>
        </p:nvCxnSpPr>
        <p:spPr>
          <a:xfrm flipH="1">
            <a:off x="2904122" y="2322919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4274598" y="203823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M5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11" name="Gerade Verbindung mit Pfeil 10"/>
          <p:cNvCxnSpPr>
            <a:stCxn id="9" idx="2"/>
            <a:endCxn id="7" idx="6"/>
          </p:cNvCxnSpPr>
          <p:nvPr/>
        </p:nvCxnSpPr>
        <p:spPr>
          <a:xfrm flipH="1">
            <a:off x="3903223" y="2322919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5194290" y="2039870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M6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14" name="Gerade Verbindung mit Pfeil 13"/>
          <p:cNvCxnSpPr>
            <a:stCxn id="12" idx="2"/>
            <a:endCxn id="9" idx="6"/>
          </p:cNvCxnSpPr>
          <p:nvPr/>
        </p:nvCxnSpPr>
        <p:spPr>
          <a:xfrm flipH="1" flipV="1">
            <a:off x="4858529" y="2322919"/>
            <a:ext cx="335761" cy="16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6172375" y="2041507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M7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17" name="Gerade Verbindung mit Pfeil 16"/>
          <p:cNvCxnSpPr>
            <a:stCxn id="15" idx="2"/>
            <a:endCxn id="12" idx="6"/>
          </p:cNvCxnSpPr>
          <p:nvPr/>
        </p:nvCxnSpPr>
        <p:spPr>
          <a:xfrm flipH="1" flipV="1">
            <a:off x="5778221" y="2324556"/>
            <a:ext cx="394154" cy="16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7179656" y="2043144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M8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20" name="Gerade Verbindung mit Pfeil 19"/>
          <p:cNvCxnSpPr>
            <a:stCxn id="18" idx="2"/>
            <a:endCxn id="15" idx="6"/>
          </p:cNvCxnSpPr>
          <p:nvPr/>
        </p:nvCxnSpPr>
        <p:spPr>
          <a:xfrm flipH="1" flipV="1">
            <a:off x="6756306" y="2326193"/>
            <a:ext cx="423350" cy="16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8151318" y="2043144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err="1" smtClean="0">
                <a:latin typeface="Courier New"/>
                <a:cs typeface="Courier New"/>
              </a:rPr>
              <a:t>merge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23" name="Gerade Verbindung mit Pfeil 22"/>
          <p:cNvCxnSpPr>
            <a:stCxn id="21" idx="2"/>
            <a:endCxn id="18" idx="6"/>
          </p:cNvCxnSpPr>
          <p:nvPr/>
        </p:nvCxnSpPr>
        <p:spPr>
          <a:xfrm flipH="1">
            <a:off x="7763587" y="2327830"/>
            <a:ext cx="38773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1867644" y="277534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F1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26" name="Gerade Verbindung mit Pfeil 25"/>
          <p:cNvCxnSpPr>
            <a:stCxn id="24" idx="1"/>
          </p:cNvCxnSpPr>
          <p:nvPr/>
        </p:nvCxnSpPr>
        <p:spPr>
          <a:xfrm flipH="1" flipV="1">
            <a:off x="1722598" y="2612516"/>
            <a:ext cx="230561" cy="2462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2843966" y="277534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F2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3843067" y="277534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F3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30" name="Gerade Verbindung mit Pfeil 29"/>
          <p:cNvCxnSpPr>
            <a:stCxn id="29" idx="2"/>
            <a:endCxn id="28" idx="6"/>
          </p:cNvCxnSpPr>
          <p:nvPr/>
        </p:nvCxnSpPr>
        <p:spPr>
          <a:xfrm flipH="1">
            <a:off x="3427897" y="3060034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4798373" y="277534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err="1" smtClean="0">
                <a:latin typeface="Courier New"/>
                <a:cs typeface="Courier New"/>
              </a:rPr>
              <a:t>merge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32" name="Gerade Verbindung mit Pfeil 31"/>
          <p:cNvCxnSpPr>
            <a:stCxn id="31" idx="2"/>
            <a:endCxn id="29" idx="6"/>
          </p:cNvCxnSpPr>
          <p:nvPr/>
        </p:nvCxnSpPr>
        <p:spPr>
          <a:xfrm flipH="1">
            <a:off x="4426998" y="3060034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5718065" y="2776985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F4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34" name="Gerade Verbindung mit Pfeil 33"/>
          <p:cNvCxnSpPr>
            <a:stCxn id="33" idx="2"/>
            <a:endCxn id="31" idx="6"/>
          </p:cNvCxnSpPr>
          <p:nvPr/>
        </p:nvCxnSpPr>
        <p:spPr>
          <a:xfrm flipH="1" flipV="1">
            <a:off x="5382304" y="3060034"/>
            <a:ext cx="335761" cy="16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6696150" y="277862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err="1" smtClean="0">
                <a:latin typeface="Courier New"/>
                <a:cs typeface="Courier New"/>
              </a:rPr>
              <a:t>merge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36" name="Gerade Verbindung mit Pfeil 35"/>
          <p:cNvCxnSpPr>
            <a:stCxn id="35" idx="2"/>
            <a:endCxn id="33" idx="6"/>
          </p:cNvCxnSpPr>
          <p:nvPr/>
        </p:nvCxnSpPr>
        <p:spPr>
          <a:xfrm flipH="1" flipV="1">
            <a:off x="6301996" y="3061671"/>
            <a:ext cx="394154" cy="16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/>
          <p:cNvCxnSpPr>
            <a:stCxn id="28" idx="2"/>
            <a:endCxn id="24" idx="6"/>
          </p:cNvCxnSpPr>
          <p:nvPr/>
        </p:nvCxnSpPr>
        <p:spPr>
          <a:xfrm flipH="1">
            <a:off x="2451575" y="3060034"/>
            <a:ext cx="39239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/>
          <p:cNvCxnSpPr>
            <a:stCxn id="31" idx="1"/>
            <a:endCxn id="9" idx="4"/>
          </p:cNvCxnSpPr>
          <p:nvPr/>
        </p:nvCxnSpPr>
        <p:spPr>
          <a:xfrm flipH="1" flipV="1">
            <a:off x="4566564" y="2607604"/>
            <a:ext cx="317324" cy="2511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mit Pfeil 41"/>
          <p:cNvCxnSpPr>
            <a:stCxn id="35" idx="1"/>
            <a:endCxn id="15" idx="5"/>
          </p:cNvCxnSpPr>
          <p:nvPr/>
        </p:nvCxnSpPr>
        <p:spPr>
          <a:xfrm flipH="1" flipV="1">
            <a:off x="6670791" y="2527496"/>
            <a:ext cx="110874" cy="3345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7763587" y="277534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F5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45" name="Gerade Verbindung mit Pfeil 44"/>
          <p:cNvCxnSpPr>
            <a:stCxn id="43" idx="2"/>
            <a:endCxn id="35" idx="6"/>
          </p:cNvCxnSpPr>
          <p:nvPr/>
        </p:nvCxnSpPr>
        <p:spPr>
          <a:xfrm flipH="1">
            <a:off x="7280081" y="3060034"/>
            <a:ext cx="483506" cy="32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mit Pfeil 46"/>
          <p:cNvCxnSpPr>
            <a:stCxn id="21" idx="4"/>
            <a:endCxn id="43" idx="7"/>
          </p:cNvCxnSpPr>
          <p:nvPr/>
        </p:nvCxnSpPr>
        <p:spPr>
          <a:xfrm flipH="1">
            <a:off x="8262003" y="2612515"/>
            <a:ext cx="181281" cy="2462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Rechteck 47"/>
          <p:cNvSpPr/>
          <p:nvPr/>
        </p:nvSpPr>
        <p:spPr>
          <a:xfrm>
            <a:off x="6873086" y="1092369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master</a:t>
            </a:r>
            <a:endParaRPr lang="de-DE" dirty="0"/>
          </a:p>
        </p:txBody>
      </p:sp>
      <p:cxnSp>
        <p:nvCxnSpPr>
          <p:cNvPr id="50" name="Gerade Verbindung mit Pfeil 49"/>
          <p:cNvCxnSpPr>
            <a:stCxn id="48" idx="2"/>
            <a:endCxn id="21" idx="1"/>
          </p:cNvCxnSpPr>
          <p:nvPr/>
        </p:nvCxnSpPr>
        <p:spPr>
          <a:xfrm>
            <a:off x="7804168" y="1398953"/>
            <a:ext cx="432665" cy="7275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Rechteck 43"/>
          <p:cNvSpPr/>
          <p:nvPr/>
        </p:nvSpPr>
        <p:spPr>
          <a:xfrm>
            <a:off x="4820527" y="1244769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origin</a:t>
            </a:r>
            <a:r>
              <a:rPr lang="de-DE" dirty="0" smtClean="0"/>
              <a:t>/</a:t>
            </a:r>
            <a:r>
              <a:rPr lang="de-DE" dirty="0" err="1" smtClean="0"/>
              <a:t>master</a:t>
            </a:r>
            <a:endParaRPr lang="de-DE" dirty="0"/>
          </a:p>
        </p:txBody>
      </p:sp>
      <p:cxnSp>
        <p:nvCxnSpPr>
          <p:cNvPr id="16" name="Gerade Verbindung mit Pfeil 15"/>
          <p:cNvCxnSpPr>
            <a:stCxn id="44" idx="2"/>
          </p:cNvCxnSpPr>
          <p:nvPr/>
        </p:nvCxnSpPr>
        <p:spPr>
          <a:xfrm>
            <a:off x="5751609" y="1551353"/>
            <a:ext cx="2399709" cy="5751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Abgerundete rechteckige Legende 45"/>
          <p:cNvSpPr/>
          <p:nvPr/>
        </p:nvSpPr>
        <p:spPr>
          <a:xfrm>
            <a:off x="1953159" y="4540369"/>
            <a:ext cx="3205517" cy="1664314"/>
          </a:xfrm>
          <a:prstGeom prst="wedgeRoundRectCallout">
            <a:avLst>
              <a:gd name="adj1" fmla="val -32708"/>
              <a:gd name="adj2" fmla="val -101567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checkout</a:t>
            </a:r>
            <a:r>
              <a:rPr lang="de-DE" dirty="0" smtClean="0"/>
              <a:t> </a:t>
            </a:r>
            <a:r>
              <a:rPr lang="de-DE" dirty="0" err="1" smtClean="0"/>
              <a:t>master</a:t>
            </a:r>
            <a:endParaRPr lang="de-DE" dirty="0" smtClean="0"/>
          </a:p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merge</a:t>
            </a:r>
            <a:r>
              <a:rPr lang="de-DE" dirty="0" smtClean="0"/>
              <a:t> </a:t>
            </a:r>
            <a:r>
              <a:rPr lang="de-DE" dirty="0" err="1" smtClean="0"/>
              <a:t>feature</a:t>
            </a:r>
            <a:endParaRPr lang="de-DE" dirty="0" smtClean="0"/>
          </a:p>
          <a:p>
            <a:r>
              <a:rPr lang="de-DE" dirty="0" err="1" smtClean="0"/>
              <a:t>git</a:t>
            </a:r>
            <a:r>
              <a:rPr lang="de-DE" dirty="0" smtClean="0"/>
              <a:t> push </a:t>
            </a:r>
            <a:r>
              <a:rPr lang="de-DE" dirty="0" err="1" smtClean="0"/>
              <a:t>origin</a:t>
            </a:r>
            <a:r>
              <a:rPr lang="de-DE" dirty="0" smtClean="0"/>
              <a:t>/</a:t>
            </a:r>
            <a:r>
              <a:rPr lang="de-DE" dirty="0" err="1" smtClean="0"/>
              <a:t>master</a:t>
            </a:r>
            <a:endParaRPr lang="de-DE" dirty="0" smtClean="0"/>
          </a:p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branch</a:t>
            </a:r>
            <a:r>
              <a:rPr lang="de-DE" dirty="0" smtClean="0"/>
              <a:t> -d </a:t>
            </a:r>
            <a:r>
              <a:rPr lang="de-DE" dirty="0" err="1" smtClean="0"/>
              <a:t>feature</a:t>
            </a:r>
            <a:endParaRPr lang="de-DE" dirty="0" smtClean="0"/>
          </a:p>
          <a:p>
            <a:r>
              <a:rPr lang="de-DE" dirty="0" err="1" smtClean="0"/>
              <a:t>git</a:t>
            </a:r>
            <a:r>
              <a:rPr lang="de-DE" dirty="0" smtClean="0"/>
              <a:t> push </a:t>
            </a:r>
            <a:r>
              <a:rPr lang="de-DE" dirty="0" err="1" smtClean="0"/>
              <a:t>origin</a:t>
            </a:r>
            <a:r>
              <a:rPr lang="de-DE" dirty="0" smtClean="0"/>
              <a:t> :</a:t>
            </a:r>
            <a:r>
              <a:rPr lang="de-DE" dirty="0" err="1" smtClean="0"/>
              <a:t>feature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205205805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„Best Practice“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de-DE" dirty="0" smtClean="0"/>
              <a:t>Wie kann man den </a:t>
            </a:r>
            <a:r>
              <a:rPr lang="de-DE" dirty="0" err="1" smtClean="0"/>
              <a:t>master</a:t>
            </a:r>
            <a:r>
              <a:rPr lang="de-DE" dirty="0" smtClean="0"/>
              <a:t> mit den </a:t>
            </a:r>
            <a:r>
              <a:rPr lang="de-DE" dirty="0" err="1" smtClean="0"/>
              <a:t>Bugfixes</a:t>
            </a:r>
            <a:r>
              <a:rPr lang="de-DE" dirty="0" smtClean="0"/>
              <a:t> aus einem Release-</a:t>
            </a:r>
            <a:r>
              <a:rPr lang="de-DE" dirty="0" err="1" smtClean="0"/>
              <a:t>Branch</a:t>
            </a:r>
            <a:r>
              <a:rPr lang="de-DE" dirty="0" smtClean="0"/>
              <a:t> aktuell hallten?</a:t>
            </a:r>
          </a:p>
        </p:txBody>
      </p:sp>
    </p:spTree>
    <p:extLst>
      <p:ext uri="{BB962C8B-B14F-4D97-AF65-F5344CB8AC3E}">
        <p14:creationId xmlns:p14="http://schemas.microsoft.com/office/powerpoint/2010/main" val="176529137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388563" y="352707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M1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3" name="Oval 2"/>
          <p:cNvSpPr/>
          <p:nvPr/>
        </p:nvSpPr>
        <p:spPr>
          <a:xfrm>
            <a:off x="1343869" y="352707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M2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4" name="Gerade Verbindung mit Pfeil 3"/>
          <p:cNvCxnSpPr>
            <a:stCxn id="3" idx="2"/>
            <a:endCxn id="2" idx="6"/>
          </p:cNvCxnSpPr>
          <p:nvPr/>
        </p:nvCxnSpPr>
        <p:spPr>
          <a:xfrm flipH="1">
            <a:off x="972494" y="3811764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2380347" y="352707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M3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6" name="Gerade Verbindung mit Pfeil 5"/>
          <p:cNvCxnSpPr>
            <a:stCxn id="5" idx="2"/>
            <a:endCxn id="3" idx="6"/>
          </p:cNvCxnSpPr>
          <p:nvPr/>
        </p:nvCxnSpPr>
        <p:spPr>
          <a:xfrm flipH="1">
            <a:off x="1927800" y="3811764"/>
            <a:ext cx="4525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3379448" y="352707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M4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8" name="Gerade Verbindung mit Pfeil 7"/>
          <p:cNvCxnSpPr>
            <a:stCxn id="7" idx="2"/>
            <a:endCxn id="5" idx="6"/>
          </p:cNvCxnSpPr>
          <p:nvPr/>
        </p:nvCxnSpPr>
        <p:spPr>
          <a:xfrm flipH="1">
            <a:off x="2964278" y="3811764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4334754" y="352707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err="1" smtClean="0">
                <a:latin typeface="Courier New"/>
                <a:cs typeface="Courier New"/>
              </a:rPr>
              <a:t>merge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11" name="Gerade Verbindung mit Pfeil 10"/>
          <p:cNvCxnSpPr>
            <a:stCxn id="9" idx="2"/>
            <a:endCxn id="7" idx="6"/>
          </p:cNvCxnSpPr>
          <p:nvPr/>
        </p:nvCxnSpPr>
        <p:spPr>
          <a:xfrm flipH="1">
            <a:off x="3963379" y="3811764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5254446" y="3528715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M5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14" name="Gerade Verbindung mit Pfeil 13"/>
          <p:cNvCxnSpPr>
            <a:stCxn id="12" idx="2"/>
            <a:endCxn id="9" idx="6"/>
          </p:cNvCxnSpPr>
          <p:nvPr/>
        </p:nvCxnSpPr>
        <p:spPr>
          <a:xfrm flipH="1" flipV="1">
            <a:off x="4918685" y="3811764"/>
            <a:ext cx="335761" cy="16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6232531" y="353035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M6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17" name="Gerade Verbindung mit Pfeil 16"/>
          <p:cNvCxnSpPr>
            <a:stCxn id="15" idx="2"/>
            <a:endCxn id="12" idx="6"/>
          </p:cNvCxnSpPr>
          <p:nvPr/>
        </p:nvCxnSpPr>
        <p:spPr>
          <a:xfrm flipH="1" flipV="1">
            <a:off x="5838377" y="3813401"/>
            <a:ext cx="394154" cy="16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7239812" y="3531989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M7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20" name="Gerade Verbindung mit Pfeil 19"/>
          <p:cNvCxnSpPr>
            <a:stCxn id="18" idx="2"/>
            <a:endCxn id="15" idx="6"/>
          </p:cNvCxnSpPr>
          <p:nvPr/>
        </p:nvCxnSpPr>
        <p:spPr>
          <a:xfrm flipH="1" flipV="1">
            <a:off x="6816462" y="3815038"/>
            <a:ext cx="423350" cy="16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8211474" y="3531989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err="1" smtClean="0">
                <a:latin typeface="Courier New"/>
                <a:cs typeface="Courier New"/>
              </a:rPr>
              <a:t>merge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23" name="Gerade Verbindung mit Pfeil 22"/>
          <p:cNvCxnSpPr>
            <a:stCxn id="21" idx="2"/>
            <a:endCxn id="18" idx="6"/>
          </p:cNvCxnSpPr>
          <p:nvPr/>
        </p:nvCxnSpPr>
        <p:spPr>
          <a:xfrm flipH="1">
            <a:off x="7823743" y="3816675"/>
            <a:ext cx="38773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1927800" y="426419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F1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26" name="Gerade Verbindung mit Pfeil 25"/>
          <p:cNvCxnSpPr>
            <a:stCxn id="24" idx="1"/>
          </p:cNvCxnSpPr>
          <p:nvPr/>
        </p:nvCxnSpPr>
        <p:spPr>
          <a:xfrm flipH="1" flipV="1">
            <a:off x="1782754" y="4101361"/>
            <a:ext cx="230561" cy="2462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2904122" y="426419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F2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3903223" y="426419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F3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30" name="Gerade Verbindung mit Pfeil 29"/>
          <p:cNvCxnSpPr>
            <a:stCxn id="29" idx="2"/>
            <a:endCxn id="28" idx="6"/>
          </p:cNvCxnSpPr>
          <p:nvPr/>
        </p:nvCxnSpPr>
        <p:spPr>
          <a:xfrm flipH="1">
            <a:off x="3488053" y="4548879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4858529" y="426419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F4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32" name="Gerade Verbindung mit Pfeil 31"/>
          <p:cNvCxnSpPr>
            <a:stCxn id="31" idx="2"/>
            <a:endCxn id="29" idx="6"/>
          </p:cNvCxnSpPr>
          <p:nvPr/>
        </p:nvCxnSpPr>
        <p:spPr>
          <a:xfrm flipH="1">
            <a:off x="4487154" y="4548879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5778221" y="4265830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F5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34" name="Gerade Verbindung mit Pfeil 33"/>
          <p:cNvCxnSpPr>
            <a:stCxn id="33" idx="2"/>
            <a:endCxn id="31" idx="6"/>
          </p:cNvCxnSpPr>
          <p:nvPr/>
        </p:nvCxnSpPr>
        <p:spPr>
          <a:xfrm flipH="1" flipV="1">
            <a:off x="5442460" y="4548879"/>
            <a:ext cx="335761" cy="16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6756306" y="4267467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F6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36" name="Gerade Verbindung mit Pfeil 35"/>
          <p:cNvCxnSpPr>
            <a:stCxn id="35" idx="2"/>
            <a:endCxn id="33" idx="6"/>
          </p:cNvCxnSpPr>
          <p:nvPr/>
        </p:nvCxnSpPr>
        <p:spPr>
          <a:xfrm flipH="1" flipV="1">
            <a:off x="6362152" y="4550516"/>
            <a:ext cx="394154" cy="16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/>
          <p:cNvCxnSpPr>
            <a:stCxn id="28" idx="2"/>
            <a:endCxn id="24" idx="6"/>
          </p:cNvCxnSpPr>
          <p:nvPr/>
        </p:nvCxnSpPr>
        <p:spPr>
          <a:xfrm flipH="1">
            <a:off x="2511731" y="4548879"/>
            <a:ext cx="39239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7823743" y="426419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F7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45" name="Gerade Verbindung mit Pfeil 44"/>
          <p:cNvCxnSpPr>
            <a:stCxn id="43" idx="2"/>
            <a:endCxn id="35" idx="6"/>
          </p:cNvCxnSpPr>
          <p:nvPr/>
        </p:nvCxnSpPr>
        <p:spPr>
          <a:xfrm flipH="1">
            <a:off x="7340237" y="4548879"/>
            <a:ext cx="483506" cy="32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mit Pfeil 46"/>
          <p:cNvCxnSpPr>
            <a:stCxn id="21" idx="4"/>
            <a:endCxn id="43" idx="7"/>
          </p:cNvCxnSpPr>
          <p:nvPr/>
        </p:nvCxnSpPr>
        <p:spPr>
          <a:xfrm flipH="1">
            <a:off x="8322159" y="4101360"/>
            <a:ext cx="181281" cy="2462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Rechteck 47"/>
          <p:cNvSpPr/>
          <p:nvPr/>
        </p:nvSpPr>
        <p:spPr>
          <a:xfrm>
            <a:off x="6933242" y="2581214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master</a:t>
            </a:r>
            <a:endParaRPr lang="de-DE" dirty="0"/>
          </a:p>
        </p:txBody>
      </p:sp>
      <p:cxnSp>
        <p:nvCxnSpPr>
          <p:cNvPr id="50" name="Gerade Verbindung mit Pfeil 49"/>
          <p:cNvCxnSpPr>
            <a:stCxn id="48" idx="2"/>
            <a:endCxn id="21" idx="1"/>
          </p:cNvCxnSpPr>
          <p:nvPr/>
        </p:nvCxnSpPr>
        <p:spPr>
          <a:xfrm>
            <a:off x="7864324" y="2887798"/>
            <a:ext cx="432665" cy="7275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Rechteck 43"/>
          <p:cNvSpPr/>
          <p:nvPr/>
        </p:nvSpPr>
        <p:spPr>
          <a:xfrm>
            <a:off x="4880683" y="2733614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origin</a:t>
            </a:r>
            <a:r>
              <a:rPr lang="de-DE" dirty="0" smtClean="0"/>
              <a:t>/</a:t>
            </a:r>
            <a:r>
              <a:rPr lang="de-DE" dirty="0" err="1" smtClean="0"/>
              <a:t>master</a:t>
            </a:r>
            <a:endParaRPr lang="de-DE" dirty="0"/>
          </a:p>
        </p:txBody>
      </p:sp>
      <p:cxnSp>
        <p:nvCxnSpPr>
          <p:cNvPr id="16" name="Gerade Verbindung mit Pfeil 15"/>
          <p:cNvCxnSpPr>
            <a:stCxn id="44" idx="2"/>
          </p:cNvCxnSpPr>
          <p:nvPr/>
        </p:nvCxnSpPr>
        <p:spPr>
          <a:xfrm>
            <a:off x="5811765" y="3040198"/>
            <a:ext cx="2399709" cy="5751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>
            <a:stCxn id="9" idx="3"/>
            <a:endCxn id="29" idx="0"/>
          </p:cNvCxnSpPr>
          <p:nvPr/>
        </p:nvCxnSpPr>
        <p:spPr>
          <a:xfrm flipH="1">
            <a:off x="4195189" y="4013067"/>
            <a:ext cx="225080" cy="2511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Rechteck 48"/>
          <p:cNvSpPr/>
          <p:nvPr/>
        </p:nvSpPr>
        <p:spPr>
          <a:xfrm>
            <a:off x="6756306" y="5294476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origin</a:t>
            </a:r>
            <a:r>
              <a:rPr lang="de-DE" dirty="0" smtClean="0"/>
              <a:t>/</a:t>
            </a:r>
            <a:r>
              <a:rPr lang="de-DE" dirty="0" err="1" smtClean="0"/>
              <a:t>release</a:t>
            </a:r>
            <a:endParaRPr lang="de-DE" dirty="0"/>
          </a:p>
        </p:txBody>
      </p:sp>
      <p:cxnSp>
        <p:nvCxnSpPr>
          <p:cNvPr id="22" name="Gerade Verbindung mit Pfeil 21"/>
          <p:cNvCxnSpPr>
            <a:stCxn id="49" idx="0"/>
          </p:cNvCxnSpPr>
          <p:nvPr/>
        </p:nvCxnSpPr>
        <p:spPr>
          <a:xfrm flipV="1">
            <a:off x="7687388" y="4836838"/>
            <a:ext cx="328833" cy="4576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Abgerundete rechteckige Legende 50"/>
          <p:cNvSpPr/>
          <p:nvPr/>
        </p:nvSpPr>
        <p:spPr>
          <a:xfrm>
            <a:off x="2170058" y="2322919"/>
            <a:ext cx="2164696" cy="821390"/>
          </a:xfrm>
          <a:prstGeom prst="wedgeRoundRectCallout">
            <a:avLst>
              <a:gd name="adj1" fmla="val 57317"/>
              <a:gd name="adj2" fmla="val 118829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merge</a:t>
            </a:r>
            <a:r>
              <a:rPr lang="de-DE" dirty="0" smtClean="0"/>
              <a:t> </a:t>
            </a:r>
            <a:r>
              <a:rPr lang="de-DE" dirty="0" err="1" smtClean="0"/>
              <a:t>origin</a:t>
            </a:r>
            <a:r>
              <a:rPr lang="de-DE" dirty="0" smtClean="0"/>
              <a:t>/</a:t>
            </a:r>
            <a:r>
              <a:rPr lang="de-DE" dirty="0" err="1" smtClean="0"/>
              <a:t>release</a:t>
            </a:r>
            <a:endParaRPr lang="de-DE" dirty="0" smtClean="0"/>
          </a:p>
        </p:txBody>
      </p:sp>
      <p:sp>
        <p:nvSpPr>
          <p:cNvPr id="52" name="Abgerundete rechteckige Legende 51"/>
          <p:cNvSpPr/>
          <p:nvPr/>
        </p:nvSpPr>
        <p:spPr>
          <a:xfrm>
            <a:off x="4980172" y="1205184"/>
            <a:ext cx="2164696" cy="821390"/>
          </a:xfrm>
          <a:prstGeom prst="wedgeRoundRectCallout">
            <a:avLst>
              <a:gd name="adj1" fmla="val 103849"/>
              <a:gd name="adj2" fmla="val 264575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merge</a:t>
            </a:r>
            <a:r>
              <a:rPr lang="de-DE" dirty="0" smtClean="0"/>
              <a:t> </a:t>
            </a:r>
            <a:r>
              <a:rPr lang="de-DE" dirty="0" err="1" smtClean="0"/>
              <a:t>origin</a:t>
            </a:r>
            <a:r>
              <a:rPr lang="de-DE" dirty="0" smtClean="0"/>
              <a:t>/</a:t>
            </a:r>
            <a:r>
              <a:rPr lang="de-DE" dirty="0" err="1" smtClean="0"/>
              <a:t>release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264183838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„Best(???) Practice“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 smtClean="0"/>
              <a:t>Rebase</a:t>
            </a:r>
            <a:r>
              <a:rPr lang="de-DE" dirty="0" smtClean="0"/>
              <a:t> eines Remote </a:t>
            </a:r>
            <a:r>
              <a:rPr lang="de-DE" dirty="0" err="1" smtClean="0"/>
              <a:t>Branches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7955603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328407" y="203823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M1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3" name="Oval 2"/>
          <p:cNvSpPr/>
          <p:nvPr/>
        </p:nvSpPr>
        <p:spPr>
          <a:xfrm>
            <a:off x="1283713" y="203823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M2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4" name="Gerade Verbindung mit Pfeil 3"/>
          <p:cNvCxnSpPr>
            <a:stCxn id="3" idx="2"/>
            <a:endCxn id="2" idx="6"/>
          </p:cNvCxnSpPr>
          <p:nvPr/>
        </p:nvCxnSpPr>
        <p:spPr>
          <a:xfrm flipH="1">
            <a:off x="912338" y="2322919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2320191" y="203823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M3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6" name="Gerade Verbindung mit Pfeil 5"/>
          <p:cNvCxnSpPr>
            <a:stCxn id="5" idx="2"/>
            <a:endCxn id="3" idx="6"/>
          </p:cNvCxnSpPr>
          <p:nvPr/>
        </p:nvCxnSpPr>
        <p:spPr>
          <a:xfrm flipH="1">
            <a:off x="1867644" y="2322919"/>
            <a:ext cx="4525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3319292" y="203823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M4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8" name="Gerade Verbindung mit Pfeil 7"/>
          <p:cNvCxnSpPr>
            <a:stCxn id="7" idx="2"/>
            <a:endCxn id="5" idx="6"/>
          </p:cNvCxnSpPr>
          <p:nvPr/>
        </p:nvCxnSpPr>
        <p:spPr>
          <a:xfrm flipH="1">
            <a:off x="2904122" y="2322919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4274598" y="203823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M5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11" name="Gerade Verbindung mit Pfeil 10"/>
          <p:cNvCxnSpPr>
            <a:stCxn id="9" idx="2"/>
            <a:endCxn id="7" idx="6"/>
          </p:cNvCxnSpPr>
          <p:nvPr/>
        </p:nvCxnSpPr>
        <p:spPr>
          <a:xfrm flipH="1">
            <a:off x="3903223" y="2322919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1867644" y="277534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F1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26" name="Gerade Verbindung mit Pfeil 25"/>
          <p:cNvCxnSpPr>
            <a:stCxn id="24" idx="1"/>
          </p:cNvCxnSpPr>
          <p:nvPr/>
        </p:nvCxnSpPr>
        <p:spPr>
          <a:xfrm flipH="1" flipV="1">
            <a:off x="1722598" y="2612516"/>
            <a:ext cx="230561" cy="2462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2843966" y="277534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F2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3843067" y="277534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F3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30" name="Gerade Verbindung mit Pfeil 29"/>
          <p:cNvCxnSpPr>
            <a:stCxn id="29" idx="2"/>
            <a:endCxn id="28" idx="6"/>
          </p:cNvCxnSpPr>
          <p:nvPr/>
        </p:nvCxnSpPr>
        <p:spPr>
          <a:xfrm flipH="1">
            <a:off x="3427897" y="3060034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/>
          <p:cNvCxnSpPr>
            <a:stCxn id="28" idx="2"/>
            <a:endCxn id="24" idx="6"/>
          </p:cNvCxnSpPr>
          <p:nvPr/>
        </p:nvCxnSpPr>
        <p:spPr>
          <a:xfrm flipH="1">
            <a:off x="2451575" y="3060034"/>
            <a:ext cx="39239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Rechteck 47"/>
          <p:cNvSpPr/>
          <p:nvPr/>
        </p:nvSpPr>
        <p:spPr>
          <a:xfrm>
            <a:off x="3219438" y="1045707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origin</a:t>
            </a:r>
            <a:r>
              <a:rPr lang="de-DE" dirty="0" smtClean="0"/>
              <a:t>/</a:t>
            </a:r>
            <a:r>
              <a:rPr lang="de-DE" dirty="0" err="1" smtClean="0"/>
              <a:t>master</a:t>
            </a:r>
            <a:endParaRPr lang="de-DE" dirty="0"/>
          </a:p>
        </p:txBody>
      </p:sp>
      <p:cxnSp>
        <p:nvCxnSpPr>
          <p:cNvPr id="50" name="Gerade Verbindung mit Pfeil 49"/>
          <p:cNvCxnSpPr>
            <a:stCxn id="48" idx="2"/>
            <a:endCxn id="9" idx="0"/>
          </p:cNvCxnSpPr>
          <p:nvPr/>
        </p:nvCxnSpPr>
        <p:spPr>
          <a:xfrm>
            <a:off x="4150520" y="1352291"/>
            <a:ext cx="416044" cy="6859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Rechteck 50"/>
          <p:cNvSpPr/>
          <p:nvPr/>
        </p:nvSpPr>
        <p:spPr>
          <a:xfrm>
            <a:off x="2705413" y="4029423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feature</a:t>
            </a:r>
            <a:endParaRPr lang="de-DE" dirty="0"/>
          </a:p>
        </p:txBody>
      </p:sp>
      <p:cxnSp>
        <p:nvCxnSpPr>
          <p:cNvPr id="53" name="Gerade Verbindung mit Pfeil 52"/>
          <p:cNvCxnSpPr>
            <a:stCxn id="51" idx="0"/>
          </p:cNvCxnSpPr>
          <p:nvPr/>
        </p:nvCxnSpPr>
        <p:spPr>
          <a:xfrm flipV="1">
            <a:off x="3636495" y="3344720"/>
            <a:ext cx="431022" cy="68470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Rechteck 67"/>
          <p:cNvSpPr/>
          <p:nvPr/>
        </p:nvSpPr>
        <p:spPr>
          <a:xfrm>
            <a:off x="4274598" y="3584480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origin</a:t>
            </a:r>
            <a:r>
              <a:rPr lang="de-DE" dirty="0" smtClean="0"/>
              <a:t>/</a:t>
            </a:r>
            <a:r>
              <a:rPr lang="de-DE" dirty="0" err="1" smtClean="0"/>
              <a:t>feature</a:t>
            </a:r>
            <a:endParaRPr lang="de-DE" dirty="0"/>
          </a:p>
        </p:txBody>
      </p:sp>
      <p:cxnSp>
        <p:nvCxnSpPr>
          <p:cNvPr id="25" name="Gerade Verbindung mit Pfeil 24"/>
          <p:cNvCxnSpPr>
            <a:stCxn id="68" idx="0"/>
            <a:endCxn id="29" idx="5"/>
          </p:cNvCxnSpPr>
          <p:nvPr/>
        </p:nvCxnSpPr>
        <p:spPr>
          <a:xfrm flipH="1" flipV="1">
            <a:off x="4341483" y="3261337"/>
            <a:ext cx="864197" cy="32314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707523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328407" y="203823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M1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3" name="Oval 2"/>
          <p:cNvSpPr/>
          <p:nvPr/>
        </p:nvSpPr>
        <p:spPr>
          <a:xfrm>
            <a:off x="1283713" y="203823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M2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4" name="Gerade Verbindung mit Pfeil 3"/>
          <p:cNvCxnSpPr>
            <a:stCxn id="3" idx="2"/>
            <a:endCxn id="2" idx="6"/>
          </p:cNvCxnSpPr>
          <p:nvPr/>
        </p:nvCxnSpPr>
        <p:spPr>
          <a:xfrm flipH="1">
            <a:off x="912338" y="2322919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2320191" y="203823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M3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6" name="Gerade Verbindung mit Pfeil 5"/>
          <p:cNvCxnSpPr>
            <a:stCxn id="5" idx="2"/>
            <a:endCxn id="3" idx="6"/>
          </p:cNvCxnSpPr>
          <p:nvPr/>
        </p:nvCxnSpPr>
        <p:spPr>
          <a:xfrm flipH="1">
            <a:off x="1867644" y="2322919"/>
            <a:ext cx="4525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3319292" y="203823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M4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8" name="Gerade Verbindung mit Pfeil 7"/>
          <p:cNvCxnSpPr>
            <a:stCxn id="7" idx="2"/>
            <a:endCxn id="5" idx="6"/>
          </p:cNvCxnSpPr>
          <p:nvPr/>
        </p:nvCxnSpPr>
        <p:spPr>
          <a:xfrm flipH="1">
            <a:off x="2904122" y="2322919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4274598" y="203823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M5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11" name="Gerade Verbindung mit Pfeil 10"/>
          <p:cNvCxnSpPr>
            <a:stCxn id="9" idx="2"/>
            <a:endCxn id="7" idx="6"/>
          </p:cNvCxnSpPr>
          <p:nvPr/>
        </p:nvCxnSpPr>
        <p:spPr>
          <a:xfrm flipH="1">
            <a:off x="3903223" y="2322919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1867644" y="2775348"/>
            <a:ext cx="583931" cy="569371"/>
          </a:xfrm>
          <a:prstGeom prst="ellipse">
            <a:avLst/>
          </a:prstGeom>
          <a:solidFill>
            <a:srgbClr val="7F7F7F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F1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26" name="Gerade Verbindung mit Pfeil 25"/>
          <p:cNvCxnSpPr>
            <a:stCxn id="24" idx="1"/>
          </p:cNvCxnSpPr>
          <p:nvPr/>
        </p:nvCxnSpPr>
        <p:spPr>
          <a:xfrm flipH="1" flipV="1">
            <a:off x="1722598" y="2612516"/>
            <a:ext cx="230561" cy="2462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2843966" y="2775348"/>
            <a:ext cx="583931" cy="569371"/>
          </a:xfrm>
          <a:prstGeom prst="ellipse">
            <a:avLst/>
          </a:prstGeom>
          <a:solidFill>
            <a:srgbClr val="7F7F7F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F2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3843067" y="2775348"/>
            <a:ext cx="583931" cy="569371"/>
          </a:xfrm>
          <a:prstGeom prst="ellipse">
            <a:avLst/>
          </a:prstGeom>
          <a:solidFill>
            <a:srgbClr val="7F7F7F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F3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30" name="Gerade Verbindung mit Pfeil 29"/>
          <p:cNvCxnSpPr>
            <a:stCxn id="29" idx="2"/>
            <a:endCxn id="28" idx="6"/>
          </p:cNvCxnSpPr>
          <p:nvPr/>
        </p:nvCxnSpPr>
        <p:spPr>
          <a:xfrm flipH="1">
            <a:off x="3427897" y="3060034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/>
          <p:cNvCxnSpPr>
            <a:stCxn id="28" idx="2"/>
            <a:endCxn id="24" idx="6"/>
          </p:cNvCxnSpPr>
          <p:nvPr/>
        </p:nvCxnSpPr>
        <p:spPr>
          <a:xfrm flipH="1">
            <a:off x="2451575" y="3060034"/>
            <a:ext cx="39239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/>
          <p:cNvCxnSpPr>
            <a:stCxn id="41" idx="7"/>
            <a:endCxn id="9" idx="4"/>
          </p:cNvCxnSpPr>
          <p:nvPr/>
        </p:nvCxnSpPr>
        <p:spPr>
          <a:xfrm flipV="1">
            <a:off x="3073195" y="2607604"/>
            <a:ext cx="1493369" cy="11440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Rechteck 47"/>
          <p:cNvSpPr/>
          <p:nvPr/>
        </p:nvSpPr>
        <p:spPr>
          <a:xfrm>
            <a:off x="3793991" y="1118704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origin</a:t>
            </a:r>
            <a:r>
              <a:rPr lang="de-DE" dirty="0" smtClean="0"/>
              <a:t>/</a:t>
            </a:r>
            <a:r>
              <a:rPr lang="de-DE" dirty="0" err="1" smtClean="0"/>
              <a:t>master</a:t>
            </a:r>
            <a:endParaRPr lang="de-DE" dirty="0"/>
          </a:p>
        </p:txBody>
      </p:sp>
      <p:cxnSp>
        <p:nvCxnSpPr>
          <p:cNvPr id="50" name="Gerade Verbindung mit Pfeil 49"/>
          <p:cNvCxnSpPr>
            <a:stCxn id="48" idx="2"/>
            <a:endCxn id="9" idx="0"/>
          </p:cNvCxnSpPr>
          <p:nvPr/>
        </p:nvCxnSpPr>
        <p:spPr>
          <a:xfrm flipH="1">
            <a:off x="4566564" y="1425288"/>
            <a:ext cx="158509" cy="6129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Rechteck 50"/>
          <p:cNvSpPr/>
          <p:nvPr/>
        </p:nvSpPr>
        <p:spPr>
          <a:xfrm>
            <a:off x="3370516" y="4919978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feature</a:t>
            </a:r>
            <a:endParaRPr lang="de-DE" dirty="0"/>
          </a:p>
        </p:txBody>
      </p:sp>
      <p:cxnSp>
        <p:nvCxnSpPr>
          <p:cNvPr id="53" name="Gerade Verbindung mit Pfeil 52"/>
          <p:cNvCxnSpPr>
            <a:stCxn id="51" idx="0"/>
            <a:endCxn id="46" idx="4"/>
          </p:cNvCxnSpPr>
          <p:nvPr/>
        </p:nvCxnSpPr>
        <p:spPr>
          <a:xfrm flipV="1">
            <a:off x="4301598" y="4237615"/>
            <a:ext cx="540570" cy="6823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2574779" y="3668244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F1‘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3551101" y="3668244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F2‘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46" name="Oval 45"/>
          <p:cNvSpPr/>
          <p:nvPr/>
        </p:nvSpPr>
        <p:spPr>
          <a:xfrm>
            <a:off x="4550202" y="3668244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F3‘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49" name="Gerade Verbindung mit Pfeil 48"/>
          <p:cNvCxnSpPr>
            <a:stCxn id="44" idx="2"/>
            <a:endCxn id="41" idx="6"/>
          </p:cNvCxnSpPr>
          <p:nvPr/>
        </p:nvCxnSpPr>
        <p:spPr>
          <a:xfrm flipH="1">
            <a:off x="3158710" y="3952930"/>
            <a:ext cx="39239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>
            <a:stCxn id="46" idx="2"/>
            <a:endCxn id="44" idx="6"/>
          </p:cNvCxnSpPr>
          <p:nvPr/>
        </p:nvCxnSpPr>
        <p:spPr>
          <a:xfrm flipH="1">
            <a:off x="4135032" y="3952930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Abgerundete rechteckige Legende 67"/>
          <p:cNvSpPr/>
          <p:nvPr/>
        </p:nvSpPr>
        <p:spPr>
          <a:xfrm>
            <a:off x="5158676" y="5536947"/>
            <a:ext cx="3205517" cy="821390"/>
          </a:xfrm>
          <a:prstGeom prst="wedgeRoundRectCallout">
            <a:avLst>
              <a:gd name="adj1" fmla="val -32708"/>
              <a:gd name="adj2" fmla="val -101567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rebase</a:t>
            </a:r>
            <a:r>
              <a:rPr lang="de-DE" dirty="0" smtClean="0"/>
              <a:t> </a:t>
            </a:r>
            <a:r>
              <a:rPr lang="de-DE" dirty="0" err="1" smtClean="0"/>
              <a:t>server</a:t>
            </a:r>
            <a:r>
              <a:rPr lang="de-DE" dirty="0" smtClean="0"/>
              <a:t>/</a:t>
            </a:r>
            <a:r>
              <a:rPr lang="de-DE" dirty="0" err="1" smtClean="0"/>
              <a:t>master</a:t>
            </a:r>
            <a:endParaRPr lang="de-DE" dirty="0" smtClean="0"/>
          </a:p>
          <a:p>
            <a:r>
              <a:rPr lang="de-DE" dirty="0" err="1" smtClean="0"/>
              <a:t>git</a:t>
            </a:r>
            <a:r>
              <a:rPr lang="de-DE" dirty="0" smtClean="0"/>
              <a:t> push </a:t>
            </a:r>
            <a:r>
              <a:rPr lang="de-DE" dirty="0" err="1" smtClean="0"/>
              <a:t>server</a:t>
            </a:r>
            <a:r>
              <a:rPr lang="de-DE" dirty="0" smtClean="0"/>
              <a:t> -f </a:t>
            </a:r>
            <a:r>
              <a:rPr lang="de-DE" dirty="0" err="1" smtClean="0"/>
              <a:t>feature</a:t>
            </a:r>
            <a:endParaRPr lang="de-DE" dirty="0" smtClean="0"/>
          </a:p>
        </p:txBody>
      </p:sp>
      <p:sp>
        <p:nvSpPr>
          <p:cNvPr id="69" name="Rechteck 68"/>
          <p:cNvSpPr/>
          <p:nvPr/>
        </p:nvSpPr>
        <p:spPr>
          <a:xfrm>
            <a:off x="5441836" y="4573427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origin</a:t>
            </a:r>
            <a:r>
              <a:rPr lang="de-DE" dirty="0" smtClean="0"/>
              <a:t>/</a:t>
            </a:r>
            <a:r>
              <a:rPr lang="de-DE" dirty="0" err="1" smtClean="0"/>
              <a:t>feature</a:t>
            </a:r>
            <a:endParaRPr lang="de-DE" dirty="0"/>
          </a:p>
        </p:txBody>
      </p:sp>
      <p:cxnSp>
        <p:nvCxnSpPr>
          <p:cNvPr id="23" name="Gerade Verbindung mit Pfeil 22"/>
          <p:cNvCxnSpPr>
            <a:stCxn id="69" idx="0"/>
            <a:endCxn id="46" idx="5"/>
          </p:cNvCxnSpPr>
          <p:nvPr/>
        </p:nvCxnSpPr>
        <p:spPr>
          <a:xfrm flipH="1" flipV="1">
            <a:off x="5048618" y="4154233"/>
            <a:ext cx="1324300" cy="4191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Oval 69"/>
          <p:cNvSpPr/>
          <p:nvPr/>
        </p:nvSpPr>
        <p:spPr>
          <a:xfrm>
            <a:off x="7115162" y="750031"/>
            <a:ext cx="1502172" cy="1474524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600" dirty="0" smtClean="0"/>
              <a:t>!</a:t>
            </a:r>
            <a:endParaRPr lang="de-DE" sz="9600" dirty="0"/>
          </a:p>
        </p:txBody>
      </p:sp>
    </p:spTree>
    <p:extLst>
      <p:ext uri="{BB962C8B-B14F-4D97-AF65-F5344CB8AC3E}">
        <p14:creationId xmlns:p14="http://schemas.microsoft.com/office/powerpoint/2010/main" val="1730486095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328407" y="203823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M1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3" name="Oval 2"/>
          <p:cNvSpPr/>
          <p:nvPr/>
        </p:nvSpPr>
        <p:spPr>
          <a:xfrm>
            <a:off x="1283713" y="203823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M2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4" name="Gerade Verbindung mit Pfeil 3"/>
          <p:cNvCxnSpPr>
            <a:stCxn id="3" idx="2"/>
            <a:endCxn id="2" idx="6"/>
          </p:cNvCxnSpPr>
          <p:nvPr/>
        </p:nvCxnSpPr>
        <p:spPr>
          <a:xfrm flipH="1">
            <a:off x="912338" y="2322919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2320191" y="203823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M3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6" name="Gerade Verbindung mit Pfeil 5"/>
          <p:cNvCxnSpPr>
            <a:stCxn id="5" idx="2"/>
            <a:endCxn id="3" idx="6"/>
          </p:cNvCxnSpPr>
          <p:nvPr/>
        </p:nvCxnSpPr>
        <p:spPr>
          <a:xfrm flipH="1">
            <a:off x="1867644" y="2322919"/>
            <a:ext cx="4525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3319292" y="203823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M4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8" name="Gerade Verbindung mit Pfeil 7"/>
          <p:cNvCxnSpPr>
            <a:stCxn id="7" idx="2"/>
            <a:endCxn id="5" idx="6"/>
          </p:cNvCxnSpPr>
          <p:nvPr/>
        </p:nvCxnSpPr>
        <p:spPr>
          <a:xfrm flipH="1">
            <a:off x="2904122" y="2322919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4274598" y="203823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M5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11" name="Gerade Verbindung mit Pfeil 10"/>
          <p:cNvCxnSpPr>
            <a:stCxn id="9" idx="2"/>
            <a:endCxn id="7" idx="6"/>
          </p:cNvCxnSpPr>
          <p:nvPr/>
        </p:nvCxnSpPr>
        <p:spPr>
          <a:xfrm flipH="1">
            <a:off x="3903223" y="2322919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5194290" y="2039870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M6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14" name="Gerade Verbindung mit Pfeil 13"/>
          <p:cNvCxnSpPr>
            <a:stCxn id="12" idx="2"/>
            <a:endCxn id="9" idx="6"/>
          </p:cNvCxnSpPr>
          <p:nvPr/>
        </p:nvCxnSpPr>
        <p:spPr>
          <a:xfrm flipH="1" flipV="1">
            <a:off x="4858529" y="2322919"/>
            <a:ext cx="335761" cy="16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6172375" y="2041507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M7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17" name="Gerade Verbindung mit Pfeil 16"/>
          <p:cNvCxnSpPr>
            <a:stCxn id="15" idx="2"/>
            <a:endCxn id="12" idx="6"/>
          </p:cNvCxnSpPr>
          <p:nvPr/>
        </p:nvCxnSpPr>
        <p:spPr>
          <a:xfrm flipH="1" flipV="1">
            <a:off x="5778221" y="2324556"/>
            <a:ext cx="394154" cy="16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1867644" y="2775348"/>
            <a:ext cx="583931" cy="569371"/>
          </a:xfrm>
          <a:prstGeom prst="ellipse">
            <a:avLst/>
          </a:prstGeom>
          <a:solidFill>
            <a:srgbClr val="7F7F7F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F1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26" name="Gerade Verbindung mit Pfeil 25"/>
          <p:cNvCxnSpPr>
            <a:stCxn id="24" idx="1"/>
          </p:cNvCxnSpPr>
          <p:nvPr/>
        </p:nvCxnSpPr>
        <p:spPr>
          <a:xfrm flipH="1" flipV="1">
            <a:off x="1722598" y="2612516"/>
            <a:ext cx="230561" cy="2462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2843966" y="2775348"/>
            <a:ext cx="583931" cy="569371"/>
          </a:xfrm>
          <a:prstGeom prst="ellipse">
            <a:avLst/>
          </a:prstGeom>
          <a:solidFill>
            <a:srgbClr val="7F7F7F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F2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3843067" y="2775348"/>
            <a:ext cx="583931" cy="569371"/>
          </a:xfrm>
          <a:prstGeom prst="ellipse">
            <a:avLst/>
          </a:prstGeom>
          <a:solidFill>
            <a:srgbClr val="7F7F7F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F3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30" name="Gerade Verbindung mit Pfeil 29"/>
          <p:cNvCxnSpPr>
            <a:stCxn id="29" idx="2"/>
            <a:endCxn id="28" idx="6"/>
          </p:cNvCxnSpPr>
          <p:nvPr/>
        </p:nvCxnSpPr>
        <p:spPr>
          <a:xfrm flipH="1">
            <a:off x="3427897" y="3060034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5422262" y="3668244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F4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34" name="Gerade Verbindung mit Pfeil 33"/>
          <p:cNvCxnSpPr>
            <a:stCxn id="33" idx="2"/>
          </p:cNvCxnSpPr>
          <p:nvPr/>
        </p:nvCxnSpPr>
        <p:spPr>
          <a:xfrm flipH="1" flipV="1">
            <a:off x="5086501" y="3951293"/>
            <a:ext cx="335761" cy="16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/>
          <p:cNvCxnSpPr>
            <a:stCxn id="28" idx="2"/>
            <a:endCxn id="24" idx="6"/>
          </p:cNvCxnSpPr>
          <p:nvPr/>
        </p:nvCxnSpPr>
        <p:spPr>
          <a:xfrm flipH="1">
            <a:off x="2451575" y="3060034"/>
            <a:ext cx="39239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/>
          <p:cNvCxnSpPr>
            <a:stCxn id="41" idx="7"/>
            <a:endCxn id="9" idx="4"/>
          </p:cNvCxnSpPr>
          <p:nvPr/>
        </p:nvCxnSpPr>
        <p:spPr>
          <a:xfrm flipV="1">
            <a:off x="3073195" y="2607604"/>
            <a:ext cx="1493369" cy="11440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Rechteck 47"/>
          <p:cNvSpPr/>
          <p:nvPr/>
        </p:nvSpPr>
        <p:spPr>
          <a:xfrm>
            <a:off x="4689766" y="1045707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master</a:t>
            </a:r>
            <a:endParaRPr lang="de-DE" dirty="0"/>
          </a:p>
        </p:txBody>
      </p:sp>
      <p:cxnSp>
        <p:nvCxnSpPr>
          <p:cNvPr id="50" name="Gerade Verbindung mit Pfeil 49"/>
          <p:cNvCxnSpPr>
            <a:stCxn id="48" idx="2"/>
            <a:endCxn id="15" idx="1"/>
          </p:cNvCxnSpPr>
          <p:nvPr/>
        </p:nvCxnSpPr>
        <p:spPr>
          <a:xfrm>
            <a:off x="5620848" y="1352291"/>
            <a:ext cx="637042" cy="7725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Rechteck 50"/>
          <p:cNvSpPr/>
          <p:nvPr/>
        </p:nvSpPr>
        <p:spPr>
          <a:xfrm>
            <a:off x="3635482" y="4876180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feature</a:t>
            </a:r>
            <a:endParaRPr lang="de-DE" dirty="0"/>
          </a:p>
        </p:txBody>
      </p:sp>
      <p:cxnSp>
        <p:nvCxnSpPr>
          <p:cNvPr id="53" name="Gerade Verbindung mit Pfeil 52"/>
          <p:cNvCxnSpPr>
            <a:stCxn id="51" idx="0"/>
            <a:endCxn id="33" idx="3"/>
          </p:cNvCxnSpPr>
          <p:nvPr/>
        </p:nvCxnSpPr>
        <p:spPr>
          <a:xfrm flipV="1">
            <a:off x="4566564" y="4154233"/>
            <a:ext cx="941213" cy="7219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2574779" y="3668244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F1‘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3551101" y="3668244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F2‘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46" name="Oval 45"/>
          <p:cNvSpPr/>
          <p:nvPr/>
        </p:nvSpPr>
        <p:spPr>
          <a:xfrm>
            <a:off x="4550202" y="3668244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F3‘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49" name="Gerade Verbindung mit Pfeil 48"/>
          <p:cNvCxnSpPr>
            <a:stCxn id="44" idx="2"/>
            <a:endCxn id="41" idx="6"/>
          </p:cNvCxnSpPr>
          <p:nvPr/>
        </p:nvCxnSpPr>
        <p:spPr>
          <a:xfrm flipH="1">
            <a:off x="3158710" y="3952930"/>
            <a:ext cx="39239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>
            <a:stCxn id="46" idx="2"/>
            <a:endCxn id="44" idx="6"/>
          </p:cNvCxnSpPr>
          <p:nvPr/>
        </p:nvCxnSpPr>
        <p:spPr>
          <a:xfrm flipH="1">
            <a:off x="4135032" y="3952930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10639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ung 3"/>
          <p:cNvGrpSpPr/>
          <p:nvPr/>
        </p:nvGrpSpPr>
        <p:grpSpPr>
          <a:xfrm>
            <a:off x="350361" y="997873"/>
            <a:ext cx="1751792" cy="1283732"/>
            <a:chOff x="452549" y="1270407"/>
            <a:chExt cx="1751792" cy="1283732"/>
          </a:xfrm>
        </p:grpSpPr>
        <p:sp>
          <p:nvSpPr>
            <p:cNvPr id="2" name="Rechteck 1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err="1" smtClean="0">
                  <a:latin typeface="Courier New"/>
                  <a:cs typeface="Courier New"/>
                </a:rPr>
                <a:t>hello</a:t>
              </a:r>
              <a:endParaRPr lang="de-DE" dirty="0">
                <a:latin typeface="Courier New"/>
                <a:cs typeface="Courier New"/>
              </a:endParaRPr>
            </a:p>
          </p:txBody>
        </p:sp>
        <p:sp>
          <p:nvSpPr>
            <p:cNvPr id="3" name="Textfeld 2"/>
            <p:cNvSpPr txBox="1"/>
            <p:nvPr/>
          </p:nvSpPr>
          <p:spPr>
            <a:xfrm>
              <a:off x="452549" y="1270407"/>
              <a:ext cx="9669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/>
                <a:t>h</a:t>
              </a:r>
              <a:r>
                <a:rPr lang="de-DE" dirty="0" err="1" smtClean="0"/>
                <a:t>ello.txt</a:t>
              </a:r>
              <a:endParaRPr lang="de-DE" dirty="0"/>
            </a:p>
          </p:txBody>
        </p:sp>
      </p:grpSp>
      <p:grpSp>
        <p:nvGrpSpPr>
          <p:cNvPr id="5" name="Gruppierung 4"/>
          <p:cNvGrpSpPr/>
          <p:nvPr/>
        </p:nvGrpSpPr>
        <p:grpSpPr>
          <a:xfrm>
            <a:off x="5480776" y="997873"/>
            <a:ext cx="1751792" cy="1283732"/>
            <a:chOff x="452549" y="1270407"/>
            <a:chExt cx="1751792" cy="1283732"/>
          </a:xfrm>
        </p:grpSpPr>
        <p:sp>
          <p:nvSpPr>
            <p:cNvPr id="6" name="Rechteck 5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err="1" smtClean="0">
                  <a:latin typeface="Courier New"/>
                  <a:cs typeface="Courier New"/>
                </a:rPr>
                <a:t>hello</a:t>
              </a:r>
              <a:endParaRPr lang="de-DE" dirty="0">
                <a:latin typeface="Courier New"/>
                <a:cs typeface="Courier New"/>
              </a:endParaRPr>
            </a:p>
          </p:txBody>
        </p:sp>
        <p:sp>
          <p:nvSpPr>
            <p:cNvPr id="7" name="Textfeld 6"/>
            <p:cNvSpPr txBox="1"/>
            <p:nvPr/>
          </p:nvSpPr>
          <p:spPr>
            <a:xfrm>
              <a:off x="452549" y="1270407"/>
              <a:ext cx="7481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ce013</a:t>
              </a:r>
              <a:endParaRPr lang="de-DE" dirty="0"/>
            </a:p>
          </p:txBody>
        </p:sp>
      </p:grpSp>
      <p:sp>
        <p:nvSpPr>
          <p:cNvPr id="11" name="Textfeld 10"/>
          <p:cNvSpPr txBox="1"/>
          <p:nvPr/>
        </p:nvSpPr>
        <p:spPr>
          <a:xfrm>
            <a:off x="2817467" y="1367205"/>
            <a:ext cx="217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hello.txt</a:t>
            </a:r>
            <a:r>
              <a:rPr lang="de-DE" dirty="0" smtClean="0"/>
              <a:t>: ce013</a:t>
            </a:r>
            <a:endParaRPr lang="de-DE" dirty="0"/>
          </a:p>
        </p:txBody>
      </p:sp>
      <p:sp>
        <p:nvSpPr>
          <p:cNvPr id="9" name="Abgerundete rechteckige Legende 8"/>
          <p:cNvSpPr/>
          <p:nvPr/>
        </p:nvSpPr>
        <p:spPr>
          <a:xfrm>
            <a:off x="1926974" y="2471394"/>
            <a:ext cx="1372238" cy="642368"/>
          </a:xfrm>
          <a:prstGeom prst="wedgeRoundRectCallout">
            <a:avLst>
              <a:gd name="adj1" fmla="val 36613"/>
              <a:gd name="adj2" fmla="val -130682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add</a:t>
            </a:r>
            <a:r>
              <a:rPr lang="de-DE" dirty="0" smtClean="0"/>
              <a:t> </a:t>
            </a:r>
            <a:r>
              <a:rPr lang="de-DE" dirty="0" err="1" smtClean="0"/>
              <a:t>hello.txt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34086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328407" y="203823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M1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3" name="Oval 2"/>
          <p:cNvSpPr/>
          <p:nvPr/>
        </p:nvSpPr>
        <p:spPr>
          <a:xfrm>
            <a:off x="1283713" y="203823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M2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4" name="Gerade Verbindung mit Pfeil 3"/>
          <p:cNvCxnSpPr>
            <a:stCxn id="3" idx="2"/>
            <a:endCxn id="2" idx="6"/>
          </p:cNvCxnSpPr>
          <p:nvPr/>
        </p:nvCxnSpPr>
        <p:spPr>
          <a:xfrm flipH="1">
            <a:off x="912338" y="2322919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2320191" y="203823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M3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6" name="Gerade Verbindung mit Pfeil 5"/>
          <p:cNvCxnSpPr>
            <a:stCxn id="5" idx="2"/>
            <a:endCxn id="3" idx="6"/>
          </p:cNvCxnSpPr>
          <p:nvPr/>
        </p:nvCxnSpPr>
        <p:spPr>
          <a:xfrm flipH="1">
            <a:off x="1867644" y="2322919"/>
            <a:ext cx="4525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3319292" y="203823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M4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8" name="Gerade Verbindung mit Pfeil 7"/>
          <p:cNvCxnSpPr>
            <a:stCxn id="7" idx="2"/>
            <a:endCxn id="5" idx="6"/>
          </p:cNvCxnSpPr>
          <p:nvPr/>
        </p:nvCxnSpPr>
        <p:spPr>
          <a:xfrm flipH="1">
            <a:off x="2904122" y="2322919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4274598" y="203823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M5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11" name="Gerade Verbindung mit Pfeil 10"/>
          <p:cNvCxnSpPr>
            <a:stCxn id="9" idx="2"/>
            <a:endCxn id="7" idx="6"/>
          </p:cNvCxnSpPr>
          <p:nvPr/>
        </p:nvCxnSpPr>
        <p:spPr>
          <a:xfrm flipH="1">
            <a:off x="3903223" y="2322919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5194290" y="2039870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M6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14" name="Gerade Verbindung mit Pfeil 13"/>
          <p:cNvCxnSpPr>
            <a:stCxn id="12" idx="2"/>
            <a:endCxn id="9" idx="6"/>
          </p:cNvCxnSpPr>
          <p:nvPr/>
        </p:nvCxnSpPr>
        <p:spPr>
          <a:xfrm flipH="1" flipV="1">
            <a:off x="4858529" y="2322919"/>
            <a:ext cx="335761" cy="16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6172375" y="2041507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M7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17" name="Gerade Verbindung mit Pfeil 16"/>
          <p:cNvCxnSpPr>
            <a:stCxn id="15" idx="2"/>
            <a:endCxn id="12" idx="6"/>
          </p:cNvCxnSpPr>
          <p:nvPr/>
        </p:nvCxnSpPr>
        <p:spPr>
          <a:xfrm flipH="1" flipV="1">
            <a:off x="5778221" y="2324556"/>
            <a:ext cx="394154" cy="16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1867644" y="2775348"/>
            <a:ext cx="583931" cy="569371"/>
          </a:xfrm>
          <a:prstGeom prst="ellipse">
            <a:avLst/>
          </a:prstGeom>
          <a:solidFill>
            <a:srgbClr val="7F7F7F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F1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26" name="Gerade Verbindung mit Pfeil 25"/>
          <p:cNvCxnSpPr>
            <a:stCxn id="24" idx="1"/>
          </p:cNvCxnSpPr>
          <p:nvPr/>
        </p:nvCxnSpPr>
        <p:spPr>
          <a:xfrm flipH="1" flipV="1">
            <a:off x="1722598" y="2612516"/>
            <a:ext cx="230561" cy="2462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2843966" y="2775348"/>
            <a:ext cx="583931" cy="569371"/>
          </a:xfrm>
          <a:prstGeom prst="ellipse">
            <a:avLst/>
          </a:prstGeom>
          <a:solidFill>
            <a:srgbClr val="7F7F7F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F2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3843067" y="2775348"/>
            <a:ext cx="583931" cy="569371"/>
          </a:xfrm>
          <a:prstGeom prst="ellipse">
            <a:avLst/>
          </a:prstGeom>
          <a:solidFill>
            <a:srgbClr val="7F7F7F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F3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30" name="Gerade Verbindung mit Pfeil 29"/>
          <p:cNvCxnSpPr>
            <a:stCxn id="29" idx="2"/>
            <a:endCxn id="28" idx="6"/>
          </p:cNvCxnSpPr>
          <p:nvPr/>
        </p:nvCxnSpPr>
        <p:spPr>
          <a:xfrm flipH="1">
            <a:off x="3427897" y="3060034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5422262" y="3668244"/>
            <a:ext cx="583931" cy="569371"/>
          </a:xfrm>
          <a:prstGeom prst="ellipse">
            <a:avLst/>
          </a:prstGeom>
          <a:solidFill>
            <a:srgbClr val="7F7F7F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F4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34" name="Gerade Verbindung mit Pfeil 33"/>
          <p:cNvCxnSpPr>
            <a:stCxn id="33" idx="2"/>
          </p:cNvCxnSpPr>
          <p:nvPr/>
        </p:nvCxnSpPr>
        <p:spPr>
          <a:xfrm flipH="1" flipV="1">
            <a:off x="5086501" y="3951293"/>
            <a:ext cx="335761" cy="16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/>
          <p:cNvCxnSpPr>
            <a:stCxn id="28" idx="2"/>
            <a:endCxn id="24" idx="6"/>
          </p:cNvCxnSpPr>
          <p:nvPr/>
        </p:nvCxnSpPr>
        <p:spPr>
          <a:xfrm flipH="1">
            <a:off x="2451575" y="3060034"/>
            <a:ext cx="39239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/>
          <p:cNvCxnSpPr>
            <a:stCxn id="41" idx="7"/>
            <a:endCxn id="9" idx="4"/>
          </p:cNvCxnSpPr>
          <p:nvPr/>
        </p:nvCxnSpPr>
        <p:spPr>
          <a:xfrm flipV="1">
            <a:off x="3073195" y="2607604"/>
            <a:ext cx="1493369" cy="11440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Rechteck 47"/>
          <p:cNvSpPr/>
          <p:nvPr/>
        </p:nvSpPr>
        <p:spPr>
          <a:xfrm>
            <a:off x="4893008" y="855917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master</a:t>
            </a:r>
            <a:endParaRPr lang="de-DE" dirty="0"/>
          </a:p>
        </p:txBody>
      </p:sp>
      <p:cxnSp>
        <p:nvCxnSpPr>
          <p:cNvPr id="50" name="Gerade Verbindung mit Pfeil 49"/>
          <p:cNvCxnSpPr>
            <a:stCxn id="48" idx="2"/>
            <a:endCxn id="15" idx="0"/>
          </p:cNvCxnSpPr>
          <p:nvPr/>
        </p:nvCxnSpPr>
        <p:spPr>
          <a:xfrm>
            <a:off x="5824090" y="1162501"/>
            <a:ext cx="640251" cy="8790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Rechteck 50"/>
          <p:cNvSpPr/>
          <p:nvPr/>
        </p:nvSpPr>
        <p:spPr>
          <a:xfrm>
            <a:off x="5181137" y="5716576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feature</a:t>
            </a:r>
            <a:endParaRPr lang="de-DE" dirty="0"/>
          </a:p>
        </p:txBody>
      </p:sp>
      <p:cxnSp>
        <p:nvCxnSpPr>
          <p:cNvPr id="53" name="Gerade Verbindung mit Pfeil 52"/>
          <p:cNvCxnSpPr>
            <a:stCxn id="51" idx="0"/>
            <a:endCxn id="52" idx="4"/>
          </p:cNvCxnSpPr>
          <p:nvPr/>
        </p:nvCxnSpPr>
        <p:spPr>
          <a:xfrm flipV="1">
            <a:off x="6112219" y="5288427"/>
            <a:ext cx="291966" cy="4281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2574779" y="3668244"/>
            <a:ext cx="583931" cy="569371"/>
          </a:xfrm>
          <a:prstGeom prst="ellipse">
            <a:avLst/>
          </a:prstGeom>
          <a:solidFill>
            <a:srgbClr val="7F7F7F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F1‘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3551101" y="3668244"/>
            <a:ext cx="583931" cy="569371"/>
          </a:xfrm>
          <a:prstGeom prst="ellipse">
            <a:avLst/>
          </a:prstGeom>
          <a:solidFill>
            <a:srgbClr val="7F7F7F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F2‘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46" name="Oval 45"/>
          <p:cNvSpPr/>
          <p:nvPr/>
        </p:nvSpPr>
        <p:spPr>
          <a:xfrm>
            <a:off x="4550202" y="3668244"/>
            <a:ext cx="583931" cy="569371"/>
          </a:xfrm>
          <a:prstGeom prst="ellipse">
            <a:avLst/>
          </a:prstGeom>
          <a:solidFill>
            <a:srgbClr val="7F7F7F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F3‘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49" name="Gerade Verbindung mit Pfeil 48"/>
          <p:cNvCxnSpPr>
            <a:stCxn id="44" idx="2"/>
            <a:endCxn id="41" idx="6"/>
          </p:cNvCxnSpPr>
          <p:nvPr/>
        </p:nvCxnSpPr>
        <p:spPr>
          <a:xfrm flipH="1">
            <a:off x="3158710" y="3952930"/>
            <a:ext cx="39239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>
            <a:stCxn id="46" idx="2"/>
            <a:endCxn id="44" idx="6"/>
          </p:cNvCxnSpPr>
          <p:nvPr/>
        </p:nvCxnSpPr>
        <p:spPr>
          <a:xfrm flipH="1">
            <a:off x="4135032" y="3952930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6112219" y="4719056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F4‘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55" name="Gerade Verbindung mit Pfeil 54"/>
          <p:cNvCxnSpPr>
            <a:stCxn id="52" idx="2"/>
          </p:cNvCxnSpPr>
          <p:nvPr/>
        </p:nvCxnSpPr>
        <p:spPr>
          <a:xfrm flipH="1" flipV="1">
            <a:off x="5776458" y="5002105"/>
            <a:ext cx="335761" cy="16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Oval 55"/>
          <p:cNvSpPr/>
          <p:nvPr/>
        </p:nvSpPr>
        <p:spPr>
          <a:xfrm>
            <a:off x="3264736" y="4719056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F1‘‘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57" name="Oval 56"/>
          <p:cNvSpPr/>
          <p:nvPr/>
        </p:nvSpPr>
        <p:spPr>
          <a:xfrm>
            <a:off x="4241058" y="4719056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000" b="1" dirty="0">
                <a:latin typeface="Courier New"/>
                <a:cs typeface="Courier New"/>
              </a:rPr>
              <a:t>F2</a:t>
            </a:r>
            <a:r>
              <a:rPr lang="de-DE" sz="1000" b="1" dirty="0" smtClean="0">
                <a:latin typeface="Courier New"/>
                <a:cs typeface="Courier New"/>
              </a:rPr>
              <a:t>‘‘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58" name="Oval 57"/>
          <p:cNvSpPr/>
          <p:nvPr/>
        </p:nvSpPr>
        <p:spPr>
          <a:xfrm>
            <a:off x="5240159" y="4719056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000" b="1" dirty="0">
                <a:latin typeface="Courier New"/>
                <a:cs typeface="Courier New"/>
              </a:rPr>
              <a:t>F3‘‘</a:t>
            </a:r>
          </a:p>
        </p:txBody>
      </p:sp>
      <p:cxnSp>
        <p:nvCxnSpPr>
          <p:cNvPr id="59" name="Gerade Verbindung mit Pfeil 58"/>
          <p:cNvCxnSpPr>
            <a:stCxn id="57" idx="2"/>
            <a:endCxn id="56" idx="6"/>
          </p:cNvCxnSpPr>
          <p:nvPr/>
        </p:nvCxnSpPr>
        <p:spPr>
          <a:xfrm flipH="1">
            <a:off x="3848667" y="5003742"/>
            <a:ext cx="39239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mit Pfeil 59"/>
          <p:cNvCxnSpPr>
            <a:stCxn id="58" idx="2"/>
            <a:endCxn id="57" idx="6"/>
          </p:cNvCxnSpPr>
          <p:nvPr/>
        </p:nvCxnSpPr>
        <p:spPr>
          <a:xfrm flipH="1">
            <a:off x="4824989" y="5003742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/>
          <p:cNvCxnSpPr>
            <a:stCxn id="56" idx="0"/>
            <a:endCxn id="15" idx="3"/>
          </p:cNvCxnSpPr>
          <p:nvPr/>
        </p:nvCxnSpPr>
        <p:spPr>
          <a:xfrm flipV="1">
            <a:off x="3556702" y="2527496"/>
            <a:ext cx="2701188" cy="21915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Abgerundete rechteckige Legende 67"/>
          <p:cNvSpPr/>
          <p:nvPr/>
        </p:nvSpPr>
        <p:spPr>
          <a:xfrm>
            <a:off x="516422" y="5612465"/>
            <a:ext cx="3205517" cy="821390"/>
          </a:xfrm>
          <a:prstGeom prst="wedgeRoundRectCallout">
            <a:avLst>
              <a:gd name="adj1" fmla="val -9482"/>
              <a:gd name="adj2" fmla="val -105122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rebase</a:t>
            </a:r>
            <a:r>
              <a:rPr lang="de-DE" dirty="0" smtClean="0"/>
              <a:t> </a:t>
            </a:r>
            <a:r>
              <a:rPr lang="de-DE" dirty="0" err="1" smtClean="0"/>
              <a:t>origin</a:t>
            </a:r>
            <a:r>
              <a:rPr lang="de-DE" dirty="0" smtClean="0"/>
              <a:t>/</a:t>
            </a:r>
            <a:r>
              <a:rPr lang="de-DE" dirty="0" err="1" smtClean="0"/>
              <a:t>master</a:t>
            </a:r>
            <a:endParaRPr lang="de-DE" dirty="0" smtClean="0"/>
          </a:p>
          <a:p>
            <a:r>
              <a:rPr lang="de-DE" dirty="0" err="1" smtClean="0"/>
              <a:t>git</a:t>
            </a:r>
            <a:r>
              <a:rPr lang="de-DE" dirty="0" smtClean="0"/>
              <a:t> push </a:t>
            </a:r>
            <a:r>
              <a:rPr lang="de-DE" dirty="0" err="1" smtClean="0"/>
              <a:t>origin</a:t>
            </a:r>
            <a:r>
              <a:rPr lang="de-DE" dirty="0" smtClean="0"/>
              <a:t> –f </a:t>
            </a:r>
            <a:r>
              <a:rPr lang="de-DE" dirty="0" err="1" smtClean="0"/>
              <a:t>feature</a:t>
            </a:r>
            <a:endParaRPr lang="de-DE" dirty="0" smtClean="0"/>
          </a:p>
        </p:txBody>
      </p:sp>
      <p:sp>
        <p:nvSpPr>
          <p:cNvPr id="69" name="Rechteck 68"/>
          <p:cNvSpPr/>
          <p:nvPr/>
        </p:nvSpPr>
        <p:spPr>
          <a:xfrm>
            <a:off x="6755171" y="5277688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origin</a:t>
            </a:r>
            <a:r>
              <a:rPr lang="de-DE" dirty="0" smtClean="0"/>
              <a:t>/</a:t>
            </a:r>
            <a:r>
              <a:rPr lang="de-DE" dirty="0" err="1" smtClean="0"/>
              <a:t>feature</a:t>
            </a:r>
            <a:endParaRPr lang="de-DE" dirty="0"/>
          </a:p>
        </p:txBody>
      </p:sp>
      <p:cxnSp>
        <p:nvCxnSpPr>
          <p:cNvPr id="23" name="Gerade Verbindung mit Pfeil 22"/>
          <p:cNvCxnSpPr>
            <a:stCxn id="69" idx="0"/>
            <a:endCxn id="52" idx="6"/>
          </p:cNvCxnSpPr>
          <p:nvPr/>
        </p:nvCxnSpPr>
        <p:spPr>
          <a:xfrm flipH="1" flipV="1">
            <a:off x="6696150" y="5003742"/>
            <a:ext cx="990103" cy="2739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Oval 69"/>
          <p:cNvSpPr/>
          <p:nvPr/>
        </p:nvSpPr>
        <p:spPr>
          <a:xfrm>
            <a:off x="7115162" y="735432"/>
            <a:ext cx="1502172" cy="1474524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600" dirty="0" smtClean="0"/>
              <a:t>!</a:t>
            </a:r>
            <a:endParaRPr lang="de-DE" sz="9600" dirty="0"/>
          </a:p>
        </p:txBody>
      </p:sp>
    </p:spTree>
    <p:extLst>
      <p:ext uri="{BB962C8B-B14F-4D97-AF65-F5344CB8AC3E}">
        <p14:creationId xmlns:p14="http://schemas.microsoft.com/office/powerpoint/2010/main" val="22268979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„Best Practice“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 smtClean="0"/>
              <a:t>Rebase</a:t>
            </a:r>
            <a:r>
              <a:rPr lang="de-DE" dirty="0" smtClean="0"/>
              <a:t> eines Remote </a:t>
            </a:r>
            <a:r>
              <a:rPr lang="de-DE" dirty="0" err="1" smtClean="0"/>
              <a:t>Branches</a:t>
            </a:r>
            <a:endParaRPr lang="de-DE" dirty="0" smtClean="0"/>
          </a:p>
          <a:p>
            <a:pPr marL="457200" indent="-457200">
              <a:buFont typeface="Arial"/>
              <a:buChar char="•"/>
            </a:pPr>
            <a:r>
              <a:rPr lang="de-DE" dirty="0" smtClean="0"/>
              <a:t>ohne Konflikt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99244607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endParaRPr lang="de-DE"/>
          </a:p>
        </p:txBody>
      </p:sp>
      <p:sp>
        <p:nvSpPr>
          <p:cNvPr id="3" name="Textfeld 2"/>
          <p:cNvSpPr txBox="1"/>
          <p:nvPr/>
        </p:nvSpPr>
        <p:spPr>
          <a:xfrm>
            <a:off x="642324" y="1927102"/>
            <a:ext cx="5032936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latin typeface="Courier New"/>
                <a:cs typeface="Courier New"/>
                <a:sym typeface="Wingdings"/>
              </a:rPr>
              <a:t>### Auf Start gehen: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master</a:t>
            </a:r>
            <a:endParaRPr lang="de-DE" b="1" dirty="0" smtClean="0">
              <a:latin typeface="Courier New"/>
              <a:cs typeface="Courier New"/>
              <a:sym typeface="Wingdings"/>
            </a:endParaRP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checkout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master</a:t>
            </a:r>
            <a:endParaRPr lang="de-DE" b="1" dirty="0" smtClean="0">
              <a:latin typeface="Courier New"/>
              <a:cs typeface="Courier New"/>
            </a:endParaRP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reset</a:t>
            </a:r>
            <a:r>
              <a:rPr lang="de-DE" b="1" dirty="0" smtClean="0">
                <a:latin typeface="Courier New"/>
                <a:cs typeface="Courier New"/>
              </a:rPr>
              <a:t> --</a:t>
            </a:r>
            <a:r>
              <a:rPr lang="de-DE" b="1" dirty="0" err="1" smtClean="0">
                <a:latin typeface="Courier New"/>
                <a:cs typeface="Courier New"/>
              </a:rPr>
              <a:t>hard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origin</a:t>
            </a:r>
            <a:r>
              <a:rPr lang="de-DE" b="1" dirty="0" smtClean="0">
                <a:latin typeface="Courier New"/>
                <a:cs typeface="Courier New"/>
              </a:rPr>
              <a:t>/uebung8-1</a:t>
            </a: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push </a:t>
            </a:r>
            <a:r>
              <a:rPr lang="de-DE" b="1" dirty="0" err="1" smtClean="0">
                <a:latin typeface="Courier New"/>
                <a:cs typeface="Courier New"/>
              </a:rPr>
              <a:t>server</a:t>
            </a:r>
            <a:r>
              <a:rPr lang="de-DE" b="1" dirty="0" smtClean="0">
                <a:latin typeface="Courier New"/>
                <a:cs typeface="Courier New"/>
              </a:rPr>
              <a:t> –</a:t>
            </a:r>
            <a:r>
              <a:rPr lang="de-DE" b="1" dirty="0" err="1" smtClean="0">
                <a:latin typeface="Courier New"/>
                <a:cs typeface="Courier New"/>
              </a:rPr>
              <a:t>uf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master</a:t>
            </a:r>
            <a:endParaRPr lang="de-DE" b="1" dirty="0" smtClean="0">
              <a:latin typeface="Courier New"/>
              <a:cs typeface="Courier New"/>
            </a:endParaRPr>
          </a:p>
          <a:p>
            <a:r>
              <a:rPr lang="de-DE" b="1" dirty="0" smtClean="0">
                <a:latin typeface="Courier New"/>
                <a:cs typeface="Courier New"/>
              </a:rPr>
              <a:t>### </a:t>
            </a:r>
            <a:r>
              <a:rPr lang="de-DE" b="1" dirty="0" err="1" smtClean="0">
                <a:latin typeface="Courier New"/>
                <a:cs typeface="Courier New"/>
              </a:rPr>
              <a:t>feature</a:t>
            </a:r>
            <a:endParaRPr lang="de-DE" b="1" dirty="0" smtClean="0">
              <a:latin typeface="Courier New"/>
              <a:cs typeface="Courier New"/>
            </a:endParaRP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checkout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feature</a:t>
            </a:r>
            <a:endParaRPr lang="de-DE" b="1" dirty="0" smtClean="0">
              <a:latin typeface="Courier New"/>
              <a:cs typeface="Courier New"/>
            </a:endParaRPr>
          </a:p>
          <a:p>
            <a:r>
              <a:rPr lang="de-DE" b="1" dirty="0" smtClean="0">
                <a:latin typeface="Courier New"/>
                <a:cs typeface="Courier New"/>
              </a:rPr>
              <a:t>### ggf.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checkout</a:t>
            </a:r>
            <a:r>
              <a:rPr lang="de-DE" b="1" dirty="0" smtClean="0">
                <a:latin typeface="Courier New"/>
                <a:cs typeface="Courier New"/>
              </a:rPr>
              <a:t> –b </a:t>
            </a:r>
            <a:r>
              <a:rPr lang="de-DE" b="1" dirty="0" err="1" smtClean="0">
                <a:latin typeface="Courier New"/>
                <a:cs typeface="Courier New"/>
              </a:rPr>
              <a:t>feature</a:t>
            </a:r>
            <a:endParaRPr lang="de-DE" b="1" dirty="0" smtClean="0">
              <a:latin typeface="Courier New"/>
              <a:cs typeface="Courier New"/>
            </a:endParaRP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reset</a:t>
            </a:r>
            <a:r>
              <a:rPr lang="de-DE" b="1" dirty="0" smtClean="0">
                <a:latin typeface="Courier New"/>
                <a:cs typeface="Courier New"/>
              </a:rPr>
              <a:t> --</a:t>
            </a:r>
            <a:r>
              <a:rPr lang="de-DE" b="1" dirty="0" err="1" smtClean="0">
                <a:latin typeface="Courier New"/>
                <a:cs typeface="Courier New"/>
              </a:rPr>
              <a:t>hard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origin</a:t>
            </a:r>
            <a:r>
              <a:rPr lang="de-DE" b="1" dirty="0" smtClean="0">
                <a:latin typeface="Courier New"/>
                <a:cs typeface="Courier New"/>
              </a:rPr>
              <a:t>/uebung8-2</a:t>
            </a: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push </a:t>
            </a:r>
            <a:r>
              <a:rPr lang="de-DE" b="1" dirty="0" err="1" smtClean="0">
                <a:latin typeface="Courier New"/>
                <a:cs typeface="Courier New"/>
              </a:rPr>
              <a:t>server</a:t>
            </a:r>
            <a:r>
              <a:rPr lang="de-DE" b="1" dirty="0" smtClean="0">
                <a:latin typeface="Courier New"/>
                <a:cs typeface="Courier New"/>
              </a:rPr>
              <a:t> –</a:t>
            </a:r>
            <a:r>
              <a:rPr lang="de-DE" b="1" dirty="0" err="1" smtClean="0">
                <a:latin typeface="Courier New"/>
                <a:cs typeface="Courier New"/>
              </a:rPr>
              <a:t>uf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feature</a:t>
            </a:r>
            <a:endParaRPr lang="de-DE" b="1" dirty="0" smtClean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762087706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endParaRPr lang="de-DE"/>
          </a:p>
        </p:txBody>
      </p:sp>
      <p:sp>
        <p:nvSpPr>
          <p:cNvPr id="3" name="Textfeld 2"/>
          <p:cNvSpPr txBox="1"/>
          <p:nvPr/>
        </p:nvSpPr>
        <p:spPr>
          <a:xfrm>
            <a:off x="642324" y="1927102"/>
            <a:ext cx="350919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latin typeface="Courier New"/>
                <a:cs typeface="Courier New"/>
              </a:rPr>
              <a:t>### bisschen umgucken</a:t>
            </a: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l </a:t>
            </a:r>
            <a:r>
              <a:rPr lang="de-DE" b="1" dirty="0" err="1" smtClean="0">
                <a:latin typeface="Courier New"/>
                <a:cs typeface="Courier New"/>
              </a:rPr>
              <a:t>master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feature</a:t>
            </a:r>
            <a:endParaRPr lang="de-DE" b="1" dirty="0" smtClean="0">
              <a:latin typeface="Courier New"/>
              <a:cs typeface="Courier New"/>
            </a:endParaRP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l </a:t>
            </a:r>
            <a:r>
              <a:rPr lang="de-DE" b="1" dirty="0" err="1" smtClean="0">
                <a:latin typeface="Courier New"/>
                <a:cs typeface="Courier New"/>
              </a:rPr>
              <a:t>master</a:t>
            </a:r>
            <a:r>
              <a:rPr lang="de-DE" b="1" dirty="0" smtClean="0">
                <a:latin typeface="Courier New"/>
                <a:cs typeface="Courier New"/>
              </a:rPr>
              <a:t>..</a:t>
            </a:r>
            <a:r>
              <a:rPr lang="de-DE" b="1" dirty="0" err="1" smtClean="0">
                <a:latin typeface="Courier New"/>
                <a:cs typeface="Courier New"/>
              </a:rPr>
              <a:t>feature</a:t>
            </a:r>
            <a:endParaRPr lang="de-DE" b="1" dirty="0" smtClean="0">
              <a:latin typeface="Courier New"/>
              <a:cs typeface="Courier New"/>
            </a:endParaRP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l </a:t>
            </a:r>
            <a:r>
              <a:rPr lang="de-DE" b="1" dirty="0" err="1" smtClean="0">
                <a:latin typeface="Courier New"/>
                <a:cs typeface="Courier New"/>
              </a:rPr>
              <a:t>feature</a:t>
            </a:r>
            <a:r>
              <a:rPr lang="de-DE" b="1" dirty="0" smtClean="0">
                <a:latin typeface="Courier New"/>
                <a:cs typeface="Courier New"/>
              </a:rPr>
              <a:t>..</a:t>
            </a:r>
            <a:r>
              <a:rPr lang="de-DE" b="1" dirty="0" err="1" smtClean="0">
                <a:latin typeface="Courier New"/>
                <a:cs typeface="Courier New"/>
              </a:rPr>
              <a:t>master</a:t>
            </a:r>
            <a:endParaRPr lang="de-DE" b="1" dirty="0" smtClean="0">
              <a:latin typeface="Courier New"/>
              <a:cs typeface="Courier New"/>
            </a:endParaRP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l </a:t>
            </a:r>
            <a:r>
              <a:rPr lang="de-DE" b="1" dirty="0" err="1" smtClean="0">
                <a:latin typeface="Courier New"/>
                <a:cs typeface="Courier New"/>
              </a:rPr>
              <a:t>master</a:t>
            </a:r>
            <a:r>
              <a:rPr lang="de-DE" b="1" dirty="0" smtClean="0">
                <a:latin typeface="Courier New"/>
                <a:cs typeface="Courier New"/>
              </a:rPr>
              <a:t>...</a:t>
            </a:r>
            <a:r>
              <a:rPr lang="de-DE" b="1" dirty="0" err="1" smtClean="0">
                <a:latin typeface="Courier New"/>
                <a:cs typeface="Courier New"/>
              </a:rPr>
              <a:t>feature</a:t>
            </a:r>
            <a:endParaRPr lang="de-DE" b="1" dirty="0" smtClean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619896830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endParaRPr lang="de-DE"/>
          </a:p>
        </p:txBody>
      </p:sp>
      <p:sp>
        <p:nvSpPr>
          <p:cNvPr id="3" name="Textfeld 2"/>
          <p:cNvSpPr txBox="1"/>
          <p:nvPr/>
        </p:nvSpPr>
        <p:spPr>
          <a:xfrm>
            <a:off x="642324" y="1927102"/>
            <a:ext cx="5448502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latin typeface="Courier New"/>
                <a:cs typeface="Courier New"/>
              </a:rPr>
              <a:t>### der arme Kollege...</a:t>
            </a:r>
          </a:p>
          <a:p>
            <a:r>
              <a:rPr lang="de-DE" b="1" dirty="0" smtClean="0">
                <a:latin typeface="Courier New"/>
                <a:cs typeface="Courier New"/>
              </a:rPr>
              <a:t>$ cd ../local2</a:t>
            </a: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fetch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server</a:t>
            </a:r>
            <a:endParaRPr lang="de-DE" b="1" dirty="0" smtClean="0">
              <a:latin typeface="Courier New"/>
              <a:cs typeface="Courier New"/>
            </a:endParaRP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checkout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feature</a:t>
            </a:r>
            <a:endParaRPr lang="de-DE" b="1" dirty="0" smtClean="0">
              <a:latin typeface="Courier New"/>
              <a:cs typeface="Courier New"/>
            </a:endParaRPr>
          </a:p>
          <a:p>
            <a:r>
              <a:rPr lang="de-DE" b="1" dirty="0" smtClean="0">
                <a:latin typeface="Courier New"/>
                <a:cs typeface="Courier New"/>
              </a:rPr>
              <a:t># ggf.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reset</a:t>
            </a:r>
            <a:r>
              <a:rPr lang="de-DE" b="1" dirty="0" smtClean="0">
                <a:latin typeface="Courier New"/>
                <a:cs typeface="Courier New"/>
              </a:rPr>
              <a:t> --</a:t>
            </a:r>
            <a:r>
              <a:rPr lang="de-DE" b="1" dirty="0" err="1" smtClean="0">
                <a:latin typeface="Courier New"/>
                <a:cs typeface="Courier New"/>
              </a:rPr>
              <a:t>hard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server</a:t>
            </a:r>
            <a:r>
              <a:rPr lang="de-DE" b="1" dirty="0" smtClean="0">
                <a:latin typeface="Courier New"/>
                <a:cs typeface="Courier New"/>
              </a:rPr>
              <a:t>/</a:t>
            </a:r>
            <a:r>
              <a:rPr lang="de-DE" b="1" dirty="0" err="1" smtClean="0">
                <a:latin typeface="Courier New"/>
                <a:cs typeface="Courier New"/>
              </a:rPr>
              <a:t>feature</a:t>
            </a:r>
            <a:endParaRPr lang="de-DE" b="1" dirty="0" smtClean="0">
              <a:latin typeface="Courier New"/>
              <a:cs typeface="Courier New"/>
            </a:endParaRPr>
          </a:p>
          <a:p>
            <a:endParaRPr lang="de-DE" b="1" dirty="0" smtClean="0">
              <a:latin typeface="Courier New"/>
              <a:cs typeface="Courier New"/>
            </a:endParaRPr>
          </a:p>
          <a:p>
            <a:r>
              <a:rPr lang="de-DE" b="1" dirty="0" smtClean="0">
                <a:latin typeface="Courier New"/>
                <a:cs typeface="Courier New"/>
              </a:rPr>
              <a:t>### ... arbeitet</a:t>
            </a:r>
          </a:p>
          <a:p>
            <a:r>
              <a:rPr lang="de-DE" b="1" dirty="0" smtClean="0">
                <a:latin typeface="Courier New"/>
                <a:cs typeface="Courier New"/>
              </a:rPr>
              <a:t>$ echo F4 &gt; F4.txt</a:t>
            </a: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add</a:t>
            </a:r>
            <a:r>
              <a:rPr lang="de-DE" b="1" dirty="0" smtClean="0">
                <a:latin typeface="Courier New"/>
                <a:cs typeface="Courier New"/>
              </a:rPr>
              <a:t> F4.txt</a:t>
            </a: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commit</a:t>
            </a:r>
            <a:r>
              <a:rPr lang="de-DE" b="1" dirty="0" smtClean="0">
                <a:latin typeface="Courier New"/>
                <a:cs typeface="Courier New"/>
              </a:rPr>
              <a:t> –m F4</a:t>
            </a:r>
          </a:p>
          <a:p>
            <a:r>
              <a:rPr lang="de-DE" b="1" dirty="0" smtClean="0">
                <a:latin typeface="Courier New"/>
                <a:cs typeface="Courier New"/>
              </a:rPr>
              <a:t>$ echo F5 &gt; F5.txt</a:t>
            </a: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add</a:t>
            </a:r>
            <a:r>
              <a:rPr lang="de-DE" b="1" dirty="0" smtClean="0">
                <a:latin typeface="Courier New"/>
                <a:cs typeface="Courier New"/>
              </a:rPr>
              <a:t> F5.txt</a:t>
            </a: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commit</a:t>
            </a:r>
            <a:r>
              <a:rPr lang="de-DE" b="1" dirty="0" smtClean="0">
                <a:latin typeface="Courier New"/>
                <a:cs typeface="Courier New"/>
              </a:rPr>
              <a:t> –m F5</a:t>
            </a:r>
          </a:p>
        </p:txBody>
      </p:sp>
    </p:spTree>
    <p:extLst>
      <p:ext uri="{BB962C8B-B14F-4D97-AF65-F5344CB8AC3E}">
        <p14:creationId xmlns:p14="http://schemas.microsoft.com/office/powerpoint/2010/main" val="813549310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endParaRPr lang="de-DE"/>
          </a:p>
        </p:txBody>
      </p:sp>
      <p:sp>
        <p:nvSpPr>
          <p:cNvPr id="3" name="Textfeld 2"/>
          <p:cNvSpPr txBox="1"/>
          <p:nvPr/>
        </p:nvSpPr>
        <p:spPr>
          <a:xfrm>
            <a:off x="642324" y="1927102"/>
            <a:ext cx="5587024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latin typeface="Courier New"/>
                <a:cs typeface="Courier New"/>
                <a:sym typeface="Wingdings"/>
              </a:rPr>
              <a:t>### der Schurke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rebaset</a:t>
            </a:r>
            <a:endParaRPr lang="de-DE" b="1" dirty="0" smtClean="0">
              <a:latin typeface="Courier New"/>
              <a:cs typeface="Courier New"/>
              <a:sym typeface="Wingdings"/>
            </a:endParaRPr>
          </a:p>
          <a:p>
            <a:r>
              <a:rPr lang="de-DE" b="1" dirty="0" smtClean="0">
                <a:latin typeface="Courier New"/>
                <a:cs typeface="Courier New"/>
                <a:sym typeface="Wingdings"/>
              </a:rPr>
              <a:t>$ cd ../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git-wks</a:t>
            </a:r>
            <a:endParaRPr lang="de-DE" b="1" dirty="0" smtClean="0">
              <a:latin typeface="Courier New"/>
              <a:cs typeface="Courier New"/>
              <a:sym typeface="Wingdings"/>
            </a:endParaRPr>
          </a:p>
          <a:p>
            <a:r>
              <a:rPr lang="de-DE" b="1" dirty="0" smtClean="0">
                <a:latin typeface="Courier New"/>
                <a:cs typeface="Courier New"/>
                <a:sym typeface="Wingdings"/>
              </a:rPr>
              <a:t>$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git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rebase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server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/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master</a:t>
            </a:r>
            <a:endParaRPr lang="de-DE" b="1" dirty="0" smtClean="0">
              <a:latin typeface="Courier New"/>
              <a:cs typeface="Courier New"/>
              <a:sym typeface="Wingdings"/>
            </a:endParaRPr>
          </a:p>
          <a:p>
            <a:endParaRPr lang="de-DE" b="1" dirty="0">
              <a:latin typeface="Courier New"/>
              <a:cs typeface="Courier New"/>
              <a:sym typeface="Wingdings"/>
            </a:endParaRPr>
          </a:p>
          <a:p>
            <a:r>
              <a:rPr lang="de-DE" b="1" dirty="0" smtClean="0">
                <a:latin typeface="Courier New"/>
                <a:cs typeface="Courier New"/>
                <a:sym typeface="Wingdings"/>
              </a:rPr>
              <a:t>### ... und nach mir die Hölle</a:t>
            </a:r>
          </a:p>
          <a:p>
            <a:r>
              <a:rPr lang="de-DE" b="1" dirty="0" smtClean="0">
                <a:latin typeface="Courier New"/>
                <a:cs typeface="Courier New"/>
                <a:sym typeface="Wingdings"/>
              </a:rPr>
              <a:t>$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git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 push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server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 –f</a:t>
            </a:r>
          </a:p>
          <a:p>
            <a:endParaRPr lang="de-DE" b="1" dirty="0">
              <a:latin typeface="Courier New"/>
              <a:cs typeface="Courier New"/>
              <a:sym typeface="Wingdings"/>
            </a:endParaRPr>
          </a:p>
          <a:p>
            <a:r>
              <a:rPr lang="de-DE" b="1" dirty="0" smtClean="0">
                <a:latin typeface="Courier New"/>
                <a:cs typeface="Courier New"/>
                <a:sym typeface="Wingdings"/>
              </a:rPr>
              <a:t>### bisschen umgucken</a:t>
            </a:r>
          </a:p>
          <a:p>
            <a:r>
              <a:rPr lang="de-DE" b="1" dirty="0" smtClean="0">
                <a:latin typeface="Courier New"/>
                <a:cs typeface="Courier New"/>
                <a:sym typeface="Wingdings"/>
              </a:rPr>
              <a:t>$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git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 l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master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feature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origin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/uebung8-2</a:t>
            </a:r>
            <a:endParaRPr lang="de-DE" b="1" dirty="0" smtClean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965856160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772772" y="1006980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M1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3" name="Oval 2"/>
          <p:cNvSpPr/>
          <p:nvPr/>
        </p:nvSpPr>
        <p:spPr>
          <a:xfrm>
            <a:off x="1728078" y="1006980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M2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4" name="Gerade Verbindung mit Pfeil 3"/>
          <p:cNvCxnSpPr>
            <a:stCxn id="3" idx="2"/>
            <a:endCxn id="2" idx="6"/>
          </p:cNvCxnSpPr>
          <p:nvPr/>
        </p:nvCxnSpPr>
        <p:spPr>
          <a:xfrm flipH="1">
            <a:off x="1356703" y="1291666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2764556" y="1006980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M3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6" name="Gerade Verbindung mit Pfeil 5"/>
          <p:cNvCxnSpPr>
            <a:stCxn id="5" idx="2"/>
            <a:endCxn id="3" idx="6"/>
          </p:cNvCxnSpPr>
          <p:nvPr/>
        </p:nvCxnSpPr>
        <p:spPr>
          <a:xfrm flipH="1">
            <a:off x="2312009" y="1291666"/>
            <a:ext cx="4525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3763657" y="1006980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M4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8" name="Gerade Verbindung mit Pfeil 7"/>
          <p:cNvCxnSpPr>
            <a:stCxn id="7" idx="2"/>
            <a:endCxn id="5" idx="6"/>
          </p:cNvCxnSpPr>
          <p:nvPr/>
        </p:nvCxnSpPr>
        <p:spPr>
          <a:xfrm flipH="1">
            <a:off x="3348487" y="1291666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4718963" y="1006980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M5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10" name="Gerade Verbindung mit Pfeil 9"/>
          <p:cNvCxnSpPr>
            <a:stCxn id="9" idx="2"/>
            <a:endCxn id="7" idx="6"/>
          </p:cNvCxnSpPr>
          <p:nvPr/>
        </p:nvCxnSpPr>
        <p:spPr>
          <a:xfrm flipH="1">
            <a:off x="4347588" y="1291666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2312009" y="1744095"/>
            <a:ext cx="583931" cy="569371"/>
          </a:xfrm>
          <a:prstGeom prst="ellipse">
            <a:avLst/>
          </a:prstGeom>
          <a:solidFill>
            <a:srgbClr val="7F7F7F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F1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12" name="Gerade Verbindung mit Pfeil 11"/>
          <p:cNvCxnSpPr>
            <a:stCxn id="11" idx="1"/>
          </p:cNvCxnSpPr>
          <p:nvPr/>
        </p:nvCxnSpPr>
        <p:spPr>
          <a:xfrm flipH="1" flipV="1">
            <a:off x="2166963" y="1581263"/>
            <a:ext cx="230561" cy="2462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3288331" y="1744095"/>
            <a:ext cx="583931" cy="569371"/>
          </a:xfrm>
          <a:prstGeom prst="ellipse">
            <a:avLst/>
          </a:prstGeom>
          <a:solidFill>
            <a:srgbClr val="7F7F7F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F2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4287432" y="1744095"/>
            <a:ext cx="583931" cy="569371"/>
          </a:xfrm>
          <a:prstGeom prst="ellipse">
            <a:avLst/>
          </a:prstGeom>
          <a:solidFill>
            <a:srgbClr val="7F7F7F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F3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15" name="Gerade Verbindung mit Pfeil 14"/>
          <p:cNvCxnSpPr>
            <a:stCxn id="14" idx="2"/>
            <a:endCxn id="13" idx="6"/>
          </p:cNvCxnSpPr>
          <p:nvPr/>
        </p:nvCxnSpPr>
        <p:spPr>
          <a:xfrm flipH="1">
            <a:off x="3872262" y="2028781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>
            <a:stCxn id="13" idx="2"/>
            <a:endCxn id="11" idx="6"/>
          </p:cNvCxnSpPr>
          <p:nvPr/>
        </p:nvCxnSpPr>
        <p:spPr>
          <a:xfrm flipH="1">
            <a:off x="2895940" y="2028781"/>
            <a:ext cx="39239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>
            <a:stCxn id="22" idx="7"/>
            <a:endCxn id="9" idx="4"/>
          </p:cNvCxnSpPr>
          <p:nvPr/>
        </p:nvCxnSpPr>
        <p:spPr>
          <a:xfrm flipV="1">
            <a:off x="3517560" y="1576351"/>
            <a:ext cx="1493369" cy="11440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hteck 17"/>
          <p:cNvSpPr/>
          <p:nvPr/>
        </p:nvSpPr>
        <p:spPr>
          <a:xfrm>
            <a:off x="4718963" y="394035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server</a:t>
            </a:r>
            <a:r>
              <a:rPr lang="de-DE" dirty="0" smtClean="0"/>
              <a:t>/</a:t>
            </a:r>
            <a:r>
              <a:rPr lang="de-DE" dirty="0" err="1" smtClean="0"/>
              <a:t>master</a:t>
            </a:r>
            <a:endParaRPr lang="de-DE" dirty="0"/>
          </a:p>
        </p:txBody>
      </p:sp>
      <p:cxnSp>
        <p:nvCxnSpPr>
          <p:cNvPr id="19" name="Gerade Verbindung mit Pfeil 18"/>
          <p:cNvCxnSpPr>
            <a:stCxn id="18" idx="2"/>
            <a:endCxn id="9" idx="0"/>
          </p:cNvCxnSpPr>
          <p:nvPr/>
        </p:nvCxnSpPr>
        <p:spPr>
          <a:xfrm flipH="1">
            <a:off x="5010929" y="700619"/>
            <a:ext cx="639116" cy="30636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hteck 19"/>
          <p:cNvSpPr/>
          <p:nvPr/>
        </p:nvSpPr>
        <p:spPr>
          <a:xfrm>
            <a:off x="6148970" y="2413789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feature</a:t>
            </a:r>
            <a:endParaRPr lang="de-DE" dirty="0"/>
          </a:p>
        </p:txBody>
      </p:sp>
      <p:cxnSp>
        <p:nvCxnSpPr>
          <p:cNvPr id="21" name="Gerade Verbindung mit Pfeil 20"/>
          <p:cNvCxnSpPr>
            <a:stCxn id="20" idx="1"/>
            <a:endCxn id="24" idx="6"/>
          </p:cNvCxnSpPr>
          <p:nvPr/>
        </p:nvCxnSpPr>
        <p:spPr>
          <a:xfrm flipH="1">
            <a:off x="5578498" y="2567081"/>
            <a:ext cx="570472" cy="3545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3019144" y="2636991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F1‘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3995466" y="2636991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F2‘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4994567" y="2636991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F3‘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25" name="Gerade Verbindung mit Pfeil 24"/>
          <p:cNvCxnSpPr>
            <a:stCxn id="23" idx="2"/>
            <a:endCxn id="22" idx="6"/>
          </p:cNvCxnSpPr>
          <p:nvPr/>
        </p:nvCxnSpPr>
        <p:spPr>
          <a:xfrm flipH="1">
            <a:off x="3603075" y="2921677"/>
            <a:ext cx="39239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>
            <a:stCxn id="24" idx="2"/>
            <a:endCxn id="23" idx="6"/>
          </p:cNvCxnSpPr>
          <p:nvPr/>
        </p:nvCxnSpPr>
        <p:spPr>
          <a:xfrm flipH="1">
            <a:off x="4579397" y="2921677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hteck 26"/>
          <p:cNvSpPr/>
          <p:nvPr/>
        </p:nvSpPr>
        <p:spPr>
          <a:xfrm>
            <a:off x="6148970" y="1827477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server</a:t>
            </a:r>
            <a:r>
              <a:rPr lang="de-DE" dirty="0" smtClean="0"/>
              <a:t>/</a:t>
            </a:r>
            <a:r>
              <a:rPr lang="de-DE" dirty="0" err="1" smtClean="0"/>
              <a:t>feature</a:t>
            </a:r>
            <a:endParaRPr lang="de-DE" dirty="0"/>
          </a:p>
        </p:txBody>
      </p:sp>
      <p:cxnSp>
        <p:nvCxnSpPr>
          <p:cNvPr id="28" name="Gerade Verbindung mit Pfeil 27"/>
          <p:cNvCxnSpPr>
            <a:stCxn id="27" idx="1"/>
            <a:endCxn id="24" idx="7"/>
          </p:cNvCxnSpPr>
          <p:nvPr/>
        </p:nvCxnSpPr>
        <p:spPr>
          <a:xfrm flipH="1">
            <a:off x="5492983" y="1980769"/>
            <a:ext cx="655987" cy="7396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Abgerundete rechteckige Legende 36"/>
          <p:cNvSpPr/>
          <p:nvPr/>
        </p:nvSpPr>
        <p:spPr>
          <a:xfrm>
            <a:off x="5522179" y="805913"/>
            <a:ext cx="3205517" cy="821390"/>
          </a:xfrm>
          <a:prstGeom prst="wedgeRoundRectCallout">
            <a:avLst>
              <a:gd name="adj1" fmla="val -41817"/>
              <a:gd name="adj2" fmla="val 74394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rebase</a:t>
            </a:r>
            <a:r>
              <a:rPr lang="de-DE" dirty="0" smtClean="0"/>
              <a:t> </a:t>
            </a:r>
            <a:r>
              <a:rPr lang="de-DE" dirty="0" err="1" smtClean="0"/>
              <a:t>origin</a:t>
            </a:r>
            <a:r>
              <a:rPr lang="de-DE" dirty="0" smtClean="0"/>
              <a:t>/</a:t>
            </a:r>
            <a:r>
              <a:rPr lang="de-DE" dirty="0" err="1" smtClean="0"/>
              <a:t>master</a:t>
            </a:r>
            <a:endParaRPr lang="de-DE" dirty="0" smtClean="0"/>
          </a:p>
          <a:p>
            <a:r>
              <a:rPr lang="de-DE" dirty="0" err="1" smtClean="0"/>
              <a:t>git</a:t>
            </a:r>
            <a:r>
              <a:rPr lang="de-DE" dirty="0" smtClean="0"/>
              <a:t> push </a:t>
            </a:r>
            <a:r>
              <a:rPr lang="de-DE" dirty="0" err="1" smtClean="0"/>
              <a:t>origin</a:t>
            </a:r>
            <a:r>
              <a:rPr lang="de-DE" dirty="0" smtClean="0"/>
              <a:t> –f </a:t>
            </a:r>
            <a:r>
              <a:rPr lang="de-DE" dirty="0" err="1" smtClean="0"/>
              <a:t>feature</a:t>
            </a:r>
            <a:endParaRPr lang="de-DE" dirty="0" smtClean="0"/>
          </a:p>
        </p:txBody>
      </p:sp>
      <p:sp>
        <p:nvSpPr>
          <p:cNvPr id="38" name="Oval 37"/>
          <p:cNvSpPr/>
          <p:nvPr/>
        </p:nvSpPr>
        <p:spPr>
          <a:xfrm>
            <a:off x="1064737" y="4166827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M1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2020043" y="4166827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M2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40" name="Gerade Verbindung mit Pfeil 39"/>
          <p:cNvCxnSpPr>
            <a:stCxn id="39" idx="2"/>
            <a:endCxn id="38" idx="6"/>
          </p:cNvCxnSpPr>
          <p:nvPr/>
        </p:nvCxnSpPr>
        <p:spPr>
          <a:xfrm flipH="1">
            <a:off x="1648668" y="4451513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3056521" y="4166827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M3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42" name="Gerade Verbindung mit Pfeil 41"/>
          <p:cNvCxnSpPr>
            <a:stCxn id="41" idx="2"/>
            <a:endCxn id="39" idx="6"/>
          </p:cNvCxnSpPr>
          <p:nvPr/>
        </p:nvCxnSpPr>
        <p:spPr>
          <a:xfrm flipH="1">
            <a:off x="2603974" y="4451513"/>
            <a:ext cx="4525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4055622" y="4166827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M4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44" name="Gerade Verbindung mit Pfeil 43"/>
          <p:cNvCxnSpPr>
            <a:stCxn id="43" idx="2"/>
            <a:endCxn id="41" idx="6"/>
          </p:cNvCxnSpPr>
          <p:nvPr/>
        </p:nvCxnSpPr>
        <p:spPr>
          <a:xfrm flipH="1">
            <a:off x="3640452" y="4451513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5010928" y="4166827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M5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46" name="Gerade Verbindung mit Pfeil 45"/>
          <p:cNvCxnSpPr>
            <a:stCxn id="45" idx="2"/>
            <a:endCxn id="43" idx="6"/>
          </p:cNvCxnSpPr>
          <p:nvPr/>
        </p:nvCxnSpPr>
        <p:spPr>
          <a:xfrm flipH="1">
            <a:off x="4639553" y="4451513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2603974" y="490394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latin typeface="Courier New"/>
                <a:cs typeface="Courier New"/>
              </a:rPr>
              <a:t>F1</a:t>
            </a:r>
          </a:p>
        </p:txBody>
      </p:sp>
      <p:cxnSp>
        <p:nvCxnSpPr>
          <p:cNvPr id="48" name="Gerade Verbindung mit Pfeil 47"/>
          <p:cNvCxnSpPr>
            <a:stCxn id="47" idx="1"/>
          </p:cNvCxnSpPr>
          <p:nvPr/>
        </p:nvCxnSpPr>
        <p:spPr>
          <a:xfrm flipH="1" flipV="1">
            <a:off x="2458928" y="4741110"/>
            <a:ext cx="230561" cy="2462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3580296" y="490394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latin typeface="Courier New"/>
                <a:cs typeface="Courier New"/>
              </a:rPr>
              <a:t>F2</a:t>
            </a:r>
          </a:p>
        </p:txBody>
      </p:sp>
      <p:sp>
        <p:nvSpPr>
          <p:cNvPr id="50" name="Oval 49"/>
          <p:cNvSpPr/>
          <p:nvPr/>
        </p:nvSpPr>
        <p:spPr>
          <a:xfrm>
            <a:off x="4579397" y="490394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latin typeface="Courier New"/>
                <a:cs typeface="Courier New"/>
              </a:rPr>
              <a:t>F3</a:t>
            </a:r>
          </a:p>
        </p:txBody>
      </p:sp>
      <p:cxnSp>
        <p:nvCxnSpPr>
          <p:cNvPr id="51" name="Gerade Verbindung mit Pfeil 50"/>
          <p:cNvCxnSpPr>
            <a:stCxn id="50" idx="2"/>
            <a:endCxn id="49" idx="6"/>
          </p:cNvCxnSpPr>
          <p:nvPr/>
        </p:nvCxnSpPr>
        <p:spPr>
          <a:xfrm flipH="1">
            <a:off x="4164227" y="5188628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Gerade Verbindung mit Pfeil 51"/>
          <p:cNvCxnSpPr>
            <a:stCxn id="49" idx="2"/>
            <a:endCxn id="47" idx="6"/>
          </p:cNvCxnSpPr>
          <p:nvPr/>
        </p:nvCxnSpPr>
        <p:spPr>
          <a:xfrm flipH="1">
            <a:off x="3187905" y="5188628"/>
            <a:ext cx="39239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5557993" y="490394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latin typeface="Courier New"/>
                <a:cs typeface="Courier New"/>
              </a:rPr>
              <a:t>F2</a:t>
            </a:r>
          </a:p>
        </p:txBody>
      </p:sp>
      <p:sp>
        <p:nvSpPr>
          <p:cNvPr id="54" name="Oval 53"/>
          <p:cNvSpPr/>
          <p:nvPr/>
        </p:nvSpPr>
        <p:spPr>
          <a:xfrm>
            <a:off x="6557094" y="490394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latin typeface="Courier New"/>
                <a:cs typeface="Courier New"/>
              </a:rPr>
              <a:t>F3</a:t>
            </a:r>
          </a:p>
        </p:txBody>
      </p:sp>
      <p:cxnSp>
        <p:nvCxnSpPr>
          <p:cNvPr id="55" name="Gerade Verbindung mit Pfeil 54"/>
          <p:cNvCxnSpPr>
            <a:stCxn id="54" idx="2"/>
            <a:endCxn id="53" idx="6"/>
          </p:cNvCxnSpPr>
          <p:nvPr/>
        </p:nvCxnSpPr>
        <p:spPr>
          <a:xfrm flipH="1">
            <a:off x="6141924" y="5188628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mit Pfeil 56"/>
          <p:cNvCxnSpPr>
            <a:stCxn id="53" idx="2"/>
            <a:endCxn id="50" idx="6"/>
          </p:cNvCxnSpPr>
          <p:nvPr/>
        </p:nvCxnSpPr>
        <p:spPr>
          <a:xfrm flipH="1">
            <a:off x="5163328" y="5188628"/>
            <a:ext cx="39466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Rechteck 57"/>
          <p:cNvSpPr/>
          <p:nvPr/>
        </p:nvSpPr>
        <p:spPr>
          <a:xfrm>
            <a:off x="5589144" y="3685275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origin</a:t>
            </a:r>
            <a:r>
              <a:rPr lang="de-DE" dirty="0" smtClean="0"/>
              <a:t>/</a:t>
            </a:r>
            <a:r>
              <a:rPr lang="de-DE" dirty="0" err="1" smtClean="0"/>
              <a:t>master</a:t>
            </a:r>
            <a:endParaRPr lang="de-DE" dirty="0"/>
          </a:p>
        </p:txBody>
      </p:sp>
      <p:cxnSp>
        <p:nvCxnSpPr>
          <p:cNvPr id="60" name="Gerade Verbindung mit Pfeil 59"/>
          <p:cNvCxnSpPr>
            <a:stCxn id="58" idx="2"/>
            <a:endCxn id="45" idx="7"/>
          </p:cNvCxnSpPr>
          <p:nvPr/>
        </p:nvCxnSpPr>
        <p:spPr>
          <a:xfrm flipH="1">
            <a:off x="5509344" y="3991859"/>
            <a:ext cx="1010882" cy="2583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Rechteck 60"/>
          <p:cNvSpPr/>
          <p:nvPr/>
        </p:nvSpPr>
        <p:spPr>
          <a:xfrm>
            <a:off x="4232246" y="5724586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origin</a:t>
            </a:r>
            <a:r>
              <a:rPr lang="de-DE" dirty="0" smtClean="0"/>
              <a:t>/</a:t>
            </a:r>
            <a:r>
              <a:rPr lang="de-DE" dirty="0" err="1" smtClean="0"/>
              <a:t>feature</a:t>
            </a:r>
            <a:endParaRPr lang="de-DE" dirty="0"/>
          </a:p>
        </p:txBody>
      </p:sp>
      <p:cxnSp>
        <p:nvCxnSpPr>
          <p:cNvPr id="63" name="Gerade Verbindung mit Pfeil 62"/>
          <p:cNvCxnSpPr>
            <a:stCxn id="61" idx="0"/>
            <a:endCxn id="50" idx="4"/>
          </p:cNvCxnSpPr>
          <p:nvPr/>
        </p:nvCxnSpPr>
        <p:spPr>
          <a:xfrm flipH="1" flipV="1">
            <a:off x="4871363" y="5473313"/>
            <a:ext cx="291965" cy="2512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Rechteck 63"/>
          <p:cNvSpPr/>
          <p:nvPr/>
        </p:nvSpPr>
        <p:spPr>
          <a:xfrm>
            <a:off x="6710122" y="5744097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feature</a:t>
            </a:r>
            <a:endParaRPr lang="de-DE" dirty="0"/>
          </a:p>
        </p:txBody>
      </p:sp>
      <p:cxnSp>
        <p:nvCxnSpPr>
          <p:cNvPr id="66" name="Gerade Verbindung mit Pfeil 65"/>
          <p:cNvCxnSpPr>
            <a:stCxn id="64" idx="0"/>
            <a:endCxn id="54" idx="5"/>
          </p:cNvCxnSpPr>
          <p:nvPr/>
        </p:nvCxnSpPr>
        <p:spPr>
          <a:xfrm flipH="1" flipV="1">
            <a:off x="7055510" y="5389931"/>
            <a:ext cx="585694" cy="3541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Rechteck 55"/>
          <p:cNvSpPr/>
          <p:nvPr/>
        </p:nvSpPr>
        <p:spPr>
          <a:xfrm>
            <a:off x="2512676" y="393143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master</a:t>
            </a:r>
            <a:endParaRPr lang="de-DE" dirty="0"/>
          </a:p>
        </p:txBody>
      </p:sp>
      <p:cxnSp>
        <p:nvCxnSpPr>
          <p:cNvPr id="30" name="Gerade Verbindung mit Pfeil 29"/>
          <p:cNvCxnSpPr>
            <a:stCxn id="56" idx="2"/>
            <a:endCxn id="7" idx="1"/>
          </p:cNvCxnSpPr>
          <p:nvPr/>
        </p:nvCxnSpPr>
        <p:spPr>
          <a:xfrm>
            <a:off x="3443758" y="699727"/>
            <a:ext cx="405414" cy="3906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2599790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endParaRPr lang="de-DE"/>
          </a:p>
        </p:txBody>
      </p:sp>
      <p:sp>
        <p:nvSpPr>
          <p:cNvPr id="3" name="Textfeld 2"/>
          <p:cNvSpPr txBox="1"/>
          <p:nvPr/>
        </p:nvSpPr>
        <p:spPr>
          <a:xfrm>
            <a:off x="642324" y="1927102"/>
            <a:ext cx="5448502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latin typeface="Courier New"/>
                <a:cs typeface="Courier New"/>
                <a:sym typeface="Wingdings"/>
              </a:rPr>
              <a:t>### der arme Kollege weiß von nix</a:t>
            </a:r>
          </a:p>
          <a:p>
            <a:r>
              <a:rPr lang="de-DE" b="1" dirty="0" smtClean="0">
                <a:latin typeface="Courier New"/>
                <a:cs typeface="Courier New"/>
                <a:sym typeface="Wingdings"/>
              </a:rPr>
              <a:t>$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git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fetch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server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feature</a:t>
            </a:r>
            <a:endParaRPr lang="de-DE" b="1" dirty="0" smtClean="0">
              <a:latin typeface="Courier New"/>
              <a:cs typeface="Courier New"/>
              <a:sym typeface="Wingdings"/>
            </a:endParaRPr>
          </a:p>
          <a:p>
            <a:r>
              <a:rPr lang="de-DE" b="1" dirty="0" smtClean="0">
                <a:latin typeface="Courier New"/>
                <a:cs typeface="Courier New"/>
                <a:sym typeface="Wingdings"/>
              </a:rPr>
              <a:t>$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git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 l HEAD FETCH_HEAD</a:t>
            </a:r>
          </a:p>
          <a:p>
            <a:endParaRPr lang="de-DE" b="1" dirty="0">
              <a:latin typeface="Courier New"/>
              <a:cs typeface="Courier New"/>
              <a:sym typeface="Wingdings"/>
            </a:endParaRPr>
          </a:p>
          <a:p>
            <a:r>
              <a:rPr lang="de-DE" b="1" dirty="0" smtClean="0">
                <a:latin typeface="Courier New"/>
                <a:cs typeface="Courier New"/>
                <a:sym typeface="Wingdings"/>
              </a:rPr>
              <a:t>### und rennt in sein....</a:t>
            </a:r>
          </a:p>
          <a:p>
            <a:r>
              <a:rPr lang="de-DE" b="1" dirty="0" smtClean="0">
                <a:latin typeface="Courier New"/>
                <a:cs typeface="Courier New"/>
                <a:sym typeface="Wingdings"/>
              </a:rPr>
              <a:t>$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git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rebase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server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/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feature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 # ...Glück</a:t>
            </a:r>
          </a:p>
          <a:p>
            <a:endParaRPr lang="de-DE" b="1" dirty="0">
              <a:latin typeface="Courier New"/>
              <a:cs typeface="Courier New"/>
              <a:sym typeface="Wingdings"/>
            </a:endParaRPr>
          </a:p>
          <a:p>
            <a:r>
              <a:rPr lang="de-DE" b="1" dirty="0" smtClean="0">
                <a:latin typeface="Courier New"/>
                <a:cs typeface="Courier New"/>
                <a:sym typeface="Wingdings"/>
              </a:rPr>
              <a:t>### umschauen</a:t>
            </a:r>
          </a:p>
          <a:p>
            <a:r>
              <a:rPr lang="de-DE" b="1" dirty="0" smtClean="0">
                <a:latin typeface="Courier New"/>
                <a:cs typeface="Courier New"/>
                <a:sym typeface="Wingdings"/>
              </a:rPr>
              <a:t>$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git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 l HEAD ORIG_HEAD</a:t>
            </a:r>
            <a:endParaRPr lang="de-DE" b="1" dirty="0" smtClean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175887372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772772" y="1006980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M1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3" name="Oval 2"/>
          <p:cNvSpPr/>
          <p:nvPr/>
        </p:nvSpPr>
        <p:spPr>
          <a:xfrm>
            <a:off x="1728078" y="1006980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M2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4" name="Gerade Verbindung mit Pfeil 3"/>
          <p:cNvCxnSpPr>
            <a:stCxn id="3" idx="2"/>
            <a:endCxn id="2" idx="6"/>
          </p:cNvCxnSpPr>
          <p:nvPr/>
        </p:nvCxnSpPr>
        <p:spPr>
          <a:xfrm flipH="1">
            <a:off x="1356703" y="1291666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2764556" y="1006980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M3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6" name="Gerade Verbindung mit Pfeil 5"/>
          <p:cNvCxnSpPr>
            <a:stCxn id="5" idx="2"/>
            <a:endCxn id="3" idx="6"/>
          </p:cNvCxnSpPr>
          <p:nvPr/>
        </p:nvCxnSpPr>
        <p:spPr>
          <a:xfrm flipH="1">
            <a:off x="2312009" y="1291666"/>
            <a:ext cx="4525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3763657" y="1006980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M4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8" name="Gerade Verbindung mit Pfeil 7"/>
          <p:cNvCxnSpPr>
            <a:stCxn id="7" idx="2"/>
            <a:endCxn id="5" idx="6"/>
          </p:cNvCxnSpPr>
          <p:nvPr/>
        </p:nvCxnSpPr>
        <p:spPr>
          <a:xfrm flipH="1">
            <a:off x="3348487" y="1291666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4718963" y="1006980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M5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10" name="Gerade Verbindung mit Pfeil 9"/>
          <p:cNvCxnSpPr>
            <a:stCxn id="9" idx="2"/>
            <a:endCxn id="7" idx="6"/>
          </p:cNvCxnSpPr>
          <p:nvPr/>
        </p:nvCxnSpPr>
        <p:spPr>
          <a:xfrm flipH="1">
            <a:off x="4347588" y="1291666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2312009" y="1744095"/>
            <a:ext cx="583931" cy="569371"/>
          </a:xfrm>
          <a:prstGeom prst="ellipse">
            <a:avLst/>
          </a:prstGeom>
          <a:solidFill>
            <a:srgbClr val="7F7F7F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F1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12" name="Gerade Verbindung mit Pfeil 11"/>
          <p:cNvCxnSpPr>
            <a:stCxn id="11" idx="1"/>
          </p:cNvCxnSpPr>
          <p:nvPr/>
        </p:nvCxnSpPr>
        <p:spPr>
          <a:xfrm flipH="1" flipV="1">
            <a:off x="2166963" y="1581263"/>
            <a:ext cx="230561" cy="2462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3288331" y="1744095"/>
            <a:ext cx="583931" cy="569371"/>
          </a:xfrm>
          <a:prstGeom prst="ellipse">
            <a:avLst/>
          </a:prstGeom>
          <a:solidFill>
            <a:srgbClr val="7F7F7F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F2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4287432" y="1744095"/>
            <a:ext cx="583931" cy="569371"/>
          </a:xfrm>
          <a:prstGeom prst="ellipse">
            <a:avLst/>
          </a:prstGeom>
          <a:solidFill>
            <a:srgbClr val="7F7F7F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F3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15" name="Gerade Verbindung mit Pfeil 14"/>
          <p:cNvCxnSpPr>
            <a:stCxn id="14" idx="2"/>
            <a:endCxn id="13" idx="6"/>
          </p:cNvCxnSpPr>
          <p:nvPr/>
        </p:nvCxnSpPr>
        <p:spPr>
          <a:xfrm flipH="1">
            <a:off x="3872262" y="2028781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>
            <a:stCxn id="13" idx="2"/>
            <a:endCxn id="11" idx="6"/>
          </p:cNvCxnSpPr>
          <p:nvPr/>
        </p:nvCxnSpPr>
        <p:spPr>
          <a:xfrm flipH="1">
            <a:off x="2895940" y="2028781"/>
            <a:ext cx="39239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>
            <a:stCxn id="22" idx="7"/>
            <a:endCxn id="9" idx="4"/>
          </p:cNvCxnSpPr>
          <p:nvPr/>
        </p:nvCxnSpPr>
        <p:spPr>
          <a:xfrm flipV="1">
            <a:off x="3517560" y="1576351"/>
            <a:ext cx="1493369" cy="11440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hteck 17"/>
          <p:cNvSpPr/>
          <p:nvPr/>
        </p:nvSpPr>
        <p:spPr>
          <a:xfrm>
            <a:off x="4718963" y="394035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server</a:t>
            </a:r>
            <a:r>
              <a:rPr lang="de-DE" dirty="0" smtClean="0"/>
              <a:t>/</a:t>
            </a:r>
            <a:r>
              <a:rPr lang="de-DE" dirty="0" err="1" smtClean="0"/>
              <a:t>master</a:t>
            </a:r>
            <a:endParaRPr lang="de-DE" dirty="0"/>
          </a:p>
        </p:txBody>
      </p:sp>
      <p:cxnSp>
        <p:nvCxnSpPr>
          <p:cNvPr id="19" name="Gerade Verbindung mit Pfeil 18"/>
          <p:cNvCxnSpPr>
            <a:stCxn id="18" idx="2"/>
            <a:endCxn id="9" idx="0"/>
          </p:cNvCxnSpPr>
          <p:nvPr/>
        </p:nvCxnSpPr>
        <p:spPr>
          <a:xfrm flipH="1">
            <a:off x="5010929" y="700619"/>
            <a:ext cx="639116" cy="30636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hteck 19"/>
          <p:cNvSpPr/>
          <p:nvPr/>
        </p:nvSpPr>
        <p:spPr>
          <a:xfrm>
            <a:off x="6148970" y="2413789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feature</a:t>
            </a:r>
            <a:endParaRPr lang="de-DE" dirty="0"/>
          </a:p>
        </p:txBody>
      </p:sp>
      <p:cxnSp>
        <p:nvCxnSpPr>
          <p:cNvPr id="21" name="Gerade Verbindung mit Pfeil 20"/>
          <p:cNvCxnSpPr>
            <a:stCxn id="20" idx="1"/>
            <a:endCxn id="24" idx="6"/>
          </p:cNvCxnSpPr>
          <p:nvPr/>
        </p:nvCxnSpPr>
        <p:spPr>
          <a:xfrm flipH="1">
            <a:off x="5578498" y="2567081"/>
            <a:ext cx="570472" cy="3545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3019144" y="2636991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F1‘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3995466" y="2636991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F2‘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4994567" y="2636991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F3‘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25" name="Gerade Verbindung mit Pfeil 24"/>
          <p:cNvCxnSpPr>
            <a:stCxn id="23" idx="2"/>
            <a:endCxn id="22" idx="6"/>
          </p:cNvCxnSpPr>
          <p:nvPr/>
        </p:nvCxnSpPr>
        <p:spPr>
          <a:xfrm flipH="1">
            <a:off x="3603075" y="2921677"/>
            <a:ext cx="39239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>
            <a:stCxn id="24" idx="2"/>
            <a:endCxn id="23" idx="6"/>
          </p:cNvCxnSpPr>
          <p:nvPr/>
        </p:nvCxnSpPr>
        <p:spPr>
          <a:xfrm flipH="1">
            <a:off x="4579397" y="2921677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hteck 26"/>
          <p:cNvSpPr/>
          <p:nvPr/>
        </p:nvSpPr>
        <p:spPr>
          <a:xfrm>
            <a:off x="6148970" y="1827477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server</a:t>
            </a:r>
            <a:r>
              <a:rPr lang="de-DE" dirty="0" smtClean="0"/>
              <a:t>/</a:t>
            </a:r>
            <a:r>
              <a:rPr lang="de-DE" dirty="0" err="1" smtClean="0"/>
              <a:t>feature</a:t>
            </a:r>
            <a:endParaRPr lang="de-DE" dirty="0"/>
          </a:p>
        </p:txBody>
      </p:sp>
      <p:cxnSp>
        <p:nvCxnSpPr>
          <p:cNvPr id="28" name="Gerade Verbindung mit Pfeil 27"/>
          <p:cNvCxnSpPr>
            <a:stCxn id="27" idx="1"/>
            <a:endCxn id="24" idx="7"/>
          </p:cNvCxnSpPr>
          <p:nvPr/>
        </p:nvCxnSpPr>
        <p:spPr>
          <a:xfrm flipH="1">
            <a:off x="5492983" y="1980769"/>
            <a:ext cx="655987" cy="7396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Abgerundete rechteckige Legende 36"/>
          <p:cNvSpPr/>
          <p:nvPr/>
        </p:nvSpPr>
        <p:spPr>
          <a:xfrm>
            <a:off x="147313" y="5656229"/>
            <a:ext cx="2164696" cy="821390"/>
          </a:xfrm>
          <a:prstGeom prst="wedgeRoundRectCallout">
            <a:avLst>
              <a:gd name="adj1" fmla="val 36411"/>
              <a:gd name="adj2" fmla="val -94457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fetch</a:t>
            </a:r>
            <a:r>
              <a:rPr lang="de-DE" dirty="0" smtClean="0"/>
              <a:t> </a:t>
            </a:r>
            <a:r>
              <a:rPr lang="de-DE" dirty="0" err="1" smtClean="0"/>
              <a:t>server</a:t>
            </a:r>
            <a:endParaRPr lang="de-DE" dirty="0" smtClean="0"/>
          </a:p>
        </p:txBody>
      </p:sp>
      <p:sp>
        <p:nvSpPr>
          <p:cNvPr id="38" name="Oval 37"/>
          <p:cNvSpPr/>
          <p:nvPr/>
        </p:nvSpPr>
        <p:spPr>
          <a:xfrm>
            <a:off x="1064737" y="4166827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M1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2020043" y="4166827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M2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40" name="Gerade Verbindung mit Pfeil 39"/>
          <p:cNvCxnSpPr>
            <a:stCxn id="39" idx="2"/>
            <a:endCxn id="38" idx="6"/>
          </p:cNvCxnSpPr>
          <p:nvPr/>
        </p:nvCxnSpPr>
        <p:spPr>
          <a:xfrm flipH="1">
            <a:off x="1648668" y="4451513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3056521" y="4166827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M3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42" name="Gerade Verbindung mit Pfeil 41"/>
          <p:cNvCxnSpPr>
            <a:stCxn id="41" idx="2"/>
            <a:endCxn id="39" idx="6"/>
          </p:cNvCxnSpPr>
          <p:nvPr/>
        </p:nvCxnSpPr>
        <p:spPr>
          <a:xfrm flipH="1">
            <a:off x="2603974" y="4451513"/>
            <a:ext cx="4525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4055622" y="4166827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M4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44" name="Gerade Verbindung mit Pfeil 43"/>
          <p:cNvCxnSpPr>
            <a:stCxn id="43" idx="2"/>
            <a:endCxn id="41" idx="6"/>
          </p:cNvCxnSpPr>
          <p:nvPr/>
        </p:nvCxnSpPr>
        <p:spPr>
          <a:xfrm flipH="1">
            <a:off x="3640452" y="4451513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5010928" y="4166827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M5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46" name="Gerade Verbindung mit Pfeil 45"/>
          <p:cNvCxnSpPr>
            <a:stCxn id="45" idx="2"/>
            <a:endCxn id="43" idx="6"/>
          </p:cNvCxnSpPr>
          <p:nvPr/>
        </p:nvCxnSpPr>
        <p:spPr>
          <a:xfrm flipH="1">
            <a:off x="4639553" y="4451513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2603974" y="490394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latin typeface="Courier New"/>
                <a:cs typeface="Courier New"/>
              </a:rPr>
              <a:t>F1</a:t>
            </a:r>
          </a:p>
        </p:txBody>
      </p:sp>
      <p:cxnSp>
        <p:nvCxnSpPr>
          <p:cNvPr id="48" name="Gerade Verbindung mit Pfeil 47"/>
          <p:cNvCxnSpPr>
            <a:stCxn id="47" idx="1"/>
          </p:cNvCxnSpPr>
          <p:nvPr/>
        </p:nvCxnSpPr>
        <p:spPr>
          <a:xfrm flipH="1" flipV="1">
            <a:off x="2458928" y="4741110"/>
            <a:ext cx="230561" cy="2462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3580296" y="490394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latin typeface="Courier New"/>
                <a:cs typeface="Courier New"/>
              </a:rPr>
              <a:t>F2</a:t>
            </a:r>
          </a:p>
        </p:txBody>
      </p:sp>
      <p:sp>
        <p:nvSpPr>
          <p:cNvPr id="50" name="Oval 49"/>
          <p:cNvSpPr/>
          <p:nvPr/>
        </p:nvSpPr>
        <p:spPr>
          <a:xfrm>
            <a:off x="4579397" y="490394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latin typeface="Courier New"/>
                <a:cs typeface="Courier New"/>
              </a:rPr>
              <a:t>F3</a:t>
            </a:r>
          </a:p>
        </p:txBody>
      </p:sp>
      <p:cxnSp>
        <p:nvCxnSpPr>
          <p:cNvPr id="51" name="Gerade Verbindung mit Pfeil 50"/>
          <p:cNvCxnSpPr>
            <a:stCxn id="50" idx="2"/>
            <a:endCxn id="49" idx="6"/>
          </p:cNvCxnSpPr>
          <p:nvPr/>
        </p:nvCxnSpPr>
        <p:spPr>
          <a:xfrm flipH="1">
            <a:off x="4164227" y="5188628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Gerade Verbindung mit Pfeil 51"/>
          <p:cNvCxnSpPr>
            <a:stCxn id="49" idx="2"/>
            <a:endCxn id="47" idx="6"/>
          </p:cNvCxnSpPr>
          <p:nvPr/>
        </p:nvCxnSpPr>
        <p:spPr>
          <a:xfrm flipH="1">
            <a:off x="3187905" y="5188628"/>
            <a:ext cx="39239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5557993" y="490394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F4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54" name="Oval 53"/>
          <p:cNvSpPr/>
          <p:nvPr/>
        </p:nvSpPr>
        <p:spPr>
          <a:xfrm>
            <a:off x="6557094" y="490394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F5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55" name="Gerade Verbindung mit Pfeil 54"/>
          <p:cNvCxnSpPr>
            <a:stCxn id="54" idx="2"/>
            <a:endCxn id="53" idx="6"/>
          </p:cNvCxnSpPr>
          <p:nvPr/>
        </p:nvCxnSpPr>
        <p:spPr>
          <a:xfrm flipH="1">
            <a:off x="6141924" y="5188628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mit Pfeil 56"/>
          <p:cNvCxnSpPr>
            <a:stCxn id="53" idx="2"/>
            <a:endCxn id="50" idx="6"/>
          </p:cNvCxnSpPr>
          <p:nvPr/>
        </p:nvCxnSpPr>
        <p:spPr>
          <a:xfrm flipH="1">
            <a:off x="5163328" y="5188628"/>
            <a:ext cx="39466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Oval 55"/>
          <p:cNvSpPr/>
          <p:nvPr/>
        </p:nvSpPr>
        <p:spPr>
          <a:xfrm>
            <a:off x="3104344" y="578223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F1‘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58" name="Oval 57"/>
          <p:cNvSpPr/>
          <p:nvPr/>
        </p:nvSpPr>
        <p:spPr>
          <a:xfrm>
            <a:off x="4080666" y="578223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F2‘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59" name="Oval 58"/>
          <p:cNvSpPr/>
          <p:nvPr/>
        </p:nvSpPr>
        <p:spPr>
          <a:xfrm>
            <a:off x="5079767" y="578223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F3‘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60" name="Gerade Verbindung mit Pfeil 59"/>
          <p:cNvCxnSpPr>
            <a:stCxn id="58" idx="2"/>
            <a:endCxn id="56" idx="6"/>
          </p:cNvCxnSpPr>
          <p:nvPr/>
        </p:nvCxnSpPr>
        <p:spPr>
          <a:xfrm flipH="1">
            <a:off x="3688275" y="6066924"/>
            <a:ext cx="39239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Gerade Verbindung mit Pfeil 60"/>
          <p:cNvCxnSpPr>
            <a:stCxn id="59" idx="2"/>
            <a:endCxn id="58" idx="6"/>
          </p:cNvCxnSpPr>
          <p:nvPr/>
        </p:nvCxnSpPr>
        <p:spPr>
          <a:xfrm flipH="1">
            <a:off x="4664597" y="6066924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/>
          <p:cNvCxnSpPr>
            <a:stCxn id="56" idx="7"/>
            <a:endCxn id="45" idx="3"/>
          </p:cNvCxnSpPr>
          <p:nvPr/>
        </p:nvCxnSpPr>
        <p:spPr>
          <a:xfrm flipV="1">
            <a:off x="3602760" y="4652816"/>
            <a:ext cx="1493683" cy="12128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Rechteck 61"/>
          <p:cNvSpPr/>
          <p:nvPr/>
        </p:nvSpPr>
        <p:spPr>
          <a:xfrm>
            <a:off x="6094409" y="6198317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server</a:t>
            </a:r>
            <a:r>
              <a:rPr lang="de-DE" dirty="0" smtClean="0"/>
              <a:t>/</a:t>
            </a:r>
            <a:r>
              <a:rPr lang="de-DE" dirty="0" err="1" smtClean="0"/>
              <a:t>feature</a:t>
            </a:r>
            <a:endParaRPr lang="de-DE" dirty="0"/>
          </a:p>
        </p:txBody>
      </p:sp>
      <p:cxnSp>
        <p:nvCxnSpPr>
          <p:cNvPr id="32" name="Gerade Verbindung mit Pfeil 31"/>
          <p:cNvCxnSpPr>
            <a:stCxn id="62" idx="1"/>
            <a:endCxn id="59" idx="6"/>
          </p:cNvCxnSpPr>
          <p:nvPr/>
        </p:nvCxnSpPr>
        <p:spPr>
          <a:xfrm flipH="1" flipV="1">
            <a:off x="5663698" y="6066924"/>
            <a:ext cx="430711" cy="2846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Rechteck 62"/>
          <p:cNvSpPr/>
          <p:nvPr/>
        </p:nvSpPr>
        <p:spPr>
          <a:xfrm>
            <a:off x="6710122" y="4131263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feature</a:t>
            </a:r>
            <a:endParaRPr lang="de-DE" dirty="0"/>
          </a:p>
        </p:txBody>
      </p:sp>
      <p:cxnSp>
        <p:nvCxnSpPr>
          <p:cNvPr id="34" name="Gerade Verbindung mit Pfeil 33"/>
          <p:cNvCxnSpPr>
            <a:stCxn id="63" idx="2"/>
            <a:endCxn id="54" idx="7"/>
          </p:cNvCxnSpPr>
          <p:nvPr/>
        </p:nvCxnSpPr>
        <p:spPr>
          <a:xfrm flipH="1">
            <a:off x="7055510" y="4437847"/>
            <a:ext cx="585694" cy="54947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Rechteck 63"/>
          <p:cNvSpPr/>
          <p:nvPr/>
        </p:nvSpPr>
        <p:spPr>
          <a:xfrm>
            <a:off x="4903024" y="3670676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server</a:t>
            </a:r>
            <a:r>
              <a:rPr lang="de-DE" dirty="0" smtClean="0"/>
              <a:t>/</a:t>
            </a:r>
            <a:r>
              <a:rPr lang="de-DE" dirty="0" err="1" smtClean="0"/>
              <a:t>master</a:t>
            </a:r>
            <a:endParaRPr lang="de-DE" dirty="0"/>
          </a:p>
        </p:txBody>
      </p:sp>
      <p:cxnSp>
        <p:nvCxnSpPr>
          <p:cNvPr id="36" name="Gerade Verbindung mit Pfeil 35"/>
          <p:cNvCxnSpPr>
            <a:stCxn id="64" idx="2"/>
          </p:cNvCxnSpPr>
          <p:nvPr/>
        </p:nvCxnSpPr>
        <p:spPr>
          <a:xfrm flipH="1">
            <a:off x="5594859" y="3977260"/>
            <a:ext cx="239247" cy="4605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Rechteck 64"/>
          <p:cNvSpPr/>
          <p:nvPr/>
        </p:nvSpPr>
        <p:spPr>
          <a:xfrm>
            <a:off x="2512676" y="393143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master</a:t>
            </a:r>
            <a:endParaRPr lang="de-DE" dirty="0"/>
          </a:p>
        </p:txBody>
      </p:sp>
      <p:cxnSp>
        <p:nvCxnSpPr>
          <p:cNvPr id="66" name="Gerade Verbindung mit Pfeil 65"/>
          <p:cNvCxnSpPr>
            <a:stCxn id="65" idx="2"/>
          </p:cNvCxnSpPr>
          <p:nvPr/>
        </p:nvCxnSpPr>
        <p:spPr>
          <a:xfrm>
            <a:off x="3443758" y="699727"/>
            <a:ext cx="405414" cy="3906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6654499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772772" y="1006980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M1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3" name="Oval 2"/>
          <p:cNvSpPr/>
          <p:nvPr/>
        </p:nvSpPr>
        <p:spPr>
          <a:xfrm>
            <a:off x="1728078" y="1006980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M2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4" name="Gerade Verbindung mit Pfeil 3"/>
          <p:cNvCxnSpPr>
            <a:stCxn id="3" idx="2"/>
            <a:endCxn id="2" idx="6"/>
          </p:cNvCxnSpPr>
          <p:nvPr/>
        </p:nvCxnSpPr>
        <p:spPr>
          <a:xfrm flipH="1">
            <a:off x="1356703" y="1291666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2764556" y="1006980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M3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6" name="Gerade Verbindung mit Pfeil 5"/>
          <p:cNvCxnSpPr>
            <a:stCxn id="5" idx="2"/>
            <a:endCxn id="3" idx="6"/>
          </p:cNvCxnSpPr>
          <p:nvPr/>
        </p:nvCxnSpPr>
        <p:spPr>
          <a:xfrm flipH="1">
            <a:off x="2312009" y="1291666"/>
            <a:ext cx="4525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3763657" y="1006980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M4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8" name="Gerade Verbindung mit Pfeil 7"/>
          <p:cNvCxnSpPr>
            <a:stCxn id="7" idx="2"/>
            <a:endCxn id="5" idx="6"/>
          </p:cNvCxnSpPr>
          <p:nvPr/>
        </p:nvCxnSpPr>
        <p:spPr>
          <a:xfrm flipH="1">
            <a:off x="3348487" y="1291666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4718963" y="1006980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M5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10" name="Gerade Verbindung mit Pfeil 9"/>
          <p:cNvCxnSpPr>
            <a:stCxn id="9" idx="2"/>
            <a:endCxn id="7" idx="6"/>
          </p:cNvCxnSpPr>
          <p:nvPr/>
        </p:nvCxnSpPr>
        <p:spPr>
          <a:xfrm flipH="1">
            <a:off x="4347588" y="1291666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2312009" y="1744095"/>
            <a:ext cx="583931" cy="569371"/>
          </a:xfrm>
          <a:prstGeom prst="ellipse">
            <a:avLst/>
          </a:prstGeom>
          <a:solidFill>
            <a:srgbClr val="7F7F7F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F1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12" name="Gerade Verbindung mit Pfeil 11"/>
          <p:cNvCxnSpPr>
            <a:stCxn id="11" idx="1"/>
          </p:cNvCxnSpPr>
          <p:nvPr/>
        </p:nvCxnSpPr>
        <p:spPr>
          <a:xfrm flipH="1" flipV="1">
            <a:off x="2166963" y="1581263"/>
            <a:ext cx="230561" cy="2462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3288331" y="1744095"/>
            <a:ext cx="583931" cy="569371"/>
          </a:xfrm>
          <a:prstGeom prst="ellipse">
            <a:avLst/>
          </a:prstGeom>
          <a:solidFill>
            <a:srgbClr val="7F7F7F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F2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4287432" y="1744095"/>
            <a:ext cx="583931" cy="569371"/>
          </a:xfrm>
          <a:prstGeom prst="ellipse">
            <a:avLst/>
          </a:prstGeom>
          <a:solidFill>
            <a:srgbClr val="7F7F7F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F3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15" name="Gerade Verbindung mit Pfeil 14"/>
          <p:cNvCxnSpPr>
            <a:stCxn id="14" idx="2"/>
            <a:endCxn id="13" idx="6"/>
          </p:cNvCxnSpPr>
          <p:nvPr/>
        </p:nvCxnSpPr>
        <p:spPr>
          <a:xfrm flipH="1">
            <a:off x="3872262" y="2028781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>
            <a:stCxn id="13" idx="2"/>
            <a:endCxn id="11" idx="6"/>
          </p:cNvCxnSpPr>
          <p:nvPr/>
        </p:nvCxnSpPr>
        <p:spPr>
          <a:xfrm flipH="1">
            <a:off x="2895940" y="2028781"/>
            <a:ext cx="39239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>
            <a:stCxn id="22" idx="7"/>
            <a:endCxn id="9" idx="4"/>
          </p:cNvCxnSpPr>
          <p:nvPr/>
        </p:nvCxnSpPr>
        <p:spPr>
          <a:xfrm flipV="1">
            <a:off x="3517560" y="1576351"/>
            <a:ext cx="1493369" cy="11440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hteck 17"/>
          <p:cNvSpPr/>
          <p:nvPr/>
        </p:nvSpPr>
        <p:spPr>
          <a:xfrm>
            <a:off x="4718963" y="394035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server</a:t>
            </a:r>
            <a:r>
              <a:rPr lang="de-DE" dirty="0" smtClean="0"/>
              <a:t>/</a:t>
            </a:r>
            <a:r>
              <a:rPr lang="de-DE" dirty="0" err="1" smtClean="0"/>
              <a:t>master</a:t>
            </a:r>
            <a:endParaRPr lang="de-DE" dirty="0"/>
          </a:p>
        </p:txBody>
      </p:sp>
      <p:cxnSp>
        <p:nvCxnSpPr>
          <p:cNvPr id="19" name="Gerade Verbindung mit Pfeil 18"/>
          <p:cNvCxnSpPr>
            <a:stCxn id="18" idx="2"/>
            <a:endCxn id="9" idx="0"/>
          </p:cNvCxnSpPr>
          <p:nvPr/>
        </p:nvCxnSpPr>
        <p:spPr>
          <a:xfrm flipH="1">
            <a:off x="5010929" y="700619"/>
            <a:ext cx="639116" cy="30636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hteck 19"/>
          <p:cNvSpPr/>
          <p:nvPr/>
        </p:nvSpPr>
        <p:spPr>
          <a:xfrm>
            <a:off x="6148970" y="2413789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feature</a:t>
            </a:r>
            <a:endParaRPr lang="de-DE" dirty="0"/>
          </a:p>
        </p:txBody>
      </p:sp>
      <p:cxnSp>
        <p:nvCxnSpPr>
          <p:cNvPr id="21" name="Gerade Verbindung mit Pfeil 20"/>
          <p:cNvCxnSpPr>
            <a:stCxn id="20" idx="1"/>
            <a:endCxn id="24" idx="6"/>
          </p:cNvCxnSpPr>
          <p:nvPr/>
        </p:nvCxnSpPr>
        <p:spPr>
          <a:xfrm flipH="1">
            <a:off x="5578498" y="2567081"/>
            <a:ext cx="570472" cy="3545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3019144" y="2636991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F1‘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3995466" y="2636991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F2‘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4994567" y="2636991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F3‘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25" name="Gerade Verbindung mit Pfeil 24"/>
          <p:cNvCxnSpPr>
            <a:stCxn id="23" idx="2"/>
            <a:endCxn id="22" idx="6"/>
          </p:cNvCxnSpPr>
          <p:nvPr/>
        </p:nvCxnSpPr>
        <p:spPr>
          <a:xfrm flipH="1">
            <a:off x="3603075" y="2921677"/>
            <a:ext cx="39239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>
            <a:stCxn id="24" idx="2"/>
            <a:endCxn id="23" idx="6"/>
          </p:cNvCxnSpPr>
          <p:nvPr/>
        </p:nvCxnSpPr>
        <p:spPr>
          <a:xfrm flipH="1">
            <a:off x="4579397" y="2921677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hteck 26"/>
          <p:cNvSpPr/>
          <p:nvPr/>
        </p:nvSpPr>
        <p:spPr>
          <a:xfrm>
            <a:off x="6148970" y="1827477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server</a:t>
            </a:r>
            <a:r>
              <a:rPr lang="de-DE" dirty="0" smtClean="0"/>
              <a:t>/</a:t>
            </a:r>
            <a:r>
              <a:rPr lang="de-DE" dirty="0" err="1" smtClean="0"/>
              <a:t>feature</a:t>
            </a:r>
            <a:endParaRPr lang="de-DE" dirty="0"/>
          </a:p>
        </p:txBody>
      </p:sp>
      <p:cxnSp>
        <p:nvCxnSpPr>
          <p:cNvPr id="28" name="Gerade Verbindung mit Pfeil 27"/>
          <p:cNvCxnSpPr>
            <a:stCxn id="27" idx="1"/>
            <a:endCxn id="24" idx="7"/>
          </p:cNvCxnSpPr>
          <p:nvPr/>
        </p:nvCxnSpPr>
        <p:spPr>
          <a:xfrm flipH="1">
            <a:off x="5492983" y="1980769"/>
            <a:ext cx="655987" cy="7396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Abgerundete rechteckige Legende 36"/>
          <p:cNvSpPr/>
          <p:nvPr/>
        </p:nvSpPr>
        <p:spPr>
          <a:xfrm>
            <a:off x="147312" y="5656229"/>
            <a:ext cx="2748627" cy="821390"/>
          </a:xfrm>
          <a:prstGeom prst="wedgeRoundRectCallout">
            <a:avLst>
              <a:gd name="adj1" fmla="val 36411"/>
              <a:gd name="adj2" fmla="val -94457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rebase</a:t>
            </a:r>
            <a:r>
              <a:rPr lang="de-DE" dirty="0" smtClean="0"/>
              <a:t> </a:t>
            </a:r>
            <a:r>
              <a:rPr lang="de-DE" dirty="0" err="1" smtClean="0"/>
              <a:t>server</a:t>
            </a:r>
            <a:r>
              <a:rPr lang="de-DE" dirty="0" smtClean="0"/>
              <a:t>/</a:t>
            </a:r>
            <a:r>
              <a:rPr lang="de-DE" dirty="0" err="1" smtClean="0"/>
              <a:t>feature</a:t>
            </a:r>
            <a:endParaRPr lang="de-DE" dirty="0" smtClean="0"/>
          </a:p>
        </p:txBody>
      </p:sp>
      <p:sp>
        <p:nvSpPr>
          <p:cNvPr id="38" name="Oval 37"/>
          <p:cNvSpPr/>
          <p:nvPr/>
        </p:nvSpPr>
        <p:spPr>
          <a:xfrm>
            <a:off x="1064737" y="4166827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M1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2020043" y="4166827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M2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40" name="Gerade Verbindung mit Pfeil 39"/>
          <p:cNvCxnSpPr>
            <a:stCxn id="39" idx="2"/>
            <a:endCxn id="38" idx="6"/>
          </p:cNvCxnSpPr>
          <p:nvPr/>
        </p:nvCxnSpPr>
        <p:spPr>
          <a:xfrm flipH="1">
            <a:off x="1648668" y="4451513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3056521" y="4166827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M3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42" name="Gerade Verbindung mit Pfeil 41"/>
          <p:cNvCxnSpPr>
            <a:stCxn id="41" idx="2"/>
            <a:endCxn id="39" idx="6"/>
          </p:cNvCxnSpPr>
          <p:nvPr/>
        </p:nvCxnSpPr>
        <p:spPr>
          <a:xfrm flipH="1">
            <a:off x="2603974" y="4451513"/>
            <a:ext cx="4525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4055622" y="4166827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M4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44" name="Gerade Verbindung mit Pfeil 43"/>
          <p:cNvCxnSpPr>
            <a:stCxn id="43" idx="2"/>
            <a:endCxn id="41" idx="6"/>
          </p:cNvCxnSpPr>
          <p:nvPr/>
        </p:nvCxnSpPr>
        <p:spPr>
          <a:xfrm flipH="1">
            <a:off x="3640452" y="4451513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5010928" y="4166827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M5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46" name="Gerade Verbindung mit Pfeil 45"/>
          <p:cNvCxnSpPr>
            <a:stCxn id="45" idx="2"/>
            <a:endCxn id="43" idx="6"/>
          </p:cNvCxnSpPr>
          <p:nvPr/>
        </p:nvCxnSpPr>
        <p:spPr>
          <a:xfrm flipH="1">
            <a:off x="4639553" y="4451513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2603974" y="4903942"/>
            <a:ext cx="583931" cy="569371"/>
          </a:xfrm>
          <a:prstGeom prst="ellipse">
            <a:avLst/>
          </a:prstGeom>
          <a:solidFill>
            <a:srgbClr val="7F7F7F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latin typeface="Courier New"/>
                <a:cs typeface="Courier New"/>
              </a:rPr>
              <a:t>F1</a:t>
            </a:r>
          </a:p>
        </p:txBody>
      </p:sp>
      <p:cxnSp>
        <p:nvCxnSpPr>
          <p:cNvPr id="48" name="Gerade Verbindung mit Pfeil 47"/>
          <p:cNvCxnSpPr>
            <a:stCxn id="47" idx="1"/>
          </p:cNvCxnSpPr>
          <p:nvPr/>
        </p:nvCxnSpPr>
        <p:spPr>
          <a:xfrm flipH="1" flipV="1">
            <a:off x="2458928" y="4741110"/>
            <a:ext cx="230561" cy="2462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3580296" y="4903942"/>
            <a:ext cx="583931" cy="569371"/>
          </a:xfrm>
          <a:prstGeom prst="ellipse">
            <a:avLst/>
          </a:prstGeom>
          <a:solidFill>
            <a:srgbClr val="7F7F7F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latin typeface="Courier New"/>
                <a:cs typeface="Courier New"/>
              </a:rPr>
              <a:t>F2</a:t>
            </a:r>
          </a:p>
        </p:txBody>
      </p:sp>
      <p:sp>
        <p:nvSpPr>
          <p:cNvPr id="50" name="Oval 49"/>
          <p:cNvSpPr/>
          <p:nvPr/>
        </p:nvSpPr>
        <p:spPr>
          <a:xfrm>
            <a:off x="4579397" y="4903942"/>
            <a:ext cx="583931" cy="569371"/>
          </a:xfrm>
          <a:prstGeom prst="ellipse">
            <a:avLst/>
          </a:prstGeom>
          <a:solidFill>
            <a:srgbClr val="7F7F7F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latin typeface="Courier New"/>
                <a:cs typeface="Courier New"/>
              </a:rPr>
              <a:t>F3</a:t>
            </a:r>
          </a:p>
        </p:txBody>
      </p:sp>
      <p:cxnSp>
        <p:nvCxnSpPr>
          <p:cNvPr id="51" name="Gerade Verbindung mit Pfeil 50"/>
          <p:cNvCxnSpPr>
            <a:stCxn id="50" idx="2"/>
            <a:endCxn id="49" idx="6"/>
          </p:cNvCxnSpPr>
          <p:nvPr/>
        </p:nvCxnSpPr>
        <p:spPr>
          <a:xfrm flipH="1">
            <a:off x="4164227" y="5188628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Gerade Verbindung mit Pfeil 51"/>
          <p:cNvCxnSpPr>
            <a:stCxn id="49" idx="2"/>
            <a:endCxn id="47" idx="6"/>
          </p:cNvCxnSpPr>
          <p:nvPr/>
        </p:nvCxnSpPr>
        <p:spPr>
          <a:xfrm flipH="1">
            <a:off x="3187905" y="5188628"/>
            <a:ext cx="39239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5557993" y="4903942"/>
            <a:ext cx="583931" cy="569371"/>
          </a:xfrm>
          <a:prstGeom prst="ellipse">
            <a:avLst/>
          </a:prstGeom>
          <a:solidFill>
            <a:srgbClr val="7F7F7F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F4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54" name="Oval 53"/>
          <p:cNvSpPr/>
          <p:nvPr/>
        </p:nvSpPr>
        <p:spPr>
          <a:xfrm>
            <a:off x="6557094" y="4903942"/>
            <a:ext cx="583931" cy="569371"/>
          </a:xfrm>
          <a:prstGeom prst="ellipse">
            <a:avLst/>
          </a:prstGeom>
          <a:solidFill>
            <a:srgbClr val="7F7F7F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F5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55" name="Gerade Verbindung mit Pfeil 54"/>
          <p:cNvCxnSpPr>
            <a:stCxn id="54" idx="2"/>
            <a:endCxn id="53" idx="6"/>
          </p:cNvCxnSpPr>
          <p:nvPr/>
        </p:nvCxnSpPr>
        <p:spPr>
          <a:xfrm flipH="1">
            <a:off x="6141924" y="5188628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mit Pfeil 56"/>
          <p:cNvCxnSpPr>
            <a:stCxn id="53" idx="2"/>
            <a:endCxn id="50" idx="6"/>
          </p:cNvCxnSpPr>
          <p:nvPr/>
        </p:nvCxnSpPr>
        <p:spPr>
          <a:xfrm flipH="1">
            <a:off x="5163328" y="5188628"/>
            <a:ext cx="39466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Oval 55"/>
          <p:cNvSpPr/>
          <p:nvPr/>
        </p:nvSpPr>
        <p:spPr>
          <a:xfrm>
            <a:off x="3104344" y="578223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F1‘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58" name="Oval 57"/>
          <p:cNvSpPr/>
          <p:nvPr/>
        </p:nvSpPr>
        <p:spPr>
          <a:xfrm>
            <a:off x="4080666" y="578223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F2‘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59" name="Oval 58"/>
          <p:cNvSpPr/>
          <p:nvPr/>
        </p:nvSpPr>
        <p:spPr>
          <a:xfrm>
            <a:off x="5079767" y="578223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F3‘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60" name="Gerade Verbindung mit Pfeil 59"/>
          <p:cNvCxnSpPr>
            <a:stCxn id="58" idx="2"/>
            <a:endCxn id="56" idx="6"/>
          </p:cNvCxnSpPr>
          <p:nvPr/>
        </p:nvCxnSpPr>
        <p:spPr>
          <a:xfrm flipH="1">
            <a:off x="3688275" y="6066924"/>
            <a:ext cx="39239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Gerade Verbindung mit Pfeil 60"/>
          <p:cNvCxnSpPr>
            <a:stCxn id="59" idx="2"/>
            <a:endCxn id="58" idx="6"/>
          </p:cNvCxnSpPr>
          <p:nvPr/>
        </p:nvCxnSpPr>
        <p:spPr>
          <a:xfrm flipH="1">
            <a:off x="4664597" y="6066924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/>
          <p:cNvCxnSpPr>
            <a:stCxn id="56" idx="7"/>
            <a:endCxn id="45" idx="3"/>
          </p:cNvCxnSpPr>
          <p:nvPr/>
        </p:nvCxnSpPr>
        <p:spPr>
          <a:xfrm flipV="1">
            <a:off x="3602760" y="4652816"/>
            <a:ext cx="1493683" cy="12128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Rechteck 61"/>
          <p:cNvSpPr/>
          <p:nvPr/>
        </p:nvSpPr>
        <p:spPr>
          <a:xfrm>
            <a:off x="6058172" y="6434754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server</a:t>
            </a:r>
            <a:r>
              <a:rPr lang="de-DE" dirty="0" smtClean="0"/>
              <a:t>/</a:t>
            </a:r>
            <a:r>
              <a:rPr lang="de-DE" dirty="0" err="1" smtClean="0"/>
              <a:t>feature</a:t>
            </a:r>
            <a:endParaRPr lang="de-DE" dirty="0"/>
          </a:p>
        </p:txBody>
      </p:sp>
      <p:cxnSp>
        <p:nvCxnSpPr>
          <p:cNvPr id="32" name="Gerade Verbindung mit Pfeil 31"/>
          <p:cNvCxnSpPr>
            <a:stCxn id="62" idx="1"/>
            <a:endCxn id="59" idx="6"/>
          </p:cNvCxnSpPr>
          <p:nvPr/>
        </p:nvCxnSpPr>
        <p:spPr>
          <a:xfrm flipH="1" flipV="1">
            <a:off x="5663698" y="6066924"/>
            <a:ext cx="394474" cy="5211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Rechteck 62"/>
          <p:cNvSpPr/>
          <p:nvPr/>
        </p:nvSpPr>
        <p:spPr>
          <a:xfrm>
            <a:off x="6710122" y="4131263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feature</a:t>
            </a:r>
            <a:endParaRPr lang="de-DE" dirty="0"/>
          </a:p>
        </p:txBody>
      </p:sp>
      <p:cxnSp>
        <p:nvCxnSpPr>
          <p:cNvPr id="34" name="Gerade Verbindung mit Pfeil 33"/>
          <p:cNvCxnSpPr>
            <a:stCxn id="63" idx="2"/>
            <a:endCxn id="54" idx="7"/>
          </p:cNvCxnSpPr>
          <p:nvPr/>
        </p:nvCxnSpPr>
        <p:spPr>
          <a:xfrm flipH="1">
            <a:off x="7055510" y="4437847"/>
            <a:ext cx="585694" cy="54947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Rechteck 63"/>
          <p:cNvSpPr/>
          <p:nvPr/>
        </p:nvSpPr>
        <p:spPr>
          <a:xfrm>
            <a:off x="4903024" y="3670676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server</a:t>
            </a:r>
            <a:r>
              <a:rPr lang="de-DE" dirty="0" smtClean="0"/>
              <a:t>/</a:t>
            </a:r>
            <a:r>
              <a:rPr lang="de-DE" dirty="0" err="1" smtClean="0"/>
              <a:t>master</a:t>
            </a:r>
            <a:endParaRPr lang="de-DE" dirty="0"/>
          </a:p>
        </p:txBody>
      </p:sp>
      <p:cxnSp>
        <p:nvCxnSpPr>
          <p:cNvPr id="36" name="Gerade Verbindung mit Pfeil 35"/>
          <p:cNvCxnSpPr>
            <a:stCxn id="64" idx="2"/>
          </p:cNvCxnSpPr>
          <p:nvPr/>
        </p:nvCxnSpPr>
        <p:spPr>
          <a:xfrm flipH="1">
            <a:off x="5594859" y="3977260"/>
            <a:ext cx="239247" cy="4605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Oval 64"/>
          <p:cNvSpPr/>
          <p:nvPr/>
        </p:nvSpPr>
        <p:spPr>
          <a:xfrm>
            <a:off x="6058172" y="574433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F4‘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66" name="Oval 65"/>
          <p:cNvSpPr/>
          <p:nvPr/>
        </p:nvSpPr>
        <p:spPr>
          <a:xfrm>
            <a:off x="7057273" y="574433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F5‘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67" name="Gerade Verbindung mit Pfeil 66"/>
          <p:cNvCxnSpPr>
            <a:stCxn id="66" idx="2"/>
            <a:endCxn id="65" idx="6"/>
          </p:cNvCxnSpPr>
          <p:nvPr/>
        </p:nvCxnSpPr>
        <p:spPr>
          <a:xfrm flipH="1">
            <a:off x="6642103" y="6029019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mit Pfeil 67"/>
          <p:cNvCxnSpPr>
            <a:stCxn id="65" idx="2"/>
          </p:cNvCxnSpPr>
          <p:nvPr/>
        </p:nvCxnSpPr>
        <p:spPr>
          <a:xfrm flipH="1">
            <a:off x="5663507" y="6029019"/>
            <a:ext cx="39466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Rechteck 68"/>
          <p:cNvSpPr/>
          <p:nvPr/>
        </p:nvSpPr>
        <p:spPr>
          <a:xfrm>
            <a:off x="2512676" y="393143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master</a:t>
            </a:r>
            <a:endParaRPr lang="de-DE" dirty="0"/>
          </a:p>
        </p:txBody>
      </p:sp>
      <p:cxnSp>
        <p:nvCxnSpPr>
          <p:cNvPr id="70" name="Gerade Verbindung mit Pfeil 69"/>
          <p:cNvCxnSpPr>
            <a:stCxn id="69" idx="2"/>
          </p:cNvCxnSpPr>
          <p:nvPr/>
        </p:nvCxnSpPr>
        <p:spPr>
          <a:xfrm>
            <a:off x="3443758" y="699727"/>
            <a:ext cx="405414" cy="3906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1677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ung 3"/>
          <p:cNvGrpSpPr/>
          <p:nvPr/>
        </p:nvGrpSpPr>
        <p:grpSpPr>
          <a:xfrm>
            <a:off x="350361" y="997873"/>
            <a:ext cx="1751792" cy="1283732"/>
            <a:chOff x="452549" y="1270407"/>
            <a:chExt cx="1751792" cy="1283732"/>
          </a:xfrm>
        </p:grpSpPr>
        <p:sp>
          <p:nvSpPr>
            <p:cNvPr id="2" name="Rechteck 1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err="1" smtClean="0">
                  <a:latin typeface="Courier New"/>
                  <a:cs typeface="Courier New"/>
                </a:rPr>
                <a:t>hello</a:t>
              </a:r>
              <a:endParaRPr lang="de-DE" dirty="0" smtClean="0">
                <a:latin typeface="Courier New"/>
                <a:cs typeface="Courier New"/>
              </a:endParaRPr>
            </a:p>
            <a:p>
              <a:r>
                <a:rPr lang="de-DE" dirty="0" err="1" smtClean="0">
                  <a:latin typeface="Courier New"/>
                  <a:cs typeface="Courier New"/>
                </a:rPr>
                <a:t>world</a:t>
              </a:r>
              <a:endParaRPr lang="de-DE" dirty="0">
                <a:latin typeface="Courier New"/>
                <a:cs typeface="Courier New"/>
              </a:endParaRPr>
            </a:p>
          </p:txBody>
        </p:sp>
        <p:sp>
          <p:nvSpPr>
            <p:cNvPr id="3" name="Textfeld 2"/>
            <p:cNvSpPr txBox="1"/>
            <p:nvPr/>
          </p:nvSpPr>
          <p:spPr>
            <a:xfrm>
              <a:off x="452549" y="1270407"/>
              <a:ext cx="9669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/>
                <a:t>h</a:t>
              </a:r>
              <a:r>
                <a:rPr lang="de-DE" dirty="0" err="1" smtClean="0"/>
                <a:t>ello.txt</a:t>
              </a:r>
              <a:endParaRPr lang="de-DE" dirty="0"/>
            </a:p>
          </p:txBody>
        </p:sp>
      </p:grpSp>
      <p:grpSp>
        <p:nvGrpSpPr>
          <p:cNvPr id="5" name="Gruppierung 4"/>
          <p:cNvGrpSpPr/>
          <p:nvPr/>
        </p:nvGrpSpPr>
        <p:grpSpPr>
          <a:xfrm>
            <a:off x="5480776" y="997873"/>
            <a:ext cx="1751792" cy="1283732"/>
            <a:chOff x="452549" y="1270407"/>
            <a:chExt cx="1751792" cy="1283732"/>
          </a:xfrm>
        </p:grpSpPr>
        <p:sp>
          <p:nvSpPr>
            <p:cNvPr id="6" name="Rechteck 5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err="1" smtClean="0">
                  <a:latin typeface="Courier New"/>
                  <a:cs typeface="Courier New"/>
                </a:rPr>
                <a:t>hello</a:t>
              </a:r>
              <a:endParaRPr lang="de-DE" dirty="0">
                <a:latin typeface="Courier New"/>
                <a:cs typeface="Courier New"/>
              </a:endParaRPr>
            </a:p>
          </p:txBody>
        </p:sp>
        <p:sp>
          <p:nvSpPr>
            <p:cNvPr id="7" name="Textfeld 6"/>
            <p:cNvSpPr txBox="1"/>
            <p:nvPr/>
          </p:nvSpPr>
          <p:spPr>
            <a:xfrm>
              <a:off x="452549" y="1270407"/>
              <a:ext cx="7481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ce013</a:t>
              </a:r>
              <a:endParaRPr lang="de-DE" dirty="0"/>
            </a:p>
          </p:txBody>
        </p:sp>
      </p:grpSp>
      <p:sp>
        <p:nvSpPr>
          <p:cNvPr id="11" name="Textfeld 10"/>
          <p:cNvSpPr txBox="1"/>
          <p:nvPr/>
        </p:nvSpPr>
        <p:spPr>
          <a:xfrm>
            <a:off x="2817467" y="1367205"/>
            <a:ext cx="217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hello.txt</a:t>
            </a:r>
            <a:r>
              <a:rPr lang="de-DE" dirty="0" smtClean="0"/>
              <a:t>: ce013</a:t>
            </a:r>
            <a:endParaRPr lang="de-DE" dirty="0"/>
          </a:p>
        </p:txBody>
      </p:sp>
      <p:sp>
        <p:nvSpPr>
          <p:cNvPr id="9" name="Abgerundete rechteckige Legende 8"/>
          <p:cNvSpPr/>
          <p:nvPr/>
        </p:nvSpPr>
        <p:spPr>
          <a:xfrm>
            <a:off x="1926974" y="2471394"/>
            <a:ext cx="1372238" cy="642368"/>
          </a:xfrm>
          <a:prstGeom prst="wedgeRoundRectCallout">
            <a:avLst>
              <a:gd name="adj1" fmla="val -92111"/>
              <a:gd name="adj2" fmla="val -128409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echo </a:t>
            </a:r>
            <a:r>
              <a:rPr lang="de-DE" dirty="0" err="1" smtClean="0"/>
              <a:t>world</a:t>
            </a:r>
            <a:r>
              <a:rPr lang="de-DE" dirty="0" smtClean="0"/>
              <a:t> &gt;&gt; </a:t>
            </a:r>
            <a:r>
              <a:rPr lang="de-DE" dirty="0" err="1" smtClean="0"/>
              <a:t>hello.txt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50357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Conflicts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1029151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4328331" y="3162376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3" name="Oval 2"/>
          <p:cNvSpPr/>
          <p:nvPr/>
        </p:nvSpPr>
        <p:spPr>
          <a:xfrm>
            <a:off x="3590236" y="2278229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B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4" name="Oval 3"/>
          <p:cNvSpPr/>
          <p:nvPr/>
        </p:nvSpPr>
        <p:spPr>
          <a:xfrm>
            <a:off x="4912262" y="230475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C</a:t>
            </a:r>
          </a:p>
        </p:txBody>
      </p:sp>
      <p:cxnSp>
        <p:nvCxnSpPr>
          <p:cNvPr id="6" name="Gerade Verbindung mit Pfeil 5"/>
          <p:cNvCxnSpPr>
            <a:stCxn id="3" idx="4"/>
            <a:endCxn id="2" idx="1"/>
          </p:cNvCxnSpPr>
          <p:nvPr/>
        </p:nvCxnSpPr>
        <p:spPr>
          <a:xfrm>
            <a:off x="3882202" y="2847600"/>
            <a:ext cx="531644" cy="3981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mit Pfeil 7"/>
          <p:cNvCxnSpPr>
            <a:stCxn id="4" idx="4"/>
            <a:endCxn id="2" idx="7"/>
          </p:cNvCxnSpPr>
          <p:nvPr/>
        </p:nvCxnSpPr>
        <p:spPr>
          <a:xfrm flipH="1">
            <a:off x="4826747" y="2874123"/>
            <a:ext cx="377481" cy="3716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Abgerundete rechteckige Legende 8"/>
          <p:cNvSpPr/>
          <p:nvPr/>
        </p:nvSpPr>
        <p:spPr>
          <a:xfrm>
            <a:off x="1402256" y="1635861"/>
            <a:ext cx="1841027" cy="642368"/>
          </a:xfrm>
          <a:prstGeom prst="wedgeRoundRectCallout">
            <a:avLst>
              <a:gd name="adj1" fmla="val 78672"/>
              <a:gd name="adj2" fmla="val 103406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 smtClean="0"/>
              <a:t>new</a:t>
            </a:r>
            <a:r>
              <a:rPr lang="de-DE" dirty="0" smtClean="0"/>
              <a:t>: </a:t>
            </a:r>
            <a:r>
              <a:rPr lang="de-DE" dirty="0" err="1"/>
              <a:t>B</a:t>
            </a:r>
            <a:r>
              <a:rPr lang="de-DE" dirty="0" err="1" smtClean="0"/>
              <a:t>.txt</a:t>
            </a:r>
            <a:endParaRPr lang="de-DE" dirty="0" smtClean="0"/>
          </a:p>
          <a:p>
            <a:r>
              <a:rPr lang="de-DE" dirty="0" err="1" smtClean="0"/>
              <a:t>modified</a:t>
            </a:r>
            <a:r>
              <a:rPr lang="de-DE" dirty="0" smtClean="0"/>
              <a:t>: </a:t>
            </a:r>
            <a:r>
              <a:rPr lang="de-DE" dirty="0" err="1" smtClean="0"/>
              <a:t>A.txt</a:t>
            </a:r>
            <a:endParaRPr lang="de-DE" dirty="0" smtClean="0"/>
          </a:p>
        </p:txBody>
      </p:sp>
      <p:sp>
        <p:nvSpPr>
          <p:cNvPr id="10" name="Abgerundete rechteckige Legende 9"/>
          <p:cNvSpPr/>
          <p:nvPr/>
        </p:nvSpPr>
        <p:spPr>
          <a:xfrm>
            <a:off x="5744363" y="1467077"/>
            <a:ext cx="1841027" cy="642368"/>
          </a:xfrm>
          <a:prstGeom prst="wedgeRoundRectCallout">
            <a:avLst>
              <a:gd name="adj1" fmla="val -75952"/>
              <a:gd name="adj2" fmla="val 105679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 smtClean="0"/>
              <a:t>new</a:t>
            </a:r>
            <a:r>
              <a:rPr lang="de-DE" dirty="0" smtClean="0"/>
              <a:t>: </a:t>
            </a:r>
            <a:r>
              <a:rPr lang="de-DE" dirty="0" err="1" smtClean="0"/>
              <a:t>C.txt</a:t>
            </a:r>
            <a:endParaRPr lang="de-DE" dirty="0" smtClean="0"/>
          </a:p>
          <a:p>
            <a:r>
              <a:rPr lang="de-DE" dirty="0" err="1" smtClean="0"/>
              <a:t>modified</a:t>
            </a:r>
            <a:r>
              <a:rPr lang="de-DE" dirty="0" smtClean="0"/>
              <a:t>: </a:t>
            </a:r>
            <a:r>
              <a:rPr lang="de-DE" smtClean="0"/>
              <a:t>A.txt</a:t>
            </a:r>
            <a:endParaRPr lang="de-DE" dirty="0" smtClean="0"/>
          </a:p>
        </p:txBody>
      </p:sp>
      <p:sp>
        <p:nvSpPr>
          <p:cNvPr id="11" name="Rechteck 10"/>
          <p:cNvSpPr/>
          <p:nvPr/>
        </p:nvSpPr>
        <p:spPr>
          <a:xfrm>
            <a:off x="3243085" y="1286642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origin</a:t>
            </a:r>
            <a:r>
              <a:rPr lang="de-DE" dirty="0" smtClean="0"/>
              <a:t>/uebung2-1</a:t>
            </a:r>
            <a:endParaRPr lang="de-DE" dirty="0"/>
          </a:p>
        </p:txBody>
      </p:sp>
      <p:cxnSp>
        <p:nvCxnSpPr>
          <p:cNvPr id="13" name="Gerade Verbindung mit Pfeil 12"/>
          <p:cNvCxnSpPr>
            <a:stCxn id="11" idx="2"/>
            <a:endCxn id="3" idx="0"/>
          </p:cNvCxnSpPr>
          <p:nvPr/>
        </p:nvCxnSpPr>
        <p:spPr>
          <a:xfrm flipH="1">
            <a:off x="3882202" y="1593226"/>
            <a:ext cx="291965" cy="68500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hteck 13"/>
          <p:cNvSpPr/>
          <p:nvPr/>
        </p:nvSpPr>
        <p:spPr>
          <a:xfrm>
            <a:off x="5723227" y="3245758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origin</a:t>
            </a:r>
            <a:r>
              <a:rPr lang="de-DE" dirty="0" smtClean="0"/>
              <a:t>/uebung2-2</a:t>
            </a:r>
            <a:endParaRPr lang="de-DE" dirty="0"/>
          </a:p>
        </p:txBody>
      </p:sp>
      <p:cxnSp>
        <p:nvCxnSpPr>
          <p:cNvPr id="16" name="Gerade Verbindung mit Pfeil 15"/>
          <p:cNvCxnSpPr>
            <a:stCxn id="14" idx="0"/>
          </p:cNvCxnSpPr>
          <p:nvPr/>
        </p:nvCxnSpPr>
        <p:spPr>
          <a:xfrm flipH="1" flipV="1">
            <a:off x="5343519" y="2764218"/>
            <a:ext cx="1310790" cy="4815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hteck 4"/>
          <p:cNvSpPr/>
          <p:nvPr/>
        </p:nvSpPr>
        <p:spPr>
          <a:xfrm>
            <a:off x="408691" y="3887878"/>
            <a:ext cx="8262690" cy="266718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checkout</a:t>
            </a:r>
            <a:r>
              <a:rPr lang="de-DE" b="1" dirty="0" smtClean="0">
                <a:latin typeface="Courier New"/>
                <a:cs typeface="Courier New"/>
              </a:rPr>
              <a:t> uebung2-1</a:t>
            </a: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merge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origin</a:t>
            </a:r>
            <a:r>
              <a:rPr lang="de-DE" b="1" dirty="0" smtClean="0">
                <a:latin typeface="Courier New"/>
                <a:cs typeface="Courier New"/>
              </a:rPr>
              <a:t>/uebung2-2 # 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Konflikt</a:t>
            </a:r>
          </a:p>
          <a:p>
            <a:r>
              <a:rPr lang="de-DE" b="1" dirty="0" smtClean="0">
                <a:latin typeface="Courier New"/>
                <a:cs typeface="Courier New"/>
                <a:sym typeface="Wingdings"/>
              </a:rPr>
              <a:t>$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git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ls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-files –s # umschauen</a:t>
            </a:r>
          </a:p>
          <a:p>
            <a:r>
              <a:rPr lang="de-DE" b="1" dirty="0" smtClean="0">
                <a:latin typeface="Courier New"/>
                <a:cs typeface="Courier New"/>
                <a:sym typeface="Wingdings"/>
              </a:rPr>
              <a:t># ... Konflikt lösen (z.B.: vi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A.txt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)</a:t>
            </a: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add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A.txt</a:t>
            </a:r>
            <a:endParaRPr lang="de-DE" b="1" dirty="0" smtClean="0">
              <a:latin typeface="Courier New"/>
              <a:cs typeface="Courier New"/>
            </a:endParaRP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commit</a:t>
            </a:r>
            <a:endParaRPr lang="de-DE" b="1" dirty="0" smtClean="0">
              <a:latin typeface="Courier New"/>
              <a:cs typeface="Courier New"/>
            </a:endParaRPr>
          </a:p>
          <a:p>
            <a:r>
              <a:rPr lang="de-DE" b="1" dirty="0" smtClean="0">
                <a:latin typeface="Courier New"/>
                <a:cs typeface="Courier New"/>
              </a:rPr>
              <a:t># </a:t>
            </a:r>
            <a:r>
              <a:rPr lang="de-DE" b="1" dirty="0" err="1" smtClean="0">
                <a:latin typeface="Courier New"/>
                <a:cs typeface="Courier New"/>
              </a:rPr>
              <a:t>Merge</a:t>
            </a:r>
            <a:r>
              <a:rPr lang="de-DE" b="1" dirty="0" smtClean="0">
                <a:latin typeface="Courier New"/>
                <a:cs typeface="Courier New"/>
              </a:rPr>
              <a:t> abbrechen: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reset</a:t>
            </a:r>
            <a:r>
              <a:rPr lang="de-DE" b="1" dirty="0" smtClean="0">
                <a:latin typeface="Courier New"/>
                <a:cs typeface="Courier New"/>
              </a:rPr>
              <a:t> –-</a:t>
            </a:r>
            <a:r>
              <a:rPr lang="de-DE" b="1" dirty="0" err="1" smtClean="0">
                <a:latin typeface="Courier New"/>
                <a:cs typeface="Courier New"/>
              </a:rPr>
              <a:t>hard</a:t>
            </a:r>
            <a:r>
              <a:rPr lang="de-DE" b="1" dirty="0" smtClean="0">
                <a:latin typeface="Courier New"/>
                <a:cs typeface="Courier New"/>
              </a:rPr>
              <a:t> HEAD</a:t>
            </a:r>
          </a:p>
          <a:p>
            <a:endParaRPr lang="de-DE" b="1" dirty="0">
              <a:latin typeface="Courier New"/>
              <a:cs typeface="Courier New"/>
            </a:endParaRPr>
          </a:p>
        </p:txBody>
      </p:sp>
      <p:sp>
        <p:nvSpPr>
          <p:cNvPr id="17" name="Rechteck 16"/>
          <p:cNvSpPr/>
          <p:nvPr/>
        </p:nvSpPr>
        <p:spPr>
          <a:xfrm>
            <a:off x="1040191" y="3092466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uebung2-1</a:t>
            </a:r>
            <a:endParaRPr lang="de-DE" dirty="0"/>
          </a:p>
        </p:txBody>
      </p:sp>
      <p:cxnSp>
        <p:nvCxnSpPr>
          <p:cNvPr id="12" name="Gerade Verbindung mit Pfeil 11"/>
          <p:cNvCxnSpPr>
            <a:stCxn id="17" idx="3"/>
            <a:endCxn id="3" idx="3"/>
          </p:cNvCxnSpPr>
          <p:nvPr/>
        </p:nvCxnSpPr>
        <p:spPr>
          <a:xfrm flipV="1">
            <a:off x="2902354" y="2764218"/>
            <a:ext cx="773397" cy="4815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4732073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4328331" y="3162376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3" name="Oval 2"/>
          <p:cNvSpPr/>
          <p:nvPr/>
        </p:nvSpPr>
        <p:spPr>
          <a:xfrm>
            <a:off x="3590236" y="2278229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B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4" name="Oval 3"/>
          <p:cNvSpPr/>
          <p:nvPr/>
        </p:nvSpPr>
        <p:spPr>
          <a:xfrm>
            <a:off x="4912262" y="230475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C</a:t>
            </a:r>
          </a:p>
        </p:txBody>
      </p:sp>
      <p:cxnSp>
        <p:nvCxnSpPr>
          <p:cNvPr id="6" name="Gerade Verbindung mit Pfeil 5"/>
          <p:cNvCxnSpPr>
            <a:stCxn id="3" idx="4"/>
            <a:endCxn id="2" idx="1"/>
          </p:cNvCxnSpPr>
          <p:nvPr/>
        </p:nvCxnSpPr>
        <p:spPr>
          <a:xfrm>
            <a:off x="3882202" y="2847600"/>
            <a:ext cx="531644" cy="3981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mit Pfeil 7"/>
          <p:cNvCxnSpPr>
            <a:stCxn id="4" idx="4"/>
            <a:endCxn id="2" idx="7"/>
          </p:cNvCxnSpPr>
          <p:nvPr/>
        </p:nvCxnSpPr>
        <p:spPr>
          <a:xfrm flipH="1">
            <a:off x="4826747" y="2874123"/>
            <a:ext cx="377481" cy="3716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Abgerundete rechteckige Legende 8"/>
          <p:cNvSpPr/>
          <p:nvPr/>
        </p:nvSpPr>
        <p:spPr>
          <a:xfrm>
            <a:off x="1402256" y="1635861"/>
            <a:ext cx="1841027" cy="642368"/>
          </a:xfrm>
          <a:prstGeom prst="wedgeRoundRectCallout">
            <a:avLst>
              <a:gd name="adj1" fmla="val 78672"/>
              <a:gd name="adj2" fmla="val 103406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 smtClean="0"/>
              <a:t>new</a:t>
            </a:r>
            <a:r>
              <a:rPr lang="de-DE" dirty="0" smtClean="0"/>
              <a:t>: </a:t>
            </a:r>
            <a:r>
              <a:rPr lang="de-DE" dirty="0" err="1"/>
              <a:t>B</a:t>
            </a:r>
            <a:r>
              <a:rPr lang="de-DE" dirty="0" err="1" smtClean="0"/>
              <a:t>.txt</a:t>
            </a:r>
            <a:endParaRPr lang="de-DE" dirty="0" smtClean="0"/>
          </a:p>
          <a:p>
            <a:r>
              <a:rPr lang="de-DE" dirty="0" err="1" smtClean="0"/>
              <a:t>modified</a:t>
            </a:r>
            <a:r>
              <a:rPr lang="de-DE" dirty="0" smtClean="0"/>
              <a:t>: </a:t>
            </a:r>
            <a:r>
              <a:rPr lang="de-DE" dirty="0" err="1" smtClean="0"/>
              <a:t>A.txt</a:t>
            </a:r>
            <a:endParaRPr lang="de-DE" dirty="0" smtClean="0"/>
          </a:p>
        </p:txBody>
      </p:sp>
      <p:sp>
        <p:nvSpPr>
          <p:cNvPr id="10" name="Abgerundete rechteckige Legende 9"/>
          <p:cNvSpPr/>
          <p:nvPr/>
        </p:nvSpPr>
        <p:spPr>
          <a:xfrm>
            <a:off x="5744363" y="1467077"/>
            <a:ext cx="1841027" cy="642368"/>
          </a:xfrm>
          <a:prstGeom prst="wedgeRoundRectCallout">
            <a:avLst>
              <a:gd name="adj1" fmla="val -75952"/>
              <a:gd name="adj2" fmla="val 105679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 smtClean="0"/>
              <a:t>new</a:t>
            </a:r>
            <a:r>
              <a:rPr lang="de-DE" dirty="0" smtClean="0"/>
              <a:t>: </a:t>
            </a:r>
            <a:r>
              <a:rPr lang="de-DE" dirty="0" err="1" smtClean="0"/>
              <a:t>C.txt</a:t>
            </a:r>
            <a:endParaRPr lang="de-DE" dirty="0" smtClean="0"/>
          </a:p>
          <a:p>
            <a:r>
              <a:rPr lang="de-DE" dirty="0" err="1" smtClean="0"/>
              <a:t>modified</a:t>
            </a:r>
            <a:r>
              <a:rPr lang="de-DE" dirty="0" smtClean="0"/>
              <a:t>: </a:t>
            </a:r>
            <a:r>
              <a:rPr lang="de-DE" smtClean="0"/>
              <a:t>A.txt</a:t>
            </a:r>
            <a:endParaRPr lang="de-DE" dirty="0" smtClean="0"/>
          </a:p>
        </p:txBody>
      </p:sp>
      <p:sp>
        <p:nvSpPr>
          <p:cNvPr id="11" name="Rechteck 10"/>
          <p:cNvSpPr/>
          <p:nvPr/>
        </p:nvSpPr>
        <p:spPr>
          <a:xfrm>
            <a:off x="3255141" y="1439932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origin</a:t>
            </a:r>
            <a:r>
              <a:rPr lang="de-DE" dirty="0" smtClean="0"/>
              <a:t>/uebung2-1</a:t>
            </a:r>
            <a:endParaRPr lang="de-DE" dirty="0"/>
          </a:p>
        </p:txBody>
      </p:sp>
      <p:cxnSp>
        <p:nvCxnSpPr>
          <p:cNvPr id="13" name="Gerade Verbindung mit Pfeil 12"/>
          <p:cNvCxnSpPr>
            <a:stCxn id="11" idx="2"/>
            <a:endCxn id="3" idx="0"/>
          </p:cNvCxnSpPr>
          <p:nvPr/>
        </p:nvCxnSpPr>
        <p:spPr>
          <a:xfrm flipH="1">
            <a:off x="3882202" y="1746516"/>
            <a:ext cx="304021" cy="53171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hteck 13"/>
          <p:cNvSpPr/>
          <p:nvPr/>
        </p:nvSpPr>
        <p:spPr>
          <a:xfrm>
            <a:off x="5496193" y="3425163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origin</a:t>
            </a:r>
            <a:r>
              <a:rPr lang="de-DE" dirty="0" smtClean="0"/>
              <a:t>/uebung2-2</a:t>
            </a:r>
            <a:endParaRPr lang="de-DE" dirty="0"/>
          </a:p>
        </p:txBody>
      </p:sp>
      <p:cxnSp>
        <p:nvCxnSpPr>
          <p:cNvPr id="16" name="Gerade Verbindung mit Pfeil 15"/>
          <p:cNvCxnSpPr>
            <a:stCxn id="14" idx="0"/>
            <a:endCxn id="4" idx="5"/>
          </p:cNvCxnSpPr>
          <p:nvPr/>
        </p:nvCxnSpPr>
        <p:spPr>
          <a:xfrm flipH="1" flipV="1">
            <a:off x="5410678" y="2790741"/>
            <a:ext cx="1016597" cy="6344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hteck 4"/>
          <p:cNvSpPr/>
          <p:nvPr/>
        </p:nvSpPr>
        <p:spPr>
          <a:xfrm>
            <a:off x="408691" y="4233770"/>
            <a:ext cx="8262690" cy="232129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reset</a:t>
            </a:r>
            <a:r>
              <a:rPr lang="de-DE" b="1" dirty="0" smtClean="0">
                <a:latin typeface="Courier New"/>
                <a:cs typeface="Courier New"/>
              </a:rPr>
              <a:t> --</a:t>
            </a:r>
            <a:r>
              <a:rPr lang="de-DE" b="1" dirty="0" err="1" smtClean="0">
                <a:latin typeface="Courier New"/>
                <a:cs typeface="Courier New"/>
              </a:rPr>
              <a:t>hard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origin</a:t>
            </a:r>
            <a:r>
              <a:rPr lang="de-DE" b="1" dirty="0" smtClean="0">
                <a:latin typeface="Courier New"/>
                <a:cs typeface="Courier New"/>
              </a:rPr>
              <a:t>/uebung2-1</a:t>
            </a: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rebase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origin</a:t>
            </a:r>
            <a:r>
              <a:rPr lang="de-DE" b="1" dirty="0" smtClean="0">
                <a:latin typeface="Courier New"/>
                <a:cs typeface="Courier New"/>
              </a:rPr>
              <a:t>/uebung2-2 # Konflikt</a:t>
            </a:r>
          </a:p>
          <a:p>
            <a:r>
              <a:rPr lang="de-DE" b="1" dirty="0" smtClean="0">
                <a:latin typeface="Courier New"/>
                <a:cs typeface="Courier New"/>
              </a:rPr>
              <a:t># Konflikt lösen</a:t>
            </a: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add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A.txt</a:t>
            </a:r>
            <a:endParaRPr lang="de-DE" b="1" dirty="0" smtClean="0">
              <a:latin typeface="Courier New"/>
              <a:cs typeface="Courier New"/>
            </a:endParaRP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rebase</a:t>
            </a:r>
            <a:r>
              <a:rPr lang="de-DE" b="1" dirty="0" smtClean="0">
                <a:latin typeface="Courier New"/>
                <a:cs typeface="Courier New"/>
              </a:rPr>
              <a:t> --</a:t>
            </a:r>
            <a:r>
              <a:rPr lang="de-DE" b="1" dirty="0" err="1" smtClean="0">
                <a:latin typeface="Courier New"/>
                <a:cs typeface="Courier New"/>
              </a:rPr>
              <a:t>continue</a:t>
            </a:r>
            <a:endParaRPr lang="de-DE" b="1" dirty="0" smtClean="0">
              <a:latin typeface="Courier New"/>
              <a:cs typeface="Courier New"/>
            </a:endParaRPr>
          </a:p>
          <a:p>
            <a:r>
              <a:rPr lang="de-DE" b="1" dirty="0" smtClean="0">
                <a:latin typeface="Courier New"/>
                <a:cs typeface="Courier New"/>
              </a:rPr>
              <a:t># </a:t>
            </a:r>
            <a:r>
              <a:rPr lang="de-DE" b="1" dirty="0" err="1" smtClean="0">
                <a:latin typeface="Courier New"/>
                <a:cs typeface="Courier New"/>
              </a:rPr>
              <a:t>rebase</a:t>
            </a:r>
            <a:r>
              <a:rPr lang="de-DE" b="1" dirty="0" smtClean="0">
                <a:latin typeface="Courier New"/>
                <a:cs typeface="Courier New"/>
              </a:rPr>
              <a:t> abbrechen: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rebase</a:t>
            </a:r>
            <a:r>
              <a:rPr lang="de-DE" b="1" dirty="0" smtClean="0">
                <a:latin typeface="Courier New"/>
                <a:cs typeface="Courier New"/>
              </a:rPr>
              <a:t> --abort</a:t>
            </a:r>
          </a:p>
          <a:p>
            <a:endParaRPr lang="de-DE" b="1" dirty="0" smtClean="0">
              <a:latin typeface="Courier New"/>
              <a:cs typeface="Courier New"/>
            </a:endParaRPr>
          </a:p>
          <a:p>
            <a:endParaRPr lang="de-DE" b="1" dirty="0" smtClean="0">
              <a:latin typeface="Courier New"/>
              <a:cs typeface="Courier New"/>
            </a:endParaRPr>
          </a:p>
          <a:p>
            <a:endParaRPr lang="de-DE" b="1" dirty="0">
              <a:latin typeface="Courier New"/>
              <a:cs typeface="Courier New"/>
            </a:endParaRPr>
          </a:p>
        </p:txBody>
      </p:sp>
      <p:sp>
        <p:nvSpPr>
          <p:cNvPr id="17" name="Rechteck 16"/>
          <p:cNvSpPr/>
          <p:nvPr/>
        </p:nvSpPr>
        <p:spPr>
          <a:xfrm>
            <a:off x="1040191" y="3092466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uebung2-1</a:t>
            </a:r>
            <a:endParaRPr lang="de-DE" dirty="0"/>
          </a:p>
        </p:txBody>
      </p:sp>
      <p:cxnSp>
        <p:nvCxnSpPr>
          <p:cNvPr id="12" name="Gerade Verbindung mit Pfeil 11"/>
          <p:cNvCxnSpPr>
            <a:stCxn id="17" idx="3"/>
            <a:endCxn id="3" idx="3"/>
          </p:cNvCxnSpPr>
          <p:nvPr/>
        </p:nvCxnSpPr>
        <p:spPr>
          <a:xfrm flipV="1">
            <a:off x="2902354" y="2764218"/>
            <a:ext cx="773397" cy="4815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7793681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3590236" y="2278229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B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4" name="Oval 3"/>
          <p:cNvSpPr/>
          <p:nvPr/>
        </p:nvSpPr>
        <p:spPr>
          <a:xfrm>
            <a:off x="4423159" y="2076925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D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6" name="Gerade Verbindung mit Pfeil 5"/>
          <p:cNvCxnSpPr>
            <a:stCxn id="3" idx="4"/>
            <a:endCxn id="2" idx="1"/>
          </p:cNvCxnSpPr>
          <p:nvPr/>
        </p:nvCxnSpPr>
        <p:spPr>
          <a:xfrm>
            <a:off x="3882202" y="2847600"/>
            <a:ext cx="531644" cy="3981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mit Pfeil 7"/>
          <p:cNvCxnSpPr>
            <a:stCxn id="4" idx="4"/>
            <a:endCxn id="2" idx="7"/>
          </p:cNvCxnSpPr>
          <p:nvPr/>
        </p:nvCxnSpPr>
        <p:spPr>
          <a:xfrm>
            <a:off x="4715125" y="2646296"/>
            <a:ext cx="111622" cy="5994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hteck 10"/>
          <p:cNvSpPr/>
          <p:nvPr/>
        </p:nvSpPr>
        <p:spPr>
          <a:xfrm>
            <a:off x="40778" y="888342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origin</a:t>
            </a:r>
            <a:r>
              <a:rPr lang="de-DE" dirty="0" smtClean="0"/>
              <a:t>/uebung3-1</a:t>
            </a:r>
            <a:endParaRPr lang="de-DE" dirty="0"/>
          </a:p>
        </p:txBody>
      </p:sp>
      <p:cxnSp>
        <p:nvCxnSpPr>
          <p:cNvPr id="13" name="Gerade Verbindung mit Pfeil 12"/>
          <p:cNvCxnSpPr/>
          <p:nvPr/>
        </p:nvCxnSpPr>
        <p:spPr>
          <a:xfrm>
            <a:off x="861299" y="1194926"/>
            <a:ext cx="946184" cy="76197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hteck 13"/>
          <p:cNvSpPr/>
          <p:nvPr/>
        </p:nvSpPr>
        <p:spPr>
          <a:xfrm>
            <a:off x="1460333" y="298264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origin</a:t>
            </a:r>
            <a:r>
              <a:rPr lang="de-DE" dirty="0" smtClean="0"/>
              <a:t>/uebung3-2</a:t>
            </a:r>
            <a:endParaRPr lang="de-DE" dirty="0"/>
          </a:p>
        </p:txBody>
      </p:sp>
      <p:cxnSp>
        <p:nvCxnSpPr>
          <p:cNvPr id="16" name="Gerade Verbindung mit Pfeil 15"/>
          <p:cNvCxnSpPr>
            <a:stCxn id="14" idx="2"/>
            <a:endCxn id="31" idx="6"/>
          </p:cNvCxnSpPr>
          <p:nvPr/>
        </p:nvCxnSpPr>
        <p:spPr>
          <a:xfrm>
            <a:off x="2391415" y="604848"/>
            <a:ext cx="614890" cy="8519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hteck 4"/>
          <p:cNvSpPr/>
          <p:nvPr/>
        </p:nvSpPr>
        <p:spPr>
          <a:xfrm>
            <a:off x="408691" y="3606016"/>
            <a:ext cx="8262690" cy="294905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checkout</a:t>
            </a:r>
            <a:r>
              <a:rPr lang="de-DE" b="1" dirty="0" smtClean="0">
                <a:latin typeface="Courier New"/>
                <a:cs typeface="Courier New"/>
              </a:rPr>
              <a:t> uebung3-1</a:t>
            </a: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merge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origin</a:t>
            </a:r>
            <a:r>
              <a:rPr lang="de-DE" b="1" dirty="0" smtClean="0">
                <a:latin typeface="Courier New"/>
                <a:cs typeface="Courier New"/>
              </a:rPr>
              <a:t>/uebung3-3</a:t>
            </a:r>
          </a:p>
          <a:p>
            <a:r>
              <a:rPr lang="de-DE" b="1" dirty="0" smtClean="0">
                <a:latin typeface="Courier New"/>
                <a:cs typeface="Courier New"/>
              </a:rPr>
              <a:t># -------------------------</a:t>
            </a: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reset</a:t>
            </a:r>
            <a:r>
              <a:rPr lang="de-DE" b="1" dirty="0" smtClean="0">
                <a:latin typeface="Courier New"/>
                <a:cs typeface="Courier New"/>
              </a:rPr>
              <a:t> --</a:t>
            </a:r>
            <a:r>
              <a:rPr lang="de-DE" b="1" dirty="0" err="1" smtClean="0">
                <a:latin typeface="Courier New"/>
                <a:cs typeface="Courier New"/>
              </a:rPr>
              <a:t>hard</a:t>
            </a:r>
            <a:r>
              <a:rPr lang="de-DE" b="1" dirty="0" smtClean="0">
                <a:latin typeface="Courier New"/>
                <a:cs typeface="Courier New"/>
              </a:rPr>
              <a:t> HEAD@{1}</a:t>
            </a: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merge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origin</a:t>
            </a:r>
            <a:r>
              <a:rPr lang="de-DE" b="1" dirty="0" smtClean="0">
                <a:latin typeface="Courier New"/>
                <a:cs typeface="Courier New"/>
              </a:rPr>
              <a:t>/uebung3-2 # Konflikt</a:t>
            </a: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ls</a:t>
            </a:r>
            <a:r>
              <a:rPr lang="de-DE" b="1" dirty="0" smtClean="0">
                <a:latin typeface="Courier New"/>
                <a:cs typeface="Courier New"/>
              </a:rPr>
              <a:t>-files –s</a:t>
            </a: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checkout</a:t>
            </a:r>
            <a:r>
              <a:rPr lang="de-DE" b="1" dirty="0" smtClean="0">
                <a:latin typeface="Courier New"/>
                <a:cs typeface="Courier New"/>
              </a:rPr>
              <a:t> --</a:t>
            </a:r>
            <a:r>
              <a:rPr lang="de-DE" b="1" dirty="0" err="1" smtClean="0">
                <a:latin typeface="Courier New"/>
                <a:cs typeface="Courier New"/>
              </a:rPr>
              <a:t>ours</a:t>
            </a:r>
            <a:r>
              <a:rPr lang="de-DE" b="1" dirty="0" smtClean="0">
                <a:latin typeface="Courier New"/>
                <a:cs typeface="Courier New"/>
              </a:rPr>
              <a:t> -- </a:t>
            </a:r>
            <a:r>
              <a:rPr lang="de-DE" b="1" dirty="0" err="1" smtClean="0">
                <a:latin typeface="Courier New"/>
                <a:cs typeface="Courier New"/>
              </a:rPr>
              <a:t>K.txt</a:t>
            </a:r>
            <a:endParaRPr lang="de-DE" b="1" dirty="0" smtClean="0">
              <a:latin typeface="Courier New"/>
              <a:cs typeface="Courier New"/>
            </a:endParaRP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checkout</a:t>
            </a:r>
            <a:r>
              <a:rPr lang="de-DE" b="1" dirty="0" smtClean="0">
                <a:latin typeface="Courier New"/>
                <a:cs typeface="Courier New"/>
              </a:rPr>
              <a:t> --</a:t>
            </a:r>
            <a:r>
              <a:rPr lang="de-DE" b="1" dirty="0" err="1" smtClean="0">
                <a:latin typeface="Courier New"/>
                <a:cs typeface="Courier New"/>
              </a:rPr>
              <a:t>theirs</a:t>
            </a:r>
            <a:r>
              <a:rPr lang="de-DE" b="1" dirty="0" smtClean="0">
                <a:latin typeface="Courier New"/>
                <a:cs typeface="Courier New"/>
              </a:rPr>
              <a:t> -- </a:t>
            </a:r>
            <a:r>
              <a:rPr lang="de-DE" b="1" dirty="0" err="1" smtClean="0">
                <a:latin typeface="Courier New"/>
                <a:cs typeface="Courier New"/>
              </a:rPr>
              <a:t>K.txt</a:t>
            </a:r>
            <a:endParaRPr lang="de-DE" b="1" dirty="0" smtClean="0">
              <a:latin typeface="Courier New"/>
              <a:cs typeface="Courier New"/>
            </a:endParaRP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reset</a:t>
            </a:r>
            <a:r>
              <a:rPr lang="de-DE" b="1" dirty="0" smtClean="0">
                <a:latin typeface="Courier New"/>
                <a:cs typeface="Courier New"/>
              </a:rPr>
              <a:t> --</a:t>
            </a:r>
            <a:r>
              <a:rPr lang="de-DE" b="1" dirty="0" err="1" smtClean="0">
                <a:latin typeface="Courier New"/>
                <a:cs typeface="Courier New"/>
              </a:rPr>
              <a:t>hard</a:t>
            </a:r>
            <a:r>
              <a:rPr lang="de-DE" b="1" dirty="0" smtClean="0">
                <a:latin typeface="Courier New"/>
                <a:cs typeface="Courier New"/>
              </a:rPr>
              <a:t> HEAD</a:t>
            </a: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l MERGE_HEAD</a:t>
            </a: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reset</a:t>
            </a:r>
            <a:r>
              <a:rPr lang="de-DE" b="1" dirty="0" smtClean="0">
                <a:latin typeface="Courier New"/>
                <a:cs typeface="Courier New"/>
              </a:rPr>
              <a:t> --</a:t>
            </a:r>
            <a:r>
              <a:rPr lang="de-DE" b="1" dirty="0" err="1" smtClean="0">
                <a:latin typeface="Courier New"/>
                <a:cs typeface="Courier New"/>
              </a:rPr>
              <a:t>hard</a:t>
            </a:r>
            <a:r>
              <a:rPr lang="de-DE" b="1" dirty="0" smtClean="0">
                <a:latin typeface="Courier New"/>
                <a:cs typeface="Courier New"/>
              </a:rPr>
              <a:t> HEAD</a:t>
            </a:r>
          </a:p>
        </p:txBody>
      </p:sp>
      <p:sp>
        <p:nvSpPr>
          <p:cNvPr id="19" name="Oval 18"/>
          <p:cNvSpPr/>
          <p:nvPr/>
        </p:nvSpPr>
        <p:spPr>
          <a:xfrm>
            <a:off x="2738565" y="199354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K1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21" name="Gerade Verbindung mit Pfeil 20"/>
          <p:cNvCxnSpPr>
            <a:stCxn id="19" idx="6"/>
            <a:endCxn id="3" idx="1"/>
          </p:cNvCxnSpPr>
          <p:nvPr/>
        </p:nvCxnSpPr>
        <p:spPr>
          <a:xfrm>
            <a:off x="3322496" y="2278229"/>
            <a:ext cx="353255" cy="833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1807483" y="1708857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C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24" name="Gerade Verbindung mit Pfeil 23"/>
          <p:cNvCxnSpPr>
            <a:stCxn id="22" idx="6"/>
            <a:endCxn id="19" idx="2"/>
          </p:cNvCxnSpPr>
          <p:nvPr/>
        </p:nvCxnSpPr>
        <p:spPr>
          <a:xfrm>
            <a:off x="2391414" y="1993543"/>
            <a:ext cx="347151" cy="2846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3504721" y="142417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K2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30" name="Gerade Verbindung mit Pfeil 29"/>
          <p:cNvCxnSpPr>
            <a:stCxn id="28" idx="4"/>
            <a:endCxn id="4" idx="1"/>
          </p:cNvCxnSpPr>
          <p:nvPr/>
        </p:nvCxnSpPr>
        <p:spPr>
          <a:xfrm>
            <a:off x="3796687" y="1993543"/>
            <a:ext cx="711987" cy="1667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2422374" y="1172135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E</a:t>
            </a:r>
          </a:p>
        </p:txBody>
      </p:sp>
      <p:cxnSp>
        <p:nvCxnSpPr>
          <p:cNvPr id="33" name="Gerade Verbindung mit Pfeil 32"/>
          <p:cNvCxnSpPr>
            <a:stCxn id="31" idx="5"/>
            <a:endCxn id="28" idx="1"/>
          </p:cNvCxnSpPr>
          <p:nvPr/>
        </p:nvCxnSpPr>
        <p:spPr>
          <a:xfrm flipV="1">
            <a:off x="2920790" y="1507554"/>
            <a:ext cx="669446" cy="1505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5173898" y="2430629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D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36" name="Oval 35"/>
          <p:cNvSpPr/>
          <p:nvPr/>
        </p:nvSpPr>
        <p:spPr>
          <a:xfrm>
            <a:off x="5798175" y="1606279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K1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37" name="Gerade Verbindung mit Pfeil 36"/>
          <p:cNvCxnSpPr>
            <a:stCxn id="36" idx="4"/>
            <a:endCxn id="35" idx="7"/>
          </p:cNvCxnSpPr>
          <p:nvPr/>
        </p:nvCxnSpPr>
        <p:spPr>
          <a:xfrm flipH="1">
            <a:off x="5672314" y="2175650"/>
            <a:ext cx="417827" cy="33836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6688910" y="108875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E</a:t>
            </a:r>
          </a:p>
        </p:txBody>
      </p:sp>
      <p:cxnSp>
        <p:nvCxnSpPr>
          <p:cNvPr id="39" name="Gerade Verbindung mit Pfeil 38"/>
          <p:cNvCxnSpPr>
            <a:stCxn id="38" idx="3"/>
          </p:cNvCxnSpPr>
          <p:nvPr/>
        </p:nvCxnSpPr>
        <p:spPr>
          <a:xfrm flipH="1">
            <a:off x="6382106" y="1574742"/>
            <a:ext cx="392319" cy="21351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Gerade Verbindung mit Pfeil 51"/>
          <p:cNvCxnSpPr>
            <a:stCxn id="35" idx="3"/>
            <a:endCxn id="2" idx="6"/>
          </p:cNvCxnSpPr>
          <p:nvPr/>
        </p:nvCxnSpPr>
        <p:spPr>
          <a:xfrm flipH="1">
            <a:off x="4912262" y="2916618"/>
            <a:ext cx="347151" cy="5304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Rechteck 53"/>
          <p:cNvSpPr/>
          <p:nvPr/>
        </p:nvSpPr>
        <p:spPr>
          <a:xfrm>
            <a:off x="6717985" y="457320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origin</a:t>
            </a:r>
            <a:r>
              <a:rPr lang="de-DE" dirty="0" smtClean="0"/>
              <a:t>/uebung3-3</a:t>
            </a:r>
            <a:endParaRPr lang="de-DE" dirty="0"/>
          </a:p>
        </p:txBody>
      </p:sp>
      <p:cxnSp>
        <p:nvCxnSpPr>
          <p:cNvPr id="56" name="Gerade Verbindung mit Pfeil 55"/>
          <p:cNvCxnSpPr>
            <a:stCxn id="54" idx="2"/>
            <a:endCxn id="38" idx="7"/>
          </p:cNvCxnSpPr>
          <p:nvPr/>
        </p:nvCxnSpPr>
        <p:spPr>
          <a:xfrm flipH="1">
            <a:off x="7187326" y="763904"/>
            <a:ext cx="461741" cy="4082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Oval 1"/>
          <p:cNvSpPr/>
          <p:nvPr/>
        </p:nvSpPr>
        <p:spPr>
          <a:xfrm>
            <a:off x="4328331" y="3162376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57" name="Rechteck 56"/>
          <p:cNvSpPr/>
          <p:nvPr/>
        </p:nvSpPr>
        <p:spPr>
          <a:xfrm>
            <a:off x="408691" y="2763326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uebung3-1</a:t>
            </a:r>
            <a:endParaRPr lang="de-DE" dirty="0"/>
          </a:p>
        </p:txBody>
      </p:sp>
      <p:cxnSp>
        <p:nvCxnSpPr>
          <p:cNvPr id="59" name="Gerade Verbindung mit Pfeil 58"/>
          <p:cNvCxnSpPr>
            <a:stCxn id="57" idx="0"/>
            <a:endCxn id="22" idx="3"/>
          </p:cNvCxnSpPr>
          <p:nvPr/>
        </p:nvCxnSpPr>
        <p:spPr>
          <a:xfrm flipV="1">
            <a:off x="1339773" y="2194846"/>
            <a:ext cx="553225" cy="5684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1225269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3590236" y="2278229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B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4" name="Oval 3"/>
          <p:cNvSpPr/>
          <p:nvPr/>
        </p:nvSpPr>
        <p:spPr>
          <a:xfrm>
            <a:off x="4423159" y="2076925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D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6" name="Gerade Verbindung mit Pfeil 5"/>
          <p:cNvCxnSpPr>
            <a:stCxn id="3" idx="4"/>
            <a:endCxn id="2" idx="1"/>
          </p:cNvCxnSpPr>
          <p:nvPr/>
        </p:nvCxnSpPr>
        <p:spPr>
          <a:xfrm>
            <a:off x="3882202" y="2847600"/>
            <a:ext cx="531644" cy="3981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mit Pfeil 7"/>
          <p:cNvCxnSpPr>
            <a:stCxn id="4" idx="4"/>
            <a:endCxn id="2" idx="7"/>
          </p:cNvCxnSpPr>
          <p:nvPr/>
        </p:nvCxnSpPr>
        <p:spPr>
          <a:xfrm>
            <a:off x="4715125" y="2646296"/>
            <a:ext cx="111622" cy="5994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hteck 10"/>
          <p:cNvSpPr/>
          <p:nvPr/>
        </p:nvSpPr>
        <p:spPr>
          <a:xfrm>
            <a:off x="40778" y="888342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origin</a:t>
            </a:r>
            <a:r>
              <a:rPr lang="de-DE" dirty="0" smtClean="0"/>
              <a:t>/uebung3-1</a:t>
            </a:r>
            <a:endParaRPr lang="de-DE" dirty="0"/>
          </a:p>
        </p:txBody>
      </p:sp>
      <p:cxnSp>
        <p:nvCxnSpPr>
          <p:cNvPr id="13" name="Gerade Verbindung mit Pfeil 12"/>
          <p:cNvCxnSpPr/>
          <p:nvPr/>
        </p:nvCxnSpPr>
        <p:spPr>
          <a:xfrm>
            <a:off x="861299" y="1194926"/>
            <a:ext cx="946184" cy="76197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hteck 13"/>
          <p:cNvSpPr/>
          <p:nvPr/>
        </p:nvSpPr>
        <p:spPr>
          <a:xfrm>
            <a:off x="1460333" y="298264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origin</a:t>
            </a:r>
            <a:r>
              <a:rPr lang="de-DE" dirty="0" smtClean="0"/>
              <a:t>/uebung3-2</a:t>
            </a:r>
            <a:endParaRPr lang="de-DE" dirty="0"/>
          </a:p>
        </p:txBody>
      </p:sp>
      <p:cxnSp>
        <p:nvCxnSpPr>
          <p:cNvPr id="16" name="Gerade Verbindung mit Pfeil 15"/>
          <p:cNvCxnSpPr>
            <a:stCxn id="14" idx="2"/>
            <a:endCxn id="31" idx="6"/>
          </p:cNvCxnSpPr>
          <p:nvPr/>
        </p:nvCxnSpPr>
        <p:spPr>
          <a:xfrm>
            <a:off x="2391415" y="604848"/>
            <a:ext cx="614890" cy="8519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hteck 4"/>
          <p:cNvSpPr/>
          <p:nvPr/>
        </p:nvSpPr>
        <p:spPr>
          <a:xfrm>
            <a:off x="408691" y="3606016"/>
            <a:ext cx="8262690" cy="294905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rebase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origin</a:t>
            </a:r>
            <a:r>
              <a:rPr lang="de-DE" b="1" dirty="0" smtClean="0">
                <a:latin typeface="Courier New"/>
                <a:cs typeface="Courier New"/>
              </a:rPr>
              <a:t>/uebung3-3</a:t>
            </a: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l HEAD ORIG_HEAD</a:t>
            </a:r>
          </a:p>
          <a:p>
            <a:r>
              <a:rPr lang="de-DE" b="1" dirty="0" smtClean="0">
                <a:latin typeface="Courier New"/>
                <a:cs typeface="Courier New"/>
              </a:rPr>
              <a:t># -------------------------</a:t>
            </a:r>
          </a:p>
          <a:p>
            <a:r>
              <a:rPr lang="de-DE" b="1" dirty="0">
                <a:latin typeface="Courier New"/>
                <a:cs typeface="Courier New"/>
              </a:rPr>
              <a:t>$ </a:t>
            </a:r>
            <a:r>
              <a:rPr lang="de-DE" b="1" dirty="0" err="1">
                <a:latin typeface="Courier New"/>
                <a:cs typeface="Courier New"/>
              </a:rPr>
              <a:t>git</a:t>
            </a:r>
            <a:r>
              <a:rPr lang="de-DE" b="1" dirty="0">
                <a:latin typeface="Courier New"/>
                <a:cs typeface="Courier New"/>
              </a:rPr>
              <a:t> </a:t>
            </a:r>
            <a:r>
              <a:rPr lang="de-DE" b="1" dirty="0" err="1">
                <a:latin typeface="Courier New"/>
                <a:cs typeface="Courier New"/>
              </a:rPr>
              <a:t>reflog</a:t>
            </a:r>
            <a:endParaRPr lang="de-DE" b="1" dirty="0">
              <a:latin typeface="Courier New"/>
              <a:cs typeface="Courier New"/>
            </a:endParaRP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reset</a:t>
            </a:r>
            <a:r>
              <a:rPr lang="de-DE" b="1" dirty="0" smtClean="0">
                <a:latin typeface="Courier New"/>
                <a:cs typeface="Courier New"/>
              </a:rPr>
              <a:t> --</a:t>
            </a:r>
            <a:r>
              <a:rPr lang="de-DE" b="1" dirty="0" err="1" smtClean="0">
                <a:latin typeface="Courier New"/>
                <a:cs typeface="Courier New"/>
              </a:rPr>
              <a:t>hard</a:t>
            </a:r>
            <a:r>
              <a:rPr lang="de-DE" b="1" dirty="0" smtClean="0">
                <a:latin typeface="Courier New"/>
                <a:cs typeface="Courier New"/>
              </a:rPr>
              <a:t> HEAD@{4}</a:t>
            </a: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rebase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origin</a:t>
            </a:r>
            <a:r>
              <a:rPr lang="de-DE" b="1" dirty="0" smtClean="0">
                <a:latin typeface="Courier New"/>
                <a:cs typeface="Courier New"/>
              </a:rPr>
              <a:t>/uebung3-2</a:t>
            </a: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ls</a:t>
            </a:r>
            <a:r>
              <a:rPr lang="de-DE" b="1" dirty="0" smtClean="0">
                <a:latin typeface="Courier New"/>
                <a:cs typeface="Courier New"/>
              </a:rPr>
              <a:t>-files –s</a:t>
            </a: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checkout</a:t>
            </a:r>
            <a:r>
              <a:rPr lang="de-DE" b="1" dirty="0" smtClean="0">
                <a:latin typeface="Courier New"/>
                <a:cs typeface="Courier New"/>
              </a:rPr>
              <a:t> --</a:t>
            </a:r>
            <a:r>
              <a:rPr lang="de-DE" b="1" dirty="0" err="1" smtClean="0">
                <a:latin typeface="Courier New"/>
                <a:cs typeface="Courier New"/>
              </a:rPr>
              <a:t>ours</a:t>
            </a:r>
            <a:r>
              <a:rPr lang="de-DE" b="1" dirty="0" smtClean="0">
                <a:latin typeface="Courier New"/>
                <a:cs typeface="Courier New"/>
              </a:rPr>
              <a:t> -- </a:t>
            </a:r>
            <a:r>
              <a:rPr lang="de-DE" b="1" dirty="0" err="1" smtClean="0">
                <a:latin typeface="Courier New"/>
                <a:cs typeface="Courier New"/>
              </a:rPr>
              <a:t>K.txt</a:t>
            </a:r>
            <a:endParaRPr lang="de-DE" b="1" dirty="0" smtClean="0">
              <a:latin typeface="Courier New"/>
              <a:cs typeface="Courier New"/>
            </a:endParaRP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checkout</a:t>
            </a:r>
            <a:r>
              <a:rPr lang="de-DE" b="1" dirty="0" smtClean="0">
                <a:latin typeface="Courier New"/>
                <a:cs typeface="Courier New"/>
              </a:rPr>
              <a:t> --</a:t>
            </a:r>
            <a:r>
              <a:rPr lang="de-DE" b="1" dirty="0" err="1" smtClean="0">
                <a:latin typeface="Courier New"/>
                <a:cs typeface="Courier New"/>
              </a:rPr>
              <a:t>theirs</a:t>
            </a:r>
            <a:r>
              <a:rPr lang="de-DE" b="1" dirty="0" smtClean="0">
                <a:latin typeface="Courier New"/>
                <a:cs typeface="Courier New"/>
              </a:rPr>
              <a:t> -- </a:t>
            </a:r>
            <a:r>
              <a:rPr lang="de-DE" b="1" dirty="0" err="1" smtClean="0">
                <a:latin typeface="Courier New"/>
                <a:cs typeface="Courier New"/>
              </a:rPr>
              <a:t>K.txt</a:t>
            </a:r>
            <a:endParaRPr lang="de-DE" b="1" dirty="0" smtClean="0">
              <a:latin typeface="Courier New"/>
              <a:cs typeface="Courier New"/>
            </a:endParaRP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rebase</a:t>
            </a:r>
            <a:r>
              <a:rPr lang="de-DE" b="1" dirty="0" smtClean="0">
                <a:latin typeface="Courier New"/>
                <a:cs typeface="Courier New"/>
              </a:rPr>
              <a:t> --abort </a:t>
            </a:r>
            <a:endParaRPr lang="de-DE" b="1" dirty="0">
              <a:latin typeface="Courier New"/>
              <a:cs typeface="Courier New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2738565" y="199354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K1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21" name="Gerade Verbindung mit Pfeil 20"/>
          <p:cNvCxnSpPr>
            <a:stCxn id="19" idx="6"/>
            <a:endCxn id="3" idx="1"/>
          </p:cNvCxnSpPr>
          <p:nvPr/>
        </p:nvCxnSpPr>
        <p:spPr>
          <a:xfrm>
            <a:off x="3322496" y="2278229"/>
            <a:ext cx="353255" cy="833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1807483" y="1708857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C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24" name="Gerade Verbindung mit Pfeil 23"/>
          <p:cNvCxnSpPr>
            <a:stCxn id="22" idx="6"/>
            <a:endCxn id="19" idx="2"/>
          </p:cNvCxnSpPr>
          <p:nvPr/>
        </p:nvCxnSpPr>
        <p:spPr>
          <a:xfrm>
            <a:off x="2391414" y="1993543"/>
            <a:ext cx="347151" cy="2846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3504721" y="142417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K2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30" name="Gerade Verbindung mit Pfeil 29"/>
          <p:cNvCxnSpPr>
            <a:stCxn id="28" idx="4"/>
            <a:endCxn id="4" idx="1"/>
          </p:cNvCxnSpPr>
          <p:nvPr/>
        </p:nvCxnSpPr>
        <p:spPr>
          <a:xfrm>
            <a:off x="3796687" y="1993543"/>
            <a:ext cx="711987" cy="1667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2422374" y="1172135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E</a:t>
            </a:r>
          </a:p>
        </p:txBody>
      </p:sp>
      <p:cxnSp>
        <p:nvCxnSpPr>
          <p:cNvPr id="33" name="Gerade Verbindung mit Pfeil 32"/>
          <p:cNvCxnSpPr>
            <a:stCxn id="31" idx="5"/>
            <a:endCxn id="28" idx="1"/>
          </p:cNvCxnSpPr>
          <p:nvPr/>
        </p:nvCxnSpPr>
        <p:spPr>
          <a:xfrm flipV="1">
            <a:off x="2920790" y="1507554"/>
            <a:ext cx="669446" cy="1505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5173898" y="2430629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D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36" name="Oval 35"/>
          <p:cNvSpPr/>
          <p:nvPr/>
        </p:nvSpPr>
        <p:spPr>
          <a:xfrm>
            <a:off x="5798175" y="1606279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K1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37" name="Gerade Verbindung mit Pfeil 36"/>
          <p:cNvCxnSpPr>
            <a:stCxn id="36" idx="4"/>
            <a:endCxn id="35" idx="7"/>
          </p:cNvCxnSpPr>
          <p:nvPr/>
        </p:nvCxnSpPr>
        <p:spPr>
          <a:xfrm flipH="1">
            <a:off x="5672314" y="2175650"/>
            <a:ext cx="417827" cy="33836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6688910" y="108875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E</a:t>
            </a:r>
          </a:p>
        </p:txBody>
      </p:sp>
      <p:cxnSp>
        <p:nvCxnSpPr>
          <p:cNvPr id="39" name="Gerade Verbindung mit Pfeil 38"/>
          <p:cNvCxnSpPr>
            <a:stCxn id="38" idx="3"/>
          </p:cNvCxnSpPr>
          <p:nvPr/>
        </p:nvCxnSpPr>
        <p:spPr>
          <a:xfrm flipH="1">
            <a:off x="6382106" y="1574742"/>
            <a:ext cx="392319" cy="21351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Gerade Verbindung mit Pfeil 51"/>
          <p:cNvCxnSpPr>
            <a:stCxn id="35" idx="3"/>
            <a:endCxn id="2" idx="6"/>
          </p:cNvCxnSpPr>
          <p:nvPr/>
        </p:nvCxnSpPr>
        <p:spPr>
          <a:xfrm flipH="1">
            <a:off x="4912262" y="2916618"/>
            <a:ext cx="347151" cy="5304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Rechteck 53"/>
          <p:cNvSpPr/>
          <p:nvPr/>
        </p:nvSpPr>
        <p:spPr>
          <a:xfrm>
            <a:off x="6717985" y="457320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origin</a:t>
            </a:r>
            <a:r>
              <a:rPr lang="de-DE" dirty="0" smtClean="0"/>
              <a:t>/uebung3-3</a:t>
            </a:r>
            <a:endParaRPr lang="de-DE" dirty="0"/>
          </a:p>
        </p:txBody>
      </p:sp>
      <p:cxnSp>
        <p:nvCxnSpPr>
          <p:cNvPr id="56" name="Gerade Verbindung mit Pfeil 55"/>
          <p:cNvCxnSpPr>
            <a:stCxn id="54" idx="2"/>
            <a:endCxn id="38" idx="7"/>
          </p:cNvCxnSpPr>
          <p:nvPr/>
        </p:nvCxnSpPr>
        <p:spPr>
          <a:xfrm flipH="1">
            <a:off x="7187326" y="763904"/>
            <a:ext cx="461741" cy="4082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Oval 1"/>
          <p:cNvSpPr/>
          <p:nvPr/>
        </p:nvSpPr>
        <p:spPr>
          <a:xfrm>
            <a:off x="4328331" y="3162376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57" name="Rechteck 56"/>
          <p:cNvSpPr/>
          <p:nvPr/>
        </p:nvSpPr>
        <p:spPr>
          <a:xfrm>
            <a:off x="408691" y="2763326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uebung3-1</a:t>
            </a:r>
            <a:endParaRPr lang="de-DE" dirty="0"/>
          </a:p>
        </p:txBody>
      </p:sp>
      <p:cxnSp>
        <p:nvCxnSpPr>
          <p:cNvPr id="59" name="Gerade Verbindung mit Pfeil 58"/>
          <p:cNvCxnSpPr>
            <a:stCxn id="57" idx="0"/>
            <a:endCxn id="22" idx="3"/>
          </p:cNvCxnSpPr>
          <p:nvPr/>
        </p:nvCxnSpPr>
        <p:spPr>
          <a:xfrm flipV="1">
            <a:off x="1339773" y="2194846"/>
            <a:ext cx="553225" cy="5684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6366805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„Best Practice“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 smtClean="0"/>
              <a:t>Rebase</a:t>
            </a:r>
            <a:r>
              <a:rPr lang="de-DE" dirty="0" smtClean="0"/>
              <a:t> eines Remote </a:t>
            </a:r>
            <a:r>
              <a:rPr lang="de-DE" dirty="0" err="1" smtClean="0"/>
              <a:t>Branches</a:t>
            </a:r>
            <a:endParaRPr lang="de-DE" dirty="0" smtClean="0"/>
          </a:p>
          <a:p>
            <a:pPr marL="457200" indent="-457200">
              <a:buFont typeface="Arial"/>
              <a:buChar char="•"/>
            </a:pPr>
            <a:r>
              <a:rPr lang="de-DE" dirty="0" smtClean="0"/>
              <a:t>mit Konflikt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90200320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endParaRPr lang="de-DE"/>
          </a:p>
        </p:txBody>
      </p:sp>
      <p:sp>
        <p:nvSpPr>
          <p:cNvPr id="3" name="Textfeld 2"/>
          <p:cNvSpPr txBox="1"/>
          <p:nvPr/>
        </p:nvSpPr>
        <p:spPr>
          <a:xfrm>
            <a:off x="642324" y="1927102"/>
            <a:ext cx="5032936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latin typeface="Courier New"/>
                <a:cs typeface="Courier New"/>
                <a:sym typeface="Wingdings"/>
              </a:rPr>
              <a:t>### auf Start gehen</a:t>
            </a:r>
          </a:p>
          <a:p>
            <a:r>
              <a:rPr lang="de-DE" b="1" dirty="0" smtClean="0">
                <a:latin typeface="Courier New"/>
                <a:cs typeface="Courier New"/>
                <a:sym typeface="Wingdings"/>
              </a:rPr>
              <a:t>$ cd ../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git-wks</a:t>
            </a:r>
            <a:endParaRPr lang="de-DE" b="1" dirty="0" smtClean="0">
              <a:latin typeface="Courier New"/>
              <a:cs typeface="Courier New"/>
              <a:sym typeface="Wingdings"/>
            </a:endParaRPr>
          </a:p>
          <a:p>
            <a:r>
              <a:rPr lang="de-DE" b="1" dirty="0" smtClean="0">
                <a:latin typeface="Courier New"/>
                <a:cs typeface="Courier New"/>
                <a:sym typeface="Wingdings"/>
              </a:rPr>
              <a:t># ggf.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git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checkout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feature</a:t>
            </a:r>
            <a:endParaRPr lang="de-DE" b="1" dirty="0" smtClean="0">
              <a:latin typeface="Courier New"/>
              <a:cs typeface="Courier New"/>
              <a:sym typeface="Wingdings"/>
            </a:endParaRPr>
          </a:p>
          <a:p>
            <a:r>
              <a:rPr lang="de-DE" b="1" dirty="0" smtClean="0">
                <a:latin typeface="Courier New"/>
                <a:cs typeface="Courier New"/>
                <a:sym typeface="Wingdings"/>
              </a:rPr>
              <a:t>$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git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reset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 --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hard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origin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/uebung8-3</a:t>
            </a:r>
          </a:p>
          <a:p>
            <a:r>
              <a:rPr lang="de-DE" b="1" dirty="0" smtClean="0">
                <a:latin typeface="Courier New"/>
                <a:cs typeface="Courier New"/>
                <a:sym typeface="Wingdings"/>
              </a:rPr>
              <a:t>$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git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 push –f</a:t>
            </a:r>
          </a:p>
          <a:p>
            <a:endParaRPr lang="de-DE" b="1" dirty="0">
              <a:latin typeface="Courier New"/>
              <a:cs typeface="Courier New"/>
              <a:sym typeface="Wingdings"/>
            </a:endParaRPr>
          </a:p>
          <a:p>
            <a:r>
              <a:rPr lang="de-DE" b="1" dirty="0" smtClean="0">
                <a:latin typeface="Courier New"/>
                <a:cs typeface="Courier New"/>
                <a:sym typeface="Wingdings"/>
              </a:rPr>
              <a:t>$ cd ../local2</a:t>
            </a:r>
          </a:p>
          <a:p>
            <a:r>
              <a:rPr lang="de-DE" b="1" dirty="0" smtClean="0">
                <a:latin typeface="Courier New"/>
                <a:cs typeface="Courier New"/>
                <a:sym typeface="Wingdings"/>
              </a:rPr>
              <a:t># ggf.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git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checkout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feature</a:t>
            </a:r>
            <a:endParaRPr lang="de-DE" b="1" dirty="0" smtClean="0">
              <a:latin typeface="Courier New"/>
              <a:cs typeface="Courier New"/>
              <a:sym typeface="Wingdings"/>
            </a:endParaRPr>
          </a:p>
          <a:p>
            <a:r>
              <a:rPr lang="de-DE" b="1" dirty="0" smtClean="0">
                <a:latin typeface="Courier New"/>
                <a:cs typeface="Courier New"/>
                <a:sym typeface="Wingdings"/>
              </a:rPr>
              <a:t>$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git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fetch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server</a:t>
            </a:r>
            <a:endParaRPr lang="de-DE" b="1" dirty="0" smtClean="0">
              <a:latin typeface="Courier New"/>
              <a:cs typeface="Courier New"/>
              <a:sym typeface="Wingdings"/>
            </a:endParaRPr>
          </a:p>
          <a:p>
            <a:r>
              <a:rPr lang="de-DE" b="1" dirty="0" smtClean="0">
                <a:latin typeface="Courier New"/>
                <a:cs typeface="Courier New"/>
                <a:sym typeface="Wingdings"/>
              </a:rPr>
              <a:t>$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git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reset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 --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hard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server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/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feature</a:t>
            </a:r>
            <a:endParaRPr lang="de-DE" b="1" dirty="0" smtClean="0">
              <a:latin typeface="Courier New"/>
              <a:cs typeface="Courier New"/>
              <a:sym typeface="Wingdings"/>
            </a:endParaRPr>
          </a:p>
          <a:p>
            <a:r>
              <a:rPr lang="de-DE" b="1" dirty="0" smtClean="0">
                <a:latin typeface="Courier New"/>
                <a:cs typeface="Courier New"/>
                <a:sym typeface="Wingdings"/>
              </a:rPr>
              <a:t>$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git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 l ORIG_HEAD</a:t>
            </a:r>
          </a:p>
          <a:p>
            <a:r>
              <a:rPr lang="de-DE" b="1" dirty="0" smtClean="0">
                <a:latin typeface="Courier New"/>
                <a:cs typeface="Courier New"/>
                <a:sym typeface="Wingdings"/>
              </a:rPr>
              <a:t>$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git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cherry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-pick ORIG_HEAD~1</a:t>
            </a:r>
          </a:p>
          <a:p>
            <a:r>
              <a:rPr lang="de-DE" b="1" dirty="0" smtClean="0">
                <a:latin typeface="Courier New"/>
                <a:cs typeface="Courier New"/>
                <a:sym typeface="Wingdings"/>
              </a:rPr>
              <a:t>$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git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cherry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-pick ORIG_HEAD</a:t>
            </a:r>
            <a:endParaRPr lang="de-DE" b="1" dirty="0" smtClean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981796118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772772" y="1006980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M1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3" name="Oval 2"/>
          <p:cNvSpPr/>
          <p:nvPr/>
        </p:nvSpPr>
        <p:spPr>
          <a:xfrm>
            <a:off x="1728078" y="1006980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M2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4" name="Gerade Verbindung mit Pfeil 3"/>
          <p:cNvCxnSpPr>
            <a:stCxn id="3" idx="2"/>
            <a:endCxn id="2" idx="6"/>
          </p:cNvCxnSpPr>
          <p:nvPr/>
        </p:nvCxnSpPr>
        <p:spPr>
          <a:xfrm flipH="1">
            <a:off x="1356703" y="1291666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2764556" y="1006980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M3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6" name="Gerade Verbindung mit Pfeil 5"/>
          <p:cNvCxnSpPr>
            <a:stCxn id="5" idx="2"/>
            <a:endCxn id="3" idx="6"/>
          </p:cNvCxnSpPr>
          <p:nvPr/>
        </p:nvCxnSpPr>
        <p:spPr>
          <a:xfrm flipH="1">
            <a:off x="2312009" y="1291666"/>
            <a:ext cx="4525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3763657" y="1006980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M4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8" name="Gerade Verbindung mit Pfeil 7"/>
          <p:cNvCxnSpPr>
            <a:stCxn id="7" idx="2"/>
            <a:endCxn id="5" idx="6"/>
          </p:cNvCxnSpPr>
          <p:nvPr/>
        </p:nvCxnSpPr>
        <p:spPr>
          <a:xfrm flipH="1">
            <a:off x="3348487" y="1291666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4718963" y="1006980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M5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10" name="Gerade Verbindung mit Pfeil 9"/>
          <p:cNvCxnSpPr>
            <a:stCxn id="9" idx="2"/>
            <a:endCxn id="7" idx="6"/>
          </p:cNvCxnSpPr>
          <p:nvPr/>
        </p:nvCxnSpPr>
        <p:spPr>
          <a:xfrm flipH="1">
            <a:off x="4347588" y="1291666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2312009" y="1744095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latin typeface="Courier New"/>
                <a:cs typeface="Courier New"/>
              </a:rPr>
              <a:t>F1</a:t>
            </a:r>
          </a:p>
        </p:txBody>
      </p:sp>
      <p:cxnSp>
        <p:nvCxnSpPr>
          <p:cNvPr id="12" name="Gerade Verbindung mit Pfeil 11"/>
          <p:cNvCxnSpPr>
            <a:stCxn id="11" idx="1"/>
          </p:cNvCxnSpPr>
          <p:nvPr/>
        </p:nvCxnSpPr>
        <p:spPr>
          <a:xfrm flipH="1" flipV="1">
            <a:off x="2166963" y="1581263"/>
            <a:ext cx="230561" cy="2462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3288331" y="1744095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latin typeface="Courier New"/>
                <a:cs typeface="Courier New"/>
              </a:rPr>
              <a:t>F2</a:t>
            </a:r>
          </a:p>
        </p:txBody>
      </p:sp>
      <p:cxnSp>
        <p:nvCxnSpPr>
          <p:cNvPr id="15" name="Gerade Verbindung mit Pfeil 14"/>
          <p:cNvCxnSpPr>
            <a:stCxn id="14" idx="2"/>
            <a:endCxn id="13" idx="6"/>
          </p:cNvCxnSpPr>
          <p:nvPr/>
        </p:nvCxnSpPr>
        <p:spPr>
          <a:xfrm flipH="1">
            <a:off x="3872262" y="2028781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>
            <a:stCxn id="13" idx="2"/>
            <a:endCxn id="11" idx="6"/>
          </p:cNvCxnSpPr>
          <p:nvPr/>
        </p:nvCxnSpPr>
        <p:spPr>
          <a:xfrm flipH="1">
            <a:off x="2895940" y="2028781"/>
            <a:ext cx="39239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hteck 17"/>
          <p:cNvSpPr/>
          <p:nvPr/>
        </p:nvSpPr>
        <p:spPr>
          <a:xfrm>
            <a:off x="4718963" y="394035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server</a:t>
            </a:r>
            <a:r>
              <a:rPr lang="de-DE" dirty="0" smtClean="0"/>
              <a:t>/</a:t>
            </a:r>
            <a:r>
              <a:rPr lang="de-DE" dirty="0" err="1" smtClean="0"/>
              <a:t>master</a:t>
            </a:r>
            <a:endParaRPr lang="de-DE" dirty="0"/>
          </a:p>
        </p:txBody>
      </p:sp>
      <p:cxnSp>
        <p:nvCxnSpPr>
          <p:cNvPr id="19" name="Gerade Verbindung mit Pfeil 18"/>
          <p:cNvCxnSpPr>
            <a:stCxn id="18" idx="2"/>
            <a:endCxn id="9" idx="0"/>
          </p:cNvCxnSpPr>
          <p:nvPr/>
        </p:nvCxnSpPr>
        <p:spPr>
          <a:xfrm flipH="1">
            <a:off x="5010929" y="700619"/>
            <a:ext cx="639116" cy="30636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hteck 19"/>
          <p:cNvSpPr/>
          <p:nvPr/>
        </p:nvSpPr>
        <p:spPr>
          <a:xfrm>
            <a:off x="6148970" y="2413789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feature</a:t>
            </a:r>
            <a:endParaRPr lang="de-DE" dirty="0"/>
          </a:p>
        </p:txBody>
      </p:sp>
      <p:cxnSp>
        <p:nvCxnSpPr>
          <p:cNvPr id="21" name="Gerade Verbindung mit Pfeil 20"/>
          <p:cNvCxnSpPr>
            <a:stCxn id="20" idx="1"/>
          </p:cNvCxnSpPr>
          <p:nvPr/>
        </p:nvCxnSpPr>
        <p:spPr>
          <a:xfrm flipH="1" flipV="1">
            <a:off x="4871363" y="2134061"/>
            <a:ext cx="1277607" cy="4330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hteck 26"/>
          <p:cNvSpPr/>
          <p:nvPr/>
        </p:nvSpPr>
        <p:spPr>
          <a:xfrm>
            <a:off x="6148970" y="1827477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server</a:t>
            </a:r>
            <a:r>
              <a:rPr lang="de-DE" dirty="0" smtClean="0"/>
              <a:t>/</a:t>
            </a:r>
            <a:r>
              <a:rPr lang="de-DE" dirty="0" err="1" smtClean="0"/>
              <a:t>feature</a:t>
            </a:r>
            <a:endParaRPr lang="de-DE" dirty="0"/>
          </a:p>
        </p:txBody>
      </p:sp>
      <p:cxnSp>
        <p:nvCxnSpPr>
          <p:cNvPr id="28" name="Gerade Verbindung mit Pfeil 27"/>
          <p:cNvCxnSpPr>
            <a:stCxn id="27" idx="1"/>
            <a:endCxn id="14" idx="6"/>
          </p:cNvCxnSpPr>
          <p:nvPr/>
        </p:nvCxnSpPr>
        <p:spPr>
          <a:xfrm flipH="1">
            <a:off x="4871363" y="1980769"/>
            <a:ext cx="1277607" cy="480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1064737" y="4166827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M1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2020043" y="4166827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M2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40" name="Gerade Verbindung mit Pfeil 39"/>
          <p:cNvCxnSpPr>
            <a:stCxn id="39" idx="2"/>
            <a:endCxn id="38" idx="6"/>
          </p:cNvCxnSpPr>
          <p:nvPr/>
        </p:nvCxnSpPr>
        <p:spPr>
          <a:xfrm flipH="1">
            <a:off x="1648668" y="4451513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3056521" y="4166827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M3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42" name="Gerade Verbindung mit Pfeil 41"/>
          <p:cNvCxnSpPr>
            <a:stCxn id="41" idx="2"/>
            <a:endCxn id="39" idx="6"/>
          </p:cNvCxnSpPr>
          <p:nvPr/>
        </p:nvCxnSpPr>
        <p:spPr>
          <a:xfrm flipH="1">
            <a:off x="2603974" y="4451513"/>
            <a:ext cx="4525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4055622" y="4166827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M4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44" name="Gerade Verbindung mit Pfeil 43"/>
          <p:cNvCxnSpPr>
            <a:stCxn id="43" idx="2"/>
            <a:endCxn id="41" idx="6"/>
          </p:cNvCxnSpPr>
          <p:nvPr/>
        </p:nvCxnSpPr>
        <p:spPr>
          <a:xfrm flipH="1">
            <a:off x="3640452" y="4451513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5010928" y="4166827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M5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46" name="Gerade Verbindung mit Pfeil 45"/>
          <p:cNvCxnSpPr>
            <a:stCxn id="45" idx="2"/>
            <a:endCxn id="43" idx="6"/>
          </p:cNvCxnSpPr>
          <p:nvPr/>
        </p:nvCxnSpPr>
        <p:spPr>
          <a:xfrm flipH="1">
            <a:off x="4639553" y="4451513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2603974" y="490394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latin typeface="Courier New"/>
                <a:cs typeface="Courier New"/>
              </a:rPr>
              <a:t>F1</a:t>
            </a:r>
          </a:p>
        </p:txBody>
      </p:sp>
      <p:cxnSp>
        <p:nvCxnSpPr>
          <p:cNvPr id="48" name="Gerade Verbindung mit Pfeil 47"/>
          <p:cNvCxnSpPr>
            <a:stCxn id="47" idx="1"/>
          </p:cNvCxnSpPr>
          <p:nvPr/>
        </p:nvCxnSpPr>
        <p:spPr>
          <a:xfrm flipH="1" flipV="1">
            <a:off x="2458928" y="4741110"/>
            <a:ext cx="230561" cy="2462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3580296" y="490394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latin typeface="Courier New"/>
                <a:cs typeface="Courier New"/>
              </a:rPr>
              <a:t>F2</a:t>
            </a:r>
          </a:p>
        </p:txBody>
      </p:sp>
      <p:sp>
        <p:nvSpPr>
          <p:cNvPr id="50" name="Oval 49"/>
          <p:cNvSpPr/>
          <p:nvPr/>
        </p:nvSpPr>
        <p:spPr>
          <a:xfrm>
            <a:off x="4579397" y="4903942"/>
            <a:ext cx="583931" cy="569371"/>
          </a:xfrm>
          <a:prstGeom prst="ellipse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latin typeface="Courier New"/>
                <a:cs typeface="Courier New"/>
              </a:rPr>
              <a:t>F3-M5</a:t>
            </a:r>
          </a:p>
        </p:txBody>
      </p:sp>
      <p:cxnSp>
        <p:nvCxnSpPr>
          <p:cNvPr id="51" name="Gerade Verbindung mit Pfeil 50"/>
          <p:cNvCxnSpPr>
            <a:stCxn id="50" idx="2"/>
            <a:endCxn id="49" idx="6"/>
          </p:cNvCxnSpPr>
          <p:nvPr/>
        </p:nvCxnSpPr>
        <p:spPr>
          <a:xfrm flipH="1">
            <a:off x="4164227" y="5188628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Gerade Verbindung mit Pfeil 51"/>
          <p:cNvCxnSpPr>
            <a:stCxn id="49" idx="2"/>
            <a:endCxn id="47" idx="6"/>
          </p:cNvCxnSpPr>
          <p:nvPr/>
        </p:nvCxnSpPr>
        <p:spPr>
          <a:xfrm flipH="1">
            <a:off x="3187905" y="5188628"/>
            <a:ext cx="39239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5557993" y="490394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latin typeface="Courier New"/>
                <a:cs typeface="Courier New"/>
              </a:rPr>
              <a:t>F2</a:t>
            </a:r>
          </a:p>
        </p:txBody>
      </p:sp>
      <p:sp>
        <p:nvSpPr>
          <p:cNvPr id="54" name="Oval 53"/>
          <p:cNvSpPr/>
          <p:nvPr/>
        </p:nvSpPr>
        <p:spPr>
          <a:xfrm>
            <a:off x="6557094" y="490394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latin typeface="Courier New"/>
                <a:cs typeface="Courier New"/>
              </a:rPr>
              <a:t>F3</a:t>
            </a:r>
          </a:p>
        </p:txBody>
      </p:sp>
      <p:cxnSp>
        <p:nvCxnSpPr>
          <p:cNvPr id="55" name="Gerade Verbindung mit Pfeil 54"/>
          <p:cNvCxnSpPr>
            <a:stCxn id="54" idx="2"/>
            <a:endCxn id="53" idx="6"/>
          </p:cNvCxnSpPr>
          <p:nvPr/>
        </p:nvCxnSpPr>
        <p:spPr>
          <a:xfrm flipH="1">
            <a:off x="6141924" y="5188628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mit Pfeil 56"/>
          <p:cNvCxnSpPr>
            <a:stCxn id="53" idx="2"/>
            <a:endCxn id="50" idx="6"/>
          </p:cNvCxnSpPr>
          <p:nvPr/>
        </p:nvCxnSpPr>
        <p:spPr>
          <a:xfrm flipH="1">
            <a:off x="5163328" y="5188628"/>
            <a:ext cx="39466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Rechteck 57"/>
          <p:cNvSpPr/>
          <p:nvPr/>
        </p:nvSpPr>
        <p:spPr>
          <a:xfrm>
            <a:off x="5558168" y="3685275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server</a:t>
            </a:r>
            <a:r>
              <a:rPr lang="de-DE" dirty="0" smtClean="0"/>
              <a:t>/</a:t>
            </a:r>
            <a:r>
              <a:rPr lang="de-DE" dirty="0" err="1" smtClean="0"/>
              <a:t>master</a:t>
            </a:r>
            <a:endParaRPr lang="de-DE" dirty="0"/>
          </a:p>
        </p:txBody>
      </p:sp>
      <p:cxnSp>
        <p:nvCxnSpPr>
          <p:cNvPr id="60" name="Gerade Verbindung mit Pfeil 59"/>
          <p:cNvCxnSpPr>
            <a:stCxn id="58" idx="2"/>
            <a:endCxn id="45" idx="7"/>
          </p:cNvCxnSpPr>
          <p:nvPr/>
        </p:nvCxnSpPr>
        <p:spPr>
          <a:xfrm flipH="1">
            <a:off x="5509344" y="3991859"/>
            <a:ext cx="979906" cy="2583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Rechteck 60"/>
          <p:cNvSpPr/>
          <p:nvPr/>
        </p:nvSpPr>
        <p:spPr>
          <a:xfrm>
            <a:off x="4232246" y="5724586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server</a:t>
            </a:r>
            <a:r>
              <a:rPr lang="de-DE" dirty="0" smtClean="0"/>
              <a:t>/</a:t>
            </a:r>
            <a:r>
              <a:rPr lang="de-DE" dirty="0" err="1" smtClean="0"/>
              <a:t>feature</a:t>
            </a:r>
            <a:endParaRPr lang="de-DE" dirty="0"/>
          </a:p>
        </p:txBody>
      </p:sp>
      <p:cxnSp>
        <p:nvCxnSpPr>
          <p:cNvPr id="63" name="Gerade Verbindung mit Pfeil 62"/>
          <p:cNvCxnSpPr>
            <a:stCxn id="61" idx="0"/>
            <a:endCxn id="50" idx="4"/>
          </p:cNvCxnSpPr>
          <p:nvPr/>
        </p:nvCxnSpPr>
        <p:spPr>
          <a:xfrm flipH="1" flipV="1">
            <a:off x="4871363" y="5473313"/>
            <a:ext cx="291965" cy="2512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Rechteck 63"/>
          <p:cNvSpPr/>
          <p:nvPr/>
        </p:nvSpPr>
        <p:spPr>
          <a:xfrm>
            <a:off x="6710122" y="5744097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feature</a:t>
            </a:r>
            <a:endParaRPr lang="de-DE" dirty="0"/>
          </a:p>
        </p:txBody>
      </p:sp>
      <p:cxnSp>
        <p:nvCxnSpPr>
          <p:cNvPr id="66" name="Gerade Verbindung mit Pfeil 65"/>
          <p:cNvCxnSpPr>
            <a:stCxn id="64" idx="0"/>
            <a:endCxn id="54" idx="5"/>
          </p:cNvCxnSpPr>
          <p:nvPr/>
        </p:nvCxnSpPr>
        <p:spPr>
          <a:xfrm flipH="1" flipV="1">
            <a:off x="7055510" y="5389931"/>
            <a:ext cx="585694" cy="3541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287432" y="1744095"/>
            <a:ext cx="583931" cy="569371"/>
          </a:xfrm>
          <a:prstGeom prst="ellipse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latin typeface="Courier New"/>
                <a:cs typeface="Courier New"/>
              </a:rPr>
              <a:t>F3-M5</a:t>
            </a:r>
          </a:p>
        </p:txBody>
      </p:sp>
      <p:sp>
        <p:nvSpPr>
          <p:cNvPr id="56" name="Rechteck 55"/>
          <p:cNvSpPr/>
          <p:nvPr/>
        </p:nvSpPr>
        <p:spPr>
          <a:xfrm>
            <a:off x="2603974" y="393143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master</a:t>
            </a:r>
            <a:endParaRPr lang="de-DE" dirty="0"/>
          </a:p>
        </p:txBody>
      </p:sp>
      <p:cxnSp>
        <p:nvCxnSpPr>
          <p:cNvPr id="30" name="Gerade Verbindung mit Pfeil 29"/>
          <p:cNvCxnSpPr>
            <a:stCxn id="56" idx="2"/>
            <a:endCxn id="9" idx="1"/>
          </p:cNvCxnSpPr>
          <p:nvPr/>
        </p:nvCxnSpPr>
        <p:spPr>
          <a:xfrm>
            <a:off x="3535056" y="699727"/>
            <a:ext cx="1269422" cy="3906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3587538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endParaRPr lang="de-DE"/>
          </a:p>
        </p:txBody>
      </p:sp>
      <p:sp>
        <p:nvSpPr>
          <p:cNvPr id="3" name="Textfeld 2"/>
          <p:cNvSpPr txBox="1"/>
          <p:nvPr/>
        </p:nvSpPr>
        <p:spPr>
          <a:xfrm>
            <a:off x="642324" y="1927102"/>
            <a:ext cx="434032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latin typeface="Courier New"/>
                <a:cs typeface="Courier New"/>
                <a:sym typeface="Wingdings"/>
              </a:rPr>
              <a:t>### und wieder Kollegenschwein</a:t>
            </a:r>
          </a:p>
          <a:p>
            <a:r>
              <a:rPr lang="de-DE" b="1" dirty="0" smtClean="0">
                <a:latin typeface="Courier New"/>
                <a:cs typeface="Courier New"/>
                <a:sym typeface="Wingdings"/>
              </a:rPr>
              <a:t>$ cd ../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git-wks</a:t>
            </a:r>
            <a:endParaRPr lang="de-DE" b="1" dirty="0" smtClean="0">
              <a:latin typeface="Courier New"/>
              <a:cs typeface="Courier New"/>
              <a:sym typeface="Wingdings"/>
            </a:endParaRPr>
          </a:p>
          <a:p>
            <a:r>
              <a:rPr lang="de-DE" b="1" dirty="0" smtClean="0">
                <a:latin typeface="Courier New"/>
                <a:cs typeface="Courier New"/>
                <a:sym typeface="Wingdings"/>
              </a:rPr>
              <a:t>$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git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rebase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master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 # UUPS!</a:t>
            </a:r>
          </a:p>
          <a:p>
            <a:r>
              <a:rPr lang="de-DE" b="1" dirty="0" smtClean="0">
                <a:latin typeface="Courier New"/>
                <a:cs typeface="Courier New"/>
                <a:sym typeface="Wingdings"/>
              </a:rPr>
              <a:t># Konflikt in M5.txt lösen</a:t>
            </a: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add</a:t>
            </a:r>
            <a:r>
              <a:rPr lang="de-DE" b="1" dirty="0" smtClean="0">
                <a:latin typeface="Courier New"/>
                <a:cs typeface="Courier New"/>
              </a:rPr>
              <a:t> M5.txt</a:t>
            </a: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rebase</a:t>
            </a:r>
            <a:r>
              <a:rPr lang="de-DE" b="1" dirty="0" smtClean="0">
                <a:latin typeface="Courier New"/>
                <a:cs typeface="Courier New"/>
              </a:rPr>
              <a:t> --</a:t>
            </a:r>
            <a:r>
              <a:rPr lang="de-DE" b="1" dirty="0" err="1" smtClean="0">
                <a:latin typeface="Courier New"/>
                <a:cs typeface="Courier New"/>
              </a:rPr>
              <a:t>continue</a:t>
            </a:r>
            <a:endParaRPr lang="de-DE" b="1" dirty="0" smtClean="0">
              <a:latin typeface="Courier New"/>
              <a:cs typeface="Courier New"/>
            </a:endParaRP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push –f</a:t>
            </a:r>
          </a:p>
          <a:p>
            <a:endParaRPr lang="de-DE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072784935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772772" y="1006980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M1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3" name="Oval 2"/>
          <p:cNvSpPr/>
          <p:nvPr/>
        </p:nvSpPr>
        <p:spPr>
          <a:xfrm>
            <a:off x="1728078" y="1006980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M2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4" name="Gerade Verbindung mit Pfeil 3"/>
          <p:cNvCxnSpPr>
            <a:stCxn id="3" idx="2"/>
            <a:endCxn id="2" idx="6"/>
          </p:cNvCxnSpPr>
          <p:nvPr/>
        </p:nvCxnSpPr>
        <p:spPr>
          <a:xfrm flipH="1">
            <a:off x="1356703" y="1291666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2764556" y="1006980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M3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6" name="Gerade Verbindung mit Pfeil 5"/>
          <p:cNvCxnSpPr>
            <a:stCxn id="5" idx="2"/>
            <a:endCxn id="3" idx="6"/>
          </p:cNvCxnSpPr>
          <p:nvPr/>
        </p:nvCxnSpPr>
        <p:spPr>
          <a:xfrm flipH="1">
            <a:off x="2312009" y="1291666"/>
            <a:ext cx="4525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3763657" y="1006980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M4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8" name="Gerade Verbindung mit Pfeil 7"/>
          <p:cNvCxnSpPr>
            <a:stCxn id="7" idx="2"/>
            <a:endCxn id="5" idx="6"/>
          </p:cNvCxnSpPr>
          <p:nvPr/>
        </p:nvCxnSpPr>
        <p:spPr>
          <a:xfrm flipH="1">
            <a:off x="3348487" y="1291666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4718963" y="1006980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M5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10" name="Gerade Verbindung mit Pfeil 9"/>
          <p:cNvCxnSpPr>
            <a:stCxn id="9" idx="2"/>
            <a:endCxn id="7" idx="6"/>
          </p:cNvCxnSpPr>
          <p:nvPr/>
        </p:nvCxnSpPr>
        <p:spPr>
          <a:xfrm flipH="1">
            <a:off x="4347588" y="1291666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2312009" y="1744095"/>
            <a:ext cx="583931" cy="569371"/>
          </a:xfrm>
          <a:prstGeom prst="ellipse">
            <a:avLst/>
          </a:prstGeom>
          <a:solidFill>
            <a:srgbClr val="7F7F7F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F1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12" name="Gerade Verbindung mit Pfeil 11"/>
          <p:cNvCxnSpPr>
            <a:stCxn id="11" idx="1"/>
          </p:cNvCxnSpPr>
          <p:nvPr/>
        </p:nvCxnSpPr>
        <p:spPr>
          <a:xfrm flipH="1" flipV="1">
            <a:off x="2166963" y="1581263"/>
            <a:ext cx="230561" cy="2462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3288331" y="1744095"/>
            <a:ext cx="583931" cy="569371"/>
          </a:xfrm>
          <a:prstGeom prst="ellipse">
            <a:avLst/>
          </a:prstGeom>
          <a:solidFill>
            <a:srgbClr val="7F7F7F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F2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15" name="Gerade Verbindung mit Pfeil 14"/>
          <p:cNvCxnSpPr>
            <a:stCxn id="14" idx="2"/>
            <a:endCxn id="13" idx="6"/>
          </p:cNvCxnSpPr>
          <p:nvPr/>
        </p:nvCxnSpPr>
        <p:spPr>
          <a:xfrm flipH="1">
            <a:off x="3872262" y="2028781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>
            <a:stCxn id="13" idx="2"/>
            <a:endCxn id="11" idx="6"/>
          </p:cNvCxnSpPr>
          <p:nvPr/>
        </p:nvCxnSpPr>
        <p:spPr>
          <a:xfrm flipH="1">
            <a:off x="2895940" y="2028781"/>
            <a:ext cx="39239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>
            <a:stCxn id="22" idx="7"/>
            <a:endCxn id="9" idx="4"/>
          </p:cNvCxnSpPr>
          <p:nvPr/>
        </p:nvCxnSpPr>
        <p:spPr>
          <a:xfrm flipV="1">
            <a:off x="3517560" y="1576351"/>
            <a:ext cx="1493369" cy="11440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hteck 17"/>
          <p:cNvSpPr/>
          <p:nvPr/>
        </p:nvSpPr>
        <p:spPr>
          <a:xfrm>
            <a:off x="4718963" y="394035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server</a:t>
            </a:r>
            <a:r>
              <a:rPr lang="de-DE" dirty="0" smtClean="0"/>
              <a:t>/</a:t>
            </a:r>
            <a:r>
              <a:rPr lang="de-DE" dirty="0" err="1" smtClean="0"/>
              <a:t>master</a:t>
            </a:r>
            <a:endParaRPr lang="de-DE" dirty="0"/>
          </a:p>
        </p:txBody>
      </p:sp>
      <p:cxnSp>
        <p:nvCxnSpPr>
          <p:cNvPr id="19" name="Gerade Verbindung mit Pfeil 18"/>
          <p:cNvCxnSpPr>
            <a:stCxn id="18" idx="2"/>
            <a:endCxn id="9" idx="0"/>
          </p:cNvCxnSpPr>
          <p:nvPr/>
        </p:nvCxnSpPr>
        <p:spPr>
          <a:xfrm flipH="1">
            <a:off x="5010929" y="700619"/>
            <a:ext cx="639116" cy="30636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hteck 19"/>
          <p:cNvSpPr/>
          <p:nvPr/>
        </p:nvSpPr>
        <p:spPr>
          <a:xfrm>
            <a:off x="6148970" y="2413789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feature</a:t>
            </a:r>
            <a:endParaRPr lang="de-DE" dirty="0"/>
          </a:p>
        </p:txBody>
      </p:sp>
      <p:cxnSp>
        <p:nvCxnSpPr>
          <p:cNvPr id="21" name="Gerade Verbindung mit Pfeil 20"/>
          <p:cNvCxnSpPr>
            <a:stCxn id="20" idx="1"/>
            <a:endCxn id="24" idx="6"/>
          </p:cNvCxnSpPr>
          <p:nvPr/>
        </p:nvCxnSpPr>
        <p:spPr>
          <a:xfrm flipH="1">
            <a:off x="5578498" y="2567081"/>
            <a:ext cx="570472" cy="3545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3019144" y="2636991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F1‘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3995466" y="2636991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F2‘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4994567" y="2636991"/>
            <a:ext cx="583931" cy="569371"/>
          </a:xfrm>
          <a:prstGeom prst="ellipse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F3-M5‘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25" name="Gerade Verbindung mit Pfeil 24"/>
          <p:cNvCxnSpPr>
            <a:stCxn id="23" idx="2"/>
            <a:endCxn id="22" idx="6"/>
          </p:cNvCxnSpPr>
          <p:nvPr/>
        </p:nvCxnSpPr>
        <p:spPr>
          <a:xfrm flipH="1">
            <a:off x="3603075" y="2921677"/>
            <a:ext cx="39239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>
            <a:stCxn id="24" idx="2"/>
            <a:endCxn id="23" idx="6"/>
          </p:cNvCxnSpPr>
          <p:nvPr/>
        </p:nvCxnSpPr>
        <p:spPr>
          <a:xfrm flipH="1">
            <a:off x="4579397" y="2921677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hteck 26"/>
          <p:cNvSpPr/>
          <p:nvPr/>
        </p:nvSpPr>
        <p:spPr>
          <a:xfrm>
            <a:off x="6148970" y="1827477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server</a:t>
            </a:r>
            <a:r>
              <a:rPr lang="de-DE" dirty="0" smtClean="0"/>
              <a:t>/</a:t>
            </a:r>
            <a:r>
              <a:rPr lang="de-DE" dirty="0" err="1" smtClean="0"/>
              <a:t>feature</a:t>
            </a:r>
            <a:endParaRPr lang="de-DE" dirty="0"/>
          </a:p>
        </p:txBody>
      </p:sp>
      <p:cxnSp>
        <p:nvCxnSpPr>
          <p:cNvPr id="28" name="Gerade Verbindung mit Pfeil 27"/>
          <p:cNvCxnSpPr>
            <a:stCxn id="27" idx="1"/>
            <a:endCxn id="24" idx="7"/>
          </p:cNvCxnSpPr>
          <p:nvPr/>
        </p:nvCxnSpPr>
        <p:spPr>
          <a:xfrm flipH="1">
            <a:off x="5492983" y="1980769"/>
            <a:ext cx="655987" cy="7396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Abgerundete rechteckige Legende 36"/>
          <p:cNvSpPr/>
          <p:nvPr/>
        </p:nvSpPr>
        <p:spPr>
          <a:xfrm>
            <a:off x="5522179" y="700619"/>
            <a:ext cx="3205517" cy="926684"/>
          </a:xfrm>
          <a:prstGeom prst="wedgeRoundRectCallout">
            <a:avLst>
              <a:gd name="adj1" fmla="val -41817"/>
              <a:gd name="adj2" fmla="val 74394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rebase</a:t>
            </a:r>
            <a:r>
              <a:rPr lang="de-DE" dirty="0" smtClean="0"/>
              <a:t> </a:t>
            </a:r>
            <a:r>
              <a:rPr lang="de-DE" dirty="0" err="1" smtClean="0"/>
              <a:t>server</a:t>
            </a:r>
            <a:r>
              <a:rPr lang="de-DE" dirty="0" smtClean="0"/>
              <a:t>/</a:t>
            </a:r>
            <a:r>
              <a:rPr lang="de-DE" dirty="0" err="1" smtClean="0"/>
              <a:t>master</a:t>
            </a:r>
            <a:endParaRPr lang="de-DE" dirty="0" smtClean="0"/>
          </a:p>
          <a:p>
            <a:r>
              <a:rPr lang="de-DE" dirty="0" smtClean="0"/>
              <a:t>(Konflikt in M5.txt lösen)</a:t>
            </a:r>
          </a:p>
          <a:p>
            <a:r>
              <a:rPr lang="de-DE" dirty="0" err="1" smtClean="0"/>
              <a:t>git</a:t>
            </a:r>
            <a:r>
              <a:rPr lang="de-DE" dirty="0" smtClean="0"/>
              <a:t> push </a:t>
            </a:r>
            <a:r>
              <a:rPr lang="de-DE" dirty="0" err="1" smtClean="0"/>
              <a:t>origin</a:t>
            </a:r>
            <a:r>
              <a:rPr lang="de-DE" dirty="0" smtClean="0"/>
              <a:t> –f </a:t>
            </a:r>
            <a:r>
              <a:rPr lang="de-DE" dirty="0" err="1" smtClean="0"/>
              <a:t>feature</a:t>
            </a:r>
            <a:endParaRPr lang="de-DE" dirty="0" smtClean="0"/>
          </a:p>
        </p:txBody>
      </p:sp>
      <p:sp>
        <p:nvSpPr>
          <p:cNvPr id="38" name="Oval 37"/>
          <p:cNvSpPr/>
          <p:nvPr/>
        </p:nvSpPr>
        <p:spPr>
          <a:xfrm>
            <a:off x="1064737" y="4166827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M1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2020043" y="4166827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M2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40" name="Gerade Verbindung mit Pfeil 39"/>
          <p:cNvCxnSpPr>
            <a:stCxn id="39" idx="2"/>
            <a:endCxn id="38" idx="6"/>
          </p:cNvCxnSpPr>
          <p:nvPr/>
        </p:nvCxnSpPr>
        <p:spPr>
          <a:xfrm flipH="1">
            <a:off x="1648668" y="4451513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3056521" y="4166827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M3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42" name="Gerade Verbindung mit Pfeil 41"/>
          <p:cNvCxnSpPr>
            <a:stCxn id="41" idx="2"/>
            <a:endCxn id="39" idx="6"/>
          </p:cNvCxnSpPr>
          <p:nvPr/>
        </p:nvCxnSpPr>
        <p:spPr>
          <a:xfrm flipH="1">
            <a:off x="2603974" y="4451513"/>
            <a:ext cx="4525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4055622" y="4166827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M4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44" name="Gerade Verbindung mit Pfeil 43"/>
          <p:cNvCxnSpPr>
            <a:stCxn id="43" idx="2"/>
            <a:endCxn id="41" idx="6"/>
          </p:cNvCxnSpPr>
          <p:nvPr/>
        </p:nvCxnSpPr>
        <p:spPr>
          <a:xfrm flipH="1">
            <a:off x="3640452" y="4451513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5010928" y="4166827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M5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46" name="Gerade Verbindung mit Pfeil 45"/>
          <p:cNvCxnSpPr>
            <a:stCxn id="45" idx="2"/>
            <a:endCxn id="43" idx="6"/>
          </p:cNvCxnSpPr>
          <p:nvPr/>
        </p:nvCxnSpPr>
        <p:spPr>
          <a:xfrm flipH="1">
            <a:off x="4639553" y="4451513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2603974" y="490394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latin typeface="Courier New"/>
                <a:cs typeface="Courier New"/>
              </a:rPr>
              <a:t>F1</a:t>
            </a:r>
          </a:p>
        </p:txBody>
      </p:sp>
      <p:cxnSp>
        <p:nvCxnSpPr>
          <p:cNvPr id="48" name="Gerade Verbindung mit Pfeil 47"/>
          <p:cNvCxnSpPr>
            <a:stCxn id="47" idx="1"/>
          </p:cNvCxnSpPr>
          <p:nvPr/>
        </p:nvCxnSpPr>
        <p:spPr>
          <a:xfrm flipH="1" flipV="1">
            <a:off x="2458928" y="4741110"/>
            <a:ext cx="230561" cy="2462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3580296" y="490394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latin typeface="Courier New"/>
                <a:cs typeface="Courier New"/>
              </a:rPr>
              <a:t>F2</a:t>
            </a:r>
          </a:p>
        </p:txBody>
      </p:sp>
      <p:sp>
        <p:nvSpPr>
          <p:cNvPr id="50" name="Oval 49"/>
          <p:cNvSpPr/>
          <p:nvPr/>
        </p:nvSpPr>
        <p:spPr>
          <a:xfrm>
            <a:off x="4579397" y="4903942"/>
            <a:ext cx="583931" cy="569371"/>
          </a:xfrm>
          <a:prstGeom prst="ellipse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latin typeface="Courier New"/>
                <a:cs typeface="Courier New"/>
              </a:rPr>
              <a:t>F3-M5</a:t>
            </a:r>
          </a:p>
        </p:txBody>
      </p:sp>
      <p:cxnSp>
        <p:nvCxnSpPr>
          <p:cNvPr id="51" name="Gerade Verbindung mit Pfeil 50"/>
          <p:cNvCxnSpPr>
            <a:stCxn id="50" idx="2"/>
            <a:endCxn id="49" idx="6"/>
          </p:cNvCxnSpPr>
          <p:nvPr/>
        </p:nvCxnSpPr>
        <p:spPr>
          <a:xfrm flipH="1">
            <a:off x="4164227" y="5188628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Gerade Verbindung mit Pfeil 51"/>
          <p:cNvCxnSpPr>
            <a:stCxn id="49" idx="2"/>
            <a:endCxn id="47" idx="6"/>
          </p:cNvCxnSpPr>
          <p:nvPr/>
        </p:nvCxnSpPr>
        <p:spPr>
          <a:xfrm flipH="1">
            <a:off x="3187905" y="5188628"/>
            <a:ext cx="39239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5557993" y="490394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latin typeface="Courier New"/>
                <a:cs typeface="Courier New"/>
              </a:rPr>
              <a:t>F2</a:t>
            </a:r>
          </a:p>
        </p:txBody>
      </p:sp>
      <p:sp>
        <p:nvSpPr>
          <p:cNvPr id="54" name="Oval 53"/>
          <p:cNvSpPr/>
          <p:nvPr/>
        </p:nvSpPr>
        <p:spPr>
          <a:xfrm>
            <a:off x="6557094" y="490394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latin typeface="Courier New"/>
                <a:cs typeface="Courier New"/>
              </a:rPr>
              <a:t>F3</a:t>
            </a:r>
          </a:p>
        </p:txBody>
      </p:sp>
      <p:cxnSp>
        <p:nvCxnSpPr>
          <p:cNvPr id="55" name="Gerade Verbindung mit Pfeil 54"/>
          <p:cNvCxnSpPr>
            <a:stCxn id="54" idx="2"/>
            <a:endCxn id="53" idx="6"/>
          </p:cNvCxnSpPr>
          <p:nvPr/>
        </p:nvCxnSpPr>
        <p:spPr>
          <a:xfrm flipH="1">
            <a:off x="6141924" y="5188628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mit Pfeil 56"/>
          <p:cNvCxnSpPr>
            <a:stCxn id="53" idx="2"/>
            <a:endCxn id="50" idx="6"/>
          </p:cNvCxnSpPr>
          <p:nvPr/>
        </p:nvCxnSpPr>
        <p:spPr>
          <a:xfrm flipH="1">
            <a:off x="5163328" y="5188628"/>
            <a:ext cx="39466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Rechteck 57"/>
          <p:cNvSpPr/>
          <p:nvPr/>
        </p:nvSpPr>
        <p:spPr>
          <a:xfrm>
            <a:off x="5589144" y="3685275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master</a:t>
            </a:r>
            <a:endParaRPr lang="de-DE" dirty="0"/>
          </a:p>
        </p:txBody>
      </p:sp>
      <p:cxnSp>
        <p:nvCxnSpPr>
          <p:cNvPr id="60" name="Gerade Verbindung mit Pfeil 59"/>
          <p:cNvCxnSpPr>
            <a:stCxn id="58" idx="2"/>
            <a:endCxn id="45" idx="7"/>
          </p:cNvCxnSpPr>
          <p:nvPr/>
        </p:nvCxnSpPr>
        <p:spPr>
          <a:xfrm flipH="1">
            <a:off x="5509344" y="3991859"/>
            <a:ext cx="1010882" cy="2583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Rechteck 60"/>
          <p:cNvSpPr/>
          <p:nvPr/>
        </p:nvSpPr>
        <p:spPr>
          <a:xfrm>
            <a:off x="4232246" y="5724586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server</a:t>
            </a:r>
            <a:r>
              <a:rPr lang="de-DE" dirty="0" smtClean="0"/>
              <a:t>/</a:t>
            </a:r>
            <a:r>
              <a:rPr lang="de-DE" dirty="0" err="1" smtClean="0"/>
              <a:t>feature</a:t>
            </a:r>
            <a:endParaRPr lang="de-DE" dirty="0"/>
          </a:p>
        </p:txBody>
      </p:sp>
      <p:cxnSp>
        <p:nvCxnSpPr>
          <p:cNvPr id="63" name="Gerade Verbindung mit Pfeil 62"/>
          <p:cNvCxnSpPr>
            <a:stCxn id="61" idx="0"/>
            <a:endCxn id="50" idx="4"/>
          </p:cNvCxnSpPr>
          <p:nvPr/>
        </p:nvCxnSpPr>
        <p:spPr>
          <a:xfrm flipH="1" flipV="1">
            <a:off x="4871363" y="5473313"/>
            <a:ext cx="291965" cy="2512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Rechteck 63"/>
          <p:cNvSpPr/>
          <p:nvPr/>
        </p:nvSpPr>
        <p:spPr>
          <a:xfrm>
            <a:off x="6710122" y="5744097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feature</a:t>
            </a:r>
            <a:endParaRPr lang="de-DE" dirty="0"/>
          </a:p>
        </p:txBody>
      </p:sp>
      <p:cxnSp>
        <p:nvCxnSpPr>
          <p:cNvPr id="66" name="Gerade Verbindung mit Pfeil 65"/>
          <p:cNvCxnSpPr>
            <a:stCxn id="64" idx="0"/>
            <a:endCxn id="54" idx="5"/>
          </p:cNvCxnSpPr>
          <p:nvPr/>
        </p:nvCxnSpPr>
        <p:spPr>
          <a:xfrm flipH="1" flipV="1">
            <a:off x="7055510" y="5389931"/>
            <a:ext cx="585694" cy="3541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287432" y="1744095"/>
            <a:ext cx="583931" cy="569371"/>
          </a:xfrm>
          <a:prstGeom prst="ellipse">
            <a:avLst/>
          </a:prstGeom>
          <a:solidFill>
            <a:schemeClr val="accent6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F3-M5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56" name="Rechteck 55"/>
          <p:cNvSpPr/>
          <p:nvPr/>
        </p:nvSpPr>
        <p:spPr>
          <a:xfrm>
            <a:off x="2603974" y="393143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master</a:t>
            </a:r>
            <a:endParaRPr lang="de-DE" dirty="0"/>
          </a:p>
        </p:txBody>
      </p:sp>
      <p:cxnSp>
        <p:nvCxnSpPr>
          <p:cNvPr id="30" name="Gerade Verbindung mit Pfeil 29"/>
          <p:cNvCxnSpPr>
            <a:stCxn id="56" idx="2"/>
            <a:endCxn id="9" idx="1"/>
          </p:cNvCxnSpPr>
          <p:nvPr/>
        </p:nvCxnSpPr>
        <p:spPr>
          <a:xfrm>
            <a:off x="3535056" y="699727"/>
            <a:ext cx="1269422" cy="3906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61173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1468</TotalTime>
  <Words>3560</Words>
  <Application>Microsoft Macintosh PowerPoint</Application>
  <PresentationFormat>On-screen Show (4:3)</PresentationFormat>
  <Paragraphs>1940</Paragraphs>
  <Slides>134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134</vt:i4>
      </vt:variant>
    </vt:vector>
  </HeadingPairs>
  <TitlesOfParts>
    <vt:vector size="139" baseType="lpstr">
      <vt:lpstr>Arial</vt:lpstr>
      <vt:lpstr>Calibri</vt:lpstr>
      <vt:lpstr>Courier New</vt:lpstr>
      <vt:lpstr>Wingdings</vt:lpstr>
      <vt:lpstr>Office-Design</vt:lpstr>
      <vt:lpstr>Git Workshop</vt:lpstr>
      <vt:lpstr>PowerPoint Presentation</vt:lpstr>
      <vt:lpstr>Blobs, Trees, Commits und Tags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Git File Modes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Remotes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Merge &amp; Rebase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„Best Practice“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„Best Practice“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„Best(?) Practice“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„Best Practice“</vt:lpstr>
      <vt:lpstr>PowerPoint Presentation</vt:lpstr>
      <vt:lpstr>„Best(???) Practice“</vt:lpstr>
      <vt:lpstr>PowerPoint Presentation</vt:lpstr>
      <vt:lpstr>PowerPoint Presentation</vt:lpstr>
      <vt:lpstr>PowerPoint Presentation</vt:lpstr>
      <vt:lpstr>PowerPoint Presentation</vt:lpstr>
      <vt:lpstr>„Best Practice“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Conflicts</vt:lpstr>
      <vt:lpstr>PowerPoint Presentation</vt:lpstr>
      <vt:lpstr>PowerPoint Presentation</vt:lpstr>
      <vt:lpstr>PowerPoint Presentation</vt:lpstr>
      <vt:lpstr>PowerPoint Presentation</vt:lpstr>
      <vt:lpstr>„Best Practice“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Reset</vt:lpstr>
      <vt:lpstr>PowerPoint Presentation</vt:lpstr>
      <vt:lpstr>PowerPoint Presentation</vt:lpstr>
      <vt:lpstr>PowerPoint Presentation</vt:lpstr>
      <vt:lpstr>PowerPoint Presentation</vt:lpstr>
      <vt:lpstr>commit --amend </vt:lpstr>
      <vt:lpstr>PowerPoint Presentation</vt:lpstr>
      <vt:lpstr>PowerPoint Presentation</vt:lpstr>
      <vt:lpstr>Interactive Rebase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Der Stash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Submodule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Oliver Widder</dc:creator>
  <cp:lastModifiedBy>Oliver Widder</cp:lastModifiedBy>
  <cp:revision>531</cp:revision>
  <dcterms:created xsi:type="dcterms:W3CDTF">2014-04-27T06:45:06Z</dcterms:created>
  <dcterms:modified xsi:type="dcterms:W3CDTF">2016-08-14T08:41:53Z</dcterms:modified>
</cp:coreProperties>
</file>