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27" r:id="rId2"/>
    <p:sldId id="428" r:id="rId3"/>
    <p:sldId id="268" r:id="rId4"/>
    <p:sldId id="372" r:id="rId5"/>
    <p:sldId id="322" r:id="rId6"/>
    <p:sldId id="257" r:id="rId7"/>
    <p:sldId id="388" r:id="rId8"/>
    <p:sldId id="258" r:id="rId9"/>
    <p:sldId id="259" r:id="rId10"/>
    <p:sldId id="260" r:id="rId11"/>
    <p:sldId id="261" r:id="rId12"/>
    <p:sldId id="389" r:id="rId13"/>
    <p:sldId id="390" r:id="rId14"/>
    <p:sldId id="262" r:id="rId15"/>
    <p:sldId id="315" r:id="rId16"/>
    <p:sldId id="263" r:id="rId17"/>
    <p:sldId id="264" r:id="rId18"/>
    <p:sldId id="265" r:id="rId19"/>
    <p:sldId id="267" r:id="rId20"/>
    <p:sldId id="392" r:id="rId21"/>
    <p:sldId id="266" r:id="rId22"/>
    <p:sldId id="269" r:id="rId23"/>
    <p:sldId id="373" r:id="rId24"/>
    <p:sldId id="270" r:id="rId25"/>
    <p:sldId id="271" r:id="rId26"/>
    <p:sldId id="374" r:id="rId27"/>
    <p:sldId id="317" r:id="rId28"/>
    <p:sldId id="318" r:id="rId29"/>
    <p:sldId id="319" r:id="rId30"/>
    <p:sldId id="320" r:id="rId31"/>
    <p:sldId id="321" r:id="rId32"/>
    <p:sldId id="278" r:id="rId33"/>
    <p:sldId id="375" r:id="rId34"/>
    <p:sldId id="285" r:id="rId35"/>
    <p:sldId id="286" r:id="rId36"/>
    <p:sldId id="287" r:id="rId37"/>
    <p:sldId id="288" r:id="rId38"/>
    <p:sldId id="280" r:id="rId39"/>
    <p:sldId id="281" r:id="rId40"/>
    <p:sldId id="282" r:id="rId41"/>
    <p:sldId id="381" r:id="rId42"/>
    <p:sldId id="283" r:id="rId43"/>
    <p:sldId id="284" r:id="rId44"/>
    <p:sldId id="376" r:id="rId45"/>
    <p:sldId id="391" r:id="rId46"/>
    <p:sldId id="289" r:id="rId47"/>
    <p:sldId id="382" r:id="rId48"/>
    <p:sldId id="292" r:id="rId49"/>
    <p:sldId id="323" r:id="rId50"/>
    <p:sldId id="326" r:id="rId51"/>
    <p:sldId id="325" r:id="rId52"/>
    <p:sldId id="327" r:id="rId53"/>
    <p:sldId id="378" r:id="rId54"/>
    <p:sldId id="338" r:id="rId55"/>
    <p:sldId id="339" r:id="rId56"/>
    <p:sldId id="340" r:id="rId57"/>
    <p:sldId id="328" r:id="rId58"/>
    <p:sldId id="330" r:id="rId59"/>
    <p:sldId id="386" r:id="rId60"/>
    <p:sldId id="387" r:id="rId61"/>
    <p:sldId id="405" r:id="rId62"/>
    <p:sldId id="406" r:id="rId63"/>
    <p:sldId id="385" r:id="rId64"/>
    <p:sldId id="407" r:id="rId65"/>
    <p:sldId id="331" r:id="rId66"/>
    <p:sldId id="332" r:id="rId67"/>
    <p:sldId id="335" r:id="rId68"/>
    <p:sldId id="346" r:id="rId69"/>
    <p:sldId id="345" r:id="rId70"/>
    <p:sldId id="347" r:id="rId71"/>
    <p:sldId id="348" r:id="rId72"/>
    <p:sldId id="349" r:id="rId73"/>
    <p:sldId id="350" r:id="rId74"/>
    <p:sldId id="366" r:id="rId75"/>
    <p:sldId id="367" r:id="rId76"/>
    <p:sldId id="359" r:id="rId77"/>
    <p:sldId id="351" r:id="rId78"/>
    <p:sldId id="352" r:id="rId79"/>
    <p:sldId id="353" r:id="rId80"/>
    <p:sldId id="354" r:id="rId81"/>
    <p:sldId id="361" r:id="rId82"/>
    <p:sldId id="412" r:id="rId83"/>
    <p:sldId id="417" r:id="rId84"/>
    <p:sldId id="418" r:id="rId85"/>
    <p:sldId id="419" r:id="rId86"/>
    <p:sldId id="416" r:id="rId87"/>
    <p:sldId id="420" r:id="rId88"/>
    <p:sldId id="356" r:id="rId89"/>
    <p:sldId id="360" r:id="rId90"/>
    <p:sldId id="290" r:id="rId91"/>
    <p:sldId id="291" r:id="rId92"/>
    <p:sldId id="293" r:id="rId93"/>
    <p:sldId id="294" r:id="rId94"/>
    <p:sldId id="421" r:id="rId95"/>
    <p:sldId id="368" r:id="rId96"/>
    <p:sldId id="422" r:id="rId97"/>
    <p:sldId id="426" r:id="rId98"/>
    <p:sldId id="423" r:id="rId99"/>
    <p:sldId id="369" r:id="rId100"/>
    <p:sldId id="424" r:id="rId101"/>
    <p:sldId id="370" r:id="rId102"/>
    <p:sldId id="425" r:id="rId103"/>
    <p:sldId id="371" r:id="rId104"/>
    <p:sldId id="295" r:id="rId105"/>
    <p:sldId id="296" r:id="rId106"/>
    <p:sldId id="297" r:id="rId107"/>
    <p:sldId id="298" r:id="rId108"/>
    <p:sldId id="299" r:id="rId109"/>
    <p:sldId id="300" r:id="rId110"/>
    <p:sldId id="301" r:id="rId111"/>
    <p:sldId id="302" r:id="rId112"/>
    <p:sldId id="306" r:id="rId113"/>
    <p:sldId id="305" r:id="rId114"/>
    <p:sldId id="308" r:id="rId115"/>
    <p:sldId id="309" r:id="rId116"/>
    <p:sldId id="310" r:id="rId117"/>
    <p:sldId id="311" r:id="rId118"/>
    <p:sldId id="312" r:id="rId119"/>
    <p:sldId id="313" r:id="rId120"/>
    <p:sldId id="314" r:id="rId121"/>
    <p:sldId id="393" r:id="rId122"/>
    <p:sldId id="395" r:id="rId123"/>
    <p:sldId id="396" r:id="rId124"/>
    <p:sldId id="397" r:id="rId125"/>
    <p:sldId id="398" r:id="rId126"/>
    <p:sldId id="399" r:id="rId127"/>
    <p:sldId id="400" r:id="rId128"/>
    <p:sldId id="401" r:id="rId129"/>
    <p:sldId id="402" r:id="rId130"/>
    <p:sldId id="403" r:id="rId131"/>
    <p:sldId id="404" r:id="rId132"/>
    <p:sldId id="341" r:id="rId133"/>
    <p:sldId id="342" r:id="rId134"/>
    <p:sldId id="343" r:id="rId135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1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printerSettings" Target="printerSettings/printerSettings1.bin"/><Relationship Id="rId137" Type="http://schemas.openxmlformats.org/officeDocument/2006/relationships/presProps" Target="presProps.xml"/><Relationship Id="rId138" Type="http://schemas.openxmlformats.org/officeDocument/2006/relationships/viewProps" Target="viewProps.xml"/><Relationship Id="rId13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4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07/05/14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211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07/05/14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513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07/05/14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772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07/05/14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554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07/05/14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‹Nr.›</a:t>
            </a:fld>
            <a:endParaRPr lang="de-DE"/>
          </a:p>
        </p:txBody>
      </p:sp>
      <p:grpSp>
        <p:nvGrpSpPr>
          <p:cNvPr id="9" name="Gruppierung 8"/>
          <p:cNvGrpSpPr/>
          <p:nvPr userDrawn="1"/>
        </p:nvGrpSpPr>
        <p:grpSpPr>
          <a:xfrm>
            <a:off x="457200" y="489501"/>
            <a:ext cx="3670001" cy="6231973"/>
            <a:chOff x="457200" y="489502"/>
            <a:chExt cx="3670001" cy="5735378"/>
          </a:xfrm>
        </p:grpSpPr>
        <p:sp>
          <p:nvSpPr>
            <p:cNvPr id="6" name="Rechteck 5"/>
            <p:cNvSpPr/>
            <p:nvPr userDrawn="1"/>
          </p:nvSpPr>
          <p:spPr>
            <a:xfrm>
              <a:off x="457200" y="489502"/>
              <a:ext cx="3670001" cy="27914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r>
                <a:rPr lang="de-DE" dirty="0" err="1" smtClean="0"/>
                <a:t>git-wks</a:t>
              </a:r>
              <a:endParaRPr lang="de-DE" dirty="0"/>
            </a:p>
          </p:txBody>
        </p:sp>
        <p:sp>
          <p:nvSpPr>
            <p:cNvPr id="7" name="Rechteck 6"/>
            <p:cNvSpPr/>
            <p:nvPr userDrawn="1"/>
          </p:nvSpPr>
          <p:spPr>
            <a:xfrm>
              <a:off x="457200" y="3433391"/>
              <a:ext cx="3670001" cy="27914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de-DE" dirty="0" smtClean="0"/>
                <a:t>local2</a:t>
              </a:r>
              <a:endParaRPr lang="de-DE" dirty="0"/>
            </a:p>
          </p:txBody>
        </p:sp>
      </p:grpSp>
      <p:sp>
        <p:nvSpPr>
          <p:cNvPr id="8" name="Rechteck 7"/>
          <p:cNvSpPr/>
          <p:nvPr userDrawn="1"/>
        </p:nvSpPr>
        <p:spPr>
          <a:xfrm>
            <a:off x="4321628" y="489502"/>
            <a:ext cx="4541273" cy="62319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de-DE" dirty="0" err="1" smtClean="0"/>
              <a:t>server.git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061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07/05/14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251336" y="410124"/>
            <a:ext cx="8704162" cy="63113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err="1" smtClean="0"/>
              <a:t>Local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9773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07/05/14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211651" y="304286"/>
            <a:ext cx="8730619" cy="312223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smtClean="0"/>
              <a:t>Remote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211651" y="3558818"/>
            <a:ext cx="8730619" cy="31626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err="1" smtClean="0"/>
              <a:t>Local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055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07/05/14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198423" y="515961"/>
            <a:ext cx="2392377" cy="62055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2743200" y="515961"/>
            <a:ext cx="2392377" cy="62055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5258488" y="515961"/>
            <a:ext cx="3428312" cy="30031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470428" y="153106"/>
            <a:ext cx="1904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Working</a:t>
            </a:r>
            <a:r>
              <a:rPr lang="de-DE" baseline="0" dirty="0" smtClean="0"/>
              <a:t> Directory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3538721" y="171985"/>
            <a:ext cx="70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Index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6230222" y="171985"/>
            <a:ext cx="201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Object</a:t>
            </a:r>
            <a:r>
              <a:rPr lang="de-DE" baseline="0" dirty="0" smtClean="0"/>
              <a:t> Store (</a:t>
            </a:r>
            <a:r>
              <a:rPr lang="de-DE" baseline="0" dirty="0" err="1" smtClean="0"/>
              <a:t>main</a:t>
            </a:r>
            <a:r>
              <a:rPr lang="de-DE" baseline="0" dirty="0" smtClean="0"/>
              <a:t>)</a:t>
            </a:r>
            <a:endParaRPr lang="de-DE" dirty="0" smtClean="0"/>
          </a:p>
        </p:txBody>
      </p:sp>
      <p:sp>
        <p:nvSpPr>
          <p:cNvPr id="11" name="Rechteck 10"/>
          <p:cNvSpPr/>
          <p:nvPr userDrawn="1"/>
        </p:nvSpPr>
        <p:spPr>
          <a:xfrm>
            <a:off x="5258488" y="3611738"/>
            <a:ext cx="3428312" cy="3109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err="1" smtClean="0"/>
              <a:t>Object</a:t>
            </a:r>
            <a:r>
              <a:rPr lang="de-DE" dirty="0" smtClean="0"/>
              <a:t> Store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sub</a:t>
            </a:r>
            <a:r>
              <a:rPr lang="de-DE" baseline="0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5892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07/05/14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211651" y="304286"/>
            <a:ext cx="8730619" cy="312223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err="1" smtClean="0"/>
              <a:t>Local</a:t>
            </a:r>
            <a:r>
              <a:rPr lang="de-DE" baseline="0" dirty="0" smtClean="0"/>
              <a:t> 1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211651" y="3558818"/>
            <a:ext cx="8730619" cy="31626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err="1" smtClean="0"/>
              <a:t>Local</a:t>
            </a:r>
            <a:r>
              <a:rPr lang="de-DE" dirty="0" smtClean="0"/>
              <a:t> 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5408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07/05/14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457200" y="1653725"/>
            <a:ext cx="8229600" cy="50677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57200" y="238136"/>
            <a:ext cx="8229600" cy="12568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solidFill>
                  <a:schemeClr val="tx1"/>
                </a:solidFill>
              </a:rPr>
              <a:t>Hands-on</a:t>
            </a:r>
            <a:endParaRPr lang="de-DE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056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07/05/14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457200" y="489501"/>
            <a:ext cx="3670001" cy="30331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err="1" smtClean="0"/>
              <a:t>git-wks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4321628" y="489502"/>
            <a:ext cx="4541273" cy="62319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de-DE" dirty="0" err="1" smtClean="0"/>
              <a:t>server.git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526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07/05/14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4261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07/05/14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457200" y="1653725"/>
            <a:ext cx="8229600" cy="50677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57200" y="238136"/>
            <a:ext cx="8229600" cy="12568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solidFill>
                  <a:schemeClr val="tx1"/>
                </a:solidFill>
              </a:rPr>
              <a:t>Hands-on</a:t>
            </a:r>
            <a:endParaRPr lang="de-DE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2379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07/05/14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251336" y="410124"/>
            <a:ext cx="8704162" cy="63113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err="1" smtClean="0"/>
              <a:t>git-wks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6793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07/05/14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251336" y="410124"/>
            <a:ext cx="8704162" cy="63113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smtClean="0"/>
              <a:t>local2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48765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07/05/14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211651" y="304286"/>
            <a:ext cx="8730619" cy="312223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err="1" smtClean="0"/>
              <a:t>git-wks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211651" y="3558818"/>
            <a:ext cx="8730619" cy="31626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smtClean="0"/>
              <a:t>local2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428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07/05/14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96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07/05/14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2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07/05/14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31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66231"/>
          </a:xfrm>
        </p:spPr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07/05/14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198423" y="859937"/>
            <a:ext cx="2392377" cy="5212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smtClean="0"/>
              <a:t>Working</a:t>
            </a:r>
            <a:r>
              <a:rPr lang="de-DE" baseline="0" dirty="0" smtClean="0"/>
              <a:t> Directory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2743200" y="859937"/>
            <a:ext cx="2392377" cy="5212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smtClean="0"/>
              <a:t>Index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5258488" y="859937"/>
            <a:ext cx="3428312" cy="5212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err="1" smtClean="0"/>
              <a:t>Object</a:t>
            </a:r>
            <a:r>
              <a:rPr lang="de-DE" baseline="0" dirty="0" smtClean="0"/>
              <a:t> Store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827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07/05/14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198423" y="515961"/>
            <a:ext cx="2392377" cy="62055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2743200" y="515961"/>
            <a:ext cx="2392377" cy="62055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5258488" y="515961"/>
            <a:ext cx="3428312" cy="62055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470428" y="153106"/>
            <a:ext cx="1904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Working</a:t>
            </a:r>
            <a:r>
              <a:rPr lang="de-DE" baseline="0" dirty="0" smtClean="0"/>
              <a:t> Directory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3538721" y="171985"/>
            <a:ext cx="70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Index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6230222" y="171985"/>
            <a:ext cx="135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Object</a:t>
            </a:r>
            <a:r>
              <a:rPr lang="de-DE" baseline="0" dirty="0" smtClean="0"/>
              <a:t> Store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1624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07/05/14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85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07/05/14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69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39BAA-FE0F-DA4F-87C1-431F48798EFA}" type="datetimeFigureOut">
              <a:rPr lang="de-DE" smtClean="0"/>
              <a:t>07/05/14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4F009-042A-B84C-85FD-11EE572C82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1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Workshop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Hamburg, 9.5.2014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7573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9978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ce013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926974" y="2471394"/>
            <a:ext cx="1372238" cy="642368"/>
          </a:xfrm>
          <a:prstGeom prst="wedgeRoundRectCallout">
            <a:avLst>
              <a:gd name="adj1" fmla="val 29166"/>
              <a:gd name="adj2" fmla="val -12386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hello.txt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2449609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682864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5870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zurück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cd ../local2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fetch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HEAD FETCH_HEAD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r>
              <a:rPr lang="de-DE" b="1" dirty="0" smtClean="0">
                <a:latin typeface="Courier New"/>
                <a:cs typeface="Courier New"/>
              </a:rPr>
              <a:t> # BOOOOM!!!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--abort # erst mal Pause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6522471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72772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28078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356703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764556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312009" y="1291666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763657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3348487" y="1291666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18963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0" name="Gerade Verbindung mit Pfeil 9"/>
          <p:cNvCxnSpPr>
            <a:stCxn id="9" idx="2"/>
            <a:endCxn id="7" idx="6"/>
          </p:cNvCxnSpPr>
          <p:nvPr/>
        </p:nvCxnSpPr>
        <p:spPr>
          <a:xfrm flipH="1">
            <a:off x="4347588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12009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1"/>
          </p:cNvCxnSpPr>
          <p:nvPr/>
        </p:nvCxnSpPr>
        <p:spPr>
          <a:xfrm flipH="1" flipV="1">
            <a:off x="2166963" y="1581263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88331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2"/>
            <a:endCxn id="13" idx="6"/>
          </p:cNvCxnSpPr>
          <p:nvPr/>
        </p:nvCxnSpPr>
        <p:spPr>
          <a:xfrm flipH="1">
            <a:off x="3872262" y="202878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2"/>
            <a:endCxn id="11" idx="6"/>
          </p:cNvCxnSpPr>
          <p:nvPr/>
        </p:nvCxnSpPr>
        <p:spPr>
          <a:xfrm flipH="1">
            <a:off x="2895940" y="2028781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22" idx="7"/>
            <a:endCxn id="9" idx="4"/>
          </p:cNvCxnSpPr>
          <p:nvPr/>
        </p:nvCxnSpPr>
        <p:spPr>
          <a:xfrm flipV="1">
            <a:off x="3517560" y="1576351"/>
            <a:ext cx="1493369" cy="114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4718963" y="39403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9" idx="0"/>
          </p:cNvCxnSpPr>
          <p:nvPr/>
        </p:nvCxnSpPr>
        <p:spPr>
          <a:xfrm flipH="1">
            <a:off x="5010929" y="700619"/>
            <a:ext cx="639116" cy="306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148970" y="241378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20" idx="1"/>
            <a:endCxn id="24" idx="6"/>
          </p:cNvCxnSpPr>
          <p:nvPr/>
        </p:nvCxnSpPr>
        <p:spPr>
          <a:xfrm flipH="1">
            <a:off x="5578498" y="2567081"/>
            <a:ext cx="570472" cy="354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19144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995466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994567" y="2636991"/>
            <a:ext cx="583931" cy="569371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5" name="Gerade Verbindung mit Pfeil 24"/>
          <p:cNvCxnSpPr>
            <a:stCxn id="23" idx="2"/>
            <a:endCxn id="22" idx="6"/>
          </p:cNvCxnSpPr>
          <p:nvPr/>
        </p:nvCxnSpPr>
        <p:spPr>
          <a:xfrm flipH="1">
            <a:off x="3603075" y="2921677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4" idx="2"/>
            <a:endCxn id="23" idx="6"/>
          </p:cNvCxnSpPr>
          <p:nvPr/>
        </p:nvCxnSpPr>
        <p:spPr>
          <a:xfrm flipH="1">
            <a:off x="4579397" y="2921677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6148970" y="1827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7" idx="1"/>
            <a:endCxn id="24" idx="7"/>
          </p:cNvCxnSpPr>
          <p:nvPr/>
        </p:nvCxnSpPr>
        <p:spPr>
          <a:xfrm flipH="1">
            <a:off x="5492983" y="1980769"/>
            <a:ext cx="655987" cy="739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Abgerundete rechteckige Legende 36"/>
          <p:cNvSpPr/>
          <p:nvPr/>
        </p:nvSpPr>
        <p:spPr>
          <a:xfrm>
            <a:off x="147313" y="5656229"/>
            <a:ext cx="2164696" cy="821390"/>
          </a:xfrm>
          <a:prstGeom prst="wedgeRoundRectCallout">
            <a:avLst>
              <a:gd name="adj1" fmla="val 36411"/>
              <a:gd name="adj2" fmla="val -9445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endParaRPr lang="de-DE" dirty="0" smtClean="0"/>
          </a:p>
        </p:txBody>
      </p:sp>
      <p:sp>
        <p:nvSpPr>
          <p:cNvPr id="38" name="Oval 37"/>
          <p:cNvSpPr/>
          <p:nvPr/>
        </p:nvSpPr>
        <p:spPr>
          <a:xfrm>
            <a:off x="1064737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020043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0" name="Gerade Verbindung mit Pfeil 39"/>
          <p:cNvCxnSpPr>
            <a:stCxn id="39" idx="2"/>
            <a:endCxn id="38" idx="6"/>
          </p:cNvCxnSpPr>
          <p:nvPr/>
        </p:nvCxnSpPr>
        <p:spPr>
          <a:xfrm flipH="1">
            <a:off x="1648668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056521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2" name="Gerade Verbindung mit Pfeil 41"/>
          <p:cNvCxnSpPr>
            <a:stCxn id="41" idx="2"/>
            <a:endCxn id="39" idx="6"/>
          </p:cNvCxnSpPr>
          <p:nvPr/>
        </p:nvCxnSpPr>
        <p:spPr>
          <a:xfrm flipH="1">
            <a:off x="2603974" y="4451513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55622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4" name="Gerade Verbindung mit Pfeil 43"/>
          <p:cNvCxnSpPr>
            <a:stCxn id="43" idx="2"/>
            <a:endCxn id="41" idx="6"/>
          </p:cNvCxnSpPr>
          <p:nvPr/>
        </p:nvCxnSpPr>
        <p:spPr>
          <a:xfrm flipH="1">
            <a:off x="3640452" y="4451513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010928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6" name="Gerade Verbindung mit Pfeil 45"/>
          <p:cNvCxnSpPr>
            <a:stCxn id="45" idx="2"/>
            <a:endCxn id="43" idx="6"/>
          </p:cNvCxnSpPr>
          <p:nvPr/>
        </p:nvCxnSpPr>
        <p:spPr>
          <a:xfrm flipH="1">
            <a:off x="4639553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60397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F1</a:t>
            </a:r>
          </a:p>
        </p:txBody>
      </p:sp>
      <p:cxnSp>
        <p:nvCxnSpPr>
          <p:cNvPr id="48" name="Gerade Verbindung mit Pfeil 47"/>
          <p:cNvCxnSpPr>
            <a:stCxn id="47" idx="1"/>
          </p:cNvCxnSpPr>
          <p:nvPr/>
        </p:nvCxnSpPr>
        <p:spPr>
          <a:xfrm flipH="1" flipV="1">
            <a:off x="2458928" y="4741110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580296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0" name="Oval 49"/>
          <p:cNvSpPr/>
          <p:nvPr/>
        </p:nvSpPr>
        <p:spPr>
          <a:xfrm>
            <a:off x="4579397" y="4903942"/>
            <a:ext cx="583931" cy="569371"/>
          </a:xfrm>
          <a:prstGeom prst="ellipse">
            <a:avLst/>
          </a:prstGeom>
          <a:solidFill>
            <a:srgbClr val="C0504D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1" name="Gerade Verbindung mit Pfeil 50"/>
          <p:cNvCxnSpPr>
            <a:stCxn id="50" idx="2"/>
            <a:endCxn id="49" idx="6"/>
          </p:cNvCxnSpPr>
          <p:nvPr/>
        </p:nvCxnSpPr>
        <p:spPr>
          <a:xfrm flipH="1">
            <a:off x="4164227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9" idx="2"/>
            <a:endCxn id="47" idx="6"/>
          </p:cNvCxnSpPr>
          <p:nvPr/>
        </p:nvCxnSpPr>
        <p:spPr>
          <a:xfrm flipH="1">
            <a:off x="3187905" y="5188628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557993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655709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5" name="Gerade Verbindung mit Pfeil 54"/>
          <p:cNvCxnSpPr>
            <a:stCxn id="54" idx="2"/>
            <a:endCxn id="53" idx="6"/>
          </p:cNvCxnSpPr>
          <p:nvPr/>
        </p:nvCxnSpPr>
        <p:spPr>
          <a:xfrm flipH="1">
            <a:off x="6141924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53" idx="2"/>
            <a:endCxn id="50" idx="6"/>
          </p:cNvCxnSpPr>
          <p:nvPr/>
        </p:nvCxnSpPr>
        <p:spPr>
          <a:xfrm flipH="1">
            <a:off x="5163328" y="5188628"/>
            <a:ext cx="394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104344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080666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079767" y="5782238"/>
            <a:ext cx="583931" cy="569371"/>
          </a:xfrm>
          <a:prstGeom prst="ellipse">
            <a:avLst/>
          </a:prstGeom>
          <a:solidFill>
            <a:srgbClr val="C0504D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0" name="Gerade Verbindung mit Pfeil 59"/>
          <p:cNvCxnSpPr>
            <a:stCxn id="58" idx="2"/>
            <a:endCxn id="56" idx="6"/>
          </p:cNvCxnSpPr>
          <p:nvPr/>
        </p:nvCxnSpPr>
        <p:spPr>
          <a:xfrm flipH="1">
            <a:off x="3688275" y="606692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9" idx="2"/>
            <a:endCxn id="58" idx="6"/>
          </p:cNvCxnSpPr>
          <p:nvPr/>
        </p:nvCxnSpPr>
        <p:spPr>
          <a:xfrm flipH="1">
            <a:off x="4664597" y="606692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56" idx="7"/>
            <a:endCxn id="45" idx="3"/>
          </p:cNvCxnSpPr>
          <p:nvPr/>
        </p:nvCxnSpPr>
        <p:spPr>
          <a:xfrm flipV="1">
            <a:off x="3602760" y="4652816"/>
            <a:ext cx="1493683" cy="1212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6094409" y="619831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62" idx="1"/>
            <a:endCxn id="59" idx="6"/>
          </p:cNvCxnSpPr>
          <p:nvPr/>
        </p:nvCxnSpPr>
        <p:spPr>
          <a:xfrm flipH="1" flipV="1">
            <a:off x="5663698" y="6066924"/>
            <a:ext cx="430711" cy="284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hteck 62"/>
          <p:cNvSpPr/>
          <p:nvPr/>
        </p:nvSpPr>
        <p:spPr>
          <a:xfrm>
            <a:off x="6710122" y="413126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63" idx="2"/>
            <a:endCxn id="54" idx="7"/>
          </p:cNvCxnSpPr>
          <p:nvPr/>
        </p:nvCxnSpPr>
        <p:spPr>
          <a:xfrm flipH="1">
            <a:off x="7055510" y="4437847"/>
            <a:ext cx="585694" cy="549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903024" y="367067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6" name="Gerade Verbindung mit Pfeil 35"/>
          <p:cNvCxnSpPr>
            <a:stCxn id="64" idx="2"/>
          </p:cNvCxnSpPr>
          <p:nvPr/>
        </p:nvCxnSpPr>
        <p:spPr>
          <a:xfrm flipH="1">
            <a:off x="5594859" y="3977260"/>
            <a:ext cx="239247" cy="460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87432" y="1744095"/>
            <a:ext cx="583931" cy="569371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2603974" y="39314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66" name="Gerade Verbindung mit Pfeil 65"/>
          <p:cNvCxnSpPr>
            <a:stCxn id="65" idx="2"/>
          </p:cNvCxnSpPr>
          <p:nvPr/>
        </p:nvCxnSpPr>
        <p:spPr>
          <a:xfrm>
            <a:off x="3535056" y="699727"/>
            <a:ext cx="1269422" cy="390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91602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7387810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Alternative 1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onto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r>
              <a:rPr lang="de-DE" b="1" dirty="0" smtClean="0">
                <a:latin typeface="Courier New"/>
                <a:cs typeface="Courier New"/>
              </a:rPr>
              <a:t> feature</a:t>
            </a:r>
            <a:r>
              <a:rPr lang="de-DE" b="1" dirty="0" smtClean="0">
                <a:latin typeface="Courier New"/>
                <a:cs typeface="Courier New"/>
              </a:rPr>
              <a:t>~2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zurück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reflog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HEAD@{4}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Alternative 2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–i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2250333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72772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28078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356703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764556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312009" y="1291666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763657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3348487" y="1291666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18963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0" name="Gerade Verbindung mit Pfeil 9"/>
          <p:cNvCxnSpPr>
            <a:stCxn id="9" idx="2"/>
            <a:endCxn id="7" idx="6"/>
          </p:cNvCxnSpPr>
          <p:nvPr/>
        </p:nvCxnSpPr>
        <p:spPr>
          <a:xfrm flipH="1">
            <a:off x="4347588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12009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1"/>
          </p:cNvCxnSpPr>
          <p:nvPr/>
        </p:nvCxnSpPr>
        <p:spPr>
          <a:xfrm flipH="1" flipV="1">
            <a:off x="2166963" y="1581263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88331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2"/>
            <a:endCxn id="13" idx="6"/>
          </p:cNvCxnSpPr>
          <p:nvPr/>
        </p:nvCxnSpPr>
        <p:spPr>
          <a:xfrm flipH="1">
            <a:off x="3872262" y="202878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2"/>
            <a:endCxn id="11" idx="6"/>
          </p:cNvCxnSpPr>
          <p:nvPr/>
        </p:nvCxnSpPr>
        <p:spPr>
          <a:xfrm flipH="1">
            <a:off x="2895940" y="2028781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22" idx="7"/>
            <a:endCxn id="9" idx="4"/>
          </p:cNvCxnSpPr>
          <p:nvPr/>
        </p:nvCxnSpPr>
        <p:spPr>
          <a:xfrm flipV="1">
            <a:off x="3517560" y="1576351"/>
            <a:ext cx="1493369" cy="114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4718963" y="39403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9" idx="0"/>
          </p:cNvCxnSpPr>
          <p:nvPr/>
        </p:nvCxnSpPr>
        <p:spPr>
          <a:xfrm flipH="1">
            <a:off x="5010929" y="700619"/>
            <a:ext cx="639116" cy="306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148970" y="241378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20" idx="1"/>
            <a:endCxn id="24" idx="6"/>
          </p:cNvCxnSpPr>
          <p:nvPr/>
        </p:nvCxnSpPr>
        <p:spPr>
          <a:xfrm flipH="1">
            <a:off x="5578498" y="2567081"/>
            <a:ext cx="570472" cy="354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19144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995466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994567" y="2636991"/>
            <a:ext cx="583931" cy="569371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5" name="Gerade Verbindung mit Pfeil 24"/>
          <p:cNvCxnSpPr>
            <a:stCxn id="23" idx="2"/>
            <a:endCxn id="22" idx="6"/>
          </p:cNvCxnSpPr>
          <p:nvPr/>
        </p:nvCxnSpPr>
        <p:spPr>
          <a:xfrm flipH="1">
            <a:off x="3603075" y="2921677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4" idx="2"/>
            <a:endCxn id="23" idx="6"/>
          </p:cNvCxnSpPr>
          <p:nvPr/>
        </p:nvCxnSpPr>
        <p:spPr>
          <a:xfrm flipH="1">
            <a:off x="4579397" y="2921677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6148970" y="1827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7" idx="1"/>
            <a:endCxn id="24" idx="7"/>
          </p:cNvCxnSpPr>
          <p:nvPr/>
        </p:nvCxnSpPr>
        <p:spPr>
          <a:xfrm flipH="1">
            <a:off x="5492983" y="1980769"/>
            <a:ext cx="655987" cy="739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4737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020043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0" name="Gerade Verbindung mit Pfeil 39"/>
          <p:cNvCxnSpPr>
            <a:stCxn id="39" idx="2"/>
            <a:endCxn id="38" idx="6"/>
          </p:cNvCxnSpPr>
          <p:nvPr/>
        </p:nvCxnSpPr>
        <p:spPr>
          <a:xfrm flipH="1">
            <a:off x="1648668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056521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2" name="Gerade Verbindung mit Pfeil 41"/>
          <p:cNvCxnSpPr>
            <a:stCxn id="41" idx="2"/>
            <a:endCxn id="39" idx="6"/>
          </p:cNvCxnSpPr>
          <p:nvPr/>
        </p:nvCxnSpPr>
        <p:spPr>
          <a:xfrm flipH="1">
            <a:off x="2603974" y="4451513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55622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4" name="Gerade Verbindung mit Pfeil 43"/>
          <p:cNvCxnSpPr>
            <a:stCxn id="43" idx="2"/>
            <a:endCxn id="41" idx="6"/>
          </p:cNvCxnSpPr>
          <p:nvPr/>
        </p:nvCxnSpPr>
        <p:spPr>
          <a:xfrm flipH="1">
            <a:off x="3640452" y="4451513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010928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6" name="Gerade Verbindung mit Pfeil 45"/>
          <p:cNvCxnSpPr>
            <a:stCxn id="45" idx="2"/>
            <a:endCxn id="43" idx="6"/>
          </p:cNvCxnSpPr>
          <p:nvPr/>
        </p:nvCxnSpPr>
        <p:spPr>
          <a:xfrm flipH="1">
            <a:off x="4639553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603974" y="4903942"/>
            <a:ext cx="583931" cy="56937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F1</a:t>
            </a:r>
          </a:p>
        </p:txBody>
      </p:sp>
      <p:cxnSp>
        <p:nvCxnSpPr>
          <p:cNvPr id="48" name="Gerade Verbindung mit Pfeil 47"/>
          <p:cNvCxnSpPr>
            <a:stCxn id="47" idx="1"/>
          </p:cNvCxnSpPr>
          <p:nvPr/>
        </p:nvCxnSpPr>
        <p:spPr>
          <a:xfrm flipH="1" flipV="1">
            <a:off x="2458928" y="4741110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580296" y="4903942"/>
            <a:ext cx="583931" cy="56937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0" name="Oval 49"/>
          <p:cNvSpPr/>
          <p:nvPr/>
        </p:nvSpPr>
        <p:spPr>
          <a:xfrm>
            <a:off x="4579397" y="4903942"/>
            <a:ext cx="583931" cy="569371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1" name="Gerade Verbindung mit Pfeil 50"/>
          <p:cNvCxnSpPr>
            <a:stCxn id="50" idx="2"/>
            <a:endCxn id="49" idx="6"/>
          </p:cNvCxnSpPr>
          <p:nvPr/>
        </p:nvCxnSpPr>
        <p:spPr>
          <a:xfrm flipH="1">
            <a:off x="4164227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9" idx="2"/>
            <a:endCxn id="47" idx="6"/>
          </p:cNvCxnSpPr>
          <p:nvPr/>
        </p:nvCxnSpPr>
        <p:spPr>
          <a:xfrm flipH="1">
            <a:off x="3187905" y="5188628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557993" y="4903942"/>
            <a:ext cx="583931" cy="56937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6557094" y="4903942"/>
            <a:ext cx="583931" cy="56937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5" name="Gerade Verbindung mit Pfeil 54"/>
          <p:cNvCxnSpPr>
            <a:stCxn id="54" idx="2"/>
            <a:endCxn id="53" idx="6"/>
          </p:cNvCxnSpPr>
          <p:nvPr/>
        </p:nvCxnSpPr>
        <p:spPr>
          <a:xfrm flipH="1">
            <a:off x="6141924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53" idx="2"/>
            <a:endCxn id="50" idx="6"/>
          </p:cNvCxnSpPr>
          <p:nvPr/>
        </p:nvCxnSpPr>
        <p:spPr>
          <a:xfrm flipH="1">
            <a:off x="5163328" y="5188628"/>
            <a:ext cx="394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104344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080666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079767" y="5782238"/>
            <a:ext cx="583931" cy="569371"/>
          </a:xfrm>
          <a:prstGeom prst="ellipse">
            <a:avLst/>
          </a:prstGeom>
          <a:solidFill>
            <a:srgbClr val="C0504D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0" name="Gerade Verbindung mit Pfeil 59"/>
          <p:cNvCxnSpPr>
            <a:stCxn id="58" idx="2"/>
            <a:endCxn id="56" idx="6"/>
          </p:cNvCxnSpPr>
          <p:nvPr/>
        </p:nvCxnSpPr>
        <p:spPr>
          <a:xfrm flipH="1">
            <a:off x="3688275" y="606692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9" idx="2"/>
            <a:endCxn id="58" idx="6"/>
          </p:cNvCxnSpPr>
          <p:nvPr/>
        </p:nvCxnSpPr>
        <p:spPr>
          <a:xfrm flipH="1">
            <a:off x="4664597" y="606692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56" idx="7"/>
            <a:endCxn id="45" idx="3"/>
          </p:cNvCxnSpPr>
          <p:nvPr/>
        </p:nvCxnSpPr>
        <p:spPr>
          <a:xfrm flipV="1">
            <a:off x="3602760" y="4652816"/>
            <a:ext cx="1493683" cy="1212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6094409" y="638174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62" idx="1"/>
            <a:endCxn id="59" idx="6"/>
          </p:cNvCxnSpPr>
          <p:nvPr/>
        </p:nvCxnSpPr>
        <p:spPr>
          <a:xfrm flipH="1" flipV="1">
            <a:off x="5663698" y="6066924"/>
            <a:ext cx="430711" cy="4681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hteck 62"/>
          <p:cNvSpPr/>
          <p:nvPr/>
        </p:nvSpPr>
        <p:spPr>
          <a:xfrm>
            <a:off x="6710122" y="413126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63" idx="2"/>
            <a:endCxn id="67" idx="0"/>
          </p:cNvCxnSpPr>
          <p:nvPr/>
        </p:nvCxnSpPr>
        <p:spPr>
          <a:xfrm flipH="1">
            <a:off x="7373228" y="4437847"/>
            <a:ext cx="267976" cy="13443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903024" y="367067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6" name="Gerade Verbindung mit Pfeil 35"/>
          <p:cNvCxnSpPr>
            <a:stCxn id="64" idx="2"/>
          </p:cNvCxnSpPr>
          <p:nvPr/>
        </p:nvCxnSpPr>
        <p:spPr>
          <a:xfrm flipH="1">
            <a:off x="5594859" y="3977260"/>
            <a:ext cx="239247" cy="460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87432" y="1744095"/>
            <a:ext cx="583931" cy="569371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65" name="Abgerundete rechteckige Legende 64"/>
          <p:cNvSpPr/>
          <p:nvPr/>
        </p:nvSpPr>
        <p:spPr>
          <a:xfrm>
            <a:off x="147313" y="5473313"/>
            <a:ext cx="2957032" cy="1215012"/>
          </a:xfrm>
          <a:prstGeom prst="wedgeRoundRectCallout">
            <a:avLst>
              <a:gd name="adj1" fmla="val 22933"/>
              <a:gd name="adj2" fmla="val -6802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r>
              <a:rPr lang="de-DE" dirty="0" smtClean="0"/>
              <a:t> </a:t>
            </a:r>
            <a:r>
              <a:rPr lang="de-DE" dirty="0" smtClean="0">
                <a:sym typeface="Wingdings"/>
              </a:rPr>
              <a:t> Fehler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–</a:t>
            </a:r>
            <a:r>
              <a:rPr lang="de-DE" dirty="0" err="1" smtClean="0"/>
              <a:t>onto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r>
              <a:rPr lang="de-DE" dirty="0" smtClean="0"/>
              <a:t> feature~2 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66" name="Oval 65"/>
          <p:cNvSpPr/>
          <p:nvPr/>
        </p:nvSpPr>
        <p:spPr>
          <a:xfrm>
            <a:off x="6082161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7081262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8" name="Gerade Verbindung mit Pfeil 67"/>
          <p:cNvCxnSpPr>
            <a:stCxn id="67" idx="2"/>
            <a:endCxn id="66" idx="6"/>
          </p:cNvCxnSpPr>
          <p:nvPr/>
        </p:nvCxnSpPr>
        <p:spPr>
          <a:xfrm flipH="1">
            <a:off x="6666092" y="606692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66" idx="2"/>
          </p:cNvCxnSpPr>
          <p:nvPr/>
        </p:nvCxnSpPr>
        <p:spPr>
          <a:xfrm flipH="1">
            <a:off x="5687496" y="6066924"/>
            <a:ext cx="394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hteck 69"/>
          <p:cNvSpPr/>
          <p:nvPr/>
        </p:nvSpPr>
        <p:spPr>
          <a:xfrm>
            <a:off x="2603974" y="39314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71" name="Gerade Verbindung mit Pfeil 70"/>
          <p:cNvCxnSpPr>
            <a:stCxn id="70" idx="2"/>
          </p:cNvCxnSpPr>
          <p:nvPr/>
        </p:nvCxnSpPr>
        <p:spPr>
          <a:xfrm>
            <a:off x="3535056" y="699727"/>
            <a:ext cx="1269422" cy="390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90485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Reset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92148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547270" y="453470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6547270" y="35629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47270" y="262041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6547270" y="159027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7" name="Gerade Verbindung mit Pfeil 6"/>
          <p:cNvCxnSpPr>
            <a:stCxn id="5" idx="4"/>
            <a:endCxn id="4" idx="0"/>
          </p:cNvCxnSpPr>
          <p:nvPr/>
        </p:nvCxnSpPr>
        <p:spPr>
          <a:xfrm>
            <a:off x="6839236" y="2159650"/>
            <a:ext cx="0" cy="460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4" idx="4"/>
            <a:endCxn id="3" idx="0"/>
          </p:cNvCxnSpPr>
          <p:nvPr/>
        </p:nvCxnSpPr>
        <p:spPr>
          <a:xfrm>
            <a:off x="6839236" y="3189790"/>
            <a:ext cx="0" cy="373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3" idx="4"/>
            <a:endCxn id="2" idx="0"/>
          </p:cNvCxnSpPr>
          <p:nvPr/>
        </p:nvCxnSpPr>
        <p:spPr>
          <a:xfrm>
            <a:off x="6839236" y="4132334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5513999" y="66171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uebung4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131201" y="1121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/uebung4</a:t>
            </a:r>
            <a:endParaRPr lang="de-DE" dirty="0"/>
          </a:p>
        </p:txBody>
      </p:sp>
      <p:cxnSp>
        <p:nvCxnSpPr>
          <p:cNvPr id="15" name="Gerade Verbindung mit Pfeil 14"/>
          <p:cNvCxnSpPr>
            <a:stCxn id="12" idx="2"/>
            <a:endCxn id="5" idx="0"/>
          </p:cNvCxnSpPr>
          <p:nvPr/>
        </p:nvCxnSpPr>
        <p:spPr>
          <a:xfrm>
            <a:off x="6445081" y="968294"/>
            <a:ext cx="394155" cy="621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3" idx="2"/>
            <a:endCxn id="5" idx="6"/>
          </p:cNvCxnSpPr>
          <p:nvPr/>
        </p:nvCxnSpPr>
        <p:spPr>
          <a:xfrm flipH="1">
            <a:off x="7131201" y="1428170"/>
            <a:ext cx="931082" cy="446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817467" y="1058838"/>
            <a:ext cx="217514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</a:p>
          <a:p>
            <a:r>
              <a:rPr lang="de-DE" dirty="0" err="1" smtClean="0"/>
              <a:t>B.txt</a:t>
            </a:r>
            <a:r>
              <a:rPr lang="de-DE" dirty="0" smtClean="0"/>
              <a:t>: 223b7</a:t>
            </a:r>
          </a:p>
          <a:p>
            <a:r>
              <a:rPr lang="de-DE" dirty="0" err="1" smtClean="0"/>
              <a:t>C.txt</a:t>
            </a:r>
            <a:r>
              <a:rPr lang="de-DE" dirty="0" smtClean="0"/>
              <a:t>: 3cc58</a:t>
            </a:r>
          </a:p>
          <a:p>
            <a:r>
              <a:rPr lang="de-DE" dirty="0" err="1" smtClean="0"/>
              <a:t>D.txt</a:t>
            </a:r>
            <a:r>
              <a:rPr lang="de-DE" dirty="0" smtClean="0"/>
              <a:t>: 17848</a:t>
            </a:r>
            <a:endParaRPr lang="de-DE" dirty="0"/>
          </a:p>
        </p:txBody>
      </p:sp>
      <p:grpSp>
        <p:nvGrpSpPr>
          <p:cNvPr id="22" name="Gruppierung 21"/>
          <p:cNvGrpSpPr/>
          <p:nvPr/>
        </p:nvGrpSpPr>
        <p:grpSpPr>
          <a:xfrm>
            <a:off x="350361" y="676695"/>
            <a:ext cx="1751792" cy="982308"/>
            <a:chOff x="452549" y="1270407"/>
            <a:chExt cx="1751792" cy="982308"/>
          </a:xfrm>
        </p:grpSpPr>
        <p:sp>
          <p:nvSpPr>
            <p:cNvPr id="23" name="Rechteck 22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350361" y="2125139"/>
            <a:ext cx="1751792" cy="982308"/>
            <a:chOff x="452549" y="1270407"/>
            <a:chExt cx="1751792" cy="982308"/>
          </a:xfrm>
        </p:grpSpPr>
        <p:sp>
          <p:nvSpPr>
            <p:cNvPr id="26" name="Rechteck 25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B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grpSp>
        <p:nvGrpSpPr>
          <p:cNvPr id="28" name="Gruppierung 27"/>
          <p:cNvGrpSpPr/>
          <p:nvPr/>
        </p:nvGrpSpPr>
        <p:grpSpPr>
          <a:xfrm>
            <a:off x="350361" y="3537799"/>
            <a:ext cx="1751792" cy="982308"/>
            <a:chOff x="452549" y="1270407"/>
            <a:chExt cx="1751792" cy="982308"/>
          </a:xfrm>
        </p:grpSpPr>
        <p:sp>
          <p:nvSpPr>
            <p:cNvPr id="29" name="Rechteck 28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C.txt</a:t>
              </a:r>
              <a:endParaRPr lang="de-DE" dirty="0"/>
            </a:p>
          </p:txBody>
        </p:sp>
      </p:grpSp>
      <p:grpSp>
        <p:nvGrpSpPr>
          <p:cNvPr id="31" name="Gruppierung 30"/>
          <p:cNvGrpSpPr/>
          <p:nvPr/>
        </p:nvGrpSpPr>
        <p:grpSpPr>
          <a:xfrm>
            <a:off x="350361" y="5034990"/>
            <a:ext cx="1751792" cy="982308"/>
            <a:chOff x="452549" y="1270407"/>
            <a:chExt cx="1751792" cy="982308"/>
          </a:xfrm>
        </p:grpSpPr>
        <p:sp>
          <p:nvSpPr>
            <p:cNvPr id="32" name="Rechteck 31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D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452549" y="1270407"/>
              <a:ext cx="639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D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sp>
        <p:nvSpPr>
          <p:cNvPr id="34" name="Abgerundete rechteckige Legende 33"/>
          <p:cNvSpPr/>
          <p:nvPr/>
        </p:nvSpPr>
        <p:spPr>
          <a:xfrm>
            <a:off x="4067946" y="5028287"/>
            <a:ext cx="1841027" cy="642368"/>
          </a:xfrm>
          <a:prstGeom prst="wedgeRoundRectCallout">
            <a:avLst>
              <a:gd name="adj1" fmla="val 52505"/>
              <a:gd name="adj2" fmla="val -10795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uebung4</a:t>
            </a:r>
          </a:p>
        </p:txBody>
      </p:sp>
    </p:spTree>
    <p:extLst>
      <p:ext uri="{BB962C8B-B14F-4D97-AF65-F5344CB8AC3E}">
        <p14:creationId xmlns:p14="http://schemas.microsoft.com/office/powerpoint/2010/main" val="296326470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547270" y="453470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6547270" y="35629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47270" y="262041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6547270" y="159027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7" name="Gerade Verbindung mit Pfeil 6"/>
          <p:cNvCxnSpPr>
            <a:stCxn id="5" idx="4"/>
            <a:endCxn id="4" idx="0"/>
          </p:cNvCxnSpPr>
          <p:nvPr/>
        </p:nvCxnSpPr>
        <p:spPr>
          <a:xfrm>
            <a:off x="6839236" y="2159650"/>
            <a:ext cx="0" cy="460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4" idx="4"/>
            <a:endCxn id="3" idx="0"/>
          </p:cNvCxnSpPr>
          <p:nvPr/>
        </p:nvCxnSpPr>
        <p:spPr>
          <a:xfrm>
            <a:off x="6839236" y="3189790"/>
            <a:ext cx="0" cy="373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3" idx="4"/>
            <a:endCxn id="2" idx="0"/>
          </p:cNvCxnSpPr>
          <p:nvPr/>
        </p:nvCxnSpPr>
        <p:spPr>
          <a:xfrm>
            <a:off x="6839236" y="4132334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4582918" y="375383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uebung4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131201" y="1121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/uebung4</a:t>
            </a:r>
            <a:endParaRPr lang="de-DE" dirty="0"/>
          </a:p>
        </p:txBody>
      </p:sp>
      <p:cxnSp>
        <p:nvCxnSpPr>
          <p:cNvPr id="15" name="Gerade Verbindung mit Pfeil 14"/>
          <p:cNvCxnSpPr>
            <a:stCxn id="12" idx="0"/>
            <a:endCxn id="3" idx="1"/>
          </p:cNvCxnSpPr>
          <p:nvPr/>
        </p:nvCxnSpPr>
        <p:spPr>
          <a:xfrm flipV="1">
            <a:off x="5514000" y="3646345"/>
            <a:ext cx="1118785" cy="107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3" idx="2"/>
            <a:endCxn id="5" idx="6"/>
          </p:cNvCxnSpPr>
          <p:nvPr/>
        </p:nvCxnSpPr>
        <p:spPr>
          <a:xfrm flipH="1">
            <a:off x="7131201" y="1428170"/>
            <a:ext cx="931082" cy="446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817467" y="1058838"/>
            <a:ext cx="217514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</a:p>
          <a:p>
            <a:r>
              <a:rPr lang="de-DE" dirty="0" err="1" smtClean="0"/>
              <a:t>B.txt</a:t>
            </a:r>
            <a:r>
              <a:rPr lang="de-DE" dirty="0" smtClean="0"/>
              <a:t>: 223b7</a:t>
            </a:r>
          </a:p>
          <a:p>
            <a:r>
              <a:rPr lang="de-DE" dirty="0" err="1" smtClean="0"/>
              <a:t>C.txt</a:t>
            </a:r>
            <a:r>
              <a:rPr lang="de-DE" dirty="0" smtClean="0"/>
              <a:t>: 3cc58</a:t>
            </a:r>
          </a:p>
          <a:p>
            <a:r>
              <a:rPr lang="de-DE" dirty="0" err="1" smtClean="0"/>
              <a:t>D.txt</a:t>
            </a:r>
            <a:r>
              <a:rPr lang="de-DE" dirty="0" smtClean="0"/>
              <a:t>: 17848</a:t>
            </a:r>
            <a:endParaRPr lang="de-DE" dirty="0"/>
          </a:p>
        </p:txBody>
      </p:sp>
      <p:grpSp>
        <p:nvGrpSpPr>
          <p:cNvPr id="22" name="Gruppierung 21"/>
          <p:cNvGrpSpPr/>
          <p:nvPr/>
        </p:nvGrpSpPr>
        <p:grpSpPr>
          <a:xfrm>
            <a:off x="350361" y="676695"/>
            <a:ext cx="1751792" cy="982308"/>
            <a:chOff x="452549" y="1270407"/>
            <a:chExt cx="1751792" cy="982308"/>
          </a:xfrm>
        </p:grpSpPr>
        <p:sp>
          <p:nvSpPr>
            <p:cNvPr id="23" name="Rechteck 22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350361" y="2125139"/>
            <a:ext cx="1751792" cy="982308"/>
            <a:chOff x="452549" y="1270407"/>
            <a:chExt cx="1751792" cy="982308"/>
          </a:xfrm>
        </p:grpSpPr>
        <p:sp>
          <p:nvSpPr>
            <p:cNvPr id="26" name="Rechteck 25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B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grpSp>
        <p:nvGrpSpPr>
          <p:cNvPr id="28" name="Gruppierung 27"/>
          <p:cNvGrpSpPr/>
          <p:nvPr/>
        </p:nvGrpSpPr>
        <p:grpSpPr>
          <a:xfrm>
            <a:off x="350361" y="3537799"/>
            <a:ext cx="1751792" cy="982308"/>
            <a:chOff x="452549" y="1270407"/>
            <a:chExt cx="1751792" cy="982308"/>
          </a:xfrm>
        </p:grpSpPr>
        <p:sp>
          <p:nvSpPr>
            <p:cNvPr id="29" name="Rechteck 28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C.txt</a:t>
              </a:r>
              <a:endParaRPr lang="de-DE" dirty="0"/>
            </a:p>
          </p:txBody>
        </p:sp>
      </p:grpSp>
      <p:grpSp>
        <p:nvGrpSpPr>
          <p:cNvPr id="31" name="Gruppierung 30"/>
          <p:cNvGrpSpPr/>
          <p:nvPr/>
        </p:nvGrpSpPr>
        <p:grpSpPr>
          <a:xfrm>
            <a:off x="350361" y="5034990"/>
            <a:ext cx="1751792" cy="982308"/>
            <a:chOff x="452549" y="1270407"/>
            <a:chExt cx="1751792" cy="982308"/>
          </a:xfrm>
        </p:grpSpPr>
        <p:sp>
          <p:nvSpPr>
            <p:cNvPr id="32" name="Rechteck 31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D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452549" y="1270407"/>
              <a:ext cx="639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D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sp>
        <p:nvSpPr>
          <p:cNvPr id="34" name="Abgerundete rechteckige Legende 33"/>
          <p:cNvSpPr/>
          <p:nvPr/>
        </p:nvSpPr>
        <p:spPr>
          <a:xfrm>
            <a:off x="4067946" y="5028287"/>
            <a:ext cx="1841027" cy="642368"/>
          </a:xfrm>
          <a:prstGeom prst="wedgeRoundRectCallout">
            <a:avLst>
              <a:gd name="adj1" fmla="val 52505"/>
              <a:gd name="adj2" fmla="val -10795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reset</a:t>
            </a:r>
            <a:r>
              <a:rPr lang="de-DE" dirty="0" smtClean="0"/>
              <a:t> --soft HEAD~2</a:t>
            </a:r>
          </a:p>
        </p:txBody>
      </p:sp>
    </p:spTree>
    <p:extLst>
      <p:ext uri="{BB962C8B-B14F-4D97-AF65-F5344CB8AC3E}">
        <p14:creationId xmlns:p14="http://schemas.microsoft.com/office/powerpoint/2010/main" val="52614539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547270" y="453470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6547270" y="35629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47270" y="262041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6547270" y="159027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7" name="Gerade Verbindung mit Pfeil 6"/>
          <p:cNvCxnSpPr>
            <a:stCxn id="5" idx="4"/>
            <a:endCxn id="4" idx="0"/>
          </p:cNvCxnSpPr>
          <p:nvPr/>
        </p:nvCxnSpPr>
        <p:spPr>
          <a:xfrm>
            <a:off x="6839236" y="2159650"/>
            <a:ext cx="0" cy="460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4" idx="4"/>
            <a:endCxn id="3" idx="0"/>
          </p:cNvCxnSpPr>
          <p:nvPr/>
        </p:nvCxnSpPr>
        <p:spPr>
          <a:xfrm>
            <a:off x="6839236" y="3189790"/>
            <a:ext cx="0" cy="373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3" idx="4"/>
            <a:endCxn id="2" idx="0"/>
          </p:cNvCxnSpPr>
          <p:nvPr/>
        </p:nvCxnSpPr>
        <p:spPr>
          <a:xfrm>
            <a:off x="6839236" y="4132334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4582918" y="375383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uebung4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131201" y="1121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/uebung4</a:t>
            </a:r>
            <a:endParaRPr lang="de-DE" dirty="0"/>
          </a:p>
        </p:txBody>
      </p:sp>
      <p:cxnSp>
        <p:nvCxnSpPr>
          <p:cNvPr id="15" name="Gerade Verbindung mit Pfeil 14"/>
          <p:cNvCxnSpPr>
            <a:stCxn id="12" idx="0"/>
            <a:endCxn id="3" idx="1"/>
          </p:cNvCxnSpPr>
          <p:nvPr/>
        </p:nvCxnSpPr>
        <p:spPr>
          <a:xfrm flipV="1">
            <a:off x="5514000" y="3646345"/>
            <a:ext cx="1118785" cy="107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3" idx="2"/>
            <a:endCxn id="5" idx="6"/>
          </p:cNvCxnSpPr>
          <p:nvPr/>
        </p:nvCxnSpPr>
        <p:spPr>
          <a:xfrm flipH="1">
            <a:off x="7131201" y="1428170"/>
            <a:ext cx="931082" cy="446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817467" y="1058838"/>
            <a:ext cx="21751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</a:p>
          <a:p>
            <a:r>
              <a:rPr lang="de-DE" dirty="0" err="1" smtClean="0"/>
              <a:t>B.txt</a:t>
            </a:r>
            <a:r>
              <a:rPr lang="de-DE" dirty="0" smtClean="0"/>
              <a:t>: 223b7</a:t>
            </a:r>
          </a:p>
        </p:txBody>
      </p:sp>
      <p:grpSp>
        <p:nvGrpSpPr>
          <p:cNvPr id="22" name="Gruppierung 21"/>
          <p:cNvGrpSpPr/>
          <p:nvPr/>
        </p:nvGrpSpPr>
        <p:grpSpPr>
          <a:xfrm>
            <a:off x="350361" y="676695"/>
            <a:ext cx="1751792" cy="982308"/>
            <a:chOff x="452549" y="1270407"/>
            <a:chExt cx="1751792" cy="982308"/>
          </a:xfrm>
        </p:grpSpPr>
        <p:sp>
          <p:nvSpPr>
            <p:cNvPr id="23" name="Rechteck 22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350361" y="2125139"/>
            <a:ext cx="1751792" cy="982308"/>
            <a:chOff x="452549" y="1270407"/>
            <a:chExt cx="1751792" cy="982308"/>
          </a:xfrm>
        </p:grpSpPr>
        <p:sp>
          <p:nvSpPr>
            <p:cNvPr id="26" name="Rechteck 25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B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grpSp>
        <p:nvGrpSpPr>
          <p:cNvPr id="28" name="Gruppierung 27"/>
          <p:cNvGrpSpPr/>
          <p:nvPr/>
        </p:nvGrpSpPr>
        <p:grpSpPr>
          <a:xfrm>
            <a:off x="350361" y="3537799"/>
            <a:ext cx="1751792" cy="982308"/>
            <a:chOff x="452549" y="1270407"/>
            <a:chExt cx="1751792" cy="982308"/>
          </a:xfrm>
        </p:grpSpPr>
        <p:sp>
          <p:nvSpPr>
            <p:cNvPr id="29" name="Rechteck 28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C.txt</a:t>
              </a:r>
              <a:endParaRPr lang="de-DE" dirty="0"/>
            </a:p>
          </p:txBody>
        </p:sp>
      </p:grpSp>
      <p:grpSp>
        <p:nvGrpSpPr>
          <p:cNvPr id="31" name="Gruppierung 30"/>
          <p:cNvGrpSpPr/>
          <p:nvPr/>
        </p:nvGrpSpPr>
        <p:grpSpPr>
          <a:xfrm>
            <a:off x="350361" y="5034990"/>
            <a:ext cx="1751792" cy="982308"/>
            <a:chOff x="452549" y="1270407"/>
            <a:chExt cx="1751792" cy="982308"/>
          </a:xfrm>
        </p:grpSpPr>
        <p:sp>
          <p:nvSpPr>
            <p:cNvPr id="32" name="Rechteck 31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D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452549" y="1270407"/>
              <a:ext cx="639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D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sp>
        <p:nvSpPr>
          <p:cNvPr id="34" name="Abgerundete rechteckige Legende 33"/>
          <p:cNvSpPr/>
          <p:nvPr/>
        </p:nvSpPr>
        <p:spPr>
          <a:xfrm>
            <a:off x="4067946" y="5028287"/>
            <a:ext cx="1841027" cy="642368"/>
          </a:xfrm>
          <a:prstGeom prst="wedgeRoundRectCallout">
            <a:avLst>
              <a:gd name="adj1" fmla="val 52505"/>
              <a:gd name="adj2" fmla="val -10795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reset</a:t>
            </a:r>
            <a:r>
              <a:rPr lang="de-DE" dirty="0" smtClean="0"/>
              <a:t> --mixed HEAD~2</a:t>
            </a:r>
          </a:p>
        </p:txBody>
      </p:sp>
    </p:spTree>
    <p:extLst>
      <p:ext uri="{BB962C8B-B14F-4D97-AF65-F5344CB8AC3E}">
        <p14:creationId xmlns:p14="http://schemas.microsoft.com/office/powerpoint/2010/main" val="27313577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547270" y="453470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6547270" y="35629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47270" y="262041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6547270" y="159027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7" name="Gerade Verbindung mit Pfeil 6"/>
          <p:cNvCxnSpPr>
            <a:stCxn id="5" idx="4"/>
            <a:endCxn id="4" idx="0"/>
          </p:cNvCxnSpPr>
          <p:nvPr/>
        </p:nvCxnSpPr>
        <p:spPr>
          <a:xfrm>
            <a:off x="6839236" y="2159650"/>
            <a:ext cx="0" cy="460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4" idx="4"/>
            <a:endCxn id="3" idx="0"/>
          </p:cNvCxnSpPr>
          <p:nvPr/>
        </p:nvCxnSpPr>
        <p:spPr>
          <a:xfrm>
            <a:off x="6839236" y="3189790"/>
            <a:ext cx="0" cy="373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3" idx="4"/>
            <a:endCxn id="2" idx="0"/>
          </p:cNvCxnSpPr>
          <p:nvPr/>
        </p:nvCxnSpPr>
        <p:spPr>
          <a:xfrm>
            <a:off x="6839236" y="4132334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4582918" y="375383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uebung4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131201" y="1121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/uebung4</a:t>
            </a:r>
            <a:endParaRPr lang="de-DE" dirty="0"/>
          </a:p>
        </p:txBody>
      </p:sp>
      <p:cxnSp>
        <p:nvCxnSpPr>
          <p:cNvPr id="15" name="Gerade Verbindung mit Pfeil 14"/>
          <p:cNvCxnSpPr>
            <a:stCxn id="12" idx="0"/>
            <a:endCxn id="3" idx="1"/>
          </p:cNvCxnSpPr>
          <p:nvPr/>
        </p:nvCxnSpPr>
        <p:spPr>
          <a:xfrm flipV="1">
            <a:off x="5514000" y="3646345"/>
            <a:ext cx="1118785" cy="107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3" idx="2"/>
            <a:endCxn id="5" idx="6"/>
          </p:cNvCxnSpPr>
          <p:nvPr/>
        </p:nvCxnSpPr>
        <p:spPr>
          <a:xfrm flipH="1">
            <a:off x="7131201" y="1428170"/>
            <a:ext cx="931082" cy="446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817467" y="1058838"/>
            <a:ext cx="21751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</a:p>
          <a:p>
            <a:r>
              <a:rPr lang="de-DE" dirty="0" err="1" smtClean="0"/>
              <a:t>B.txt</a:t>
            </a:r>
            <a:r>
              <a:rPr lang="de-DE" dirty="0" smtClean="0"/>
              <a:t>: 223b7</a:t>
            </a:r>
          </a:p>
        </p:txBody>
      </p:sp>
      <p:grpSp>
        <p:nvGrpSpPr>
          <p:cNvPr id="22" name="Gruppierung 21"/>
          <p:cNvGrpSpPr/>
          <p:nvPr/>
        </p:nvGrpSpPr>
        <p:grpSpPr>
          <a:xfrm>
            <a:off x="350361" y="676695"/>
            <a:ext cx="1751792" cy="982308"/>
            <a:chOff x="452549" y="1270407"/>
            <a:chExt cx="1751792" cy="982308"/>
          </a:xfrm>
        </p:grpSpPr>
        <p:sp>
          <p:nvSpPr>
            <p:cNvPr id="23" name="Rechteck 22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350361" y="2125139"/>
            <a:ext cx="1751792" cy="982308"/>
            <a:chOff x="452549" y="1270407"/>
            <a:chExt cx="1751792" cy="982308"/>
          </a:xfrm>
        </p:grpSpPr>
        <p:sp>
          <p:nvSpPr>
            <p:cNvPr id="26" name="Rechteck 25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B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sp>
        <p:nvSpPr>
          <p:cNvPr id="34" name="Abgerundete rechteckige Legende 33"/>
          <p:cNvSpPr/>
          <p:nvPr/>
        </p:nvSpPr>
        <p:spPr>
          <a:xfrm>
            <a:off x="4067946" y="5028287"/>
            <a:ext cx="1841027" cy="642368"/>
          </a:xfrm>
          <a:prstGeom prst="wedgeRoundRectCallout">
            <a:avLst>
              <a:gd name="adj1" fmla="val 52505"/>
              <a:gd name="adj2" fmla="val -10795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reset</a:t>
            </a:r>
            <a:r>
              <a:rPr lang="de-DE" dirty="0" smtClean="0"/>
              <a:t> --</a:t>
            </a:r>
            <a:r>
              <a:rPr lang="de-DE" dirty="0" err="1" smtClean="0"/>
              <a:t>hard</a:t>
            </a:r>
            <a:r>
              <a:rPr lang="de-DE" dirty="0" smtClean="0"/>
              <a:t> HEAD~2</a:t>
            </a:r>
          </a:p>
        </p:txBody>
      </p:sp>
    </p:spTree>
    <p:extLst>
      <p:ext uri="{BB962C8B-B14F-4D97-AF65-F5344CB8AC3E}">
        <p14:creationId xmlns:p14="http://schemas.microsoft.com/office/powerpoint/2010/main" val="303066317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commit</a:t>
            </a:r>
            <a:r>
              <a:rPr lang="de-DE" dirty="0" smtClean="0"/>
              <a:t> --</a:t>
            </a:r>
            <a:r>
              <a:rPr lang="de-DE" dirty="0" err="1" smtClean="0"/>
              <a:t>amend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1838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2230338" y="3332750"/>
            <a:ext cx="2543301" cy="642368"/>
          </a:xfrm>
          <a:prstGeom prst="wedgeRoundRectCallout">
            <a:avLst>
              <a:gd name="adj1" fmla="val 96187"/>
              <a:gd name="adj2" fmla="val -12613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–m “</a:t>
            </a:r>
            <a:r>
              <a:rPr lang="de-DE" dirty="0" err="1" smtClean="0"/>
              <a:t>hello</a:t>
            </a:r>
            <a:r>
              <a:rPr lang="de-DE" dirty="0" smtClean="0"/>
              <a:t> </a:t>
            </a:r>
            <a:r>
              <a:rPr lang="de-DE" dirty="0" err="1" smtClean="0"/>
              <a:t>world</a:t>
            </a:r>
            <a:r>
              <a:rPr lang="de-DE" dirty="0" smtClean="0"/>
              <a:t>“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493409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5626756" y="4200235"/>
            <a:ext cx="1015463" cy="1376680"/>
            <a:chOff x="5626756" y="4200235"/>
            <a:chExt cx="1015463" cy="1376680"/>
          </a:xfrm>
        </p:grpSpPr>
        <p:sp>
          <p:nvSpPr>
            <p:cNvPr id="8" name="Oval 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bfe0a</a:t>
              </a:r>
              <a:endParaRPr lang="de-DE" dirty="0"/>
            </a:p>
          </p:txBody>
        </p:sp>
      </p:grpSp>
      <p:sp>
        <p:nvSpPr>
          <p:cNvPr id="19" name="Rechteck 18"/>
          <p:cNvSpPr/>
          <p:nvPr/>
        </p:nvSpPr>
        <p:spPr>
          <a:xfrm>
            <a:off x="7167758" y="44600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stCxn id="19" idx="1"/>
            <a:endCxn id="8" idx="6"/>
          </p:cNvCxnSpPr>
          <p:nvPr/>
        </p:nvCxnSpPr>
        <p:spPr>
          <a:xfrm rot="10800000" flipV="1">
            <a:off x="6642220" y="4613364"/>
            <a:ext cx="525539" cy="4817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04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649528" y="30090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2649528" y="203734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4"/>
            <a:endCxn id="2" idx="0"/>
          </p:cNvCxnSpPr>
          <p:nvPr/>
        </p:nvCxnSpPr>
        <p:spPr>
          <a:xfrm>
            <a:off x="2941494" y="2606711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3233459" y="1121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5" idx="2"/>
            <a:endCxn id="3" idx="7"/>
          </p:cNvCxnSpPr>
          <p:nvPr/>
        </p:nvCxnSpPr>
        <p:spPr>
          <a:xfrm flipH="1">
            <a:off x="3147944" y="1428170"/>
            <a:ext cx="1016597" cy="6925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787365" y="112069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0" name="Gerade Verbindung mit Pfeil 9"/>
          <p:cNvCxnSpPr>
            <a:stCxn id="8" idx="2"/>
            <a:endCxn id="3" idx="1"/>
          </p:cNvCxnSpPr>
          <p:nvPr/>
        </p:nvCxnSpPr>
        <p:spPr>
          <a:xfrm>
            <a:off x="1718447" y="1427278"/>
            <a:ext cx="1016596" cy="693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Abgerundete rechteckige Legende 10"/>
          <p:cNvSpPr/>
          <p:nvPr/>
        </p:nvSpPr>
        <p:spPr>
          <a:xfrm>
            <a:off x="4067946" y="3363972"/>
            <a:ext cx="1841027" cy="642368"/>
          </a:xfrm>
          <a:prstGeom prst="wedgeRoundRectCallout">
            <a:avLst>
              <a:gd name="adj1" fmla="val -44234"/>
              <a:gd name="adj2" fmla="val -1465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uebung5</a:t>
            </a:r>
          </a:p>
        </p:txBody>
      </p:sp>
    </p:spTree>
    <p:extLst>
      <p:ext uri="{BB962C8B-B14F-4D97-AF65-F5344CB8AC3E}">
        <p14:creationId xmlns:p14="http://schemas.microsoft.com/office/powerpoint/2010/main" val="129906775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649528" y="30090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2649528" y="203734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4"/>
            <a:endCxn id="2" idx="0"/>
          </p:cNvCxnSpPr>
          <p:nvPr/>
        </p:nvCxnSpPr>
        <p:spPr>
          <a:xfrm>
            <a:off x="2941494" y="2606711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3233459" y="1121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5" idx="2"/>
            <a:endCxn id="3" idx="7"/>
          </p:cNvCxnSpPr>
          <p:nvPr/>
        </p:nvCxnSpPr>
        <p:spPr>
          <a:xfrm flipH="1">
            <a:off x="3147944" y="1428170"/>
            <a:ext cx="1016597" cy="6925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5371227" y="173075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0" name="Gerade Verbindung mit Pfeil 9"/>
          <p:cNvCxnSpPr>
            <a:stCxn id="8" idx="1"/>
          </p:cNvCxnSpPr>
          <p:nvPr/>
        </p:nvCxnSpPr>
        <p:spPr>
          <a:xfrm flipH="1">
            <a:off x="4186378" y="1884048"/>
            <a:ext cx="1184849" cy="470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Abgerundete rechteckige Legende 10"/>
          <p:cNvSpPr/>
          <p:nvPr/>
        </p:nvSpPr>
        <p:spPr>
          <a:xfrm>
            <a:off x="4067946" y="3363971"/>
            <a:ext cx="3333384" cy="1045003"/>
          </a:xfrm>
          <a:prstGeom prst="wedgeRoundRectCallout">
            <a:avLst>
              <a:gd name="adj1" fmla="val -50803"/>
              <a:gd name="adj2" fmla="val -8372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1 &gt;&gt; </a:t>
            </a:r>
            <a:r>
              <a:rPr lang="de-DE" dirty="0" err="1" smtClean="0"/>
              <a:t>B.txt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B.txt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--</a:t>
            </a:r>
            <a:r>
              <a:rPr lang="de-DE" dirty="0" err="1" smtClean="0"/>
              <a:t>amend</a:t>
            </a:r>
            <a:r>
              <a:rPr lang="de-DE" dirty="0" smtClean="0"/>
              <a:t> –m B1</a:t>
            </a:r>
          </a:p>
        </p:txBody>
      </p:sp>
      <p:sp>
        <p:nvSpPr>
          <p:cNvPr id="12" name="Oval 11"/>
          <p:cNvSpPr/>
          <p:nvPr/>
        </p:nvSpPr>
        <p:spPr>
          <a:xfrm>
            <a:off x="3602447" y="203734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12" idx="4"/>
            <a:endCxn id="2" idx="7"/>
          </p:cNvCxnSpPr>
          <p:nvPr/>
        </p:nvCxnSpPr>
        <p:spPr>
          <a:xfrm flipH="1">
            <a:off x="3147944" y="2606711"/>
            <a:ext cx="746469" cy="485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57156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Interactive </a:t>
            </a:r>
            <a:r>
              <a:rPr lang="de-DE" dirty="0" err="1" smtClean="0"/>
              <a:t>Rebase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64228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357563" y="275668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2357563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4"/>
            <a:endCxn id="2" idx="0"/>
          </p:cNvCxnSpPr>
          <p:nvPr/>
        </p:nvCxnSpPr>
        <p:spPr>
          <a:xfrm>
            <a:off x="2649529" y="2354310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1924897" y="52663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5" idx="2"/>
            <a:endCxn id="3" idx="0"/>
          </p:cNvCxnSpPr>
          <p:nvPr/>
        </p:nvCxnSpPr>
        <p:spPr>
          <a:xfrm flipH="1">
            <a:off x="2649529" y="833216"/>
            <a:ext cx="206450" cy="951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79859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1" idx="2"/>
            <a:endCxn id="3" idx="1"/>
          </p:cNvCxnSpPr>
          <p:nvPr/>
        </p:nvCxnSpPr>
        <p:spPr>
          <a:xfrm>
            <a:off x="1410941" y="1329061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Abgerundete rechteckige Legende 12"/>
          <p:cNvSpPr/>
          <p:nvPr/>
        </p:nvSpPr>
        <p:spPr>
          <a:xfrm>
            <a:off x="3469417" y="2354310"/>
            <a:ext cx="1841027" cy="642368"/>
          </a:xfrm>
          <a:prstGeom prst="wedgeRoundRectCallout">
            <a:avLst>
              <a:gd name="adj1" fmla="val -57714"/>
              <a:gd name="adj2" fmla="val -1215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uebung5</a:t>
            </a:r>
          </a:p>
        </p:txBody>
      </p:sp>
    </p:spTree>
    <p:extLst>
      <p:ext uri="{BB962C8B-B14F-4D97-AF65-F5344CB8AC3E}">
        <p14:creationId xmlns:p14="http://schemas.microsoft.com/office/powerpoint/2010/main" val="191655691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357563" y="275668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2357563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4"/>
            <a:endCxn id="2" idx="0"/>
          </p:cNvCxnSpPr>
          <p:nvPr/>
        </p:nvCxnSpPr>
        <p:spPr>
          <a:xfrm>
            <a:off x="2649529" y="2354310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1924897" y="52663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5" idx="2"/>
            <a:endCxn id="3" idx="0"/>
          </p:cNvCxnSpPr>
          <p:nvPr/>
        </p:nvCxnSpPr>
        <p:spPr>
          <a:xfrm flipH="1">
            <a:off x="2649529" y="833216"/>
            <a:ext cx="206450" cy="951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79859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1" idx="2"/>
            <a:endCxn id="3" idx="1"/>
          </p:cNvCxnSpPr>
          <p:nvPr/>
        </p:nvCxnSpPr>
        <p:spPr>
          <a:xfrm>
            <a:off x="1410941" y="1329061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Abgerundete rechteckige Legende 12"/>
          <p:cNvSpPr/>
          <p:nvPr/>
        </p:nvSpPr>
        <p:spPr>
          <a:xfrm>
            <a:off x="3787060" y="3077866"/>
            <a:ext cx="1841027" cy="642368"/>
          </a:xfrm>
          <a:prstGeom prst="wedgeRoundRectCallout">
            <a:avLst>
              <a:gd name="adj1" fmla="val -54542"/>
              <a:gd name="adj2" fmla="val -14886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server</a:t>
            </a:r>
            <a:r>
              <a:rPr lang="de-DE" dirty="0" smtClean="0"/>
              <a:t> uebung5</a:t>
            </a:r>
          </a:p>
        </p:txBody>
      </p:sp>
      <p:sp>
        <p:nvSpPr>
          <p:cNvPr id="10" name="Oval 9"/>
          <p:cNvSpPr/>
          <p:nvPr/>
        </p:nvSpPr>
        <p:spPr>
          <a:xfrm>
            <a:off x="7020833" y="339905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20833" y="24273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4"/>
            <a:endCxn id="10" idx="0"/>
          </p:cNvCxnSpPr>
          <p:nvPr/>
        </p:nvCxnSpPr>
        <p:spPr>
          <a:xfrm>
            <a:off x="7312799" y="2996678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143129" y="166484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14" idx="1"/>
          </p:cNvCxnSpPr>
          <p:nvPr/>
        </p:nvCxnSpPr>
        <p:spPr>
          <a:xfrm>
            <a:off x="6074211" y="1971429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3280966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9" name="Gerade Verbindung mit Pfeil 8"/>
          <p:cNvCxnSpPr>
            <a:stCxn id="21" idx="2"/>
            <a:endCxn id="3" idx="7"/>
          </p:cNvCxnSpPr>
          <p:nvPr/>
        </p:nvCxnSpPr>
        <p:spPr>
          <a:xfrm flipH="1">
            <a:off x="2855979" y="1329061"/>
            <a:ext cx="1356069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1392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357563" y="275668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2357563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4"/>
            <a:endCxn id="2" idx="0"/>
          </p:cNvCxnSpPr>
          <p:nvPr/>
        </p:nvCxnSpPr>
        <p:spPr>
          <a:xfrm>
            <a:off x="2649529" y="2354310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1924897" y="52663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5" idx="2"/>
            <a:endCxn id="3" idx="0"/>
          </p:cNvCxnSpPr>
          <p:nvPr/>
        </p:nvCxnSpPr>
        <p:spPr>
          <a:xfrm flipH="1">
            <a:off x="2649529" y="833216"/>
            <a:ext cx="206450" cy="951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79859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1" idx="2"/>
            <a:endCxn id="3" idx="1"/>
          </p:cNvCxnSpPr>
          <p:nvPr/>
        </p:nvCxnSpPr>
        <p:spPr>
          <a:xfrm>
            <a:off x="1410941" y="1329061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020833" y="339905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20833" y="24273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4"/>
            <a:endCxn id="10" idx="0"/>
          </p:cNvCxnSpPr>
          <p:nvPr/>
        </p:nvCxnSpPr>
        <p:spPr>
          <a:xfrm>
            <a:off x="7312799" y="2996678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143129" y="166484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14" idx="1"/>
          </p:cNvCxnSpPr>
          <p:nvPr/>
        </p:nvCxnSpPr>
        <p:spPr>
          <a:xfrm>
            <a:off x="6074211" y="1971429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649528" y="5924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649528" y="49529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7" idx="4"/>
            <a:endCxn id="16" idx="0"/>
          </p:cNvCxnSpPr>
          <p:nvPr/>
        </p:nvCxnSpPr>
        <p:spPr>
          <a:xfrm>
            <a:off x="2941494" y="5522349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771824" y="419051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22" name="Gerade Verbindung mit Pfeil 21"/>
          <p:cNvCxnSpPr>
            <a:stCxn id="21" idx="2"/>
            <a:endCxn id="17" idx="1"/>
          </p:cNvCxnSpPr>
          <p:nvPr/>
        </p:nvCxnSpPr>
        <p:spPr>
          <a:xfrm>
            <a:off x="1702906" y="4497100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279285" y="366183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3" idx="2"/>
            <a:endCxn id="17" idx="0"/>
          </p:cNvCxnSpPr>
          <p:nvPr/>
        </p:nvCxnSpPr>
        <p:spPr>
          <a:xfrm flipH="1">
            <a:off x="2941494" y="3968421"/>
            <a:ext cx="268873" cy="9845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Abgerundete rechteckige Legende 25"/>
          <p:cNvSpPr/>
          <p:nvPr/>
        </p:nvSpPr>
        <p:spPr>
          <a:xfrm>
            <a:off x="3576884" y="4927610"/>
            <a:ext cx="2933951" cy="642368"/>
          </a:xfrm>
          <a:prstGeom prst="wedgeRoundRectCallout">
            <a:avLst>
              <a:gd name="adj1" fmla="val -59300"/>
              <a:gd name="adj2" fmla="val -1215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uebung5</a:t>
            </a:r>
          </a:p>
        </p:txBody>
      </p:sp>
      <p:sp>
        <p:nvSpPr>
          <p:cNvPr id="27" name="Rechteck 26"/>
          <p:cNvSpPr/>
          <p:nvPr/>
        </p:nvSpPr>
        <p:spPr>
          <a:xfrm>
            <a:off x="3280966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7" idx="2"/>
          </p:cNvCxnSpPr>
          <p:nvPr/>
        </p:nvCxnSpPr>
        <p:spPr>
          <a:xfrm flipH="1">
            <a:off x="2855979" y="1329061"/>
            <a:ext cx="1356069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48271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357563" y="275668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2357563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4"/>
            <a:endCxn id="2" idx="0"/>
          </p:cNvCxnSpPr>
          <p:nvPr/>
        </p:nvCxnSpPr>
        <p:spPr>
          <a:xfrm>
            <a:off x="2649529" y="2354310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1924897" y="52663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5" idx="2"/>
            <a:endCxn id="3" idx="0"/>
          </p:cNvCxnSpPr>
          <p:nvPr/>
        </p:nvCxnSpPr>
        <p:spPr>
          <a:xfrm flipH="1">
            <a:off x="2649529" y="833216"/>
            <a:ext cx="206450" cy="951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79859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1" idx="2"/>
            <a:endCxn id="3" idx="1"/>
          </p:cNvCxnSpPr>
          <p:nvPr/>
        </p:nvCxnSpPr>
        <p:spPr>
          <a:xfrm>
            <a:off x="1410941" y="1329061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Abgerundete rechteckige Legende 12"/>
          <p:cNvSpPr/>
          <p:nvPr/>
        </p:nvSpPr>
        <p:spPr>
          <a:xfrm>
            <a:off x="4610473" y="4497100"/>
            <a:ext cx="3608361" cy="1800097"/>
          </a:xfrm>
          <a:prstGeom prst="wedgeRoundRectCallout">
            <a:avLst>
              <a:gd name="adj1" fmla="val -85467"/>
              <a:gd name="adj2" fmla="val 2173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C &gt; </a:t>
            </a:r>
            <a:r>
              <a:rPr lang="de-DE" dirty="0" err="1" smtClean="0"/>
              <a:t>C.txt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C.txt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–m C</a:t>
            </a:r>
          </a:p>
          <a:p>
            <a:r>
              <a:rPr lang="de-DE" dirty="0" smtClean="0"/>
              <a:t>echo D &gt; </a:t>
            </a:r>
            <a:r>
              <a:rPr lang="de-DE" dirty="0" err="1" smtClean="0"/>
              <a:t>D.txt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D.txt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–m D</a:t>
            </a:r>
          </a:p>
        </p:txBody>
      </p:sp>
      <p:sp>
        <p:nvSpPr>
          <p:cNvPr id="10" name="Oval 9"/>
          <p:cNvSpPr/>
          <p:nvPr/>
        </p:nvSpPr>
        <p:spPr>
          <a:xfrm>
            <a:off x="7020833" y="339905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20833" y="24273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4"/>
            <a:endCxn id="10" idx="0"/>
          </p:cNvCxnSpPr>
          <p:nvPr/>
        </p:nvCxnSpPr>
        <p:spPr>
          <a:xfrm>
            <a:off x="7312799" y="2996678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143129" y="166484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14" idx="1"/>
          </p:cNvCxnSpPr>
          <p:nvPr/>
        </p:nvCxnSpPr>
        <p:spPr>
          <a:xfrm>
            <a:off x="6074211" y="1971429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649528" y="5924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649528" y="49529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7" idx="4"/>
            <a:endCxn id="16" idx="0"/>
          </p:cNvCxnSpPr>
          <p:nvPr/>
        </p:nvCxnSpPr>
        <p:spPr>
          <a:xfrm>
            <a:off x="2941494" y="5522349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771824" y="419051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22" name="Gerade Verbindung mit Pfeil 21"/>
          <p:cNvCxnSpPr>
            <a:stCxn id="21" idx="2"/>
            <a:endCxn id="17" idx="1"/>
          </p:cNvCxnSpPr>
          <p:nvPr/>
        </p:nvCxnSpPr>
        <p:spPr>
          <a:xfrm>
            <a:off x="1702906" y="4497100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279285" y="366183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3" idx="2"/>
            <a:endCxn id="25" idx="1"/>
          </p:cNvCxnSpPr>
          <p:nvPr/>
        </p:nvCxnSpPr>
        <p:spPr>
          <a:xfrm>
            <a:off x="3210367" y="3968421"/>
            <a:ext cx="513207" cy="327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638059" y="503636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3638059" y="421241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6" name="Gerade Verbindung mit Pfeil 25"/>
          <p:cNvCxnSpPr>
            <a:stCxn id="25" idx="4"/>
            <a:endCxn id="24" idx="0"/>
          </p:cNvCxnSpPr>
          <p:nvPr/>
        </p:nvCxnSpPr>
        <p:spPr>
          <a:xfrm>
            <a:off x="3930025" y="4781785"/>
            <a:ext cx="0" cy="254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24" idx="2"/>
            <a:endCxn id="17" idx="6"/>
          </p:cNvCxnSpPr>
          <p:nvPr/>
        </p:nvCxnSpPr>
        <p:spPr>
          <a:xfrm flipH="1" flipV="1">
            <a:off x="3233459" y="5237664"/>
            <a:ext cx="404600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3280966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31" name="Gerade Verbindung mit Pfeil 30"/>
          <p:cNvCxnSpPr>
            <a:stCxn id="30" idx="2"/>
          </p:cNvCxnSpPr>
          <p:nvPr/>
        </p:nvCxnSpPr>
        <p:spPr>
          <a:xfrm flipH="1">
            <a:off x="2855979" y="1329061"/>
            <a:ext cx="1356069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4278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20833" y="339905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20833" y="24273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4"/>
            <a:endCxn id="10" idx="0"/>
          </p:cNvCxnSpPr>
          <p:nvPr/>
        </p:nvCxnSpPr>
        <p:spPr>
          <a:xfrm>
            <a:off x="7312799" y="2996678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143129" y="166484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14" idx="1"/>
          </p:cNvCxnSpPr>
          <p:nvPr/>
        </p:nvCxnSpPr>
        <p:spPr>
          <a:xfrm>
            <a:off x="6074211" y="1971429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649528" y="5924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649528" y="49529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7" idx="4"/>
            <a:endCxn id="16" idx="0"/>
          </p:cNvCxnSpPr>
          <p:nvPr/>
        </p:nvCxnSpPr>
        <p:spPr>
          <a:xfrm>
            <a:off x="2941494" y="5522349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771824" y="419051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22" name="Gerade Verbindung mit Pfeil 21"/>
          <p:cNvCxnSpPr>
            <a:stCxn id="21" idx="2"/>
            <a:endCxn id="17" idx="1"/>
          </p:cNvCxnSpPr>
          <p:nvPr/>
        </p:nvCxnSpPr>
        <p:spPr>
          <a:xfrm>
            <a:off x="1702906" y="4497100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279285" y="366183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3" idx="2"/>
            <a:endCxn id="25" idx="1"/>
          </p:cNvCxnSpPr>
          <p:nvPr/>
        </p:nvCxnSpPr>
        <p:spPr>
          <a:xfrm>
            <a:off x="3210367" y="3968421"/>
            <a:ext cx="513207" cy="327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638059" y="503636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3638059" y="421241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6" name="Gerade Verbindung mit Pfeil 25"/>
          <p:cNvCxnSpPr>
            <a:stCxn id="25" idx="4"/>
            <a:endCxn id="24" idx="0"/>
          </p:cNvCxnSpPr>
          <p:nvPr/>
        </p:nvCxnSpPr>
        <p:spPr>
          <a:xfrm>
            <a:off x="3930025" y="4781785"/>
            <a:ext cx="0" cy="254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24" idx="2"/>
            <a:endCxn id="17" idx="6"/>
          </p:cNvCxnSpPr>
          <p:nvPr/>
        </p:nvCxnSpPr>
        <p:spPr>
          <a:xfrm flipH="1" flipV="1">
            <a:off x="3233459" y="5237664"/>
            <a:ext cx="404600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57563" y="275668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357563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8" idx="4"/>
            <a:endCxn id="27" idx="0"/>
          </p:cNvCxnSpPr>
          <p:nvPr/>
        </p:nvCxnSpPr>
        <p:spPr>
          <a:xfrm>
            <a:off x="2649529" y="2354310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1924897" y="52663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31" idx="2"/>
            <a:endCxn id="35" idx="1"/>
          </p:cNvCxnSpPr>
          <p:nvPr/>
        </p:nvCxnSpPr>
        <p:spPr>
          <a:xfrm>
            <a:off x="2855979" y="833216"/>
            <a:ext cx="540018" cy="1035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2941494" y="102630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33" idx="2"/>
            <a:endCxn id="28" idx="7"/>
          </p:cNvCxnSpPr>
          <p:nvPr/>
        </p:nvCxnSpPr>
        <p:spPr>
          <a:xfrm flipH="1">
            <a:off x="2855979" y="1332891"/>
            <a:ext cx="1016597" cy="535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310482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6" name="Gerade Verbindung mit Pfeil 35"/>
          <p:cNvCxnSpPr>
            <a:stCxn id="35" idx="4"/>
            <a:endCxn id="27" idx="7"/>
          </p:cNvCxnSpPr>
          <p:nvPr/>
        </p:nvCxnSpPr>
        <p:spPr>
          <a:xfrm flipH="1">
            <a:off x="2855979" y="2354310"/>
            <a:ext cx="746469" cy="485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479859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7" idx="2"/>
            <a:endCxn id="28" idx="1"/>
          </p:cNvCxnSpPr>
          <p:nvPr/>
        </p:nvCxnSpPr>
        <p:spPr>
          <a:xfrm>
            <a:off x="1410941" y="1329061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bgerundete rechteckige Legende 38"/>
          <p:cNvSpPr/>
          <p:nvPr/>
        </p:nvSpPr>
        <p:spPr>
          <a:xfrm>
            <a:off x="3602448" y="3317596"/>
            <a:ext cx="3333384" cy="1045003"/>
          </a:xfrm>
          <a:prstGeom prst="wedgeRoundRectCallout">
            <a:avLst>
              <a:gd name="adj1" fmla="val -50803"/>
              <a:gd name="adj2" fmla="val -8372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1 &gt;&gt; </a:t>
            </a:r>
            <a:r>
              <a:rPr lang="de-DE" dirty="0" err="1" smtClean="0"/>
              <a:t>B.txt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B.txt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--</a:t>
            </a:r>
            <a:r>
              <a:rPr lang="de-DE" dirty="0" err="1" smtClean="0"/>
              <a:t>amend</a:t>
            </a:r>
            <a:r>
              <a:rPr lang="de-DE" dirty="0" smtClean="0"/>
              <a:t> –m B1</a:t>
            </a:r>
          </a:p>
        </p:txBody>
      </p:sp>
    </p:spTree>
    <p:extLst>
      <p:ext uri="{BB962C8B-B14F-4D97-AF65-F5344CB8AC3E}">
        <p14:creationId xmlns:p14="http://schemas.microsoft.com/office/powerpoint/2010/main" val="224663297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20833" y="339905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20833" y="24273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4"/>
            <a:endCxn id="10" idx="0"/>
          </p:cNvCxnSpPr>
          <p:nvPr/>
        </p:nvCxnSpPr>
        <p:spPr>
          <a:xfrm>
            <a:off x="7312799" y="2996678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143129" y="166484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40" idx="0"/>
          </p:cNvCxnSpPr>
          <p:nvPr/>
        </p:nvCxnSpPr>
        <p:spPr>
          <a:xfrm flipH="1">
            <a:off x="5785333" y="1971429"/>
            <a:ext cx="288878" cy="433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649528" y="5924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649528" y="49529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7" idx="4"/>
            <a:endCxn id="16" idx="0"/>
          </p:cNvCxnSpPr>
          <p:nvPr/>
        </p:nvCxnSpPr>
        <p:spPr>
          <a:xfrm>
            <a:off x="2941494" y="5522349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771824" y="419051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22" name="Gerade Verbindung mit Pfeil 21"/>
          <p:cNvCxnSpPr>
            <a:stCxn id="21" idx="2"/>
            <a:endCxn id="17" idx="1"/>
          </p:cNvCxnSpPr>
          <p:nvPr/>
        </p:nvCxnSpPr>
        <p:spPr>
          <a:xfrm>
            <a:off x="1702906" y="4497100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279285" y="366183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3" idx="2"/>
            <a:endCxn id="25" idx="1"/>
          </p:cNvCxnSpPr>
          <p:nvPr/>
        </p:nvCxnSpPr>
        <p:spPr>
          <a:xfrm>
            <a:off x="3210367" y="3968421"/>
            <a:ext cx="513207" cy="327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638059" y="503636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3638059" y="421241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6" name="Gerade Verbindung mit Pfeil 25"/>
          <p:cNvCxnSpPr>
            <a:stCxn id="25" idx="4"/>
            <a:endCxn id="24" idx="0"/>
          </p:cNvCxnSpPr>
          <p:nvPr/>
        </p:nvCxnSpPr>
        <p:spPr>
          <a:xfrm>
            <a:off x="3930025" y="4781785"/>
            <a:ext cx="0" cy="254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24" idx="2"/>
            <a:endCxn id="17" idx="6"/>
          </p:cNvCxnSpPr>
          <p:nvPr/>
        </p:nvCxnSpPr>
        <p:spPr>
          <a:xfrm flipH="1" flipV="1">
            <a:off x="3233459" y="5237664"/>
            <a:ext cx="404600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57563" y="275668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357563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8" idx="4"/>
            <a:endCxn id="27" idx="0"/>
          </p:cNvCxnSpPr>
          <p:nvPr/>
        </p:nvCxnSpPr>
        <p:spPr>
          <a:xfrm>
            <a:off x="2649529" y="2354310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1924897" y="52663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31" idx="2"/>
            <a:endCxn id="35" idx="1"/>
          </p:cNvCxnSpPr>
          <p:nvPr/>
        </p:nvCxnSpPr>
        <p:spPr>
          <a:xfrm>
            <a:off x="2855979" y="833216"/>
            <a:ext cx="540018" cy="1035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2941494" y="102630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33" idx="2"/>
            <a:endCxn id="28" idx="7"/>
          </p:cNvCxnSpPr>
          <p:nvPr/>
        </p:nvCxnSpPr>
        <p:spPr>
          <a:xfrm flipH="1">
            <a:off x="2855979" y="1332891"/>
            <a:ext cx="1016597" cy="535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310482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6" name="Gerade Verbindung mit Pfeil 35"/>
          <p:cNvCxnSpPr>
            <a:stCxn id="35" idx="4"/>
            <a:endCxn id="27" idx="7"/>
          </p:cNvCxnSpPr>
          <p:nvPr/>
        </p:nvCxnSpPr>
        <p:spPr>
          <a:xfrm flipH="1">
            <a:off x="2855979" y="2354310"/>
            <a:ext cx="746469" cy="485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479859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7" idx="2"/>
            <a:endCxn id="28" idx="1"/>
          </p:cNvCxnSpPr>
          <p:nvPr/>
        </p:nvCxnSpPr>
        <p:spPr>
          <a:xfrm>
            <a:off x="1410941" y="1329061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bgerundete rechteckige Legende 38"/>
          <p:cNvSpPr/>
          <p:nvPr/>
        </p:nvSpPr>
        <p:spPr>
          <a:xfrm>
            <a:off x="4701469" y="4430477"/>
            <a:ext cx="3333384" cy="605884"/>
          </a:xfrm>
          <a:prstGeom prst="wedgeRoundRectCallout">
            <a:avLst>
              <a:gd name="adj1" fmla="val -78831"/>
              <a:gd name="adj2" fmla="val -31986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server</a:t>
            </a:r>
            <a:r>
              <a:rPr lang="de-DE" dirty="0" smtClean="0"/>
              <a:t> –f uebung5</a:t>
            </a:r>
          </a:p>
        </p:txBody>
      </p:sp>
      <p:sp>
        <p:nvSpPr>
          <p:cNvPr id="40" name="Oval 39"/>
          <p:cNvSpPr/>
          <p:nvPr/>
        </p:nvSpPr>
        <p:spPr>
          <a:xfrm>
            <a:off x="5493367" y="240504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" name="Gerade Verbindung mit Pfeil 2"/>
          <p:cNvCxnSpPr>
            <a:stCxn id="40" idx="5"/>
            <a:endCxn id="10" idx="2"/>
          </p:cNvCxnSpPr>
          <p:nvPr/>
        </p:nvCxnSpPr>
        <p:spPr>
          <a:xfrm>
            <a:off x="5991783" y="2891034"/>
            <a:ext cx="1029050" cy="7927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64356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20833" y="339905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20833" y="24273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4"/>
            <a:endCxn id="10" idx="0"/>
          </p:cNvCxnSpPr>
          <p:nvPr/>
        </p:nvCxnSpPr>
        <p:spPr>
          <a:xfrm>
            <a:off x="7312799" y="2996678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143129" y="166484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40" idx="0"/>
          </p:cNvCxnSpPr>
          <p:nvPr/>
        </p:nvCxnSpPr>
        <p:spPr>
          <a:xfrm flipH="1">
            <a:off x="5785333" y="1971429"/>
            <a:ext cx="288878" cy="433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649528" y="5924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649528" y="49529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7" idx="4"/>
            <a:endCxn id="16" idx="0"/>
          </p:cNvCxnSpPr>
          <p:nvPr/>
        </p:nvCxnSpPr>
        <p:spPr>
          <a:xfrm>
            <a:off x="2941494" y="5522349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771824" y="419051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22" name="Gerade Verbindung mit Pfeil 21"/>
          <p:cNvCxnSpPr>
            <a:stCxn id="21" idx="2"/>
            <a:endCxn id="41" idx="0"/>
          </p:cNvCxnSpPr>
          <p:nvPr/>
        </p:nvCxnSpPr>
        <p:spPr>
          <a:xfrm flipH="1">
            <a:off x="1632932" y="4497100"/>
            <a:ext cx="69974" cy="455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279285" y="366183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3" idx="2"/>
            <a:endCxn id="25" idx="1"/>
          </p:cNvCxnSpPr>
          <p:nvPr/>
        </p:nvCxnSpPr>
        <p:spPr>
          <a:xfrm>
            <a:off x="3210367" y="3968421"/>
            <a:ext cx="513207" cy="327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638059" y="503636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3638059" y="421241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6" name="Gerade Verbindung mit Pfeil 25"/>
          <p:cNvCxnSpPr>
            <a:stCxn id="25" idx="4"/>
            <a:endCxn id="24" idx="0"/>
          </p:cNvCxnSpPr>
          <p:nvPr/>
        </p:nvCxnSpPr>
        <p:spPr>
          <a:xfrm>
            <a:off x="3930025" y="4781785"/>
            <a:ext cx="0" cy="254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24" idx="2"/>
            <a:endCxn id="17" idx="6"/>
          </p:cNvCxnSpPr>
          <p:nvPr/>
        </p:nvCxnSpPr>
        <p:spPr>
          <a:xfrm flipH="1" flipV="1">
            <a:off x="3233459" y="5237664"/>
            <a:ext cx="404600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57563" y="275668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357563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8" idx="4"/>
            <a:endCxn id="27" idx="0"/>
          </p:cNvCxnSpPr>
          <p:nvPr/>
        </p:nvCxnSpPr>
        <p:spPr>
          <a:xfrm>
            <a:off x="2649529" y="2354310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1924897" y="52663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31" idx="2"/>
            <a:endCxn id="35" idx="1"/>
          </p:cNvCxnSpPr>
          <p:nvPr/>
        </p:nvCxnSpPr>
        <p:spPr>
          <a:xfrm>
            <a:off x="2855979" y="833216"/>
            <a:ext cx="540018" cy="1035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2941494" y="102630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33" idx="2"/>
            <a:endCxn id="28" idx="7"/>
          </p:cNvCxnSpPr>
          <p:nvPr/>
        </p:nvCxnSpPr>
        <p:spPr>
          <a:xfrm flipH="1">
            <a:off x="2855979" y="1332891"/>
            <a:ext cx="1016597" cy="535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310482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6" name="Gerade Verbindung mit Pfeil 35"/>
          <p:cNvCxnSpPr>
            <a:stCxn id="35" idx="4"/>
            <a:endCxn id="27" idx="7"/>
          </p:cNvCxnSpPr>
          <p:nvPr/>
        </p:nvCxnSpPr>
        <p:spPr>
          <a:xfrm flipH="1">
            <a:off x="2855979" y="2354310"/>
            <a:ext cx="746469" cy="485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479859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7" idx="2"/>
            <a:endCxn id="28" idx="1"/>
          </p:cNvCxnSpPr>
          <p:nvPr/>
        </p:nvCxnSpPr>
        <p:spPr>
          <a:xfrm>
            <a:off x="1410941" y="1329061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bgerundete rechteckige Legende 38"/>
          <p:cNvSpPr/>
          <p:nvPr/>
        </p:nvSpPr>
        <p:spPr>
          <a:xfrm>
            <a:off x="4803657" y="5705161"/>
            <a:ext cx="1940750" cy="605884"/>
          </a:xfrm>
          <a:prstGeom prst="wedgeRoundRectCallout">
            <a:avLst>
              <a:gd name="adj1" fmla="val -105034"/>
              <a:gd name="adj2" fmla="val 1747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 smtClean="0"/>
          </a:p>
        </p:txBody>
      </p:sp>
      <p:sp>
        <p:nvSpPr>
          <p:cNvPr id="40" name="Oval 39"/>
          <p:cNvSpPr/>
          <p:nvPr/>
        </p:nvSpPr>
        <p:spPr>
          <a:xfrm>
            <a:off x="5493367" y="240504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" name="Gerade Verbindung mit Pfeil 2"/>
          <p:cNvCxnSpPr>
            <a:stCxn id="40" idx="5"/>
            <a:endCxn id="10" idx="2"/>
          </p:cNvCxnSpPr>
          <p:nvPr/>
        </p:nvCxnSpPr>
        <p:spPr>
          <a:xfrm>
            <a:off x="5991783" y="2891034"/>
            <a:ext cx="1029050" cy="7927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340966" y="49529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41" idx="5"/>
            <a:endCxn id="16" idx="1"/>
          </p:cNvCxnSpPr>
          <p:nvPr/>
        </p:nvCxnSpPr>
        <p:spPr>
          <a:xfrm>
            <a:off x="1839382" y="5438967"/>
            <a:ext cx="895661" cy="569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069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721593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Zeige den Inhalt eines </a:t>
            </a:r>
            <a:r>
              <a:rPr lang="de-DE" b="1" dirty="0" err="1" smtClean="0">
                <a:latin typeface="Courier New"/>
                <a:cs typeface="Courier New"/>
              </a:rPr>
              <a:t>Commits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cat</a:t>
            </a:r>
            <a:r>
              <a:rPr lang="de-DE" b="1" dirty="0" smtClean="0">
                <a:latin typeface="Courier New"/>
                <a:cs typeface="Courier New"/>
              </a:rPr>
              <a:t>-file –p HEAD</a:t>
            </a:r>
          </a:p>
          <a:p>
            <a:r>
              <a:rPr lang="nl-NL" sz="1200" b="1" dirty="0">
                <a:latin typeface="Courier New"/>
                <a:cs typeface="Courier New"/>
              </a:rPr>
              <a:t>tree da754751b74e4e4c8d5cb9d8c56d6562aa54160a</a:t>
            </a:r>
          </a:p>
          <a:p>
            <a:r>
              <a:rPr lang="en-US" sz="1200" b="1" dirty="0">
                <a:latin typeface="Courier New"/>
                <a:cs typeface="Courier New"/>
              </a:rPr>
              <a:t>parent 2196df43a762b65072fbf9efc2bcf2d863466b62</a:t>
            </a:r>
          </a:p>
          <a:p>
            <a:r>
              <a:rPr lang="en-US" sz="1200" b="1" dirty="0">
                <a:latin typeface="Courier New"/>
                <a:cs typeface="Courier New"/>
              </a:rPr>
              <a:t>author </a:t>
            </a:r>
            <a:r>
              <a:rPr lang="en-US" sz="1200" b="1" dirty="0" err="1">
                <a:latin typeface="Courier New"/>
                <a:cs typeface="Courier New"/>
              </a:rPr>
              <a:t>oliver.widder@gmail.com</a:t>
            </a:r>
            <a:r>
              <a:rPr lang="en-US" sz="1200" b="1" dirty="0">
                <a:latin typeface="Courier New"/>
                <a:cs typeface="Courier New"/>
              </a:rPr>
              <a:t> &lt;</a:t>
            </a:r>
            <a:r>
              <a:rPr lang="en-US" sz="1200" b="1" dirty="0" err="1">
                <a:latin typeface="Courier New"/>
                <a:cs typeface="Courier New"/>
              </a:rPr>
              <a:t>oliver.widder@gmail.com</a:t>
            </a:r>
            <a:r>
              <a:rPr lang="en-US" sz="1200" b="1" dirty="0">
                <a:latin typeface="Courier New"/>
                <a:cs typeface="Courier New"/>
              </a:rPr>
              <a:t>&gt; 1398583414 +0200</a:t>
            </a:r>
          </a:p>
          <a:p>
            <a:r>
              <a:rPr lang="en-US" sz="1200" b="1" dirty="0">
                <a:latin typeface="Courier New"/>
                <a:cs typeface="Courier New"/>
              </a:rPr>
              <a:t>committer </a:t>
            </a:r>
            <a:r>
              <a:rPr lang="en-US" sz="1200" b="1" dirty="0" err="1">
                <a:latin typeface="Courier New"/>
                <a:cs typeface="Courier New"/>
              </a:rPr>
              <a:t>oliver.widder@gmail.com</a:t>
            </a:r>
            <a:r>
              <a:rPr lang="en-US" sz="1200" b="1" dirty="0">
                <a:latin typeface="Courier New"/>
                <a:cs typeface="Courier New"/>
              </a:rPr>
              <a:t> &lt;</a:t>
            </a:r>
            <a:r>
              <a:rPr lang="en-US" sz="1200" b="1" dirty="0" err="1">
                <a:latin typeface="Courier New"/>
                <a:cs typeface="Courier New"/>
              </a:rPr>
              <a:t>oliver.widder@gmail.com</a:t>
            </a:r>
            <a:r>
              <a:rPr lang="en-US" sz="1200" b="1" dirty="0">
                <a:latin typeface="Courier New"/>
                <a:cs typeface="Courier New"/>
              </a:rPr>
              <a:t>&gt; 1398583414 +0200</a:t>
            </a:r>
            <a:endParaRPr lang="de-DE" sz="1200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cat</a:t>
            </a:r>
            <a:r>
              <a:rPr lang="de-DE" b="1" dirty="0" smtClean="0">
                <a:latin typeface="Courier New"/>
                <a:cs typeface="Courier New"/>
              </a:rPr>
              <a:t>-file –p da754</a:t>
            </a:r>
          </a:p>
          <a:p>
            <a:r>
              <a:rPr lang="nl-NL" sz="1200" b="1" dirty="0">
                <a:latin typeface="Courier New"/>
                <a:cs typeface="Courier New"/>
              </a:rPr>
              <a:t>100644 </a:t>
            </a:r>
            <a:r>
              <a:rPr lang="nl-NL" sz="1200" b="1" dirty="0" err="1">
                <a:latin typeface="Courier New"/>
                <a:cs typeface="Courier New"/>
              </a:rPr>
              <a:t>blob</a:t>
            </a:r>
            <a:r>
              <a:rPr lang="nl-NL" sz="1200" b="1" dirty="0">
                <a:latin typeface="Courier New"/>
                <a:cs typeface="Courier New"/>
              </a:rPr>
              <a:t> aa92882e75bb267c95f24806ef9b724e52b7e07e	</a:t>
            </a:r>
            <a:r>
              <a:rPr lang="nl-NL" sz="1200" b="1" dirty="0" err="1">
                <a:latin typeface="Courier New"/>
                <a:cs typeface="Courier New"/>
              </a:rPr>
              <a:t>README.md</a:t>
            </a:r>
            <a:endParaRPr lang="nl-NL" sz="1200" b="1" dirty="0">
              <a:latin typeface="Courier New"/>
              <a:cs typeface="Courier New"/>
            </a:endParaRPr>
          </a:p>
          <a:p>
            <a:r>
              <a:rPr lang="nb-NO" sz="1200" b="1" dirty="0">
                <a:latin typeface="Courier New"/>
                <a:cs typeface="Courier New"/>
              </a:rPr>
              <a:t>100644 </a:t>
            </a:r>
            <a:r>
              <a:rPr lang="nb-NO" sz="1200" b="1" dirty="0" err="1">
                <a:latin typeface="Courier New"/>
                <a:cs typeface="Courier New"/>
              </a:rPr>
              <a:t>blob</a:t>
            </a:r>
            <a:r>
              <a:rPr lang="nb-NO" sz="1200" b="1" dirty="0">
                <a:latin typeface="Courier New"/>
                <a:cs typeface="Courier New"/>
              </a:rPr>
              <a:t> 94954abda49de8615a048f8d2e64b5de848e27a1	</a:t>
            </a:r>
            <a:r>
              <a:rPr lang="nb-NO" sz="1200" b="1" dirty="0" err="1" smtClean="0">
                <a:latin typeface="Courier New"/>
                <a:cs typeface="Courier New"/>
              </a:rPr>
              <a:t>hello.txt</a:t>
            </a:r>
            <a:endParaRPr lang="de-DE" sz="1200" b="1" dirty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 oder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ls-tree</a:t>
            </a:r>
            <a:r>
              <a:rPr lang="de-DE" b="1" dirty="0" smtClean="0">
                <a:latin typeface="Courier New"/>
                <a:cs typeface="Courier New"/>
              </a:rPr>
              <a:t> HEAD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HEAD Reference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cat</a:t>
            </a:r>
            <a:r>
              <a:rPr lang="de-DE" b="1" dirty="0" smtClean="0">
                <a:latin typeface="Courier New"/>
                <a:cs typeface="Courier New"/>
              </a:rPr>
              <a:t> .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smtClean="0">
                <a:latin typeface="Courier New"/>
                <a:cs typeface="Courier New"/>
              </a:rPr>
              <a:t>HEAD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31385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20833" y="339905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20833" y="24273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4"/>
            <a:endCxn id="10" idx="0"/>
          </p:cNvCxnSpPr>
          <p:nvPr/>
        </p:nvCxnSpPr>
        <p:spPr>
          <a:xfrm>
            <a:off x="7312799" y="2996678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143129" y="166484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40" idx="0"/>
          </p:cNvCxnSpPr>
          <p:nvPr/>
        </p:nvCxnSpPr>
        <p:spPr>
          <a:xfrm flipH="1">
            <a:off x="5785333" y="1971429"/>
            <a:ext cx="288878" cy="433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649528" y="5924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649528" y="49529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7" idx="4"/>
            <a:endCxn id="16" idx="0"/>
          </p:cNvCxnSpPr>
          <p:nvPr/>
        </p:nvCxnSpPr>
        <p:spPr>
          <a:xfrm>
            <a:off x="2941494" y="5522349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1484945" y="414250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22" name="Gerade Verbindung mit Pfeil 21"/>
          <p:cNvCxnSpPr>
            <a:stCxn id="21" idx="2"/>
            <a:endCxn id="41" idx="0"/>
          </p:cNvCxnSpPr>
          <p:nvPr/>
        </p:nvCxnSpPr>
        <p:spPr>
          <a:xfrm flipH="1">
            <a:off x="2038665" y="4449088"/>
            <a:ext cx="377362" cy="475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178455" y="366183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3" idx="2"/>
            <a:endCxn id="43" idx="7"/>
          </p:cNvCxnSpPr>
          <p:nvPr/>
        </p:nvCxnSpPr>
        <p:spPr>
          <a:xfrm flipH="1">
            <a:off x="902074" y="3968421"/>
            <a:ext cx="207463" cy="4633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638059" y="503636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3638059" y="421241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6" name="Gerade Verbindung mit Pfeil 25"/>
          <p:cNvCxnSpPr>
            <a:stCxn id="25" idx="4"/>
            <a:endCxn id="24" idx="0"/>
          </p:cNvCxnSpPr>
          <p:nvPr/>
        </p:nvCxnSpPr>
        <p:spPr>
          <a:xfrm>
            <a:off x="3930025" y="4781785"/>
            <a:ext cx="0" cy="254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24" idx="2"/>
            <a:endCxn id="17" idx="6"/>
          </p:cNvCxnSpPr>
          <p:nvPr/>
        </p:nvCxnSpPr>
        <p:spPr>
          <a:xfrm flipH="1" flipV="1">
            <a:off x="3233459" y="5237664"/>
            <a:ext cx="404600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57563" y="275668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357563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8" idx="4"/>
            <a:endCxn id="27" idx="0"/>
          </p:cNvCxnSpPr>
          <p:nvPr/>
        </p:nvCxnSpPr>
        <p:spPr>
          <a:xfrm>
            <a:off x="2649529" y="2354310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1924897" y="52663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31" idx="2"/>
            <a:endCxn id="35" idx="1"/>
          </p:cNvCxnSpPr>
          <p:nvPr/>
        </p:nvCxnSpPr>
        <p:spPr>
          <a:xfrm>
            <a:off x="2855979" y="833216"/>
            <a:ext cx="540018" cy="1035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2941494" y="102630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33" idx="2"/>
            <a:endCxn id="28" idx="7"/>
          </p:cNvCxnSpPr>
          <p:nvPr/>
        </p:nvCxnSpPr>
        <p:spPr>
          <a:xfrm flipH="1">
            <a:off x="2855979" y="1332891"/>
            <a:ext cx="1016597" cy="535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310482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6" name="Gerade Verbindung mit Pfeil 35"/>
          <p:cNvCxnSpPr>
            <a:stCxn id="35" idx="4"/>
            <a:endCxn id="27" idx="7"/>
          </p:cNvCxnSpPr>
          <p:nvPr/>
        </p:nvCxnSpPr>
        <p:spPr>
          <a:xfrm flipH="1">
            <a:off x="2855979" y="2354310"/>
            <a:ext cx="746469" cy="485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479859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7" idx="2"/>
            <a:endCxn id="28" idx="1"/>
          </p:cNvCxnSpPr>
          <p:nvPr/>
        </p:nvCxnSpPr>
        <p:spPr>
          <a:xfrm>
            <a:off x="1410941" y="1329061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bgerundete rechteckige Legende 38"/>
          <p:cNvSpPr/>
          <p:nvPr/>
        </p:nvSpPr>
        <p:spPr>
          <a:xfrm>
            <a:off x="4803656" y="5705161"/>
            <a:ext cx="2933433" cy="605884"/>
          </a:xfrm>
          <a:prstGeom prst="wedgeRoundRectCallout">
            <a:avLst>
              <a:gd name="adj1" fmla="val -94086"/>
              <a:gd name="adj2" fmla="val 1506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-i </a:t>
            </a:r>
            <a:r>
              <a:rPr lang="de-DE" dirty="0" err="1" smtClean="0"/>
              <a:t>server</a:t>
            </a:r>
            <a:r>
              <a:rPr lang="de-DE" dirty="0" smtClean="0"/>
              <a:t>/uebung5</a:t>
            </a:r>
          </a:p>
        </p:txBody>
      </p:sp>
      <p:sp>
        <p:nvSpPr>
          <p:cNvPr id="40" name="Oval 39"/>
          <p:cNvSpPr/>
          <p:nvPr/>
        </p:nvSpPr>
        <p:spPr>
          <a:xfrm>
            <a:off x="5493367" y="240504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" name="Gerade Verbindung mit Pfeil 2"/>
          <p:cNvCxnSpPr>
            <a:stCxn id="40" idx="5"/>
            <a:endCxn id="10" idx="2"/>
          </p:cNvCxnSpPr>
          <p:nvPr/>
        </p:nvCxnSpPr>
        <p:spPr>
          <a:xfrm>
            <a:off x="5991783" y="2891034"/>
            <a:ext cx="1029050" cy="7927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746699" y="492452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41" idx="5"/>
            <a:endCxn id="16" idx="1"/>
          </p:cNvCxnSpPr>
          <p:nvPr/>
        </p:nvCxnSpPr>
        <p:spPr>
          <a:xfrm>
            <a:off x="2245115" y="5410514"/>
            <a:ext cx="489928" cy="597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87589" y="484076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C‘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03658" y="43483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  <a:r>
              <a:rPr lang="de-DE" sz="1200" dirty="0" smtClean="0">
                <a:latin typeface="Courier New"/>
                <a:cs typeface="Courier New"/>
              </a:rPr>
              <a:t>‘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43" idx="4"/>
            <a:endCxn id="42" idx="2"/>
          </p:cNvCxnSpPr>
          <p:nvPr/>
        </p:nvCxnSpPr>
        <p:spPr>
          <a:xfrm>
            <a:off x="695624" y="4917754"/>
            <a:ext cx="291965" cy="207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42" idx="6"/>
            <a:endCxn id="41" idx="2"/>
          </p:cNvCxnSpPr>
          <p:nvPr/>
        </p:nvCxnSpPr>
        <p:spPr>
          <a:xfrm>
            <a:off x="1571520" y="5125446"/>
            <a:ext cx="175179" cy="837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27958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Der </a:t>
            </a:r>
            <a:r>
              <a:rPr lang="de-DE" dirty="0" err="1" smtClean="0"/>
              <a:t>Stash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423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587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Auf Start gehen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smtClean="0">
                <a:latin typeface="Courier New"/>
                <a:cs typeface="Courier New"/>
              </a:rPr>
              <a:t>uebung9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 ggf.: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/uebung9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88848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997873"/>
            <a:ext cx="1649606" cy="914400"/>
            <a:chOff x="452549" y="1270407"/>
            <a:chExt cx="1649606" cy="914400"/>
          </a:xfrm>
        </p:grpSpPr>
        <p:sp>
          <p:nvSpPr>
            <p:cNvPr id="6" name="Rechteck 5"/>
            <p:cNvSpPr/>
            <p:nvPr/>
          </p:nvSpPr>
          <p:spPr>
            <a:xfrm>
              <a:off x="452549" y="1270407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</a:t>
            </a:r>
            <a:r>
              <a:rPr lang="de-DE" dirty="0" smtClean="0"/>
              <a:t>f70f1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2220875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hello.txt:f70f1</a:t>
              </a:r>
              <a:endParaRPr lang="de-DE" sz="1200" dirty="0" smtClean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12ed7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3771733"/>
            <a:ext cx="1015463" cy="1376680"/>
            <a:chOff x="5626756" y="4200235"/>
            <a:chExt cx="1015463" cy="1376680"/>
          </a:xfrm>
        </p:grpSpPr>
        <p:sp>
          <p:nvSpPr>
            <p:cNvPr id="15" name="Oval 14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12ed7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5772739" y="4200235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72b12</a:t>
              </a:r>
              <a:endParaRPr lang="de-DE" dirty="0"/>
            </a:p>
          </p:txBody>
        </p:sp>
      </p:grpSp>
      <p:sp>
        <p:nvSpPr>
          <p:cNvPr id="17" name="Rechteck 16"/>
          <p:cNvSpPr/>
          <p:nvPr/>
        </p:nvSpPr>
        <p:spPr>
          <a:xfrm>
            <a:off x="7288636" y="377173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18" name="Gewinkelte Verbindung 17"/>
          <p:cNvCxnSpPr>
            <a:stCxn id="17" idx="1"/>
            <a:endCxn id="15" idx="6"/>
          </p:cNvCxnSpPr>
          <p:nvPr/>
        </p:nvCxnSpPr>
        <p:spPr>
          <a:xfrm rot="10800000" flipV="1">
            <a:off x="6540034" y="3925024"/>
            <a:ext cx="748603" cy="7416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398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>
                  <a:latin typeface="Courier New"/>
                  <a:cs typeface="Courier New"/>
                </a:rPr>
                <a:t>1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8429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</a:t>
            </a:r>
            <a:r>
              <a:rPr lang="de-DE" dirty="0" smtClean="0"/>
              <a:t>313cd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870223" y="2824104"/>
            <a:ext cx="2311661" cy="1063774"/>
          </a:xfrm>
          <a:prstGeom prst="wedgeRoundRectCallout">
            <a:avLst>
              <a:gd name="adj1" fmla="val -53656"/>
              <a:gd name="adj2" fmla="val -850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1 &gt;&gt; </a:t>
            </a:r>
            <a:r>
              <a:rPr lang="de-DE" dirty="0" err="1" smtClean="0"/>
              <a:t>A.txt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A.txt</a:t>
            </a:r>
            <a:endParaRPr lang="de-DE" dirty="0" smtClean="0"/>
          </a:p>
        </p:txBody>
      </p:sp>
      <p:grpSp>
        <p:nvGrpSpPr>
          <p:cNvPr id="10" name="Gruppierung 9"/>
          <p:cNvGrpSpPr/>
          <p:nvPr/>
        </p:nvGrpSpPr>
        <p:grpSpPr>
          <a:xfrm>
            <a:off x="6157313" y="570439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>
                  <a:latin typeface="Courier New"/>
                  <a:cs typeface="Courier New"/>
                </a:rPr>
                <a:t>1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54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313cd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22087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hello.txt:f70f1</a:t>
              </a:r>
              <a:endParaRPr lang="de-DE" sz="1200" dirty="0" smtClean="0">
                <a:latin typeface="Courier New"/>
                <a:cs typeface="Courier New"/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12ed7</a:t>
              </a:r>
              <a:endParaRPr lang="de-DE" dirty="0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5524570" y="3771733"/>
            <a:ext cx="1015463" cy="1376680"/>
            <a:chOff x="5626756" y="4200235"/>
            <a:chExt cx="1015463" cy="1376680"/>
          </a:xfrm>
        </p:grpSpPr>
        <p:sp>
          <p:nvSpPr>
            <p:cNvPr id="18" name="Oval 1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12ed7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772739" y="4200235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72b12</a:t>
              </a:r>
              <a:endParaRPr lang="de-DE" dirty="0"/>
            </a:p>
          </p:txBody>
        </p:sp>
      </p:grpSp>
      <p:sp>
        <p:nvSpPr>
          <p:cNvPr id="20" name="Rechteck 19"/>
          <p:cNvSpPr/>
          <p:nvPr/>
        </p:nvSpPr>
        <p:spPr>
          <a:xfrm>
            <a:off x="7288636" y="377173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stCxn id="20" idx="1"/>
            <a:endCxn id="18" idx="6"/>
          </p:cNvCxnSpPr>
          <p:nvPr/>
        </p:nvCxnSpPr>
        <p:spPr>
          <a:xfrm rot="10800000" flipV="1">
            <a:off x="6540034" y="3925024"/>
            <a:ext cx="748603" cy="7416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55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 smtClean="0">
                  <a:latin typeface="Courier New"/>
                  <a:cs typeface="Courier New"/>
                </a:rPr>
                <a:t>1</a:t>
              </a:r>
            </a:p>
            <a:p>
              <a:r>
                <a:rPr lang="de-DE" dirty="0">
                  <a:latin typeface="Courier New"/>
                  <a:cs typeface="Courier New"/>
                </a:rPr>
                <a:t>2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8429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</a:t>
            </a:r>
            <a:r>
              <a:rPr lang="de-DE" dirty="0" smtClean="0"/>
              <a:t>313cd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870223" y="2824104"/>
            <a:ext cx="2311661" cy="1063774"/>
          </a:xfrm>
          <a:prstGeom prst="wedgeRoundRectCallout">
            <a:avLst>
              <a:gd name="adj1" fmla="val -53656"/>
              <a:gd name="adj2" fmla="val -850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2 &gt;&gt; </a:t>
            </a:r>
            <a:r>
              <a:rPr lang="de-DE" dirty="0" err="1" smtClean="0"/>
              <a:t>A.txt</a:t>
            </a:r>
            <a:endParaRPr lang="de-DE" dirty="0" smtClean="0"/>
          </a:p>
        </p:txBody>
      </p:sp>
      <p:grpSp>
        <p:nvGrpSpPr>
          <p:cNvPr id="10" name="Gruppierung 9"/>
          <p:cNvGrpSpPr/>
          <p:nvPr/>
        </p:nvGrpSpPr>
        <p:grpSpPr>
          <a:xfrm>
            <a:off x="6157313" y="570439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>
                  <a:latin typeface="Courier New"/>
                  <a:cs typeface="Courier New"/>
                </a:rPr>
                <a:t>1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54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313cd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22087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hello.txt:f70f1</a:t>
              </a:r>
              <a:endParaRPr lang="de-DE" sz="1200" dirty="0" smtClean="0">
                <a:latin typeface="Courier New"/>
                <a:cs typeface="Courier New"/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12ed7</a:t>
              </a:r>
              <a:endParaRPr lang="de-DE" dirty="0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5524570" y="3771733"/>
            <a:ext cx="1015463" cy="1376680"/>
            <a:chOff x="5626756" y="4200235"/>
            <a:chExt cx="1015463" cy="1376680"/>
          </a:xfrm>
        </p:grpSpPr>
        <p:sp>
          <p:nvSpPr>
            <p:cNvPr id="18" name="Oval 1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12ed7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772739" y="4200235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72b12</a:t>
              </a:r>
              <a:endParaRPr lang="de-DE" dirty="0"/>
            </a:p>
          </p:txBody>
        </p:sp>
      </p:grpSp>
      <p:sp>
        <p:nvSpPr>
          <p:cNvPr id="20" name="Rechteck 19"/>
          <p:cNvSpPr/>
          <p:nvPr/>
        </p:nvSpPr>
        <p:spPr>
          <a:xfrm>
            <a:off x="7288636" y="377173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stCxn id="20" idx="1"/>
            <a:endCxn id="18" idx="6"/>
          </p:cNvCxnSpPr>
          <p:nvPr/>
        </p:nvCxnSpPr>
        <p:spPr>
          <a:xfrm rot="10800000" flipV="1">
            <a:off x="6540034" y="3925024"/>
            <a:ext cx="748603" cy="7416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51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 smtClean="0">
                  <a:latin typeface="Courier New"/>
                  <a:cs typeface="Courier New"/>
                </a:rPr>
                <a:t>1</a:t>
              </a:r>
            </a:p>
            <a:p>
              <a:r>
                <a:rPr lang="de-DE" dirty="0">
                  <a:latin typeface="Courier New"/>
                  <a:cs typeface="Courier New"/>
                </a:rPr>
                <a:t>2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8429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</a:t>
            </a:r>
            <a:r>
              <a:rPr lang="de-DE" dirty="0" smtClean="0"/>
              <a:t>313cd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870223" y="2824104"/>
            <a:ext cx="2311661" cy="1063774"/>
          </a:xfrm>
          <a:prstGeom prst="wedgeRoundRectCallout">
            <a:avLst>
              <a:gd name="adj1" fmla="val -53656"/>
              <a:gd name="adj2" fmla="val -850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2 &gt;&gt; </a:t>
            </a:r>
            <a:r>
              <a:rPr lang="de-DE" dirty="0" err="1" smtClean="0"/>
              <a:t>A.txt</a:t>
            </a:r>
            <a:endParaRPr lang="de-DE" dirty="0" smtClean="0"/>
          </a:p>
        </p:txBody>
      </p:sp>
      <p:grpSp>
        <p:nvGrpSpPr>
          <p:cNvPr id="10" name="Gruppierung 9"/>
          <p:cNvGrpSpPr/>
          <p:nvPr/>
        </p:nvGrpSpPr>
        <p:grpSpPr>
          <a:xfrm>
            <a:off x="6157313" y="570439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>
                  <a:latin typeface="Courier New"/>
                  <a:cs typeface="Courier New"/>
                </a:rPr>
                <a:t>1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54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313cd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22087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hello.txt:f70f1</a:t>
              </a:r>
              <a:endParaRPr lang="de-DE" sz="1200" dirty="0" smtClean="0">
                <a:latin typeface="Courier New"/>
                <a:cs typeface="Courier New"/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12ed7</a:t>
              </a:r>
              <a:endParaRPr lang="de-DE" dirty="0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5524570" y="3771733"/>
            <a:ext cx="1015463" cy="1376680"/>
            <a:chOff x="5626756" y="4200235"/>
            <a:chExt cx="1015463" cy="1376680"/>
          </a:xfrm>
        </p:grpSpPr>
        <p:sp>
          <p:nvSpPr>
            <p:cNvPr id="18" name="Oval 1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12ed7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772739" y="4200235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72b12</a:t>
              </a:r>
              <a:endParaRPr lang="de-DE" dirty="0"/>
            </a:p>
          </p:txBody>
        </p:sp>
      </p:grpSp>
      <p:sp>
        <p:nvSpPr>
          <p:cNvPr id="20" name="Rechteck 19"/>
          <p:cNvSpPr/>
          <p:nvPr/>
        </p:nvSpPr>
        <p:spPr>
          <a:xfrm>
            <a:off x="7288636" y="377173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stCxn id="20" idx="1"/>
            <a:endCxn id="18" idx="6"/>
          </p:cNvCxnSpPr>
          <p:nvPr/>
        </p:nvCxnSpPr>
        <p:spPr>
          <a:xfrm rot="10800000" flipV="1">
            <a:off x="6540034" y="3925024"/>
            <a:ext cx="748603" cy="7416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814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7249288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Stash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ansehen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stash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</a:t>
            </a:r>
            <a:r>
              <a:rPr lang="de-DE" b="1" dirty="0" err="1" smtClean="0">
                <a:latin typeface="Courier New"/>
                <a:cs typeface="Courier New"/>
              </a:rPr>
              <a:t>commit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stash</a:t>
            </a:r>
            <a:r>
              <a:rPr lang="de-DE" b="1" dirty="0" smtClean="0">
                <a:latin typeface="Courier New"/>
                <a:cs typeface="Courier New"/>
              </a:rPr>
              <a:t> ansehen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cat</a:t>
            </a:r>
            <a:r>
              <a:rPr lang="de-DE" b="1" dirty="0" smtClean="0">
                <a:latin typeface="Courier New"/>
                <a:cs typeface="Courier New"/>
              </a:rPr>
              <a:t>-file –p 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stash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ls-tree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stash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</a:t>
            </a:r>
            <a:r>
              <a:rPr lang="de-DE" b="1" dirty="0" err="1" smtClean="0">
                <a:latin typeface="Courier New"/>
                <a:cs typeface="Courier New"/>
              </a:rPr>
              <a:t>A.txt</a:t>
            </a:r>
            <a:r>
              <a:rPr lang="de-DE" b="1" dirty="0" smtClean="0">
                <a:latin typeface="Courier New"/>
                <a:cs typeface="Courier New"/>
              </a:rPr>
              <a:t> (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stash</a:t>
            </a:r>
            <a:r>
              <a:rPr lang="de-DE" b="1" dirty="0" smtClean="0">
                <a:latin typeface="Courier New"/>
                <a:cs typeface="Courier New"/>
              </a:rPr>
              <a:t>) ansehen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</a:t>
            </a:r>
            <a:r>
              <a:rPr lang="de-DE" b="1" dirty="0" err="1" smtClean="0">
                <a:latin typeface="Courier New"/>
                <a:cs typeface="Courier New"/>
              </a:rPr>
              <a:t>at</a:t>
            </a:r>
            <a:r>
              <a:rPr lang="de-DE" b="1" dirty="0" smtClean="0">
                <a:latin typeface="Courier New"/>
                <a:cs typeface="Courier New"/>
              </a:rPr>
              <a:t>-file –p 853b6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2. Vater von 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stash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anshen</a:t>
            </a:r>
            <a:r>
              <a:rPr lang="de-DE" b="1" dirty="0" smtClean="0">
                <a:latin typeface="Courier New"/>
                <a:cs typeface="Courier New"/>
              </a:rPr>
              <a:t> (1.Vater = HEAD)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ls-tree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/stash</a:t>
            </a:r>
            <a:r>
              <a:rPr lang="de-DE" b="1" dirty="0" smtClean="0">
                <a:latin typeface="Courier New"/>
                <a:cs typeface="Courier New"/>
              </a:rPr>
              <a:t>^2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</a:t>
            </a:r>
            <a:r>
              <a:rPr lang="de-DE" b="1" dirty="0" err="1" smtClean="0">
                <a:latin typeface="Courier New"/>
                <a:cs typeface="Courier New"/>
              </a:rPr>
              <a:t>A.txt</a:t>
            </a:r>
            <a:r>
              <a:rPr lang="de-DE" b="1" dirty="0" smtClean="0">
                <a:latin typeface="Courier New"/>
                <a:cs typeface="Courier New"/>
              </a:rPr>
              <a:t> (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/stash</a:t>
            </a:r>
            <a:r>
              <a:rPr lang="de-DE" b="1" dirty="0" smtClean="0">
                <a:latin typeface="Courier New"/>
                <a:cs typeface="Courier New"/>
              </a:rPr>
              <a:t>^2) ansehen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cat</a:t>
            </a:r>
            <a:r>
              <a:rPr lang="de-DE" b="1" dirty="0" smtClean="0">
                <a:latin typeface="Courier New"/>
                <a:cs typeface="Courier New"/>
              </a:rPr>
              <a:t>-file –p </a:t>
            </a:r>
            <a:r>
              <a:rPr lang="de-DE" b="1" dirty="0" smtClean="0">
                <a:latin typeface="Courier New"/>
                <a:cs typeface="Courier New"/>
              </a:rPr>
              <a:t>313cd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62094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8429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</a:t>
            </a:r>
            <a:r>
              <a:rPr lang="de-DE" dirty="0" smtClean="0"/>
              <a:t>f70f1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884279" y="2774923"/>
            <a:ext cx="2311661" cy="1063774"/>
          </a:xfrm>
          <a:prstGeom prst="wedgeRoundRectCallout">
            <a:avLst>
              <a:gd name="adj1" fmla="val -53656"/>
              <a:gd name="adj2" fmla="val -850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stash</a:t>
            </a:r>
            <a:endParaRPr lang="de-DE" dirty="0" smtClean="0"/>
          </a:p>
        </p:txBody>
      </p:sp>
      <p:grpSp>
        <p:nvGrpSpPr>
          <p:cNvPr id="10" name="Gruppierung 9"/>
          <p:cNvGrpSpPr/>
          <p:nvPr/>
        </p:nvGrpSpPr>
        <p:grpSpPr>
          <a:xfrm>
            <a:off x="6157313" y="570439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>
                  <a:latin typeface="Courier New"/>
                  <a:cs typeface="Courier New"/>
                </a:rPr>
                <a:t>1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54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313cd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22087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hello.txt:f70f1</a:t>
              </a:r>
              <a:endParaRPr lang="de-DE" sz="1200" dirty="0" smtClean="0">
                <a:latin typeface="Courier New"/>
                <a:cs typeface="Courier New"/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12ed7</a:t>
              </a:r>
              <a:endParaRPr lang="de-DE" dirty="0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5524570" y="4143493"/>
            <a:ext cx="1015463" cy="1376680"/>
            <a:chOff x="5626756" y="4200235"/>
            <a:chExt cx="1015463" cy="1376680"/>
          </a:xfrm>
        </p:grpSpPr>
        <p:sp>
          <p:nvSpPr>
            <p:cNvPr id="18" name="Oval 1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12ed7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772739" y="4200235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72b12</a:t>
              </a:r>
              <a:endParaRPr lang="de-DE" dirty="0"/>
            </a:p>
          </p:txBody>
        </p:sp>
      </p:grpSp>
      <p:cxnSp>
        <p:nvCxnSpPr>
          <p:cNvPr id="21" name="Gewinkelte Verbindung 20"/>
          <p:cNvCxnSpPr>
            <a:stCxn id="20" idx="1"/>
            <a:endCxn id="18" idx="6"/>
          </p:cNvCxnSpPr>
          <p:nvPr/>
        </p:nvCxnSpPr>
        <p:spPr>
          <a:xfrm rot="10800000" flipV="1">
            <a:off x="6540034" y="4467174"/>
            <a:ext cx="748603" cy="5712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uppierung 21"/>
          <p:cNvGrpSpPr/>
          <p:nvPr/>
        </p:nvGrpSpPr>
        <p:grpSpPr>
          <a:xfrm>
            <a:off x="7033209" y="452805"/>
            <a:ext cx="1751792" cy="1283732"/>
            <a:chOff x="452549" y="1270407"/>
            <a:chExt cx="1751792" cy="1283732"/>
          </a:xfrm>
        </p:grpSpPr>
        <p:sp>
          <p:nvSpPr>
            <p:cNvPr id="23" name="Rechteck 22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 smtClean="0">
                  <a:latin typeface="Courier New"/>
                  <a:cs typeface="Courier New"/>
                </a:rPr>
                <a:t>1</a:t>
              </a:r>
            </a:p>
            <a:p>
              <a:r>
                <a:rPr lang="de-DE" dirty="0">
                  <a:latin typeface="Courier New"/>
                  <a:cs typeface="Courier New"/>
                </a:rPr>
                <a:t>2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52549" y="1270407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853b6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5670553" y="2890741"/>
            <a:ext cx="1751792" cy="1283732"/>
            <a:chOff x="452549" y="1270407"/>
            <a:chExt cx="1751792" cy="1283732"/>
          </a:xfrm>
        </p:grpSpPr>
        <p:sp>
          <p:nvSpPr>
            <p:cNvPr id="26" name="Rechteck 2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hello.txt:853b6</a:t>
              </a:r>
              <a:endParaRPr lang="de-DE" sz="1200" dirty="0" smtClean="0">
                <a:latin typeface="Courier New"/>
                <a:cs typeface="Courier New"/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4ed01</a:t>
              </a:r>
              <a:endParaRPr lang="de-DE" dirty="0"/>
            </a:p>
          </p:txBody>
        </p:sp>
      </p:grpSp>
      <p:grpSp>
        <p:nvGrpSpPr>
          <p:cNvPr id="28" name="Gruppierung 27"/>
          <p:cNvGrpSpPr/>
          <p:nvPr/>
        </p:nvGrpSpPr>
        <p:grpSpPr>
          <a:xfrm>
            <a:off x="7373366" y="2268151"/>
            <a:ext cx="1751792" cy="1283732"/>
            <a:chOff x="452549" y="1270407"/>
            <a:chExt cx="1751792" cy="1283732"/>
          </a:xfrm>
        </p:grpSpPr>
        <p:sp>
          <p:nvSpPr>
            <p:cNvPr id="29" name="Rechteck 28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hello.txt:313cd</a:t>
              </a:r>
              <a:endParaRPr lang="de-DE" sz="1200" dirty="0" smtClean="0">
                <a:latin typeface="Courier New"/>
                <a:cs typeface="Courier New"/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452549" y="1270407"/>
              <a:ext cx="761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542ea</a:t>
              </a:r>
              <a:endParaRPr lang="de-DE" dirty="0"/>
            </a:p>
          </p:txBody>
        </p:sp>
      </p:grpSp>
      <p:sp>
        <p:nvSpPr>
          <p:cNvPr id="20" name="Rechteck 19"/>
          <p:cNvSpPr/>
          <p:nvPr/>
        </p:nvSpPr>
        <p:spPr>
          <a:xfrm>
            <a:off x="7288636" y="431388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grpSp>
        <p:nvGrpSpPr>
          <p:cNvPr id="31" name="Gruppierung 30"/>
          <p:cNvGrpSpPr/>
          <p:nvPr/>
        </p:nvGrpSpPr>
        <p:grpSpPr>
          <a:xfrm>
            <a:off x="5560379" y="5481320"/>
            <a:ext cx="1015463" cy="1376680"/>
            <a:chOff x="5626756" y="4200235"/>
            <a:chExt cx="1015463" cy="1376680"/>
          </a:xfrm>
        </p:grpSpPr>
        <p:sp>
          <p:nvSpPr>
            <p:cNvPr id="32" name="Oval 31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542ea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5772739" y="4200235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b4ac7</a:t>
              </a:r>
              <a:endParaRPr lang="de-DE" dirty="0"/>
            </a:p>
          </p:txBody>
        </p:sp>
      </p:grpSp>
      <p:cxnSp>
        <p:nvCxnSpPr>
          <p:cNvPr id="34" name="Gerade Verbindung mit Pfeil 33"/>
          <p:cNvCxnSpPr>
            <a:stCxn id="32" idx="1"/>
            <a:endCxn id="18" idx="3"/>
          </p:cNvCxnSpPr>
          <p:nvPr/>
        </p:nvCxnSpPr>
        <p:spPr>
          <a:xfrm flipH="1" flipV="1">
            <a:off x="5673281" y="5379064"/>
            <a:ext cx="35809" cy="65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uppierung 34"/>
          <p:cNvGrpSpPr/>
          <p:nvPr/>
        </p:nvGrpSpPr>
        <p:grpSpPr>
          <a:xfrm>
            <a:off x="7041242" y="5314712"/>
            <a:ext cx="1015463" cy="1376680"/>
            <a:chOff x="5626756" y="4200235"/>
            <a:chExt cx="1015463" cy="1376680"/>
          </a:xfrm>
        </p:grpSpPr>
        <p:sp>
          <p:nvSpPr>
            <p:cNvPr id="36" name="Oval 35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4ed01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31a91</a:t>
              </a:r>
              <a:endParaRPr lang="de-DE" dirty="0"/>
            </a:p>
          </p:txBody>
        </p:sp>
      </p:grpSp>
      <p:cxnSp>
        <p:nvCxnSpPr>
          <p:cNvPr id="39" name="Gerade Verbindung mit Pfeil 38"/>
          <p:cNvCxnSpPr>
            <a:stCxn id="36" idx="2"/>
            <a:endCxn id="32" idx="6"/>
          </p:cNvCxnSpPr>
          <p:nvPr/>
        </p:nvCxnSpPr>
        <p:spPr>
          <a:xfrm flipH="1">
            <a:off x="6575842" y="6209617"/>
            <a:ext cx="465400" cy="166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6" idx="1"/>
            <a:endCxn id="18" idx="5"/>
          </p:cNvCxnSpPr>
          <p:nvPr/>
        </p:nvCxnSpPr>
        <p:spPr>
          <a:xfrm flipH="1" flipV="1">
            <a:off x="6391322" y="5379064"/>
            <a:ext cx="798631" cy="489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7807129" y="5038398"/>
            <a:ext cx="1165187" cy="276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refs</a:t>
            </a:r>
            <a:r>
              <a:rPr lang="de-DE" dirty="0" smtClean="0"/>
              <a:t>/</a:t>
            </a:r>
            <a:r>
              <a:rPr lang="de-DE" dirty="0" err="1" smtClean="0"/>
              <a:t>stash</a:t>
            </a:r>
            <a:endParaRPr lang="de-DE" dirty="0"/>
          </a:p>
        </p:txBody>
      </p:sp>
      <p:cxnSp>
        <p:nvCxnSpPr>
          <p:cNvPr id="44" name="Gewinkelte Verbindung 43"/>
          <p:cNvCxnSpPr>
            <a:stCxn id="42" idx="2"/>
            <a:endCxn id="36" idx="6"/>
          </p:cNvCxnSpPr>
          <p:nvPr/>
        </p:nvCxnSpPr>
        <p:spPr>
          <a:xfrm rot="5400000">
            <a:off x="7775762" y="5595655"/>
            <a:ext cx="894905" cy="33301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550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 smtClean="0">
                  <a:latin typeface="Courier New"/>
                  <a:cs typeface="Courier New"/>
                </a:rPr>
                <a:t>1</a:t>
              </a:r>
            </a:p>
            <a:p>
              <a:r>
                <a:rPr lang="de-DE" dirty="0">
                  <a:latin typeface="Courier New"/>
                  <a:cs typeface="Courier New"/>
                </a:rPr>
                <a:t>2</a:t>
              </a:r>
              <a:endParaRPr lang="de-DE" dirty="0" smtClean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8429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</a:t>
            </a:r>
            <a:r>
              <a:rPr lang="de-DE" dirty="0" smtClean="0"/>
              <a:t>f70f1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884279" y="2774923"/>
            <a:ext cx="2311661" cy="1063774"/>
          </a:xfrm>
          <a:prstGeom prst="wedgeRoundRectCallout">
            <a:avLst>
              <a:gd name="adj1" fmla="val -53656"/>
              <a:gd name="adj2" fmla="val -850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stash</a:t>
            </a:r>
            <a:r>
              <a:rPr lang="de-DE" dirty="0" smtClean="0"/>
              <a:t> </a:t>
            </a:r>
            <a:r>
              <a:rPr lang="de-DE" dirty="0" err="1" smtClean="0"/>
              <a:t>apply</a:t>
            </a:r>
            <a:endParaRPr lang="de-DE" dirty="0" smtClean="0"/>
          </a:p>
        </p:txBody>
      </p:sp>
      <p:grpSp>
        <p:nvGrpSpPr>
          <p:cNvPr id="10" name="Gruppierung 9"/>
          <p:cNvGrpSpPr/>
          <p:nvPr/>
        </p:nvGrpSpPr>
        <p:grpSpPr>
          <a:xfrm>
            <a:off x="6157313" y="570439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>
                  <a:latin typeface="Courier New"/>
                  <a:cs typeface="Courier New"/>
                </a:rPr>
                <a:t>1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54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313cd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22087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hello.txt:f70f1</a:t>
              </a:r>
              <a:endParaRPr lang="de-DE" sz="1200" dirty="0" smtClean="0">
                <a:latin typeface="Courier New"/>
                <a:cs typeface="Courier New"/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12ed7</a:t>
              </a:r>
              <a:endParaRPr lang="de-DE" dirty="0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5524570" y="4143493"/>
            <a:ext cx="1015463" cy="1376680"/>
            <a:chOff x="5626756" y="4200235"/>
            <a:chExt cx="1015463" cy="1376680"/>
          </a:xfrm>
        </p:grpSpPr>
        <p:sp>
          <p:nvSpPr>
            <p:cNvPr id="18" name="Oval 1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12ed7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772739" y="4200235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72b12</a:t>
              </a:r>
              <a:endParaRPr lang="de-DE" dirty="0"/>
            </a:p>
          </p:txBody>
        </p:sp>
      </p:grpSp>
      <p:cxnSp>
        <p:nvCxnSpPr>
          <p:cNvPr id="21" name="Gewinkelte Verbindung 20"/>
          <p:cNvCxnSpPr>
            <a:stCxn id="20" idx="1"/>
            <a:endCxn id="18" idx="6"/>
          </p:cNvCxnSpPr>
          <p:nvPr/>
        </p:nvCxnSpPr>
        <p:spPr>
          <a:xfrm rot="10800000" flipV="1">
            <a:off x="6540034" y="4467174"/>
            <a:ext cx="748603" cy="5712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uppierung 21"/>
          <p:cNvGrpSpPr/>
          <p:nvPr/>
        </p:nvGrpSpPr>
        <p:grpSpPr>
          <a:xfrm>
            <a:off x="7033209" y="452805"/>
            <a:ext cx="1751792" cy="1283732"/>
            <a:chOff x="452549" y="1270407"/>
            <a:chExt cx="1751792" cy="1283732"/>
          </a:xfrm>
        </p:grpSpPr>
        <p:sp>
          <p:nvSpPr>
            <p:cNvPr id="23" name="Rechteck 22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 smtClean="0">
                  <a:latin typeface="Courier New"/>
                  <a:cs typeface="Courier New"/>
                </a:rPr>
                <a:t>1</a:t>
              </a:r>
            </a:p>
            <a:p>
              <a:r>
                <a:rPr lang="de-DE" dirty="0">
                  <a:latin typeface="Courier New"/>
                  <a:cs typeface="Courier New"/>
                </a:rPr>
                <a:t>2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52549" y="1270407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853b6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5670553" y="2890741"/>
            <a:ext cx="1751792" cy="1283732"/>
            <a:chOff x="452549" y="1270407"/>
            <a:chExt cx="1751792" cy="1283732"/>
          </a:xfrm>
        </p:grpSpPr>
        <p:sp>
          <p:nvSpPr>
            <p:cNvPr id="26" name="Rechteck 2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hello.txt:853b6</a:t>
              </a:r>
              <a:endParaRPr lang="de-DE" sz="1200" dirty="0" smtClean="0">
                <a:latin typeface="Courier New"/>
                <a:cs typeface="Courier New"/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4ed01</a:t>
              </a:r>
              <a:endParaRPr lang="de-DE" dirty="0"/>
            </a:p>
          </p:txBody>
        </p:sp>
      </p:grpSp>
      <p:grpSp>
        <p:nvGrpSpPr>
          <p:cNvPr id="28" name="Gruppierung 27"/>
          <p:cNvGrpSpPr/>
          <p:nvPr/>
        </p:nvGrpSpPr>
        <p:grpSpPr>
          <a:xfrm>
            <a:off x="7373366" y="2268151"/>
            <a:ext cx="1751792" cy="1283732"/>
            <a:chOff x="452549" y="1270407"/>
            <a:chExt cx="1751792" cy="1283732"/>
          </a:xfrm>
        </p:grpSpPr>
        <p:sp>
          <p:nvSpPr>
            <p:cNvPr id="29" name="Rechteck 28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hello.txt:313cd</a:t>
              </a:r>
              <a:endParaRPr lang="de-DE" sz="1200" dirty="0" smtClean="0">
                <a:latin typeface="Courier New"/>
                <a:cs typeface="Courier New"/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452549" y="1270407"/>
              <a:ext cx="761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542ea</a:t>
              </a:r>
              <a:endParaRPr lang="de-DE" dirty="0"/>
            </a:p>
          </p:txBody>
        </p:sp>
      </p:grpSp>
      <p:sp>
        <p:nvSpPr>
          <p:cNvPr id="20" name="Rechteck 19"/>
          <p:cNvSpPr/>
          <p:nvPr/>
        </p:nvSpPr>
        <p:spPr>
          <a:xfrm>
            <a:off x="7288636" y="431388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grpSp>
        <p:nvGrpSpPr>
          <p:cNvPr id="31" name="Gruppierung 30"/>
          <p:cNvGrpSpPr/>
          <p:nvPr/>
        </p:nvGrpSpPr>
        <p:grpSpPr>
          <a:xfrm>
            <a:off x="5560379" y="5481320"/>
            <a:ext cx="1015463" cy="1376680"/>
            <a:chOff x="5626756" y="4200235"/>
            <a:chExt cx="1015463" cy="1376680"/>
          </a:xfrm>
        </p:grpSpPr>
        <p:sp>
          <p:nvSpPr>
            <p:cNvPr id="32" name="Oval 31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542ea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5772739" y="4200235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b4ac7</a:t>
              </a:r>
              <a:endParaRPr lang="de-DE" dirty="0"/>
            </a:p>
          </p:txBody>
        </p:sp>
      </p:grpSp>
      <p:cxnSp>
        <p:nvCxnSpPr>
          <p:cNvPr id="34" name="Gerade Verbindung mit Pfeil 33"/>
          <p:cNvCxnSpPr>
            <a:stCxn id="32" idx="1"/>
            <a:endCxn id="18" idx="3"/>
          </p:cNvCxnSpPr>
          <p:nvPr/>
        </p:nvCxnSpPr>
        <p:spPr>
          <a:xfrm flipH="1" flipV="1">
            <a:off x="5673281" y="5379064"/>
            <a:ext cx="35809" cy="65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uppierung 34"/>
          <p:cNvGrpSpPr/>
          <p:nvPr/>
        </p:nvGrpSpPr>
        <p:grpSpPr>
          <a:xfrm>
            <a:off x="7041242" y="5314712"/>
            <a:ext cx="1015463" cy="1376680"/>
            <a:chOff x="5626756" y="4200235"/>
            <a:chExt cx="1015463" cy="1376680"/>
          </a:xfrm>
        </p:grpSpPr>
        <p:sp>
          <p:nvSpPr>
            <p:cNvPr id="36" name="Oval 35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4ed01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31a91</a:t>
              </a:r>
              <a:endParaRPr lang="de-DE" dirty="0"/>
            </a:p>
          </p:txBody>
        </p:sp>
      </p:grpSp>
      <p:cxnSp>
        <p:nvCxnSpPr>
          <p:cNvPr id="39" name="Gerade Verbindung mit Pfeil 38"/>
          <p:cNvCxnSpPr>
            <a:stCxn id="36" idx="2"/>
            <a:endCxn id="32" idx="6"/>
          </p:cNvCxnSpPr>
          <p:nvPr/>
        </p:nvCxnSpPr>
        <p:spPr>
          <a:xfrm flipH="1">
            <a:off x="6575842" y="6209617"/>
            <a:ext cx="465400" cy="166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6" idx="1"/>
            <a:endCxn id="18" idx="5"/>
          </p:cNvCxnSpPr>
          <p:nvPr/>
        </p:nvCxnSpPr>
        <p:spPr>
          <a:xfrm flipH="1" flipV="1">
            <a:off x="6391322" y="5379064"/>
            <a:ext cx="798631" cy="489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7807129" y="5038398"/>
            <a:ext cx="1165187" cy="276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refs</a:t>
            </a:r>
            <a:r>
              <a:rPr lang="de-DE" dirty="0" smtClean="0"/>
              <a:t>/</a:t>
            </a:r>
            <a:r>
              <a:rPr lang="de-DE" dirty="0" err="1" smtClean="0"/>
              <a:t>stash</a:t>
            </a:r>
            <a:endParaRPr lang="de-DE" dirty="0"/>
          </a:p>
        </p:txBody>
      </p:sp>
      <p:cxnSp>
        <p:nvCxnSpPr>
          <p:cNvPr id="44" name="Gewinkelte Verbindung 43"/>
          <p:cNvCxnSpPr>
            <a:stCxn id="42" idx="2"/>
            <a:endCxn id="36" idx="6"/>
          </p:cNvCxnSpPr>
          <p:nvPr/>
        </p:nvCxnSpPr>
        <p:spPr>
          <a:xfrm rot="5400000">
            <a:off x="7775762" y="5595655"/>
            <a:ext cx="894905" cy="33301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214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File Modes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282023" y="1493979"/>
            <a:ext cx="81119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/>
                <a:cs typeface="Courier New"/>
              </a:rPr>
              <a:t>0100000000000000 (040000): Directory</a:t>
            </a:r>
          </a:p>
          <a:p>
            <a:r>
              <a:rPr lang="en-US" sz="1400" b="1" dirty="0">
                <a:latin typeface="Courier New"/>
                <a:cs typeface="Courier New"/>
              </a:rPr>
              <a:t>1000000110100100 (100644): Regular non-executable file</a:t>
            </a:r>
          </a:p>
          <a:p>
            <a:r>
              <a:rPr lang="en-US" sz="1400" b="1" dirty="0">
                <a:latin typeface="Courier New"/>
                <a:cs typeface="Courier New"/>
              </a:rPr>
              <a:t>1000000110110100 (100664): Regular non-executable group-writeable file</a:t>
            </a:r>
          </a:p>
          <a:p>
            <a:r>
              <a:rPr lang="en-US" sz="1400" b="1" dirty="0">
                <a:latin typeface="Courier New"/>
                <a:cs typeface="Courier New"/>
              </a:rPr>
              <a:t>1000000111101101 (100755): Regular executable file</a:t>
            </a:r>
          </a:p>
          <a:p>
            <a:r>
              <a:rPr lang="en-US" sz="1400" b="1" dirty="0">
                <a:latin typeface="Courier New"/>
                <a:cs typeface="Courier New"/>
              </a:rPr>
              <a:t>1010000000000000 (120000): Symbolic link</a:t>
            </a:r>
          </a:p>
          <a:p>
            <a:r>
              <a:rPr lang="en-US" sz="1400" b="1" dirty="0">
                <a:latin typeface="Courier New"/>
                <a:cs typeface="Courier New"/>
              </a:rPr>
              <a:t>1110000000000000 (160000): </a:t>
            </a:r>
            <a:r>
              <a:rPr lang="en-US" sz="1400" b="1" dirty="0" err="1">
                <a:latin typeface="Courier New"/>
                <a:cs typeface="Courier New"/>
              </a:rPr>
              <a:t>Gitlink</a:t>
            </a:r>
            <a:endParaRPr lang="en-US" sz="1400" b="1" dirty="0">
              <a:latin typeface="Courier New"/>
              <a:cs typeface="Courier New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18975" y="3316179"/>
            <a:ext cx="868597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>
                <a:latin typeface="Courier New"/>
                <a:cs typeface="Courier New"/>
              </a:rPr>
              <a:t>32-bit </a:t>
            </a:r>
            <a:r>
              <a:rPr lang="de-DE" sz="1400" b="1" dirty="0" err="1">
                <a:latin typeface="Courier New"/>
                <a:cs typeface="Courier New"/>
              </a:rPr>
              <a:t>mode</a:t>
            </a:r>
            <a:r>
              <a:rPr lang="de-DE" sz="1400" b="1" dirty="0">
                <a:latin typeface="Courier New"/>
                <a:cs typeface="Courier New"/>
              </a:rPr>
              <a:t>, </a:t>
            </a:r>
            <a:r>
              <a:rPr lang="de-DE" sz="1400" b="1" dirty="0" err="1">
                <a:latin typeface="Courier New"/>
                <a:cs typeface="Courier New"/>
              </a:rPr>
              <a:t>split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into</a:t>
            </a:r>
            <a:r>
              <a:rPr lang="de-DE" sz="1400" b="1" dirty="0">
                <a:latin typeface="Courier New"/>
                <a:cs typeface="Courier New"/>
              </a:rPr>
              <a:t> (high </a:t>
            </a:r>
            <a:r>
              <a:rPr lang="de-DE" sz="1400" b="1" dirty="0" err="1">
                <a:latin typeface="Courier New"/>
                <a:cs typeface="Courier New"/>
              </a:rPr>
              <a:t>to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low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bits</a:t>
            </a:r>
            <a:r>
              <a:rPr lang="de-DE" sz="1400" b="1" dirty="0">
                <a:latin typeface="Courier New"/>
                <a:cs typeface="Courier New"/>
              </a:rPr>
              <a:t>)</a:t>
            </a:r>
          </a:p>
          <a:p>
            <a:endParaRPr lang="de-DE" sz="1400" b="1" dirty="0">
              <a:latin typeface="Courier New"/>
              <a:cs typeface="Courier New"/>
            </a:endParaRPr>
          </a:p>
          <a:p>
            <a:r>
              <a:rPr lang="de-DE" sz="1400" b="1" dirty="0">
                <a:latin typeface="Courier New"/>
                <a:cs typeface="Courier New"/>
              </a:rPr>
              <a:t>    4-bit </a:t>
            </a:r>
            <a:r>
              <a:rPr lang="de-DE" sz="1400" b="1" dirty="0" err="1">
                <a:latin typeface="Courier New"/>
                <a:cs typeface="Courier New"/>
              </a:rPr>
              <a:t>object</a:t>
            </a:r>
            <a:r>
              <a:rPr lang="de-DE" sz="1400" b="1" dirty="0">
                <a:latin typeface="Courier New"/>
                <a:cs typeface="Courier New"/>
              </a:rPr>
              <a:t> type</a:t>
            </a:r>
          </a:p>
          <a:p>
            <a:r>
              <a:rPr lang="de-DE" sz="1400" b="1" dirty="0">
                <a:latin typeface="Courier New"/>
                <a:cs typeface="Courier New"/>
              </a:rPr>
              <a:t>      valid </a:t>
            </a:r>
            <a:r>
              <a:rPr lang="de-DE" sz="1400" b="1" dirty="0" err="1">
                <a:latin typeface="Courier New"/>
                <a:cs typeface="Courier New"/>
              </a:rPr>
              <a:t>values</a:t>
            </a:r>
            <a:r>
              <a:rPr lang="de-DE" sz="1400" b="1" dirty="0">
                <a:latin typeface="Courier New"/>
                <a:cs typeface="Courier New"/>
              </a:rPr>
              <a:t> in </a:t>
            </a:r>
            <a:r>
              <a:rPr lang="de-DE" sz="1400" b="1" dirty="0" err="1">
                <a:latin typeface="Courier New"/>
                <a:cs typeface="Courier New"/>
              </a:rPr>
              <a:t>binary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are</a:t>
            </a:r>
            <a:r>
              <a:rPr lang="de-DE" sz="1400" b="1" dirty="0">
                <a:latin typeface="Courier New"/>
                <a:cs typeface="Courier New"/>
              </a:rPr>
              <a:t> 1000 (</a:t>
            </a:r>
            <a:r>
              <a:rPr lang="de-DE" sz="1400" b="1" dirty="0" err="1">
                <a:latin typeface="Courier New"/>
                <a:cs typeface="Courier New"/>
              </a:rPr>
              <a:t>regular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file</a:t>
            </a:r>
            <a:r>
              <a:rPr lang="de-DE" sz="1400" b="1" dirty="0">
                <a:latin typeface="Courier New"/>
                <a:cs typeface="Courier New"/>
              </a:rPr>
              <a:t>), 1010 (</a:t>
            </a:r>
            <a:r>
              <a:rPr lang="de-DE" sz="1400" b="1" dirty="0" err="1">
                <a:latin typeface="Courier New"/>
                <a:cs typeface="Courier New"/>
              </a:rPr>
              <a:t>symbolic</a:t>
            </a:r>
            <a:r>
              <a:rPr lang="de-DE" sz="1400" b="1" dirty="0">
                <a:latin typeface="Courier New"/>
                <a:cs typeface="Courier New"/>
              </a:rPr>
              <a:t> link)</a:t>
            </a:r>
          </a:p>
          <a:p>
            <a:r>
              <a:rPr lang="de-DE" sz="1400" b="1" dirty="0">
                <a:latin typeface="Courier New"/>
                <a:cs typeface="Courier New"/>
              </a:rPr>
              <a:t>      </a:t>
            </a:r>
            <a:r>
              <a:rPr lang="de-DE" sz="1400" b="1" dirty="0" err="1">
                <a:latin typeface="Courier New"/>
                <a:cs typeface="Courier New"/>
              </a:rPr>
              <a:t>and</a:t>
            </a:r>
            <a:r>
              <a:rPr lang="de-DE" sz="1400" b="1" dirty="0">
                <a:latin typeface="Courier New"/>
                <a:cs typeface="Courier New"/>
              </a:rPr>
              <a:t> 1110 (</a:t>
            </a:r>
            <a:r>
              <a:rPr lang="de-DE" sz="1400" b="1" dirty="0" err="1">
                <a:latin typeface="Courier New"/>
                <a:cs typeface="Courier New"/>
              </a:rPr>
              <a:t>gitlink</a:t>
            </a:r>
            <a:r>
              <a:rPr lang="de-DE" sz="1400" b="1" dirty="0">
                <a:latin typeface="Courier New"/>
                <a:cs typeface="Courier New"/>
              </a:rPr>
              <a:t>)</a:t>
            </a:r>
          </a:p>
          <a:p>
            <a:endParaRPr lang="de-DE" sz="1400" b="1" dirty="0">
              <a:latin typeface="Courier New"/>
              <a:cs typeface="Courier New"/>
            </a:endParaRPr>
          </a:p>
          <a:p>
            <a:r>
              <a:rPr lang="de-DE" sz="1400" b="1" dirty="0">
                <a:latin typeface="Courier New"/>
                <a:cs typeface="Courier New"/>
              </a:rPr>
              <a:t>    3-bit </a:t>
            </a:r>
            <a:r>
              <a:rPr lang="de-DE" sz="1400" b="1" dirty="0" err="1">
                <a:latin typeface="Courier New"/>
                <a:cs typeface="Courier New"/>
              </a:rPr>
              <a:t>unused</a:t>
            </a:r>
            <a:endParaRPr lang="de-DE" sz="1400" b="1" dirty="0">
              <a:latin typeface="Courier New"/>
              <a:cs typeface="Courier New"/>
            </a:endParaRPr>
          </a:p>
          <a:p>
            <a:endParaRPr lang="de-DE" sz="1400" b="1" dirty="0">
              <a:latin typeface="Courier New"/>
              <a:cs typeface="Courier New"/>
            </a:endParaRPr>
          </a:p>
          <a:p>
            <a:r>
              <a:rPr lang="de-DE" sz="1400" b="1" dirty="0">
                <a:latin typeface="Courier New"/>
                <a:cs typeface="Courier New"/>
              </a:rPr>
              <a:t>    9-bit </a:t>
            </a:r>
            <a:r>
              <a:rPr lang="de-DE" sz="1400" b="1" dirty="0" err="1">
                <a:latin typeface="Courier New"/>
                <a:cs typeface="Courier New"/>
              </a:rPr>
              <a:t>unix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permission</a:t>
            </a:r>
            <a:r>
              <a:rPr lang="de-DE" sz="1400" b="1" dirty="0">
                <a:latin typeface="Courier New"/>
                <a:cs typeface="Courier New"/>
              </a:rPr>
              <a:t>. </a:t>
            </a:r>
            <a:r>
              <a:rPr lang="de-DE" sz="1400" b="1" dirty="0" err="1">
                <a:latin typeface="Courier New"/>
                <a:cs typeface="Courier New"/>
              </a:rPr>
              <a:t>Only</a:t>
            </a:r>
            <a:r>
              <a:rPr lang="de-DE" sz="1400" b="1" dirty="0">
                <a:latin typeface="Courier New"/>
                <a:cs typeface="Courier New"/>
              </a:rPr>
              <a:t> 0755 </a:t>
            </a:r>
            <a:r>
              <a:rPr lang="de-DE" sz="1400" b="1" dirty="0" err="1">
                <a:latin typeface="Courier New"/>
                <a:cs typeface="Courier New"/>
              </a:rPr>
              <a:t>and</a:t>
            </a:r>
            <a:r>
              <a:rPr lang="de-DE" sz="1400" b="1" dirty="0">
                <a:latin typeface="Courier New"/>
                <a:cs typeface="Courier New"/>
              </a:rPr>
              <a:t> 0644 </a:t>
            </a:r>
            <a:r>
              <a:rPr lang="de-DE" sz="1400" b="1" dirty="0" err="1">
                <a:latin typeface="Courier New"/>
                <a:cs typeface="Courier New"/>
              </a:rPr>
              <a:t>are</a:t>
            </a:r>
            <a:r>
              <a:rPr lang="de-DE" sz="1400" b="1" dirty="0">
                <a:latin typeface="Courier New"/>
                <a:cs typeface="Courier New"/>
              </a:rPr>
              <a:t> valid </a:t>
            </a:r>
            <a:r>
              <a:rPr lang="de-DE" sz="1400" b="1" dirty="0" err="1">
                <a:latin typeface="Courier New"/>
                <a:cs typeface="Courier New"/>
              </a:rPr>
              <a:t>for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regular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files</a:t>
            </a:r>
            <a:r>
              <a:rPr lang="de-DE" sz="1400" b="1" dirty="0">
                <a:latin typeface="Courier New"/>
                <a:cs typeface="Courier New"/>
              </a:rPr>
              <a:t>.</a:t>
            </a:r>
          </a:p>
          <a:p>
            <a:r>
              <a:rPr lang="de-DE" sz="1400" b="1" dirty="0">
                <a:latin typeface="Courier New"/>
                <a:cs typeface="Courier New"/>
              </a:rPr>
              <a:t>    </a:t>
            </a:r>
            <a:r>
              <a:rPr lang="de-DE" sz="1400" b="1" dirty="0" err="1">
                <a:latin typeface="Courier New"/>
                <a:cs typeface="Courier New"/>
              </a:rPr>
              <a:t>Symbolic</a:t>
            </a:r>
            <a:r>
              <a:rPr lang="de-DE" sz="1400" b="1" dirty="0">
                <a:latin typeface="Courier New"/>
                <a:cs typeface="Courier New"/>
              </a:rPr>
              <a:t> links </a:t>
            </a:r>
            <a:r>
              <a:rPr lang="de-DE" sz="1400" b="1" dirty="0" err="1">
                <a:latin typeface="Courier New"/>
                <a:cs typeface="Courier New"/>
              </a:rPr>
              <a:t>and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gitlinks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have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value</a:t>
            </a:r>
            <a:r>
              <a:rPr lang="de-DE" sz="1400" b="1" dirty="0">
                <a:latin typeface="Courier New"/>
                <a:cs typeface="Courier New"/>
              </a:rPr>
              <a:t> 0 in </a:t>
            </a:r>
            <a:r>
              <a:rPr lang="de-DE" sz="1400" b="1" dirty="0" err="1">
                <a:latin typeface="Courier New"/>
                <a:cs typeface="Courier New"/>
              </a:rPr>
              <a:t>this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field</a:t>
            </a:r>
            <a:r>
              <a:rPr lang="de-DE" sz="1400" b="1" dirty="0">
                <a:latin typeface="Courier New"/>
                <a:cs typeface="Courier New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881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3370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#</a:t>
            </a:r>
            <a:r>
              <a:rPr lang="de-DE" b="1" dirty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wieder zurück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reset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--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hard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HEAD</a:t>
            </a:r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06474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 smtClean="0">
                  <a:latin typeface="Courier New"/>
                  <a:cs typeface="Courier New"/>
                </a:rPr>
                <a:t>1</a:t>
              </a:r>
            </a:p>
            <a:p>
              <a:r>
                <a:rPr lang="de-DE" dirty="0">
                  <a:latin typeface="Courier New"/>
                  <a:cs typeface="Courier New"/>
                </a:rPr>
                <a:t>2</a:t>
              </a:r>
              <a:endParaRPr lang="de-DE" dirty="0" smtClean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8429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</a:t>
            </a:r>
            <a:r>
              <a:rPr lang="de-DE" dirty="0" smtClean="0"/>
              <a:t>313cd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884279" y="2774923"/>
            <a:ext cx="2311661" cy="1063774"/>
          </a:xfrm>
          <a:prstGeom prst="wedgeRoundRectCallout">
            <a:avLst>
              <a:gd name="adj1" fmla="val -53656"/>
              <a:gd name="adj2" fmla="val -850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stash</a:t>
            </a:r>
            <a:r>
              <a:rPr lang="de-DE" dirty="0" smtClean="0"/>
              <a:t> </a:t>
            </a:r>
            <a:r>
              <a:rPr lang="de-DE" dirty="0" err="1" smtClean="0"/>
              <a:t>apply</a:t>
            </a:r>
            <a:r>
              <a:rPr lang="de-DE" dirty="0" smtClean="0"/>
              <a:t> --index</a:t>
            </a:r>
          </a:p>
          <a:p>
            <a:endParaRPr lang="de-DE" dirty="0" smtClean="0"/>
          </a:p>
        </p:txBody>
      </p:sp>
      <p:grpSp>
        <p:nvGrpSpPr>
          <p:cNvPr id="10" name="Gruppierung 9"/>
          <p:cNvGrpSpPr/>
          <p:nvPr/>
        </p:nvGrpSpPr>
        <p:grpSpPr>
          <a:xfrm>
            <a:off x="6157313" y="570439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>
                  <a:latin typeface="Courier New"/>
                  <a:cs typeface="Courier New"/>
                </a:rPr>
                <a:t>1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54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313cd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22087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hello.txt:f70f1</a:t>
              </a:r>
              <a:endParaRPr lang="de-DE" sz="1200" dirty="0" smtClean="0">
                <a:latin typeface="Courier New"/>
                <a:cs typeface="Courier New"/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12ed7</a:t>
              </a:r>
              <a:endParaRPr lang="de-DE" dirty="0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5524570" y="4143493"/>
            <a:ext cx="1015463" cy="1376680"/>
            <a:chOff x="5626756" y="4200235"/>
            <a:chExt cx="1015463" cy="1376680"/>
          </a:xfrm>
        </p:grpSpPr>
        <p:sp>
          <p:nvSpPr>
            <p:cNvPr id="18" name="Oval 1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12ed7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772739" y="4200235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72b12</a:t>
              </a:r>
              <a:endParaRPr lang="de-DE" dirty="0"/>
            </a:p>
          </p:txBody>
        </p:sp>
      </p:grpSp>
      <p:cxnSp>
        <p:nvCxnSpPr>
          <p:cNvPr id="21" name="Gewinkelte Verbindung 20"/>
          <p:cNvCxnSpPr>
            <a:stCxn id="20" idx="1"/>
            <a:endCxn id="18" idx="6"/>
          </p:cNvCxnSpPr>
          <p:nvPr/>
        </p:nvCxnSpPr>
        <p:spPr>
          <a:xfrm rot="10800000" flipV="1">
            <a:off x="6540034" y="4467174"/>
            <a:ext cx="748603" cy="5712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uppierung 21"/>
          <p:cNvGrpSpPr/>
          <p:nvPr/>
        </p:nvGrpSpPr>
        <p:grpSpPr>
          <a:xfrm>
            <a:off x="7033209" y="452805"/>
            <a:ext cx="1751792" cy="1283732"/>
            <a:chOff x="452549" y="1270407"/>
            <a:chExt cx="1751792" cy="1283732"/>
          </a:xfrm>
        </p:grpSpPr>
        <p:sp>
          <p:nvSpPr>
            <p:cNvPr id="23" name="Rechteck 22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 smtClean="0">
                  <a:latin typeface="Courier New"/>
                  <a:cs typeface="Courier New"/>
                </a:rPr>
                <a:t>1</a:t>
              </a:r>
            </a:p>
            <a:p>
              <a:r>
                <a:rPr lang="de-DE" dirty="0">
                  <a:latin typeface="Courier New"/>
                  <a:cs typeface="Courier New"/>
                </a:rPr>
                <a:t>2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52549" y="1270407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853b6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5670553" y="2890741"/>
            <a:ext cx="1751792" cy="1283732"/>
            <a:chOff x="452549" y="1270407"/>
            <a:chExt cx="1751792" cy="1283732"/>
          </a:xfrm>
        </p:grpSpPr>
        <p:sp>
          <p:nvSpPr>
            <p:cNvPr id="26" name="Rechteck 2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hello.txt:853b6</a:t>
              </a:r>
              <a:endParaRPr lang="de-DE" sz="1200" dirty="0" smtClean="0">
                <a:latin typeface="Courier New"/>
                <a:cs typeface="Courier New"/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4ed01</a:t>
              </a:r>
              <a:endParaRPr lang="de-DE" dirty="0"/>
            </a:p>
          </p:txBody>
        </p:sp>
      </p:grpSp>
      <p:grpSp>
        <p:nvGrpSpPr>
          <p:cNvPr id="28" name="Gruppierung 27"/>
          <p:cNvGrpSpPr/>
          <p:nvPr/>
        </p:nvGrpSpPr>
        <p:grpSpPr>
          <a:xfrm>
            <a:off x="7373366" y="2268151"/>
            <a:ext cx="1751792" cy="1283732"/>
            <a:chOff x="452549" y="1270407"/>
            <a:chExt cx="1751792" cy="1283732"/>
          </a:xfrm>
        </p:grpSpPr>
        <p:sp>
          <p:nvSpPr>
            <p:cNvPr id="29" name="Rechteck 28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hello.txt:313cd</a:t>
              </a:r>
              <a:endParaRPr lang="de-DE" sz="1200" dirty="0" smtClean="0">
                <a:latin typeface="Courier New"/>
                <a:cs typeface="Courier New"/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452549" y="1270407"/>
              <a:ext cx="761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542ea</a:t>
              </a:r>
              <a:endParaRPr lang="de-DE" dirty="0"/>
            </a:p>
          </p:txBody>
        </p:sp>
      </p:grpSp>
      <p:sp>
        <p:nvSpPr>
          <p:cNvPr id="20" name="Rechteck 19"/>
          <p:cNvSpPr/>
          <p:nvPr/>
        </p:nvSpPr>
        <p:spPr>
          <a:xfrm>
            <a:off x="7288636" y="431388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grpSp>
        <p:nvGrpSpPr>
          <p:cNvPr id="31" name="Gruppierung 30"/>
          <p:cNvGrpSpPr/>
          <p:nvPr/>
        </p:nvGrpSpPr>
        <p:grpSpPr>
          <a:xfrm>
            <a:off x="5560379" y="5481320"/>
            <a:ext cx="1015463" cy="1376680"/>
            <a:chOff x="5626756" y="4200235"/>
            <a:chExt cx="1015463" cy="1376680"/>
          </a:xfrm>
        </p:grpSpPr>
        <p:sp>
          <p:nvSpPr>
            <p:cNvPr id="32" name="Oval 31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542ea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5772739" y="4200235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b4ac7</a:t>
              </a:r>
              <a:endParaRPr lang="de-DE" dirty="0"/>
            </a:p>
          </p:txBody>
        </p:sp>
      </p:grpSp>
      <p:cxnSp>
        <p:nvCxnSpPr>
          <p:cNvPr id="34" name="Gerade Verbindung mit Pfeil 33"/>
          <p:cNvCxnSpPr>
            <a:stCxn id="32" idx="1"/>
            <a:endCxn id="18" idx="3"/>
          </p:cNvCxnSpPr>
          <p:nvPr/>
        </p:nvCxnSpPr>
        <p:spPr>
          <a:xfrm flipH="1" flipV="1">
            <a:off x="5673281" y="5379064"/>
            <a:ext cx="35809" cy="65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uppierung 34"/>
          <p:cNvGrpSpPr/>
          <p:nvPr/>
        </p:nvGrpSpPr>
        <p:grpSpPr>
          <a:xfrm>
            <a:off x="7041242" y="5314712"/>
            <a:ext cx="1015463" cy="1376680"/>
            <a:chOff x="5626756" y="4200235"/>
            <a:chExt cx="1015463" cy="1376680"/>
          </a:xfrm>
        </p:grpSpPr>
        <p:sp>
          <p:nvSpPr>
            <p:cNvPr id="36" name="Oval 35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4ed01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31a91</a:t>
              </a:r>
              <a:endParaRPr lang="de-DE" dirty="0"/>
            </a:p>
          </p:txBody>
        </p:sp>
      </p:grpSp>
      <p:cxnSp>
        <p:nvCxnSpPr>
          <p:cNvPr id="39" name="Gerade Verbindung mit Pfeil 38"/>
          <p:cNvCxnSpPr>
            <a:stCxn id="36" idx="2"/>
            <a:endCxn id="32" idx="6"/>
          </p:cNvCxnSpPr>
          <p:nvPr/>
        </p:nvCxnSpPr>
        <p:spPr>
          <a:xfrm flipH="1">
            <a:off x="6575842" y="6209617"/>
            <a:ext cx="465400" cy="166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6" idx="1"/>
            <a:endCxn id="18" idx="5"/>
          </p:cNvCxnSpPr>
          <p:nvPr/>
        </p:nvCxnSpPr>
        <p:spPr>
          <a:xfrm flipH="1" flipV="1">
            <a:off x="6391322" y="5379064"/>
            <a:ext cx="798631" cy="489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7807129" y="5038398"/>
            <a:ext cx="1165187" cy="276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refs</a:t>
            </a:r>
            <a:r>
              <a:rPr lang="de-DE" dirty="0" smtClean="0"/>
              <a:t>/</a:t>
            </a:r>
            <a:r>
              <a:rPr lang="de-DE" dirty="0" err="1" smtClean="0"/>
              <a:t>stash</a:t>
            </a:r>
            <a:endParaRPr lang="de-DE" dirty="0"/>
          </a:p>
        </p:txBody>
      </p:sp>
      <p:cxnSp>
        <p:nvCxnSpPr>
          <p:cNvPr id="44" name="Gewinkelte Verbindung 43"/>
          <p:cNvCxnSpPr>
            <a:stCxn id="42" idx="2"/>
            <a:endCxn id="36" idx="6"/>
          </p:cNvCxnSpPr>
          <p:nvPr/>
        </p:nvCxnSpPr>
        <p:spPr>
          <a:xfrm rot="5400000">
            <a:off x="7775762" y="5595655"/>
            <a:ext cx="894905" cy="33301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189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Submodule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073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ung 1"/>
          <p:cNvGrpSpPr/>
          <p:nvPr/>
        </p:nvGrpSpPr>
        <p:grpSpPr>
          <a:xfrm>
            <a:off x="350361" y="574502"/>
            <a:ext cx="1751792" cy="1283732"/>
            <a:chOff x="452549" y="1270407"/>
            <a:chExt cx="1751792" cy="1283732"/>
          </a:xfrm>
        </p:grpSpPr>
        <p:sp>
          <p:nvSpPr>
            <p:cNvPr id="3" name="Rechteck 2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379557" y="1894846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B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grpSp>
        <p:nvGrpSpPr>
          <p:cNvPr id="8" name="Gruppierung 7"/>
          <p:cNvGrpSpPr/>
          <p:nvPr/>
        </p:nvGrpSpPr>
        <p:grpSpPr>
          <a:xfrm>
            <a:off x="262773" y="3230427"/>
            <a:ext cx="2189739" cy="1637413"/>
            <a:chOff x="262773" y="4223159"/>
            <a:chExt cx="2189739" cy="1637413"/>
          </a:xfrm>
        </p:grpSpPr>
        <p:sp>
          <p:nvSpPr>
            <p:cNvPr id="9" name="Rechteck 8"/>
            <p:cNvSpPr/>
            <p:nvPr/>
          </p:nvSpPr>
          <p:spPr>
            <a:xfrm>
              <a:off x="350361" y="4648973"/>
              <a:ext cx="2102151" cy="12115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62773" y="4223159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subfolder</a:t>
              </a:r>
              <a:r>
                <a:rPr lang="de-DE" dirty="0" smtClean="0"/>
                <a:t>/</a:t>
              </a:r>
              <a:endParaRPr lang="de-DE" dirty="0"/>
            </a:p>
          </p:txBody>
        </p:sp>
      </p:grpSp>
      <p:grpSp>
        <p:nvGrpSpPr>
          <p:cNvPr id="11" name="Gruppierung 10"/>
          <p:cNvGrpSpPr/>
          <p:nvPr/>
        </p:nvGrpSpPr>
        <p:grpSpPr>
          <a:xfrm>
            <a:off x="584987" y="3656242"/>
            <a:ext cx="1409614" cy="1025797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71351" cy="462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C.txt</a:t>
              </a:r>
              <a:endParaRPr lang="de-DE" dirty="0"/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2817467" y="943834"/>
            <a:ext cx="2335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</a:p>
          <a:p>
            <a:r>
              <a:rPr lang="de-DE" dirty="0" err="1" smtClean="0"/>
              <a:t>B.txt</a:t>
            </a:r>
            <a:r>
              <a:rPr lang="de-DE" dirty="0" smtClean="0"/>
              <a:t>: 223b7</a:t>
            </a:r>
          </a:p>
          <a:p>
            <a:r>
              <a:rPr lang="de-DE" dirty="0" err="1" smtClean="0"/>
              <a:t>subfolder</a:t>
            </a:r>
            <a:r>
              <a:rPr lang="de-DE" dirty="0" smtClean="0"/>
              <a:t>/</a:t>
            </a:r>
            <a:r>
              <a:rPr lang="de-DE" dirty="0" err="1" smtClean="0"/>
              <a:t>C.txt</a:t>
            </a:r>
            <a:r>
              <a:rPr lang="de-DE" dirty="0" smtClean="0"/>
              <a:t>: 3cc58</a:t>
            </a:r>
            <a:endParaRPr lang="de-DE" dirty="0"/>
          </a:p>
        </p:txBody>
      </p:sp>
      <p:grpSp>
        <p:nvGrpSpPr>
          <p:cNvPr id="15" name="Gruppierung 14"/>
          <p:cNvGrpSpPr/>
          <p:nvPr/>
        </p:nvGrpSpPr>
        <p:grpSpPr>
          <a:xfrm>
            <a:off x="5378588" y="611114"/>
            <a:ext cx="840281" cy="1283732"/>
            <a:chOff x="452549" y="1270407"/>
            <a:chExt cx="840281" cy="1283732"/>
          </a:xfrm>
        </p:grpSpPr>
        <p:sp>
          <p:nvSpPr>
            <p:cNvPr id="16" name="Rechteck 15"/>
            <p:cNvSpPr/>
            <p:nvPr/>
          </p:nvSpPr>
          <p:spPr>
            <a:xfrm>
              <a:off x="554735" y="1639739"/>
              <a:ext cx="738095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6327475" y="632898"/>
            <a:ext cx="840281" cy="1283732"/>
            <a:chOff x="452549" y="1270407"/>
            <a:chExt cx="840281" cy="1283732"/>
          </a:xfrm>
        </p:grpSpPr>
        <p:sp>
          <p:nvSpPr>
            <p:cNvPr id="19" name="Rechteck 18"/>
            <p:cNvSpPr/>
            <p:nvPr/>
          </p:nvSpPr>
          <p:spPr>
            <a:xfrm>
              <a:off x="554735" y="1639739"/>
              <a:ext cx="738095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52549" y="1270407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223b7</a:t>
              </a:r>
              <a:endParaRPr lang="de-DE" dirty="0"/>
            </a:p>
          </p:txBody>
        </p:sp>
      </p:grpSp>
      <p:grpSp>
        <p:nvGrpSpPr>
          <p:cNvPr id="21" name="Gruppierung 20"/>
          <p:cNvGrpSpPr/>
          <p:nvPr/>
        </p:nvGrpSpPr>
        <p:grpSpPr>
          <a:xfrm>
            <a:off x="7290960" y="627229"/>
            <a:ext cx="840281" cy="1283732"/>
            <a:chOff x="452549" y="1270407"/>
            <a:chExt cx="840281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738095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3cc58</a:t>
              </a:r>
              <a:endParaRPr lang="de-DE" dirty="0"/>
            </a:p>
          </p:txBody>
        </p:sp>
      </p:grpSp>
      <p:cxnSp>
        <p:nvCxnSpPr>
          <p:cNvPr id="24" name="Gerade Verbindung mit Pfeil 23"/>
          <p:cNvCxnSpPr/>
          <p:nvPr/>
        </p:nvCxnSpPr>
        <p:spPr>
          <a:xfrm>
            <a:off x="4058323" y="1138742"/>
            <a:ext cx="1536314" cy="291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4058323" y="1430727"/>
            <a:ext cx="2660381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V="1">
            <a:off x="5021810" y="1722712"/>
            <a:ext cx="278827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956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ung 1"/>
          <p:cNvGrpSpPr/>
          <p:nvPr/>
        </p:nvGrpSpPr>
        <p:grpSpPr>
          <a:xfrm>
            <a:off x="350361" y="574502"/>
            <a:ext cx="1751792" cy="1283732"/>
            <a:chOff x="452549" y="1270407"/>
            <a:chExt cx="1751792" cy="1283732"/>
          </a:xfrm>
        </p:grpSpPr>
        <p:sp>
          <p:nvSpPr>
            <p:cNvPr id="3" name="Rechteck 2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379557" y="1894846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B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grpSp>
        <p:nvGrpSpPr>
          <p:cNvPr id="8" name="Gruppierung 7"/>
          <p:cNvGrpSpPr/>
          <p:nvPr/>
        </p:nvGrpSpPr>
        <p:grpSpPr>
          <a:xfrm>
            <a:off x="262773" y="3230427"/>
            <a:ext cx="2189739" cy="1637413"/>
            <a:chOff x="262773" y="4223159"/>
            <a:chExt cx="2189739" cy="1637413"/>
          </a:xfrm>
        </p:grpSpPr>
        <p:sp>
          <p:nvSpPr>
            <p:cNvPr id="9" name="Rechteck 8"/>
            <p:cNvSpPr/>
            <p:nvPr/>
          </p:nvSpPr>
          <p:spPr>
            <a:xfrm>
              <a:off x="350361" y="4648973"/>
              <a:ext cx="2102151" cy="12115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62773" y="4223159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subfolder</a:t>
              </a:r>
              <a:r>
                <a:rPr lang="de-DE" dirty="0" smtClean="0"/>
                <a:t>/</a:t>
              </a:r>
              <a:endParaRPr lang="de-DE" dirty="0"/>
            </a:p>
          </p:txBody>
        </p:sp>
      </p:grpSp>
      <p:grpSp>
        <p:nvGrpSpPr>
          <p:cNvPr id="11" name="Gruppierung 10"/>
          <p:cNvGrpSpPr/>
          <p:nvPr/>
        </p:nvGrpSpPr>
        <p:grpSpPr>
          <a:xfrm>
            <a:off x="584987" y="3656242"/>
            <a:ext cx="1409614" cy="1025797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71351" cy="462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C.txt</a:t>
              </a:r>
              <a:endParaRPr lang="de-DE" dirty="0"/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2817467" y="943834"/>
            <a:ext cx="2335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</a:p>
          <a:p>
            <a:r>
              <a:rPr lang="de-DE" dirty="0" err="1" smtClean="0"/>
              <a:t>B.txt</a:t>
            </a:r>
            <a:r>
              <a:rPr lang="de-DE" dirty="0" smtClean="0"/>
              <a:t>: 223b7</a:t>
            </a:r>
          </a:p>
          <a:p>
            <a:r>
              <a:rPr lang="de-DE" dirty="0" err="1" smtClean="0"/>
              <a:t>subfolder</a:t>
            </a:r>
            <a:r>
              <a:rPr lang="de-DE" dirty="0" smtClean="0"/>
              <a:t>/</a:t>
            </a:r>
            <a:r>
              <a:rPr lang="de-DE" dirty="0" err="1" smtClean="0"/>
              <a:t>C.txt</a:t>
            </a:r>
            <a:r>
              <a:rPr lang="de-DE" dirty="0" smtClean="0"/>
              <a:t>: 3cc58</a:t>
            </a:r>
          </a:p>
          <a:p>
            <a:r>
              <a:rPr lang="de-DE" dirty="0" err="1" smtClean="0"/>
              <a:t>submodule</a:t>
            </a:r>
            <a:r>
              <a:rPr lang="de-DE" dirty="0" smtClean="0"/>
              <a:t>: 2a855</a:t>
            </a:r>
            <a:endParaRPr lang="de-DE" dirty="0"/>
          </a:p>
        </p:txBody>
      </p:sp>
      <p:grpSp>
        <p:nvGrpSpPr>
          <p:cNvPr id="15" name="Gruppierung 14"/>
          <p:cNvGrpSpPr/>
          <p:nvPr/>
        </p:nvGrpSpPr>
        <p:grpSpPr>
          <a:xfrm>
            <a:off x="5378588" y="611114"/>
            <a:ext cx="840281" cy="1283732"/>
            <a:chOff x="452549" y="1270407"/>
            <a:chExt cx="840281" cy="1283732"/>
          </a:xfrm>
        </p:grpSpPr>
        <p:sp>
          <p:nvSpPr>
            <p:cNvPr id="16" name="Rechteck 15"/>
            <p:cNvSpPr/>
            <p:nvPr/>
          </p:nvSpPr>
          <p:spPr>
            <a:xfrm>
              <a:off x="554735" y="1639739"/>
              <a:ext cx="738095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6327475" y="632898"/>
            <a:ext cx="840281" cy="1283732"/>
            <a:chOff x="452549" y="1270407"/>
            <a:chExt cx="840281" cy="1283732"/>
          </a:xfrm>
        </p:grpSpPr>
        <p:sp>
          <p:nvSpPr>
            <p:cNvPr id="19" name="Rechteck 18"/>
            <p:cNvSpPr/>
            <p:nvPr/>
          </p:nvSpPr>
          <p:spPr>
            <a:xfrm>
              <a:off x="554735" y="1639739"/>
              <a:ext cx="738095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52549" y="1270407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223b7</a:t>
              </a:r>
              <a:endParaRPr lang="de-DE" dirty="0"/>
            </a:p>
          </p:txBody>
        </p:sp>
      </p:grpSp>
      <p:grpSp>
        <p:nvGrpSpPr>
          <p:cNvPr id="21" name="Gruppierung 20"/>
          <p:cNvGrpSpPr/>
          <p:nvPr/>
        </p:nvGrpSpPr>
        <p:grpSpPr>
          <a:xfrm>
            <a:off x="7290960" y="627229"/>
            <a:ext cx="840281" cy="1283732"/>
            <a:chOff x="452549" y="1270407"/>
            <a:chExt cx="840281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738095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3cc58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306568" y="5020240"/>
            <a:ext cx="2189739" cy="1637413"/>
            <a:chOff x="262773" y="4223159"/>
            <a:chExt cx="2189739" cy="1637413"/>
          </a:xfrm>
        </p:grpSpPr>
        <p:sp>
          <p:nvSpPr>
            <p:cNvPr id="25" name="Rechteck 24"/>
            <p:cNvSpPr/>
            <p:nvPr/>
          </p:nvSpPr>
          <p:spPr>
            <a:xfrm>
              <a:off x="350361" y="4648973"/>
              <a:ext cx="2102151" cy="12115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262773" y="4223159"/>
              <a:ext cx="1326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submodule</a:t>
              </a:r>
              <a:r>
                <a:rPr lang="de-DE" dirty="0" smtClean="0"/>
                <a:t>/</a:t>
              </a:r>
              <a:endParaRPr lang="de-DE" dirty="0"/>
            </a:p>
          </p:txBody>
        </p:sp>
      </p:grpSp>
      <p:grpSp>
        <p:nvGrpSpPr>
          <p:cNvPr id="27" name="Gruppierung 26"/>
          <p:cNvGrpSpPr/>
          <p:nvPr/>
        </p:nvGrpSpPr>
        <p:grpSpPr>
          <a:xfrm>
            <a:off x="584987" y="5446054"/>
            <a:ext cx="1409614" cy="1025797"/>
            <a:chOff x="452549" y="1270407"/>
            <a:chExt cx="1751792" cy="1283732"/>
          </a:xfrm>
        </p:grpSpPr>
        <p:sp>
          <p:nvSpPr>
            <p:cNvPr id="28" name="Rechteck 27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452549" y="1270407"/>
              <a:ext cx="771351" cy="462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C.txt</a:t>
              </a:r>
              <a:endParaRPr lang="de-DE" dirty="0"/>
            </a:p>
          </p:txBody>
        </p:sp>
      </p:grpSp>
      <p:grpSp>
        <p:nvGrpSpPr>
          <p:cNvPr id="30" name="Gruppierung 29"/>
          <p:cNvGrpSpPr/>
          <p:nvPr/>
        </p:nvGrpSpPr>
        <p:grpSpPr>
          <a:xfrm>
            <a:off x="5500149" y="5173226"/>
            <a:ext cx="1109951" cy="1319512"/>
            <a:chOff x="5772739" y="4200235"/>
            <a:chExt cx="1109951" cy="1319512"/>
          </a:xfrm>
        </p:grpSpPr>
        <p:sp>
          <p:nvSpPr>
            <p:cNvPr id="31" name="Oval 30"/>
            <p:cNvSpPr/>
            <p:nvPr/>
          </p:nvSpPr>
          <p:spPr>
            <a:xfrm>
              <a:off x="5867227" y="4556197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5599f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5772739" y="4200235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28855</a:t>
              </a:r>
              <a:endParaRPr lang="de-DE" dirty="0"/>
            </a:p>
          </p:txBody>
        </p:sp>
      </p:grpSp>
      <p:grpSp>
        <p:nvGrpSpPr>
          <p:cNvPr id="33" name="Gruppierung 32"/>
          <p:cNvGrpSpPr/>
          <p:nvPr/>
        </p:nvGrpSpPr>
        <p:grpSpPr>
          <a:xfrm>
            <a:off x="6616518" y="5209006"/>
            <a:ext cx="1751792" cy="1283732"/>
            <a:chOff x="452549" y="1270407"/>
            <a:chExt cx="1751792" cy="1283732"/>
          </a:xfrm>
        </p:grpSpPr>
        <p:sp>
          <p:nvSpPr>
            <p:cNvPr id="34" name="Rechteck 33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C.txt:3cc58</a:t>
              </a: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52549" y="127040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5599f</a:t>
              </a:r>
              <a:endParaRPr lang="de-DE" dirty="0"/>
            </a:p>
          </p:txBody>
        </p:sp>
      </p:grpSp>
      <p:grpSp>
        <p:nvGrpSpPr>
          <p:cNvPr id="36" name="Gruppierung 35"/>
          <p:cNvGrpSpPr/>
          <p:nvPr/>
        </p:nvGrpSpPr>
        <p:grpSpPr>
          <a:xfrm>
            <a:off x="7487154" y="4029704"/>
            <a:ext cx="840281" cy="1283732"/>
            <a:chOff x="452549" y="1270407"/>
            <a:chExt cx="840281" cy="1283732"/>
          </a:xfrm>
        </p:grpSpPr>
        <p:sp>
          <p:nvSpPr>
            <p:cNvPr id="37" name="Rechteck 36"/>
            <p:cNvSpPr/>
            <p:nvPr/>
          </p:nvSpPr>
          <p:spPr>
            <a:xfrm>
              <a:off x="554735" y="1639739"/>
              <a:ext cx="738095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3cc58</a:t>
              </a:r>
              <a:endParaRPr lang="de-DE" dirty="0"/>
            </a:p>
          </p:txBody>
        </p:sp>
      </p:grpSp>
      <p:cxnSp>
        <p:nvCxnSpPr>
          <p:cNvPr id="40" name="Gerade Verbindung mit Pfeil 39"/>
          <p:cNvCxnSpPr/>
          <p:nvPr/>
        </p:nvCxnSpPr>
        <p:spPr>
          <a:xfrm>
            <a:off x="4058323" y="1138742"/>
            <a:ext cx="1536314" cy="291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>
            <a:off x="4058323" y="1430727"/>
            <a:ext cx="2660381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5021810" y="1722712"/>
            <a:ext cx="278827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4712617" y="1998170"/>
            <a:ext cx="1214286" cy="38172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15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317292" y="4613365"/>
            <a:ext cx="1372238" cy="642368"/>
          </a:xfrm>
          <a:prstGeom prst="wedgeRoundRectCallout">
            <a:avLst>
              <a:gd name="adj1" fmla="val -26153"/>
              <a:gd name="adj2" fmla="val -12159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echo </a:t>
            </a:r>
            <a:r>
              <a:rPr lang="de-DE" dirty="0" err="1" smtClean="0"/>
              <a:t>foo</a:t>
            </a:r>
            <a:r>
              <a:rPr lang="de-DE" dirty="0" smtClean="0"/>
              <a:t> &gt; </a:t>
            </a:r>
            <a:r>
              <a:rPr lang="de-DE" dirty="0" err="1" smtClean="0"/>
              <a:t>bar.txt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493409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5626756" y="4200235"/>
            <a:ext cx="1015463" cy="1376680"/>
            <a:chOff x="5626756" y="4200235"/>
            <a:chExt cx="1015463" cy="1376680"/>
          </a:xfrm>
        </p:grpSpPr>
        <p:sp>
          <p:nvSpPr>
            <p:cNvPr id="8" name="Oval 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bfe0a</a:t>
              </a:r>
              <a:endParaRPr lang="de-DE" dirty="0"/>
            </a:p>
          </p:txBody>
        </p:sp>
      </p:grpSp>
      <p:sp>
        <p:nvSpPr>
          <p:cNvPr id="19" name="Rechteck 18"/>
          <p:cNvSpPr/>
          <p:nvPr/>
        </p:nvSpPr>
        <p:spPr>
          <a:xfrm>
            <a:off x="7167758" y="44600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stCxn id="19" idx="1"/>
            <a:endCxn id="8" idx="6"/>
          </p:cNvCxnSpPr>
          <p:nvPr/>
        </p:nvCxnSpPr>
        <p:spPr>
          <a:xfrm rot="10800000" flipV="1">
            <a:off x="6642220" y="4613364"/>
            <a:ext cx="525539" cy="4817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uppierung 19"/>
          <p:cNvGrpSpPr/>
          <p:nvPr/>
        </p:nvGrpSpPr>
        <p:grpSpPr>
          <a:xfrm>
            <a:off x="350361" y="2493409"/>
            <a:ext cx="1751792" cy="1283732"/>
            <a:chOff x="452549" y="1270407"/>
            <a:chExt cx="1751792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bar.txt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966896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</a:p>
          <a:p>
            <a:r>
              <a:rPr lang="de-DE" dirty="0" err="1" smtClean="0"/>
              <a:t>bar.txt</a:t>
            </a:r>
            <a:r>
              <a:rPr lang="de-DE" dirty="0" smtClean="0"/>
              <a:t>: 257cc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2660334" y="2945986"/>
            <a:ext cx="1372238" cy="642368"/>
          </a:xfrm>
          <a:prstGeom prst="wedgeRoundRectCallout">
            <a:avLst>
              <a:gd name="adj1" fmla="val 47252"/>
              <a:gd name="adj2" fmla="val -11704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bar.txt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493409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20" name="Gruppierung 19"/>
          <p:cNvGrpSpPr/>
          <p:nvPr/>
        </p:nvGrpSpPr>
        <p:grpSpPr>
          <a:xfrm>
            <a:off x="350361" y="2493409"/>
            <a:ext cx="1751792" cy="1283732"/>
            <a:chOff x="452549" y="1270407"/>
            <a:chExt cx="1751792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bar.txt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6723975" y="806922"/>
            <a:ext cx="1751792" cy="1283732"/>
            <a:chOff x="452549" y="1270407"/>
            <a:chExt cx="1751792" cy="1283732"/>
          </a:xfrm>
        </p:grpSpPr>
        <p:sp>
          <p:nvSpPr>
            <p:cNvPr id="25" name="Rechteck 2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257cc</a:t>
              </a:r>
              <a:endParaRPr lang="de-DE" dirty="0"/>
            </a:p>
          </p:txBody>
        </p:sp>
      </p:grpSp>
      <p:grpSp>
        <p:nvGrpSpPr>
          <p:cNvPr id="33" name="Gruppierung 32"/>
          <p:cNvGrpSpPr/>
          <p:nvPr/>
        </p:nvGrpSpPr>
        <p:grpSpPr>
          <a:xfrm>
            <a:off x="5626756" y="4200235"/>
            <a:ext cx="1015463" cy="1376680"/>
            <a:chOff x="5626756" y="4200235"/>
            <a:chExt cx="1015463" cy="1376680"/>
          </a:xfrm>
        </p:grpSpPr>
        <p:sp>
          <p:nvSpPr>
            <p:cNvPr id="35" name="Oval 34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bfe0a</a:t>
              </a:r>
              <a:endParaRPr lang="de-DE" dirty="0"/>
            </a:p>
          </p:txBody>
        </p:sp>
      </p:grpSp>
      <p:sp>
        <p:nvSpPr>
          <p:cNvPr id="37" name="Rechteck 36"/>
          <p:cNvSpPr/>
          <p:nvPr/>
        </p:nvSpPr>
        <p:spPr>
          <a:xfrm>
            <a:off x="7167758" y="44600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winkelte Verbindung 37"/>
          <p:cNvCxnSpPr>
            <a:stCxn id="37" idx="1"/>
            <a:endCxn id="35" idx="6"/>
          </p:cNvCxnSpPr>
          <p:nvPr/>
        </p:nvCxnSpPr>
        <p:spPr>
          <a:xfrm rot="10800000" flipV="1">
            <a:off x="6642220" y="4613364"/>
            <a:ext cx="525539" cy="4817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483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</a:p>
          <a:p>
            <a:r>
              <a:rPr lang="de-DE" dirty="0" err="1" smtClean="0"/>
              <a:t>bar.txt</a:t>
            </a:r>
            <a:r>
              <a:rPr lang="de-DE" dirty="0" smtClean="0"/>
              <a:t>: 257cc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4032572" y="4006606"/>
            <a:ext cx="1372238" cy="642368"/>
          </a:xfrm>
          <a:prstGeom prst="wedgeRoundRectCallout">
            <a:avLst>
              <a:gd name="adj1" fmla="val 77039"/>
              <a:gd name="adj2" fmla="val -4204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493409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5626756" y="4200235"/>
            <a:ext cx="1015463" cy="1376680"/>
            <a:chOff x="5626756" y="4200235"/>
            <a:chExt cx="1015463" cy="1376680"/>
          </a:xfrm>
        </p:grpSpPr>
        <p:sp>
          <p:nvSpPr>
            <p:cNvPr id="8" name="Oval 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bfe0a</a:t>
              </a:r>
              <a:endParaRPr lang="de-DE" dirty="0"/>
            </a:p>
          </p:txBody>
        </p:sp>
      </p:grpSp>
      <p:sp>
        <p:nvSpPr>
          <p:cNvPr id="19" name="Rechteck 18"/>
          <p:cNvSpPr/>
          <p:nvPr/>
        </p:nvSpPr>
        <p:spPr>
          <a:xfrm>
            <a:off x="7387061" y="389365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endCxn id="28" idx="0"/>
          </p:cNvCxnSpPr>
          <p:nvPr/>
        </p:nvCxnSpPr>
        <p:spPr>
          <a:xfrm rot="16200000" flipH="1">
            <a:off x="7379850" y="4482999"/>
            <a:ext cx="56553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uppierung 19"/>
          <p:cNvGrpSpPr/>
          <p:nvPr/>
        </p:nvGrpSpPr>
        <p:grpSpPr>
          <a:xfrm>
            <a:off x="350361" y="2493409"/>
            <a:ext cx="1751792" cy="1283732"/>
            <a:chOff x="452549" y="1270407"/>
            <a:chExt cx="1751792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bar.txt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6723975" y="806922"/>
            <a:ext cx="1751792" cy="1283732"/>
            <a:chOff x="452549" y="1270407"/>
            <a:chExt cx="1751792" cy="1283732"/>
          </a:xfrm>
        </p:grpSpPr>
        <p:sp>
          <p:nvSpPr>
            <p:cNvPr id="25" name="Rechteck 2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257cc</a:t>
              </a:r>
              <a:endParaRPr lang="de-DE" dirty="0"/>
            </a:p>
          </p:txBody>
        </p:sp>
      </p:grpSp>
      <p:grpSp>
        <p:nvGrpSpPr>
          <p:cNvPr id="27" name="Gruppierung 26"/>
          <p:cNvGrpSpPr/>
          <p:nvPr/>
        </p:nvGrpSpPr>
        <p:grpSpPr>
          <a:xfrm>
            <a:off x="7154884" y="4352636"/>
            <a:ext cx="1015463" cy="1376680"/>
            <a:chOff x="5626756" y="4200235"/>
            <a:chExt cx="1015463" cy="1376680"/>
          </a:xfrm>
        </p:grpSpPr>
        <p:sp>
          <p:nvSpPr>
            <p:cNvPr id="28" name="Oval 2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403a6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458a1</a:t>
              </a:r>
              <a:endParaRPr lang="de-DE" dirty="0"/>
            </a:p>
          </p:txBody>
        </p:sp>
      </p:grpSp>
      <p:grpSp>
        <p:nvGrpSpPr>
          <p:cNvPr id="30" name="Gruppierung 29"/>
          <p:cNvGrpSpPr/>
          <p:nvPr/>
        </p:nvGrpSpPr>
        <p:grpSpPr>
          <a:xfrm>
            <a:off x="6826161" y="2387874"/>
            <a:ext cx="1751792" cy="1283732"/>
            <a:chOff x="452549" y="1270407"/>
            <a:chExt cx="1751792" cy="1283732"/>
          </a:xfrm>
        </p:grpSpPr>
        <p:sp>
          <p:nvSpPr>
            <p:cNvPr id="31" name="Rechteck 30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bar.txt</a:t>
              </a:r>
              <a:r>
                <a:rPr lang="de-DE" sz="1200" dirty="0" smtClean="0">
                  <a:latin typeface="Courier New"/>
                  <a:cs typeface="Courier New"/>
                </a:rPr>
                <a:t>: 257cc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452549" y="1270407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403a6</a:t>
              </a:r>
              <a:endParaRPr lang="de-DE" dirty="0"/>
            </a:p>
          </p:txBody>
        </p:sp>
      </p:grpSp>
      <p:cxnSp>
        <p:nvCxnSpPr>
          <p:cNvPr id="34" name="Gewinkelte Verbindung 33"/>
          <p:cNvCxnSpPr>
            <a:stCxn id="28" idx="2"/>
            <a:endCxn id="8" idx="6"/>
          </p:cNvCxnSpPr>
          <p:nvPr/>
        </p:nvCxnSpPr>
        <p:spPr>
          <a:xfrm rot="10800000">
            <a:off x="6642220" y="5095141"/>
            <a:ext cx="512665" cy="15240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954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</a:p>
          <a:p>
            <a:r>
              <a:rPr lang="de-DE" dirty="0" err="1" smtClean="0"/>
              <a:t>bar.txt</a:t>
            </a:r>
            <a:r>
              <a:rPr lang="de-DE" dirty="0" smtClean="0"/>
              <a:t>: 257cc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493409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5626756" y="4200235"/>
            <a:ext cx="1015463" cy="1376680"/>
            <a:chOff x="5626756" y="4200235"/>
            <a:chExt cx="1015463" cy="1376680"/>
          </a:xfrm>
        </p:grpSpPr>
        <p:sp>
          <p:nvSpPr>
            <p:cNvPr id="8" name="Oval 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bfe0a</a:t>
              </a:r>
              <a:endParaRPr lang="de-DE" dirty="0"/>
            </a:p>
          </p:txBody>
        </p:sp>
      </p:grpSp>
      <p:sp>
        <p:nvSpPr>
          <p:cNvPr id="19" name="Rechteck 18"/>
          <p:cNvSpPr/>
          <p:nvPr/>
        </p:nvSpPr>
        <p:spPr>
          <a:xfrm>
            <a:off x="7387061" y="389365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endCxn id="28" idx="0"/>
          </p:cNvCxnSpPr>
          <p:nvPr/>
        </p:nvCxnSpPr>
        <p:spPr>
          <a:xfrm rot="16200000" flipH="1">
            <a:off x="7379850" y="4482999"/>
            <a:ext cx="56553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uppierung 19"/>
          <p:cNvGrpSpPr/>
          <p:nvPr/>
        </p:nvGrpSpPr>
        <p:grpSpPr>
          <a:xfrm>
            <a:off x="350361" y="2493409"/>
            <a:ext cx="1751792" cy="1283732"/>
            <a:chOff x="452549" y="1270407"/>
            <a:chExt cx="1751792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bar.txt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6723975" y="806922"/>
            <a:ext cx="1751792" cy="1283732"/>
            <a:chOff x="452549" y="1270407"/>
            <a:chExt cx="1751792" cy="1283732"/>
          </a:xfrm>
        </p:grpSpPr>
        <p:sp>
          <p:nvSpPr>
            <p:cNvPr id="25" name="Rechteck 2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257cc</a:t>
              </a:r>
              <a:endParaRPr lang="de-DE" dirty="0"/>
            </a:p>
          </p:txBody>
        </p:sp>
      </p:grpSp>
      <p:grpSp>
        <p:nvGrpSpPr>
          <p:cNvPr id="27" name="Gruppierung 26"/>
          <p:cNvGrpSpPr/>
          <p:nvPr/>
        </p:nvGrpSpPr>
        <p:grpSpPr>
          <a:xfrm>
            <a:off x="7154884" y="4352636"/>
            <a:ext cx="1015463" cy="1376680"/>
            <a:chOff x="5626756" y="4200235"/>
            <a:chExt cx="1015463" cy="1376680"/>
          </a:xfrm>
        </p:grpSpPr>
        <p:sp>
          <p:nvSpPr>
            <p:cNvPr id="28" name="Oval 2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403a6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458a1</a:t>
              </a:r>
              <a:endParaRPr lang="de-DE" dirty="0"/>
            </a:p>
          </p:txBody>
        </p:sp>
      </p:grpSp>
      <p:grpSp>
        <p:nvGrpSpPr>
          <p:cNvPr id="30" name="Gruppierung 29"/>
          <p:cNvGrpSpPr/>
          <p:nvPr/>
        </p:nvGrpSpPr>
        <p:grpSpPr>
          <a:xfrm>
            <a:off x="6826161" y="2387874"/>
            <a:ext cx="1751792" cy="1283732"/>
            <a:chOff x="452549" y="1270407"/>
            <a:chExt cx="1751792" cy="1283732"/>
          </a:xfrm>
        </p:grpSpPr>
        <p:sp>
          <p:nvSpPr>
            <p:cNvPr id="31" name="Rechteck 30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bar.txt</a:t>
              </a:r>
              <a:r>
                <a:rPr lang="de-DE" sz="1200" dirty="0" smtClean="0">
                  <a:latin typeface="Courier New"/>
                  <a:cs typeface="Courier New"/>
                </a:rPr>
                <a:t>: 257cc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452549" y="1270407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403a6</a:t>
              </a:r>
              <a:endParaRPr lang="de-DE" dirty="0"/>
            </a:p>
          </p:txBody>
        </p:sp>
      </p:grpSp>
      <p:cxnSp>
        <p:nvCxnSpPr>
          <p:cNvPr id="34" name="Gewinkelte Verbindung 33"/>
          <p:cNvCxnSpPr>
            <a:stCxn id="28" idx="2"/>
            <a:endCxn id="8" idx="6"/>
          </p:cNvCxnSpPr>
          <p:nvPr/>
        </p:nvCxnSpPr>
        <p:spPr>
          <a:xfrm rot="10800000">
            <a:off x="6642220" y="5095141"/>
            <a:ext cx="512665" cy="15240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uppierung 6"/>
          <p:cNvGrpSpPr/>
          <p:nvPr/>
        </p:nvGrpSpPr>
        <p:grpSpPr>
          <a:xfrm>
            <a:off x="262773" y="3960377"/>
            <a:ext cx="2189739" cy="1900196"/>
            <a:chOff x="262773" y="3960377"/>
            <a:chExt cx="2189739" cy="1900196"/>
          </a:xfrm>
        </p:grpSpPr>
        <p:sp>
          <p:nvSpPr>
            <p:cNvPr id="5" name="Rechteck 4"/>
            <p:cNvSpPr/>
            <p:nvPr/>
          </p:nvSpPr>
          <p:spPr>
            <a:xfrm>
              <a:off x="350361" y="4329709"/>
              <a:ext cx="2102151" cy="1530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62773" y="396037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sub</a:t>
              </a:r>
              <a:r>
                <a:rPr lang="de-DE" dirty="0" smtClean="0"/>
                <a:t>/</a:t>
              </a:r>
              <a:endParaRPr lang="de-DE" dirty="0"/>
            </a:p>
          </p:txBody>
        </p:sp>
      </p:grpSp>
      <p:grpSp>
        <p:nvGrpSpPr>
          <p:cNvPr id="35" name="Gruppierung 34"/>
          <p:cNvGrpSpPr/>
          <p:nvPr/>
        </p:nvGrpSpPr>
        <p:grpSpPr>
          <a:xfrm>
            <a:off x="584987" y="4648974"/>
            <a:ext cx="1409614" cy="1025797"/>
            <a:chOff x="452549" y="1270407"/>
            <a:chExt cx="1751792" cy="1283732"/>
          </a:xfrm>
        </p:grpSpPr>
        <p:sp>
          <p:nvSpPr>
            <p:cNvPr id="36" name="Rechteck 3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baz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52549" y="1270407"/>
              <a:ext cx="1396567" cy="462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foobar.txt</a:t>
              </a:r>
              <a:endParaRPr lang="de-DE" dirty="0"/>
            </a:p>
          </p:txBody>
        </p:sp>
      </p:grpSp>
      <p:sp>
        <p:nvSpPr>
          <p:cNvPr id="9" name="Abgerundete rechteckige Legende 8"/>
          <p:cNvSpPr/>
          <p:nvPr/>
        </p:nvSpPr>
        <p:spPr>
          <a:xfrm>
            <a:off x="2251580" y="5018306"/>
            <a:ext cx="2741031" cy="642368"/>
          </a:xfrm>
          <a:prstGeom prst="wedgeRoundRectCallout">
            <a:avLst>
              <a:gd name="adj1" fmla="val -61259"/>
              <a:gd name="adj2" fmla="val -10341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mkdir</a:t>
            </a:r>
            <a:r>
              <a:rPr lang="de-DE" dirty="0" smtClean="0"/>
              <a:t> </a:t>
            </a:r>
            <a:r>
              <a:rPr lang="de-DE" dirty="0" err="1" smtClean="0"/>
              <a:t>sub</a:t>
            </a:r>
            <a:endParaRPr lang="de-DE" dirty="0" smtClean="0"/>
          </a:p>
          <a:p>
            <a:r>
              <a:rPr lang="de-DE" dirty="0" smtClean="0"/>
              <a:t>echo </a:t>
            </a:r>
            <a:r>
              <a:rPr lang="de-DE" dirty="0" err="1" smtClean="0"/>
              <a:t>baz</a:t>
            </a:r>
            <a:r>
              <a:rPr lang="de-DE" dirty="0" smtClean="0"/>
              <a:t> &gt; </a:t>
            </a:r>
            <a:r>
              <a:rPr lang="de-DE" dirty="0" err="1" smtClean="0"/>
              <a:t>sub</a:t>
            </a:r>
            <a:r>
              <a:rPr lang="de-DE" dirty="0" smtClean="0"/>
              <a:t>/</a:t>
            </a:r>
            <a:r>
              <a:rPr lang="de-DE" dirty="0" err="1" smtClean="0"/>
              <a:t>foobar.txt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2779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321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</a:p>
          <a:p>
            <a:r>
              <a:rPr lang="de-DE" dirty="0" err="1" smtClean="0"/>
              <a:t>bar.txt</a:t>
            </a:r>
            <a:r>
              <a:rPr lang="de-DE" dirty="0" smtClean="0"/>
              <a:t>: 257cc</a:t>
            </a:r>
          </a:p>
          <a:p>
            <a:r>
              <a:rPr lang="de-DE" dirty="0" err="1" smtClean="0"/>
              <a:t>sub</a:t>
            </a:r>
            <a:r>
              <a:rPr lang="de-DE" dirty="0" smtClean="0"/>
              <a:t>/</a:t>
            </a:r>
            <a:r>
              <a:rPr lang="de-DE" dirty="0" err="1" smtClean="0"/>
              <a:t>foobar.txt</a:t>
            </a:r>
            <a:r>
              <a:rPr lang="de-DE" dirty="0" smtClean="0"/>
              <a:t>: 76018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493409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5626756" y="4200235"/>
            <a:ext cx="1015463" cy="1376680"/>
            <a:chOff x="5626756" y="4200235"/>
            <a:chExt cx="1015463" cy="1376680"/>
          </a:xfrm>
        </p:grpSpPr>
        <p:sp>
          <p:nvSpPr>
            <p:cNvPr id="8" name="Oval 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bfe0a</a:t>
              </a:r>
              <a:endParaRPr lang="de-DE" dirty="0"/>
            </a:p>
          </p:txBody>
        </p:sp>
      </p:grpSp>
      <p:sp>
        <p:nvSpPr>
          <p:cNvPr id="19" name="Rechteck 18"/>
          <p:cNvSpPr/>
          <p:nvPr/>
        </p:nvSpPr>
        <p:spPr>
          <a:xfrm>
            <a:off x="7387061" y="389365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endCxn id="28" idx="0"/>
          </p:cNvCxnSpPr>
          <p:nvPr/>
        </p:nvCxnSpPr>
        <p:spPr>
          <a:xfrm rot="16200000" flipH="1">
            <a:off x="7379850" y="4482999"/>
            <a:ext cx="56553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uppierung 19"/>
          <p:cNvGrpSpPr/>
          <p:nvPr/>
        </p:nvGrpSpPr>
        <p:grpSpPr>
          <a:xfrm>
            <a:off x="350361" y="2493409"/>
            <a:ext cx="1751792" cy="1283732"/>
            <a:chOff x="452549" y="1270407"/>
            <a:chExt cx="1751792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bar.txt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6157052" y="915128"/>
            <a:ext cx="1751792" cy="1283732"/>
            <a:chOff x="452549" y="1270407"/>
            <a:chExt cx="1751792" cy="1283732"/>
          </a:xfrm>
        </p:grpSpPr>
        <p:sp>
          <p:nvSpPr>
            <p:cNvPr id="25" name="Rechteck 2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257cc</a:t>
              </a:r>
              <a:endParaRPr lang="de-DE" dirty="0"/>
            </a:p>
          </p:txBody>
        </p:sp>
      </p:grpSp>
      <p:grpSp>
        <p:nvGrpSpPr>
          <p:cNvPr id="27" name="Gruppierung 26"/>
          <p:cNvGrpSpPr/>
          <p:nvPr/>
        </p:nvGrpSpPr>
        <p:grpSpPr>
          <a:xfrm>
            <a:off x="7154884" y="4352636"/>
            <a:ext cx="1015463" cy="1376680"/>
            <a:chOff x="5626756" y="4200235"/>
            <a:chExt cx="1015463" cy="1376680"/>
          </a:xfrm>
        </p:grpSpPr>
        <p:sp>
          <p:nvSpPr>
            <p:cNvPr id="28" name="Oval 2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403a6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458a1</a:t>
              </a:r>
              <a:endParaRPr lang="de-DE" dirty="0"/>
            </a:p>
          </p:txBody>
        </p:sp>
      </p:grpSp>
      <p:grpSp>
        <p:nvGrpSpPr>
          <p:cNvPr id="30" name="Gruppierung 29"/>
          <p:cNvGrpSpPr/>
          <p:nvPr/>
        </p:nvGrpSpPr>
        <p:grpSpPr>
          <a:xfrm>
            <a:off x="6826161" y="2387874"/>
            <a:ext cx="1751792" cy="1283732"/>
            <a:chOff x="452549" y="1270407"/>
            <a:chExt cx="1751792" cy="1283732"/>
          </a:xfrm>
        </p:grpSpPr>
        <p:sp>
          <p:nvSpPr>
            <p:cNvPr id="31" name="Rechteck 30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bar.txt</a:t>
              </a:r>
              <a:r>
                <a:rPr lang="de-DE" sz="1200" dirty="0" smtClean="0">
                  <a:latin typeface="Courier New"/>
                  <a:cs typeface="Courier New"/>
                </a:rPr>
                <a:t>: 257cc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452549" y="1270407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403a6</a:t>
              </a:r>
              <a:endParaRPr lang="de-DE" dirty="0"/>
            </a:p>
          </p:txBody>
        </p:sp>
      </p:grpSp>
      <p:cxnSp>
        <p:nvCxnSpPr>
          <p:cNvPr id="34" name="Gewinkelte Verbindung 33"/>
          <p:cNvCxnSpPr>
            <a:stCxn id="28" idx="2"/>
            <a:endCxn id="8" idx="6"/>
          </p:cNvCxnSpPr>
          <p:nvPr/>
        </p:nvCxnSpPr>
        <p:spPr>
          <a:xfrm rot="10800000">
            <a:off x="6642220" y="5095141"/>
            <a:ext cx="512665" cy="15240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uppierung 6"/>
          <p:cNvGrpSpPr/>
          <p:nvPr/>
        </p:nvGrpSpPr>
        <p:grpSpPr>
          <a:xfrm>
            <a:off x="262773" y="3960377"/>
            <a:ext cx="2189739" cy="1900196"/>
            <a:chOff x="262773" y="3960377"/>
            <a:chExt cx="2189739" cy="1900196"/>
          </a:xfrm>
        </p:grpSpPr>
        <p:sp>
          <p:nvSpPr>
            <p:cNvPr id="5" name="Rechteck 4"/>
            <p:cNvSpPr/>
            <p:nvPr/>
          </p:nvSpPr>
          <p:spPr>
            <a:xfrm>
              <a:off x="350361" y="4329709"/>
              <a:ext cx="2102151" cy="1530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62773" y="396037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sub</a:t>
              </a:r>
              <a:r>
                <a:rPr lang="de-DE" dirty="0" smtClean="0"/>
                <a:t>/</a:t>
              </a:r>
              <a:endParaRPr lang="de-DE" dirty="0"/>
            </a:p>
          </p:txBody>
        </p:sp>
      </p:grpSp>
      <p:grpSp>
        <p:nvGrpSpPr>
          <p:cNvPr id="35" name="Gruppierung 34"/>
          <p:cNvGrpSpPr/>
          <p:nvPr/>
        </p:nvGrpSpPr>
        <p:grpSpPr>
          <a:xfrm>
            <a:off x="584987" y="4648974"/>
            <a:ext cx="1409614" cy="1025797"/>
            <a:chOff x="452549" y="1270407"/>
            <a:chExt cx="1751792" cy="1283732"/>
          </a:xfrm>
        </p:grpSpPr>
        <p:sp>
          <p:nvSpPr>
            <p:cNvPr id="36" name="Rechteck 3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baz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52549" y="1270407"/>
              <a:ext cx="1396567" cy="462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foobar.txt</a:t>
              </a:r>
              <a:endParaRPr lang="de-DE" dirty="0"/>
            </a:p>
          </p:txBody>
        </p:sp>
      </p:grpSp>
      <p:sp>
        <p:nvSpPr>
          <p:cNvPr id="9" name="Abgerundete rechteckige Legende 8"/>
          <p:cNvSpPr/>
          <p:nvPr/>
        </p:nvSpPr>
        <p:spPr>
          <a:xfrm>
            <a:off x="3127478" y="3455957"/>
            <a:ext cx="1470982" cy="642368"/>
          </a:xfrm>
          <a:prstGeom prst="wedgeRoundRectCallout">
            <a:avLst>
              <a:gd name="adj1" fmla="val -21562"/>
              <a:gd name="adj2" fmla="val -15795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</a:t>
            </a:r>
            <a:r>
              <a:rPr lang="de-DE" dirty="0" smtClean="0"/>
              <a:t>/</a:t>
            </a:r>
            <a:endParaRPr lang="de-DE" dirty="0"/>
          </a:p>
        </p:txBody>
      </p:sp>
      <p:grpSp>
        <p:nvGrpSpPr>
          <p:cNvPr id="38" name="Gruppierung 37"/>
          <p:cNvGrpSpPr/>
          <p:nvPr/>
        </p:nvGrpSpPr>
        <p:grpSpPr>
          <a:xfrm>
            <a:off x="6822135" y="652344"/>
            <a:ext cx="1751792" cy="1283732"/>
            <a:chOff x="452549" y="1270407"/>
            <a:chExt cx="1751792" cy="1283732"/>
          </a:xfrm>
        </p:grpSpPr>
        <p:sp>
          <p:nvSpPr>
            <p:cNvPr id="39" name="Rechteck 38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baz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76018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455301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321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</a:p>
          <a:p>
            <a:r>
              <a:rPr lang="de-DE" dirty="0" err="1" smtClean="0"/>
              <a:t>bar.txt</a:t>
            </a:r>
            <a:r>
              <a:rPr lang="de-DE" dirty="0" smtClean="0"/>
              <a:t>: 257cc</a:t>
            </a:r>
          </a:p>
          <a:p>
            <a:r>
              <a:rPr lang="de-DE" dirty="0" err="1" smtClean="0"/>
              <a:t>sub</a:t>
            </a:r>
            <a:r>
              <a:rPr lang="de-DE" dirty="0" smtClean="0"/>
              <a:t>/</a:t>
            </a:r>
            <a:r>
              <a:rPr lang="de-DE" dirty="0" err="1" smtClean="0"/>
              <a:t>foobar.txt</a:t>
            </a:r>
            <a:r>
              <a:rPr lang="de-DE" dirty="0" smtClean="0"/>
              <a:t>: 76018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281156" y="270804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5626756" y="5207566"/>
            <a:ext cx="1015463" cy="1376680"/>
            <a:chOff x="5626756" y="4200235"/>
            <a:chExt cx="1015463" cy="1376680"/>
          </a:xfrm>
        </p:grpSpPr>
        <p:sp>
          <p:nvSpPr>
            <p:cNvPr id="8" name="Oval 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bfe0a</a:t>
              </a:r>
              <a:endParaRPr lang="de-DE" dirty="0"/>
            </a:p>
          </p:txBody>
        </p:sp>
      </p:grpSp>
      <p:sp>
        <p:nvSpPr>
          <p:cNvPr id="19" name="Rechteck 18"/>
          <p:cNvSpPr/>
          <p:nvPr/>
        </p:nvSpPr>
        <p:spPr>
          <a:xfrm>
            <a:off x="7080832" y="3970609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grpSp>
        <p:nvGrpSpPr>
          <p:cNvPr id="20" name="Gruppierung 19"/>
          <p:cNvGrpSpPr/>
          <p:nvPr/>
        </p:nvGrpSpPr>
        <p:grpSpPr>
          <a:xfrm>
            <a:off x="350361" y="2493409"/>
            <a:ext cx="1751792" cy="1283732"/>
            <a:chOff x="452549" y="1270407"/>
            <a:chExt cx="1751792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bar.txt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6157052" y="915128"/>
            <a:ext cx="1751792" cy="1283732"/>
            <a:chOff x="452549" y="1270407"/>
            <a:chExt cx="1751792" cy="1283732"/>
          </a:xfrm>
        </p:grpSpPr>
        <p:sp>
          <p:nvSpPr>
            <p:cNvPr id="25" name="Rechteck 2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257cc</a:t>
              </a:r>
              <a:endParaRPr lang="de-DE" dirty="0"/>
            </a:p>
          </p:txBody>
        </p:sp>
      </p:grpSp>
      <p:grpSp>
        <p:nvGrpSpPr>
          <p:cNvPr id="27" name="Gruppierung 26"/>
          <p:cNvGrpSpPr/>
          <p:nvPr/>
        </p:nvGrpSpPr>
        <p:grpSpPr>
          <a:xfrm>
            <a:off x="7154884" y="5359967"/>
            <a:ext cx="1015463" cy="1376680"/>
            <a:chOff x="5626756" y="4200235"/>
            <a:chExt cx="1015463" cy="1376680"/>
          </a:xfrm>
        </p:grpSpPr>
        <p:sp>
          <p:nvSpPr>
            <p:cNvPr id="28" name="Oval 2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403a6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458a1</a:t>
              </a:r>
              <a:endParaRPr lang="de-DE" dirty="0"/>
            </a:p>
          </p:txBody>
        </p:sp>
      </p:grpSp>
      <p:grpSp>
        <p:nvGrpSpPr>
          <p:cNvPr id="30" name="Gruppierung 29"/>
          <p:cNvGrpSpPr/>
          <p:nvPr/>
        </p:nvGrpSpPr>
        <p:grpSpPr>
          <a:xfrm>
            <a:off x="6052451" y="2558997"/>
            <a:ext cx="1751792" cy="1283732"/>
            <a:chOff x="452549" y="1270407"/>
            <a:chExt cx="1751792" cy="1283732"/>
          </a:xfrm>
        </p:grpSpPr>
        <p:sp>
          <p:nvSpPr>
            <p:cNvPr id="31" name="Rechteck 30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bar.txt</a:t>
              </a:r>
              <a:r>
                <a:rPr lang="de-DE" sz="1200" dirty="0" smtClean="0">
                  <a:latin typeface="Courier New"/>
                  <a:cs typeface="Courier New"/>
                </a:rPr>
                <a:t>: 257cc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452549" y="1270407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403a6</a:t>
              </a:r>
              <a:endParaRPr lang="de-DE" dirty="0"/>
            </a:p>
          </p:txBody>
        </p:sp>
      </p:grpSp>
      <p:cxnSp>
        <p:nvCxnSpPr>
          <p:cNvPr id="34" name="Gewinkelte Verbindung 33"/>
          <p:cNvCxnSpPr>
            <a:stCxn id="28" idx="2"/>
            <a:endCxn id="8" idx="6"/>
          </p:cNvCxnSpPr>
          <p:nvPr/>
        </p:nvCxnSpPr>
        <p:spPr>
          <a:xfrm rot="10800000">
            <a:off x="6642220" y="6102472"/>
            <a:ext cx="512665" cy="15240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uppierung 6"/>
          <p:cNvGrpSpPr/>
          <p:nvPr/>
        </p:nvGrpSpPr>
        <p:grpSpPr>
          <a:xfrm>
            <a:off x="262773" y="3960377"/>
            <a:ext cx="2189739" cy="1900196"/>
            <a:chOff x="262773" y="3960377"/>
            <a:chExt cx="2189739" cy="1900196"/>
          </a:xfrm>
        </p:grpSpPr>
        <p:sp>
          <p:nvSpPr>
            <p:cNvPr id="5" name="Rechteck 4"/>
            <p:cNvSpPr/>
            <p:nvPr/>
          </p:nvSpPr>
          <p:spPr>
            <a:xfrm>
              <a:off x="350361" y="4329709"/>
              <a:ext cx="2102151" cy="1530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62773" y="396037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sub</a:t>
              </a:r>
              <a:r>
                <a:rPr lang="de-DE" dirty="0" smtClean="0"/>
                <a:t>/</a:t>
              </a:r>
              <a:endParaRPr lang="de-DE" dirty="0"/>
            </a:p>
          </p:txBody>
        </p:sp>
      </p:grpSp>
      <p:grpSp>
        <p:nvGrpSpPr>
          <p:cNvPr id="35" name="Gruppierung 34"/>
          <p:cNvGrpSpPr/>
          <p:nvPr/>
        </p:nvGrpSpPr>
        <p:grpSpPr>
          <a:xfrm>
            <a:off x="584987" y="4648974"/>
            <a:ext cx="1409614" cy="1025797"/>
            <a:chOff x="452549" y="1270407"/>
            <a:chExt cx="1751792" cy="1283732"/>
          </a:xfrm>
        </p:grpSpPr>
        <p:sp>
          <p:nvSpPr>
            <p:cNvPr id="36" name="Rechteck 3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baz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52549" y="1270407"/>
              <a:ext cx="1396567" cy="462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foobar.txt</a:t>
              </a:r>
              <a:endParaRPr lang="de-DE" dirty="0"/>
            </a:p>
          </p:txBody>
        </p:sp>
      </p:grpSp>
      <p:sp>
        <p:nvSpPr>
          <p:cNvPr id="9" name="Abgerundete rechteckige Legende 8"/>
          <p:cNvSpPr/>
          <p:nvPr/>
        </p:nvSpPr>
        <p:spPr>
          <a:xfrm>
            <a:off x="3667614" y="5224209"/>
            <a:ext cx="1470982" cy="642368"/>
          </a:xfrm>
          <a:prstGeom prst="wedgeRoundRectCallout">
            <a:avLst>
              <a:gd name="adj1" fmla="val 36991"/>
              <a:gd name="adj2" fmla="val -14204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endParaRPr lang="de-DE" dirty="0"/>
          </a:p>
        </p:txBody>
      </p:sp>
      <p:grpSp>
        <p:nvGrpSpPr>
          <p:cNvPr id="38" name="Gruppierung 37"/>
          <p:cNvGrpSpPr/>
          <p:nvPr/>
        </p:nvGrpSpPr>
        <p:grpSpPr>
          <a:xfrm>
            <a:off x="6822135" y="652344"/>
            <a:ext cx="1751792" cy="1283732"/>
            <a:chOff x="452549" y="1270407"/>
            <a:chExt cx="1751792" cy="1283732"/>
          </a:xfrm>
        </p:grpSpPr>
        <p:sp>
          <p:nvSpPr>
            <p:cNvPr id="39" name="Rechteck 38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baz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76018</a:t>
              </a:r>
              <a:endParaRPr lang="de-DE" dirty="0"/>
            </a:p>
          </p:txBody>
        </p:sp>
      </p:grpSp>
      <p:grpSp>
        <p:nvGrpSpPr>
          <p:cNvPr id="41" name="Gruppierung 40"/>
          <p:cNvGrpSpPr/>
          <p:nvPr/>
        </p:nvGrpSpPr>
        <p:grpSpPr>
          <a:xfrm>
            <a:off x="6815663" y="2427606"/>
            <a:ext cx="1751792" cy="1283732"/>
            <a:chOff x="452549" y="1270407"/>
            <a:chExt cx="1751792" cy="1283732"/>
          </a:xfrm>
        </p:grpSpPr>
        <p:sp>
          <p:nvSpPr>
            <p:cNvPr id="42" name="Rechteck 4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bar.txt</a:t>
              </a:r>
              <a:r>
                <a:rPr lang="de-DE" sz="1200" dirty="0" smtClean="0">
                  <a:latin typeface="Courier New"/>
                  <a:cs typeface="Courier New"/>
                </a:rPr>
                <a:t>: 257cc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sub</a:t>
              </a:r>
              <a:r>
                <a:rPr lang="de-DE" sz="1200" dirty="0" smtClean="0">
                  <a:latin typeface="Courier New"/>
                  <a:cs typeface="Courier New"/>
                </a:rPr>
                <a:t>: e0eef</a:t>
              </a: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452549" y="1270407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6c35e</a:t>
              </a:r>
              <a:endParaRPr lang="de-DE" dirty="0"/>
            </a:p>
          </p:txBody>
        </p:sp>
      </p:grpSp>
      <p:grpSp>
        <p:nvGrpSpPr>
          <p:cNvPr id="45" name="Gruppierung 44"/>
          <p:cNvGrpSpPr/>
          <p:nvPr/>
        </p:nvGrpSpPr>
        <p:grpSpPr>
          <a:xfrm>
            <a:off x="5215185" y="3940477"/>
            <a:ext cx="1751792" cy="1283732"/>
            <a:chOff x="452549" y="1270407"/>
            <a:chExt cx="1751792" cy="1283732"/>
          </a:xfrm>
        </p:grpSpPr>
        <p:sp>
          <p:nvSpPr>
            <p:cNvPr id="46" name="Rechteck 4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foobar.txt:76018</a:t>
              </a: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52549" y="127040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e0eef</a:t>
              </a:r>
              <a:endParaRPr lang="de-DE" dirty="0"/>
            </a:p>
          </p:txBody>
        </p:sp>
      </p:grpSp>
      <p:grpSp>
        <p:nvGrpSpPr>
          <p:cNvPr id="48" name="Gruppierung 47"/>
          <p:cNvGrpSpPr/>
          <p:nvPr/>
        </p:nvGrpSpPr>
        <p:grpSpPr>
          <a:xfrm>
            <a:off x="7709755" y="4309809"/>
            <a:ext cx="1109951" cy="1319512"/>
            <a:chOff x="5772739" y="4200235"/>
            <a:chExt cx="1109951" cy="1319512"/>
          </a:xfrm>
        </p:grpSpPr>
        <p:sp>
          <p:nvSpPr>
            <p:cNvPr id="49" name="Oval 48"/>
            <p:cNvSpPr/>
            <p:nvPr/>
          </p:nvSpPr>
          <p:spPr>
            <a:xfrm>
              <a:off x="5867227" y="4556197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6c35e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5772739" y="4200235"/>
              <a:ext cx="776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b67eb</a:t>
              </a:r>
              <a:endParaRPr lang="de-DE" dirty="0"/>
            </a:p>
          </p:txBody>
        </p:sp>
      </p:grpSp>
      <p:cxnSp>
        <p:nvCxnSpPr>
          <p:cNvPr id="51" name="Gewinkelte Verbindung 50"/>
          <p:cNvCxnSpPr>
            <a:stCxn id="49" idx="4"/>
            <a:endCxn id="28" idx="6"/>
          </p:cNvCxnSpPr>
          <p:nvPr/>
        </p:nvCxnSpPr>
        <p:spPr>
          <a:xfrm rot="5400000">
            <a:off x="7928386" y="5871282"/>
            <a:ext cx="625551" cy="14162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/>
          <p:cNvCxnSpPr>
            <a:stCxn id="19" idx="2"/>
            <a:endCxn id="49" idx="2"/>
          </p:cNvCxnSpPr>
          <p:nvPr/>
        </p:nvCxnSpPr>
        <p:spPr>
          <a:xfrm rot="16200000" flipH="1">
            <a:off x="7262831" y="4606133"/>
            <a:ext cx="870353" cy="21247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000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56235" y="1099758"/>
            <a:ext cx="8507457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Working Directory, </a:t>
            </a:r>
            <a:r>
              <a:rPr lang="de-DE" dirty="0"/>
              <a:t>Index, </a:t>
            </a:r>
            <a:r>
              <a:rPr lang="de-DE" dirty="0" err="1"/>
              <a:t>Objectstore</a:t>
            </a:r>
            <a:r>
              <a:rPr lang="de-DE" dirty="0"/>
              <a:t> und die 4 Objekttypen: Commit, </a:t>
            </a:r>
            <a:r>
              <a:rPr lang="de-DE" dirty="0" err="1"/>
              <a:t>Tree</a:t>
            </a:r>
            <a:r>
              <a:rPr lang="de-DE" dirty="0"/>
              <a:t>, </a:t>
            </a:r>
            <a:r>
              <a:rPr lang="de-DE" dirty="0" err="1"/>
              <a:t>Blob</a:t>
            </a:r>
            <a:r>
              <a:rPr lang="de-DE" dirty="0"/>
              <a:t>, Tag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Commit </a:t>
            </a:r>
            <a:r>
              <a:rPr lang="de-DE" dirty="0"/>
              <a:t>und Commit </a:t>
            </a:r>
            <a:r>
              <a:rPr lang="de-DE" dirty="0" smtClean="0"/>
              <a:t>–</a:t>
            </a:r>
            <a:r>
              <a:rPr lang="de-DE" dirty="0" err="1" smtClean="0"/>
              <a:t>amend</a:t>
            </a: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Git</a:t>
            </a:r>
            <a:r>
              <a:rPr lang="de-DE" dirty="0"/>
              <a:t>-Referenzen: </a:t>
            </a:r>
            <a:r>
              <a:rPr lang="de-DE" dirty="0" err="1"/>
              <a:t>Branches</a:t>
            </a:r>
            <a:r>
              <a:rPr lang="de-DE" dirty="0"/>
              <a:t>, Tags, HEAD, ORIG_HEAD, FETCH_HEAD, </a:t>
            </a:r>
            <a:r>
              <a:rPr lang="de-DE" dirty="0" err="1"/>
              <a:t>Reflog</a:t>
            </a: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Branches</a:t>
            </a:r>
            <a:r>
              <a:rPr lang="de-DE" dirty="0"/>
              <a:t>, </a:t>
            </a:r>
            <a:r>
              <a:rPr lang="de-DE" dirty="0" err="1"/>
              <a:t>Checkout</a:t>
            </a:r>
            <a:r>
              <a:rPr lang="de-DE" dirty="0"/>
              <a:t> und </a:t>
            </a:r>
            <a:r>
              <a:rPr lang="de-DE" dirty="0" err="1"/>
              <a:t>detached</a:t>
            </a:r>
            <a:r>
              <a:rPr lang="de-DE" dirty="0"/>
              <a:t> HEAD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Soft</a:t>
            </a:r>
            <a:r>
              <a:rPr lang="de-DE" dirty="0"/>
              <a:t>, </a:t>
            </a:r>
            <a:r>
              <a:rPr lang="de-DE" dirty="0" err="1"/>
              <a:t>hard</a:t>
            </a:r>
            <a:r>
              <a:rPr lang="de-DE" dirty="0"/>
              <a:t> und </a:t>
            </a:r>
            <a:r>
              <a:rPr lang="de-DE" dirty="0" err="1"/>
              <a:t>mixed</a:t>
            </a:r>
            <a:r>
              <a:rPr lang="de-DE" dirty="0"/>
              <a:t> </a:t>
            </a:r>
            <a:r>
              <a:rPr lang="de-DE" dirty="0" err="1"/>
              <a:t>reset</a:t>
            </a: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Merge</a:t>
            </a:r>
            <a:r>
              <a:rPr lang="de-DE" dirty="0"/>
              <a:t>, </a:t>
            </a:r>
            <a:r>
              <a:rPr lang="de-DE" dirty="0" err="1"/>
              <a:t>Rebase</a:t>
            </a:r>
            <a:r>
              <a:rPr lang="de-DE" dirty="0"/>
              <a:t> und Interactive </a:t>
            </a:r>
            <a:r>
              <a:rPr lang="de-DE" dirty="0" err="1"/>
              <a:t>Rebase</a:t>
            </a: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Fetch</a:t>
            </a:r>
            <a:r>
              <a:rPr lang="de-DE" dirty="0"/>
              <a:t>, Pull und Push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Der </a:t>
            </a:r>
            <a:r>
              <a:rPr lang="de-DE" dirty="0" err="1"/>
              <a:t>Stash</a:t>
            </a: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Cherry</a:t>
            </a:r>
            <a:r>
              <a:rPr lang="de-DE" dirty="0"/>
              <a:t>-Pick und </a:t>
            </a:r>
            <a:r>
              <a:rPr lang="de-DE" dirty="0" err="1" smtClean="0"/>
              <a:t>revert</a:t>
            </a:r>
            <a:endParaRPr lang="de-DE" dirty="0" smtClean="0"/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Submodule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6044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79418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</a:t>
            </a:r>
            <a:r>
              <a:rPr lang="de-DE" b="1" dirty="0" smtClean="0">
                <a:latin typeface="Courier New"/>
                <a:cs typeface="Courier New"/>
              </a:rPr>
              <a:t># Wiederherstellen des </a:t>
            </a:r>
            <a:r>
              <a:rPr lang="de-DE" b="1" dirty="0" err="1" smtClean="0">
                <a:latin typeface="Courier New"/>
                <a:cs typeface="Courier New"/>
              </a:rPr>
              <a:t>Workdir</a:t>
            </a:r>
            <a:r>
              <a:rPr lang="de-DE" b="1" dirty="0" smtClean="0">
                <a:latin typeface="Courier New"/>
                <a:cs typeface="Courier New"/>
              </a:rPr>
              <a:t> eines beliebigen Commit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458a1 # </a:t>
            </a:r>
            <a:r>
              <a:rPr lang="de-DE" b="1" dirty="0" err="1" smtClean="0">
                <a:latin typeface="Courier New"/>
                <a:cs typeface="Courier New"/>
              </a:rPr>
              <a:t>detached</a:t>
            </a:r>
            <a:r>
              <a:rPr lang="de-DE" b="1" dirty="0" smtClean="0">
                <a:latin typeface="Courier New"/>
                <a:cs typeface="Courier New"/>
              </a:rPr>
              <a:t> HEAD!!!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Eine Datei aus einem Commit holen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slides</a:t>
            </a:r>
            <a:r>
              <a:rPr lang="de-DE" b="1" dirty="0" smtClean="0">
                <a:latin typeface="Courier New"/>
                <a:cs typeface="Courier New"/>
              </a:rPr>
              <a:t> -- </a:t>
            </a:r>
            <a:r>
              <a:rPr lang="de-DE" b="1" dirty="0" err="1" smtClean="0">
                <a:latin typeface="Courier New"/>
                <a:cs typeface="Courier New"/>
              </a:rPr>
              <a:t>git-wks.pptx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2696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321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</a:p>
          <a:p>
            <a:r>
              <a:rPr lang="de-DE" dirty="0" err="1" smtClean="0"/>
              <a:t>bar.txt</a:t>
            </a:r>
            <a:r>
              <a:rPr lang="de-DE" dirty="0" smtClean="0"/>
              <a:t>: 257cc</a:t>
            </a:r>
          </a:p>
          <a:p>
            <a:r>
              <a:rPr lang="de-DE" dirty="0" err="1" smtClean="0"/>
              <a:t>sub</a:t>
            </a:r>
            <a:r>
              <a:rPr lang="de-DE" dirty="0" smtClean="0"/>
              <a:t>/</a:t>
            </a:r>
            <a:r>
              <a:rPr lang="de-DE" dirty="0" err="1" smtClean="0"/>
              <a:t>foobar.txt</a:t>
            </a:r>
            <a:r>
              <a:rPr lang="de-DE" dirty="0" smtClean="0"/>
              <a:t>: 76018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281156" y="270804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5626756" y="5207566"/>
            <a:ext cx="1015463" cy="1391279"/>
            <a:chOff x="5626756" y="4200235"/>
            <a:chExt cx="1015463" cy="1391279"/>
          </a:xfrm>
        </p:grpSpPr>
        <p:sp>
          <p:nvSpPr>
            <p:cNvPr id="8" name="Oval 7"/>
            <p:cNvSpPr/>
            <p:nvPr/>
          </p:nvSpPr>
          <p:spPr>
            <a:xfrm>
              <a:off x="5626756" y="4627964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 sz="1200">
                  <a:solidFill>
                    <a:schemeClr val="lt1"/>
                  </a:solidFill>
                  <a:latin typeface="Courier New"/>
                  <a:cs typeface="Courier New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dirty="0"/>
                <a:t>bfe0a</a:t>
              </a:r>
            </a:p>
          </p:txBody>
        </p:sp>
      </p:grpSp>
      <p:sp>
        <p:nvSpPr>
          <p:cNvPr id="19" name="Rechteck 18"/>
          <p:cNvSpPr/>
          <p:nvPr/>
        </p:nvSpPr>
        <p:spPr>
          <a:xfrm>
            <a:off x="7080832" y="3970609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grpSp>
        <p:nvGrpSpPr>
          <p:cNvPr id="20" name="Gruppierung 19"/>
          <p:cNvGrpSpPr/>
          <p:nvPr/>
        </p:nvGrpSpPr>
        <p:grpSpPr>
          <a:xfrm>
            <a:off x="350361" y="2493409"/>
            <a:ext cx="1751792" cy="1283732"/>
            <a:chOff x="452549" y="1270407"/>
            <a:chExt cx="1751792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bar.txt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6157052" y="915128"/>
            <a:ext cx="1751792" cy="1283732"/>
            <a:chOff x="452549" y="1270407"/>
            <a:chExt cx="1751792" cy="1283732"/>
          </a:xfrm>
        </p:grpSpPr>
        <p:sp>
          <p:nvSpPr>
            <p:cNvPr id="25" name="Rechteck 2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257cc</a:t>
              </a:r>
              <a:endParaRPr lang="de-DE" dirty="0"/>
            </a:p>
          </p:txBody>
        </p:sp>
      </p:grpSp>
      <p:grpSp>
        <p:nvGrpSpPr>
          <p:cNvPr id="27" name="Gruppierung 26"/>
          <p:cNvGrpSpPr/>
          <p:nvPr/>
        </p:nvGrpSpPr>
        <p:grpSpPr>
          <a:xfrm>
            <a:off x="7154884" y="5359967"/>
            <a:ext cx="1015463" cy="1376680"/>
            <a:chOff x="5626756" y="4200235"/>
            <a:chExt cx="1015463" cy="1376680"/>
          </a:xfrm>
        </p:grpSpPr>
        <p:sp>
          <p:nvSpPr>
            <p:cNvPr id="28" name="Oval 2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403a6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458a1</a:t>
              </a:r>
              <a:endParaRPr lang="de-DE" dirty="0"/>
            </a:p>
          </p:txBody>
        </p:sp>
      </p:grpSp>
      <p:grpSp>
        <p:nvGrpSpPr>
          <p:cNvPr id="30" name="Gruppierung 29"/>
          <p:cNvGrpSpPr/>
          <p:nvPr/>
        </p:nvGrpSpPr>
        <p:grpSpPr>
          <a:xfrm>
            <a:off x="6052451" y="2558997"/>
            <a:ext cx="1751792" cy="1283732"/>
            <a:chOff x="452549" y="1270407"/>
            <a:chExt cx="1751792" cy="1283732"/>
          </a:xfrm>
        </p:grpSpPr>
        <p:sp>
          <p:nvSpPr>
            <p:cNvPr id="31" name="Rechteck 30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bar.txt</a:t>
              </a:r>
              <a:r>
                <a:rPr lang="de-DE" sz="1200" dirty="0" smtClean="0">
                  <a:latin typeface="Courier New"/>
                  <a:cs typeface="Courier New"/>
                </a:rPr>
                <a:t>: 257cc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452549" y="1270407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403a6</a:t>
              </a:r>
              <a:endParaRPr lang="de-DE" dirty="0"/>
            </a:p>
          </p:txBody>
        </p:sp>
      </p:grpSp>
      <p:cxnSp>
        <p:nvCxnSpPr>
          <p:cNvPr id="34" name="Gewinkelte Verbindung 33"/>
          <p:cNvCxnSpPr>
            <a:stCxn id="28" idx="2"/>
            <a:endCxn id="8" idx="6"/>
          </p:cNvCxnSpPr>
          <p:nvPr/>
        </p:nvCxnSpPr>
        <p:spPr>
          <a:xfrm rot="10800000">
            <a:off x="6642220" y="6117070"/>
            <a:ext cx="512665" cy="13780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uppierung 6"/>
          <p:cNvGrpSpPr/>
          <p:nvPr/>
        </p:nvGrpSpPr>
        <p:grpSpPr>
          <a:xfrm>
            <a:off x="262773" y="3960377"/>
            <a:ext cx="2189739" cy="1900196"/>
            <a:chOff x="262773" y="3960377"/>
            <a:chExt cx="2189739" cy="1900196"/>
          </a:xfrm>
        </p:grpSpPr>
        <p:sp>
          <p:nvSpPr>
            <p:cNvPr id="5" name="Rechteck 4"/>
            <p:cNvSpPr/>
            <p:nvPr/>
          </p:nvSpPr>
          <p:spPr>
            <a:xfrm>
              <a:off x="350361" y="4329709"/>
              <a:ext cx="2102151" cy="1530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62773" y="396037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sub</a:t>
              </a:r>
              <a:r>
                <a:rPr lang="de-DE" dirty="0" smtClean="0"/>
                <a:t>/</a:t>
              </a:r>
              <a:endParaRPr lang="de-DE" dirty="0"/>
            </a:p>
          </p:txBody>
        </p:sp>
      </p:grpSp>
      <p:grpSp>
        <p:nvGrpSpPr>
          <p:cNvPr id="35" name="Gruppierung 34"/>
          <p:cNvGrpSpPr/>
          <p:nvPr/>
        </p:nvGrpSpPr>
        <p:grpSpPr>
          <a:xfrm>
            <a:off x="584987" y="4648974"/>
            <a:ext cx="1409614" cy="1025797"/>
            <a:chOff x="452549" y="1270407"/>
            <a:chExt cx="1751792" cy="1283732"/>
          </a:xfrm>
        </p:grpSpPr>
        <p:sp>
          <p:nvSpPr>
            <p:cNvPr id="36" name="Rechteck 3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baz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52549" y="1270407"/>
              <a:ext cx="1396567" cy="462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foobar.txt</a:t>
              </a:r>
              <a:endParaRPr lang="de-DE" dirty="0"/>
            </a:p>
          </p:txBody>
        </p:sp>
      </p:grpSp>
      <p:grpSp>
        <p:nvGrpSpPr>
          <p:cNvPr id="38" name="Gruppierung 37"/>
          <p:cNvGrpSpPr/>
          <p:nvPr/>
        </p:nvGrpSpPr>
        <p:grpSpPr>
          <a:xfrm>
            <a:off x="6822135" y="652344"/>
            <a:ext cx="1751792" cy="1283732"/>
            <a:chOff x="452549" y="1270407"/>
            <a:chExt cx="1751792" cy="1283732"/>
          </a:xfrm>
        </p:grpSpPr>
        <p:sp>
          <p:nvSpPr>
            <p:cNvPr id="39" name="Rechteck 38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baz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76018</a:t>
              </a:r>
              <a:endParaRPr lang="de-DE" dirty="0"/>
            </a:p>
          </p:txBody>
        </p:sp>
      </p:grpSp>
      <p:grpSp>
        <p:nvGrpSpPr>
          <p:cNvPr id="41" name="Gruppierung 40"/>
          <p:cNvGrpSpPr/>
          <p:nvPr/>
        </p:nvGrpSpPr>
        <p:grpSpPr>
          <a:xfrm>
            <a:off x="6815663" y="2427606"/>
            <a:ext cx="1751792" cy="1283732"/>
            <a:chOff x="452549" y="1270407"/>
            <a:chExt cx="1751792" cy="1283732"/>
          </a:xfrm>
        </p:grpSpPr>
        <p:sp>
          <p:nvSpPr>
            <p:cNvPr id="42" name="Rechteck 4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bar.txt</a:t>
              </a:r>
              <a:r>
                <a:rPr lang="de-DE" sz="1200" dirty="0" smtClean="0">
                  <a:latin typeface="Courier New"/>
                  <a:cs typeface="Courier New"/>
                </a:rPr>
                <a:t>: 257cc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sub</a:t>
              </a:r>
              <a:r>
                <a:rPr lang="de-DE" sz="1200" dirty="0" smtClean="0">
                  <a:latin typeface="Courier New"/>
                  <a:cs typeface="Courier New"/>
                </a:rPr>
                <a:t>: e0eef</a:t>
              </a: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452549" y="1270407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6c35e</a:t>
              </a:r>
              <a:endParaRPr lang="de-DE" dirty="0"/>
            </a:p>
          </p:txBody>
        </p:sp>
      </p:grpSp>
      <p:grpSp>
        <p:nvGrpSpPr>
          <p:cNvPr id="45" name="Gruppierung 44"/>
          <p:cNvGrpSpPr/>
          <p:nvPr/>
        </p:nvGrpSpPr>
        <p:grpSpPr>
          <a:xfrm>
            <a:off x="5215185" y="3940477"/>
            <a:ext cx="1751792" cy="1283732"/>
            <a:chOff x="452549" y="1270407"/>
            <a:chExt cx="1751792" cy="1283732"/>
          </a:xfrm>
        </p:grpSpPr>
        <p:sp>
          <p:nvSpPr>
            <p:cNvPr id="46" name="Rechteck 4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foobar.txt:76018</a:t>
              </a: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52549" y="127040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e0eef</a:t>
              </a:r>
              <a:endParaRPr lang="de-DE" dirty="0"/>
            </a:p>
          </p:txBody>
        </p:sp>
      </p:grpSp>
      <p:grpSp>
        <p:nvGrpSpPr>
          <p:cNvPr id="48" name="Gruppierung 47"/>
          <p:cNvGrpSpPr/>
          <p:nvPr/>
        </p:nvGrpSpPr>
        <p:grpSpPr>
          <a:xfrm>
            <a:off x="7709755" y="4309809"/>
            <a:ext cx="1109951" cy="1319512"/>
            <a:chOff x="5772739" y="4200235"/>
            <a:chExt cx="1109951" cy="1319512"/>
          </a:xfrm>
        </p:grpSpPr>
        <p:sp>
          <p:nvSpPr>
            <p:cNvPr id="49" name="Oval 48"/>
            <p:cNvSpPr/>
            <p:nvPr/>
          </p:nvSpPr>
          <p:spPr>
            <a:xfrm>
              <a:off x="5867227" y="4556197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6c35e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5772739" y="4200235"/>
              <a:ext cx="776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b67eb</a:t>
              </a:r>
              <a:endParaRPr lang="de-DE" dirty="0"/>
            </a:p>
          </p:txBody>
        </p:sp>
      </p:grpSp>
      <p:cxnSp>
        <p:nvCxnSpPr>
          <p:cNvPr id="51" name="Gewinkelte Verbindung 50"/>
          <p:cNvCxnSpPr>
            <a:stCxn id="49" idx="4"/>
            <a:endCxn id="28" idx="6"/>
          </p:cNvCxnSpPr>
          <p:nvPr/>
        </p:nvCxnSpPr>
        <p:spPr>
          <a:xfrm rot="5400000">
            <a:off x="7928386" y="5871282"/>
            <a:ext cx="625551" cy="14162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/>
          <p:cNvCxnSpPr>
            <a:stCxn id="19" idx="2"/>
            <a:endCxn id="49" idx="2"/>
          </p:cNvCxnSpPr>
          <p:nvPr/>
        </p:nvCxnSpPr>
        <p:spPr>
          <a:xfrm rot="16200000" flipH="1">
            <a:off x="7262831" y="4606133"/>
            <a:ext cx="870353" cy="21247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uppierung 53"/>
          <p:cNvGrpSpPr/>
          <p:nvPr/>
        </p:nvGrpSpPr>
        <p:grpSpPr>
          <a:xfrm>
            <a:off x="5342970" y="580951"/>
            <a:ext cx="1299249" cy="1063621"/>
            <a:chOff x="452549" y="1270407"/>
            <a:chExt cx="1751792" cy="1283732"/>
          </a:xfrm>
        </p:grpSpPr>
        <p:sp>
          <p:nvSpPr>
            <p:cNvPr id="55" name="Rechteck 5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  <a:solidFill>
              <a:srgbClr val="FAC09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b67eb</a:t>
              </a:r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452549" y="127040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e0eef</a:t>
              </a:r>
              <a:endParaRPr lang="de-DE" dirty="0"/>
            </a:p>
          </p:txBody>
        </p:sp>
      </p:grpSp>
      <p:sp>
        <p:nvSpPr>
          <p:cNvPr id="9" name="Abgerundete rechteckige Legende 8"/>
          <p:cNvSpPr/>
          <p:nvPr/>
        </p:nvSpPr>
        <p:spPr>
          <a:xfrm>
            <a:off x="3552958" y="2800063"/>
            <a:ext cx="1470982" cy="642368"/>
          </a:xfrm>
          <a:prstGeom prst="wedgeRoundRectCallout">
            <a:avLst>
              <a:gd name="adj1" fmla="val 89589"/>
              <a:gd name="adj2" fmla="val -25341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tag –a </a:t>
            </a:r>
            <a:r>
              <a:rPr lang="de-DE" dirty="0" err="1" smtClean="0"/>
              <a:t>aTag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5912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Remotes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967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58702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Bare </a:t>
            </a:r>
            <a:r>
              <a:rPr lang="de-DE" b="1" dirty="0" err="1" smtClean="0">
                <a:latin typeface="Courier New"/>
                <a:cs typeface="Courier New"/>
              </a:rPr>
              <a:t>Repo</a:t>
            </a:r>
            <a:r>
              <a:rPr lang="de-DE" b="1" dirty="0" smtClean="0">
                <a:latin typeface="Courier New"/>
                <a:cs typeface="Courier New"/>
              </a:rPr>
              <a:t> erzeugen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cd ..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init</a:t>
            </a:r>
            <a:r>
              <a:rPr lang="de-DE" b="1" dirty="0" smtClean="0">
                <a:latin typeface="Courier New"/>
                <a:cs typeface="Courier New"/>
              </a:rPr>
              <a:t> --bare </a:t>
            </a:r>
            <a:r>
              <a:rPr lang="de-DE" b="1" dirty="0" err="1" smtClean="0">
                <a:latin typeface="Courier New"/>
                <a:cs typeface="Courier New"/>
              </a:rPr>
              <a:t>server.git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Remote </a:t>
            </a:r>
            <a:r>
              <a:rPr lang="de-DE" b="1" dirty="0" err="1" smtClean="0">
                <a:latin typeface="Courier New"/>
                <a:cs typeface="Courier New"/>
              </a:rPr>
              <a:t>Repo</a:t>
            </a:r>
            <a:r>
              <a:rPr lang="de-DE" b="1" dirty="0" smtClean="0">
                <a:latin typeface="Courier New"/>
                <a:cs typeface="Courier New"/>
              </a:rPr>
              <a:t> setzen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cd ../</a:t>
            </a:r>
            <a:r>
              <a:rPr lang="de-DE" b="1" dirty="0" err="1" smtClean="0">
                <a:latin typeface="Courier New"/>
                <a:cs typeface="Courier New"/>
              </a:rPr>
              <a:t>git-wks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remote </a:t>
            </a:r>
            <a:r>
              <a:rPr lang="de-DE" b="1" dirty="0" err="1" smtClean="0">
                <a:latin typeface="Courier New"/>
                <a:cs typeface="Courier New"/>
              </a:rPr>
              <a:t>add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 ../</a:t>
            </a:r>
            <a:r>
              <a:rPr lang="de-DE" b="1" dirty="0" err="1" smtClean="0">
                <a:latin typeface="Courier New"/>
                <a:cs typeface="Courier New"/>
              </a:rPr>
              <a:t>server.git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Auf Start gehen</a:t>
            </a:r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checkout</a:t>
            </a:r>
            <a:r>
              <a:rPr lang="de-DE" b="1" dirty="0">
                <a:latin typeface="Courier New"/>
                <a:cs typeface="Courier New"/>
              </a:rPr>
              <a:t> uebung0</a:t>
            </a:r>
          </a:p>
          <a:p>
            <a:r>
              <a:rPr lang="de-DE" b="1" dirty="0">
                <a:latin typeface="Courier New"/>
                <a:cs typeface="Courier New"/>
              </a:rPr>
              <a:t># ggf.: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reset</a:t>
            </a:r>
            <a:r>
              <a:rPr lang="de-DE" b="1" dirty="0">
                <a:latin typeface="Courier New"/>
                <a:cs typeface="Courier New"/>
              </a:rPr>
              <a:t> --</a:t>
            </a:r>
            <a:r>
              <a:rPr lang="de-DE" b="1" dirty="0" err="1">
                <a:latin typeface="Courier New"/>
                <a:cs typeface="Courier New"/>
              </a:rPr>
              <a:t>hard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origin</a:t>
            </a:r>
            <a:r>
              <a:rPr lang="de-DE" b="1" dirty="0">
                <a:latin typeface="Courier New"/>
                <a:cs typeface="Courier New"/>
              </a:rPr>
              <a:t>/uebung0</a:t>
            </a:r>
          </a:p>
          <a:p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37289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03624" y="28030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03624" y="194810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503624" y="10201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5" idx="4"/>
            <a:endCxn id="4" idx="0"/>
          </p:cNvCxnSpPr>
          <p:nvPr/>
        </p:nvCxnSpPr>
        <p:spPr>
          <a:xfrm>
            <a:off x="1795590" y="1589534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2" idx="0"/>
          </p:cNvCxnSpPr>
          <p:nvPr/>
        </p:nvCxnSpPr>
        <p:spPr>
          <a:xfrm>
            <a:off x="1795590" y="251748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556030" y="77749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1"/>
            <a:endCxn id="5" idx="6"/>
          </p:cNvCxnSpPr>
          <p:nvPr/>
        </p:nvCxnSpPr>
        <p:spPr>
          <a:xfrm flipH="1">
            <a:off x="2087555" y="930782"/>
            <a:ext cx="468475" cy="374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2556030" y="1436242"/>
            <a:ext cx="173586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10" idx="1"/>
            <a:endCxn id="5" idx="5"/>
          </p:cNvCxnSpPr>
          <p:nvPr/>
        </p:nvCxnSpPr>
        <p:spPr>
          <a:xfrm flipH="1" flipV="1">
            <a:off x="2002040" y="1506152"/>
            <a:ext cx="553990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bgerundete rechteckige Legende 13"/>
          <p:cNvSpPr/>
          <p:nvPr/>
        </p:nvSpPr>
        <p:spPr>
          <a:xfrm>
            <a:off x="2557358" y="2590477"/>
            <a:ext cx="1953511" cy="642368"/>
          </a:xfrm>
          <a:prstGeom prst="wedgeRoundRectCallout">
            <a:avLst>
              <a:gd name="adj1" fmla="val -14058"/>
              <a:gd name="adj2" fmla="val -10341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uebung0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3452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03624" y="28030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03624" y="194810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503624" y="10201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5" idx="4"/>
            <a:endCxn id="4" idx="0"/>
          </p:cNvCxnSpPr>
          <p:nvPr/>
        </p:nvCxnSpPr>
        <p:spPr>
          <a:xfrm>
            <a:off x="1795590" y="1589534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2" idx="0"/>
          </p:cNvCxnSpPr>
          <p:nvPr/>
        </p:nvCxnSpPr>
        <p:spPr>
          <a:xfrm>
            <a:off x="1795590" y="251748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628356" y="58770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1"/>
            <a:endCxn id="5" idx="6"/>
          </p:cNvCxnSpPr>
          <p:nvPr/>
        </p:nvCxnSpPr>
        <p:spPr>
          <a:xfrm flipH="1">
            <a:off x="2087555" y="740992"/>
            <a:ext cx="540801" cy="56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5655954" y="174282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4"/>
            <a:endCxn id="10" idx="0"/>
          </p:cNvCxnSpPr>
          <p:nvPr/>
        </p:nvCxnSpPr>
        <p:spPr>
          <a:xfrm>
            <a:off x="5947920" y="2312197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80673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11" idx="6"/>
          </p:cNvCxnSpPr>
          <p:nvPr/>
        </p:nvCxnSpPr>
        <p:spPr>
          <a:xfrm flipH="1">
            <a:off x="6239885" y="1960029"/>
            <a:ext cx="540801" cy="67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628355" y="1589534"/>
            <a:ext cx="194090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0" idx="1"/>
            <a:endCxn id="5" idx="6"/>
          </p:cNvCxnSpPr>
          <p:nvPr/>
        </p:nvCxnSpPr>
        <p:spPr>
          <a:xfrm flipH="1" flipV="1">
            <a:off x="2087555" y="1304849"/>
            <a:ext cx="540800" cy="437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bgerundete rechteckige Legende 21"/>
          <p:cNvSpPr/>
          <p:nvPr/>
        </p:nvSpPr>
        <p:spPr>
          <a:xfrm>
            <a:off x="3024503" y="2730061"/>
            <a:ext cx="1953511" cy="642368"/>
          </a:xfrm>
          <a:prstGeom prst="wedgeRoundRectCallout">
            <a:avLst>
              <a:gd name="adj1" fmla="val 33021"/>
              <a:gd name="adj2" fmla="val -10341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server</a:t>
            </a:r>
            <a:r>
              <a:rPr lang="de-DE" dirty="0" smtClean="0"/>
              <a:t> -</a:t>
            </a:r>
            <a:r>
              <a:rPr lang="de-DE" dirty="0" err="1" smtClean="0"/>
              <a:t>u</a:t>
            </a:r>
            <a:r>
              <a:rPr lang="de-DE" dirty="0" smtClean="0"/>
              <a:t> uebung0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2687413" y="1151557"/>
            <a:ext cx="229060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23" idx="1"/>
            <a:endCxn id="5" idx="6"/>
          </p:cNvCxnSpPr>
          <p:nvPr/>
        </p:nvCxnSpPr>
        <p:spPr>
          <a:xfrm flipH="1">
            <a:off x="2087555" y="1304849"/>
            <a:ext cx="5998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546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600259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Default </a:t>
            </a:r>
            <a:r>
              <a:rPr lang="de-DE" b="1" dirty="0" err="1" smtClean="0">
                <a:latin typeface="Courier New"/>
                <a:cs typeface="Courier New"/>
              </a:rPr>
              <a:t>Branch</a:t>
            </a:r>
            <a:r>
              <a:rPr lang="de-DE" b="1" dirty="0" smtClean="0">
                <a:latin typeface="Courier New"/>
                <a:cs typeface="Courier New"/>
              </a:rPr>
              <a:t> setzen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cd ../</a:t>
            </a:r>
            <a:r>
              <a:rPr lang="de-DE" b="1" dirty="0" err="1" smtClean="0">
                <a:latin typeface="Courier New"/>
                <a:cs typeface="Courier New"/>
              </a:rPr>
              <a:t>server.git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vi HEAD # 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setzen auf: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refs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heads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/uebung0 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			  (oder Editor nach Wahl ;)</a:t>
            </a: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Repo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clonen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cd ..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clone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server.git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local2</a:t>
            </a: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Remote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Repo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umbenennen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cd local2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remote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rename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origin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47230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03624" y="28030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03624" y="194810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503624" y="10201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5" idx="4"/>
            <a:endCxn id="4" idx="0"/>
          </p:cNvCxnSpPr>
          <p:nvPr/>
        </p:nvCxnSpPr>
        <p:spPr>
          <a:xfrm>
            <a:off x="1795590" y="1589534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2" idx="0"/>
          </p:cNvCxnSpPr>
          <p:nvPr/>
        </p:nvCxnSpPr>
        <p:spPr>
          <a:xfrm>
            <a:off x="1795590" y="251748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628356" y="58770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1"/>
            <a:endCxn id="5" idx="6"/>
          </p:cNvCxnSpPr>
          <p:nvPr/>
        </p:nvCxnSpPr>
        <p:spPr>
          <a:xfrm flipH="1">
            <a:off x="2087555" y="740992"/>
            <a:ext cx="540801" cy="56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5655954" y="174282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4"/>
            <a:endCxn id="10" idx="0"/>
          </p:cNvCxnSpPr>
          <p:nvPr/>
        </p:nvCxnSpPr>
        <p:spPr>
          <a:xfrm>
            <a:off x="5947920" y="2312197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80673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11" idx="6"/>
          </p:cNvCxnSpPr>
          <p:nvPr/>
        </p:nvCxnSpPr>
        <p:spPr>
          <a:xfrm flipH="1">
            <a:off x="6239885" y="1960029"/>
            <a:ext cx="540801" cy="67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628355" y="1589534"/>
            <a:ext cx="194090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0" idx="1"/>
            <a:endCxn id="5" idx="6"/>
          </p:cNvCxnSpPr>
          <p:nvPr/>
        </p:nvCxnSpPr>
        <p:spPr>
          <a:xfrm flipH="1" flipV="1">
            <a:off x="2087555" y="1304849"/>
            <a:ext cx="540800" cy="437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687413" y="1151557"/>
            <a:ext cx="229060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23" idx="1"/>
            <a:endCxn id="5" idx="6"/>
          </p:cNvCxnSpPr>
          <p:nvPr/>
        </p:nvCxnSpPr>
        <p:spPr>
          <a:xfrm flipH="1">
            <a:off x="2087555" y="1304849"/>
            <a:ext cx="5998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26" name="Oval 25"/>
          <p:cNvSpPr/>
          <p:nvPr/>
        </p:nvSpPr>
        <p:spPr>
          <a:xfrm>
            <a:off x="1355877" y="392452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4"/>
            <a:endCxn id="25" idx="0"/>
          </p:cNvCxnSpPr>
          <p:nvPr/>
        </p:nvCxnSpPr>
        <p:spPr>
          <a:xfrm>
            <a:off x="1647843" y="4493893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5" idx="4"/>
            <a:endCxn id="24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2480609" y="3988433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29" idx="1"/>
            <a:endCxn id="26" idx="6"/>
          </p:cNvCxnSpPr>
          <p:nvPr/>
        </p:nvCxnSpPr>
        <p:spPr>
          <a:xfrm flipH="1">
            <a:off x="1939808" y="4141725"/>
            <a:ext cx="540801" cy="67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2480609" y="4545884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1" idx="1"/>
            <a:endCxn id="26" idx="6"/>
          </p:cNvCxnSpPr>
          <p:nvPr/>
        </p:nvCxnSpPr>
        <p:spPr>
          <a:xfrm flipH="1" flipV="1">
            <a:off x="1939808" y="4209208"/>
            <a:ext cx="540801" cy="489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895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03624" y="28030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03624" y="194810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503624" y="10201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5" idx="4"/>
            <a:endCxn id="4" idx="0"/>
          </p:cNvCxnSpPr>
          <p:nvPr/>
        </p:nvCxnSpPr>
        <p:spPr>
          <a:xfrm>
            <a:off x="1795590" y="1589534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2" idx="0"/>
          </p:cNvCxnSpPr>
          <p:nvPr/>
        </p:nvCxnSpPr>
        <p:spPr>
          <a:xfrm>
            <a:off x="1795590" y="251748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628356" y="58770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1"/>
            <a:endCxn id="5" idx="6"/>
          </p:cNvCxnSpPr>
          <p:nvPr/>
        </p:nvCxnSpPr>
        <p:spPr>
          <a:xfrm flipH="1">
            <a:off x="2087555" y="740992"/>
            <a:ext cx="540801" cy="56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5655954" y="174282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4"/>
            <a:endCxn id="10" idx="0"/>
          </p:cNvCxnSpPr>
          <p:nvPr/>
        </p:nvCxnSpPr>
        <p:spPr>
          <a:xfrm>
            <a:off x="5947920" y="2312197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80673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11" idx="6"/>
          </p:cNvCxnSpPr>
          <p:nvPr/>
        </p:nvCxnSpPr>
        <p:spPr>
          <a:xfrm flipH="1">
            <a:off x="6239885" y="1960029"/>
            <a:ext cx="540801" cy="67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628355" y="1589534"/>
            <a:ext cx="194090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0" idx="1"/>
            <a:endCxn id="5" idx="6"/>
          </p:cNvCxnSpPr>
          <p:nvPr/>
        </p:nvCxnSpPr>
        <p:spPr>
          <a:xfrm flipH="1" flipV="1">
            <a:off x="2087555" y="1304849"/>
            <a:ext cx="540800" cy="437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687413" y="1151557"/>
            <a:ext cx="229060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23" idx="1"/>
            <a:endCxn id="5" idx="6"/>
          </p:cNvCxnSpPr>
          <p:nvPr/>
        </p:nvCxnSpPr>
        <p:spPr>
          <a:xfrm flipH="1">
            <a:off x="2087555" y="1304849"/>
            <a:ext cx="5998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Abgerundete rechteckige Legende 20"/>
          <p:cNvSpPr/>
          <p:nvPr/>
        </p:nvSpPr>
        <p:spPr>
          <a:xfrm>
            <a:off x="3606439" y="4961061"/>
            <a:ext cx="2203678" cy="1365924"/>
          </a:xfrm>
          <a:prstGeom prst="wedgeRoundRectCallout">
            <a:avLst>
              <a:gd name="adj1" fmla="val -73506"/>
              <a:gd name="adj2" fmla="val -4914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D &gt; </a:t>
            </a:r>
            <a:r>
              <a:rPr lang="de-DE" dirty="0" err="1" smtClean="0"/>
              <a:t>D.txt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D.txt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–m D</a:t>
            </a:r>
            <a:endParaRPr lang="de-DE" dirty="0"/>
          </a:p>
        </p:txBody>
      </p:sp>
      <p:sp>
        <p:nvSpPr>
          <p:cNvPr id="24" name="Oval 23"/>
          <p:cNvSpPr/>
          <p:nvPr/>
        </p:nvSpPr>
        <p:spPr>
          <a:xfrm>
            <a:off x="1355877" y="61745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355877" y="531963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26" name="Oval 25"/>
          <p:cNvSpPr/>
          <p:nvPr/>
        </p:nvSpPr>
        <p:spPr>
          <a:xfrm>
            <a:off x="1355877" y="439169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4"/>
            <a:endCxn id="25" idx="0"/>
          </p:cNvCxnSpPr>
          <p:nvPr/>
        </p:nvCxnSpPr>
        <p:spPr>
          <a:xfrm>
            <a:off x="1647843" y="4961061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5" idx="4"/>
            <a:endCxn id="24" idx="0"/>
          </p:cNvCxnSpPr>
          <p:nvPr/>
        </p:nvCxnSpPr>
        <p:spPr>
          <a:xfrm>
            <a:off x="1647843" y="5889007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2480609" y="4455601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29" idx="1"/>
            <a:endCxn id="26" idx="6"/>
          </p:cNvCxnSpPr>
          <p:nvPr/>
        </p:nvCxnSpPr>
        <p:spPr>
          <a:xfrm flipH="1">
            <a:off x="1939808" y="4608893"/>
            <a:ext cx="540801" cy="67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2703340" y="3575026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1" idx="1"/>
            <a:endCxn id="32" idx="6"/>
          </p:cNvCxnSpPr>
          <p:nvPr/>
        </p:nvCxnSpPr>
        <p:spPr>
          <a:xfrm flipH="1">
            <a:off x="2437915" y="3728318"/>
            <a:ext cx="265425" cy="239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853984" y="368273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2" name="Gerade Verbindung mit Pfeil 21"/>
          <p:cNvCxnSpPr>
            <a:stCxn id="32" idx="3"/>
            <a:endCxn id="26" idx="0"/>
          </p:cNvCxnSpPr>
          <p:nvPr/>
        </p:nvCxnSpPr>
        <p:spPr>
          <a:xfrm flipH="1">
            <a:off x="1647843" y="4168723"/>
            <a:ext cx="291656" cy="222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684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03624" y="28030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03624" y="194810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503624" y="10201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5" idx="4"/>
            <a:endCxn id="4" idx="0"/>
          </p:cNvCxnSpPr>
          <p:nvPr/>
        </p:nvCxnSpPr>
        <p:spPr>
          <a:xfrm>
            <a:off x="1795590" y="1589534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2" idx="0"/>
          </p:cNvCxnSpPr>
          <p:nvPr/>
        </p:nvCxnSpPr>
        <p:spPr>
          <a:xfrm>
            <a:off x="1795590" y="251748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628356" y="58770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1"/>
            <a:endCxn id="5" idx="6"/>
          </p:cNvCxnSpPr>
          <p:nvPr/>
        </p:nvCxnSpPr>
        <p:spPr>
          <a:xfrm flipH="1">
            <a:off x="2087555" y="740992"/>
            <a:ext cx="540801" cy="56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5655954" y="174282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4"/>
            <a:endCxn id="10" idx="0"/>
          </p:cNvCxnSpPr>
          <p:nvPr/>
        </p:nvCxnSpPr>
        <p:spPr>
          <a:xfrm>
            <a:off x="5947920" y="2312197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86687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3" idx="6"/>
          </p:cNvCxnSpPr>
          <p:nvPr/>
        </p:nvCxnSpPr>
        <p:spPr>
          <a:xfrm flipH="1">
            <a:off x="6239885" y="1020163"/>
            <a:ext cx="540801" cy="31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628355" y="1589534"/>
            <a:ext cx="194090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0" idx="1"/>
            <a:endCxn id="5" idx="6"/>
          </p:cNvCxnSpPr>
          <p:nvPr/>
        </p:nvCxnSpPr>
        <p:spPr>
          <a:xfrm flipH="1" flipV="1">
            <a:off x="2087555" y="1304849"/>
            <a:ext cx="540800" cy="437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687413" y="1151557"/>
            <a:ext cx="229060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23" idx="1"/>
            <a:endCxn id="5" idx="6"/>
          </p:cNvCxnSpPr>
          <p:nvPr/>
        </p:nvCxnSpPr>
        <p:spPr>
          <a:xfrm flipH="1">
            <a:off x="2087555" y="1304849"/>
            <a:ext cx="5998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Abgerundete rechteckige Legende 20"/>
          <p:cNvSpPr/>
          <p:nvPr/>
        </p:nvSpPr>
        <p:spPr>
          <a:xfrm>
            <a:off x="3606439" y="4961061"/>
            <a:ext cx="2203678" cy="601255"/>
          </a:xfrm>
          <a:prstGeom prst="wedgeRoundRectCallout">
            <a:avLst>
              <a:gd name="adj1" fmla="val -73506"/>
              <a:gd name="adj2" fmla="val -4914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</a:t>
            </a:r>
            <a:endParaRPr lang="de-DE" dirty="0"/>
          </a:p>
        </p:txBody>
      </p:sp>
      <p:sp>
        <p:nvSpPr>
          <p:cNvPr id="24" name="Oval 23"/>
          <p:cNvSpPr/>
          <p:nvPr/>
        </p:nvSpPr>
        <p:spPr>
          <a:xfrm>
            <a:off x="1355877" y="61745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355877" y="531963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26" name="Oval 25"/>
          <p:cNvSpPr/>
          <p:nvPr/>
        </p:nvSpPr>
        <p:spPr>
          <a:xfrm>
            <a:off x="1355877" y="439169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4"/>
            <a:endCxn id="25" idx="0"/>
          </p:cNvCxnSpPr>
          <p:nvPr/>
        </p:nvCxnSpPr>
        <p:spPr>
          <a:xfrm>
            <a:off x="1647843" y="4961061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5" idx="4"/>
            <a:endCxn id="24" idx="0"/>
          </p:cNvCxnSpPr>
          <p:nvPr/>
        </p:nvCxnSpPr>
        <p:spPr>
          <a:xfrm>
            <a:off x="1647843" y="5889007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2480609" y="4455601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29" idx="1"/>
            <a:endCxn id="32" idx="5"/>
          </p:cNvCxnSpPr>
          <p:nvPr/>
        </p:nvCxnSpPr>
        <p:spPr>
          <a:xfrm flipH="1" flipV="1">
            <a:off x="2352400" y="4168723"/>
            <a:ext cx="128209" cy="440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2703340" y="3575026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1" idx="1"/>
            <a:endCxn id="32" idx="6"/>
          </p:cNvCxnSpPr>
          <p:nvPr/>
        </p:nvCxnSpPr>
        <p:spPr>
          <a:xfrm flipH="1">
            <a:off x="2437915" y="3728318"/>
            <a:ext cx="265425" cy="239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853984" y="368273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2" name="Gerade Verbindung mit Pfeil 21"/>
          <p:cNvCxnSpPr>
            <a:stCxn id="32" idx="3"/>
            <a:endCxn id="26" idx="0"/>
          </p:cNvCxnSpPr>
          <p:nvPr/>
        </p:nvCxnSpPr>
        <p:spPr>
          <a:xfrm flipH="1">
            <a:off x="1647843" y="4168723"/>
            <a:ext cx="291656" cy="222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655954" y="76661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34" name="Gerade Verbindung mit Pfeil 33"/>
          <p:cNvCxnSpPr>
            <a:stCxn id="33" idx="4"/>
            <a:endCxn id="11" idx="0"/>
          </p:cNvCxnSpPr>
          <p:nvPr/>
        </p:nvCxnSpPr>
        <p:spPr>
          <a:xfrm>
            <a:off x="5947920" y="1335984"/>
            <a:ext cx="0" cy="406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755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Blobs</a:t>
            </a:r>
            <a:r>
              <a:rPr lang="de-DE" dirty="0" smtClean="0"/>
              <a:t>, </a:t>
            </a:r>
            <a:r>
              <a:rPr lang="de-DE" dirty="0" err="1" smtClean="0"/>
              <a:t>Trees</a:t>
            </a:r>
            <a:r>
              <a:rPr lang="de-DE" dirty="0" smtClean="0"/>
              <a:t>, </a:t>
            </a:r>
            <a:r>
              <a:rPr lang="de-DE" dirty="0" err="1" smtClean="0"/>
              <a:t>Commits</a:t>
            </a:r>
            <a:r>
              <a:rPr lang="de-DE" dirty="0" smtClean="0"/>
              <a:t> und Tags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7765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03624" y="28030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03624" y="194810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503624" y="10201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5" idx="4"/>
            <a:endCxn id="4" idx="0"/>
          </p:cNvCxnSpPr>
          <p:nvPr/>
        </p:nvCxnSpPr>
        <p:spPr>
          <a:xfrm>
            <a:off x="1795590" y="1589534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2" idx="0"/>
          </p:cNvCxnSpPr>
          <p:nvPr/>
        </p:nvCxnSpPr>
        <p:spPr>
          <a:xfrm>
            <a:off x="1795590" y="251748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628356" y="58770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1"/>
            <a:endCxn id="5" idx="6"/>
          </p:cNvCxnSpPr>
          <p:nvPr/>
        </p:nvCxnSpPr>
        <p:spPr>
          <a:xfrm flipH="1">
            <a:off x="2087555" y="740992"/>
            <a:ext cx="540801" cy="56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5655954" y="174282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4"/>
            <a:endCxn id="10" idx="0"/>
          </p:cNvCxnSpPr>
          <p:nvPr/>
        </p:nvCxnSpPr>
        <p:spPr>
          <a:xfrm>
            <a:off x="5947920" y="2312197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86687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3" idx="6"/>
          </p:cNvCxnSpPr>
          <p:nvPr/>
        </p:nvCxnSpPr>
        <p:spPr>
          <a:xfrm flipH="1">
            <a:off x="6239885" y="1020163"/>
            <a:ext cx="540801" cy="31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628355" y="94157"/>
            <a:ext cx="194090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0" idx="1"/>
          </p:cNvCxnSpPr>
          <p:nvPr/>
        </p:nvCxnSpPr>
        <p:spPr>
          <a:xfrm flipH="1">
            <a:off x="2087555" y="247449"/>
            <a:ext cx="540800" cy="3402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687413" y="1151557"/>
            <a:ext cx="229060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23" idx="1"/>
            <a:endCxn id="5" idx="6"/>
          </p:cNvCxnSpPr>
          <p:nvPr/>
        </p:nvCxnSpPr>
        <p:spPr>
          <a:xfrm flipH="1">
            <a:off x="2087555" y="1304849"/>
            <a:ext cx="5998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Abgerundete rechteckige Legende 20"/>
          <p:cNvSpPr/>
          <p:nvPr/>
        </p:nvSpPr>
        <p:spPr>
          <a:xfrm>
            <a:off x="3277646" y="2370144"/>
            <a:ext cx="2203678" cy="601255"/>
          </a:xfrm>
          <a:prstGeom prst="wedgeRoundRectCallout">
            <a:avLst>
              <a:gd name="adj1" fmla="val -73506"/>
              <a:gd name="adj2" fmla="val -4914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/>
          </a:p>
        </p:txBody>
      </p:sp>
      <p:sp>
        <p:nvSpPr>
          <p:cNvPr id="24" name="Oval 23"/>
          <p:cNvSpPr/>
          <p:nvPr/>
        </p:nvSpPr>
        <p:spPr>
          <a:xfrm>
            <a:off x="1355877" y="61745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355877" y="531963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26" name="Oval 25"/>
          <p:cNvSpPr/>
          <p:nvPr/>
        </p:nvSpPr>
        <p:spPr>
          <a:xfrm>
            <a:off x="1355877" y="439169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4"/>
            <a:endCxn id="25" idx="0"/>
          </p:cNvCxnSpPr>
          <p:nvPr/>
        </p:nvCxnSpPr>
        <p:spPr>
          <a:xfrm>
            <a:off x="1647843" y="4961061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5" idx="4"/>
            <a:endCxn id="24" idx="0"/>
          </p:cNvCxnSpPr>
          <p:nvPr/>
        </p:nvCxnSpPr>
        <p:spPr>
          <a:xfrm>
            <a:off x="1647843" y="5889007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2480609" y="4455601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29" idx="1"/>
            <a:endCxn id="32" idx="5"/>
          </p:cNvCxnSpPr>
          <p:nvPr/>
        </p:nvCxnSpPr>
        <p:spPr>
          <a:xfrm flipH="1" flipV="1">
            <a:off x="2352400" y="4168723"/>
            <a:ext cx="128209" cy="440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2703340" y="3575026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1" idx="1"/>
            <a:endCxn id="32" idx="6"/>
          </p:cNvCxnSpPr>
          <p:nvPr/>
        </p:nvCxnSpPr>
        <p:spPr>
          <a:xfrm flipH="1">
            <a:off x="2437915" y="3728318"/>
            <a:ext cx="265425" cy="239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853984" y="368273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2" name="Gerade Verbindung mit Pfeil 21"/>
          <p:cNvCxnSpPr>
            <a:stCxn id="32" idx="3"/>
            <a:endCxn id="26" idx="0"/>
          </p:cNvCxnSpPr>
          <p:nvPr/>
        </p:nvCxnSpPr>
        <p:spPr>
          <a:xfrm flipH="1">
            <a:off x="1647843" y="4168723"/>
            <a:ext cx="291656" cy="222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655954" y="76661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34" name="Gerade Verbindung mit Pfeil 33"/>
          <p:cNvCxnSpPr>
            <a:stCxn id="33" idx="4"/>
            <a:endCxn id="11" idx="0"/>
          </p:cNvCxnSpPr>
          <p:nvPr/>
        </p:nvCxnSpPr>
        <p:spPr>
          <a:xfrm>
            <a:off x="5947920" y="1335984"/>
            <a:ext cx="0" cy="406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503624" y="24744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37" name="Gerade Verbindung mit Pfeil 36"/>
          <p:cNvCxnSpPr>
            <a:stCxn id="35" idx="4"/>
            <a:endCxn id="5" idx="0"/>
          </p:cNvCxnSpPr>
          <p:nvPr/>
        </p:nvCxnSpPr>
        <p:spPr>
          <a:xfrm>
            <a:off x="1795590" y="816820"/>
            <a:ext cx="0" cy="203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961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03624" y="28030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03624" y="194810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503624" y="10201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5" idx="4"/>
            <a:endCxn id="4" idx="0"/>
          </p:cNvCxnSpPr>
          <p:nvPr/>
        </p:nvCxnSpPr>
        <p:spPr>
          <a:xfrm>
            <a:off x="1795590" y="1589534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2" idx="0"/>
          </p:cNvCxnSpPr>
          <p:nvPr/>
        </p:nvCxnSpPr>
        <p:spPr>
          <a:xfrm>
            <a:off x="1795590" y="251748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628356" y="58770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1"/>
          </p:cNvCxnSpPr>
          <p:nvPr/>
        </p:nvCxnSpPr>
        <p:spPr>
          <a:xfrm flipH="1" flipV="1">
            <a:off x="2087555" y="587700"/>
            <a:ext cx="540801" cy="153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5655954" y="174282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4"/>
            <a:endCxn id="10" idx="0"/>
          </p:cNvCxnSpPr>
          <p:nvPr/>
        </p:nvCxnSpPr>
        <p:spPr>
          <a:xfrm>
            <a:off x="5947920" y="2312197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86687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3" idx="6"/>
          </p:cNvCxnSpPr>
          <p:nvPr/>
        </p:nvCxnSpPr>
        <p:spPr>
          <a:xfrm flipH="1">
            <a:off x="6239885" y="1020163"/>
            <a:ext cx="540801" cy="31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628355" y="94157"/>
            <a:ext cx="194090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0" idx="1"/>
          </p:cNvCxnSpPr>
          <p:nvPr/>
        </p:nvCxnSpPr>
        <p:spPr>
          <a:xfrm flipH="1">
            <a:off x="2087555" y="247449"/>
            <a:ext cx="540800" cy="3402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687413" y="1151557"/>
            <a:ext cx="229060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23" idx="1"/>
            <a:endCxn id="5" idx="6"/>
          </p:cNvCxnSpPr>
          <p:nvPr/>
        </p:nvCxnSpPr>
        <p:spPr>
          <a:xfrm flipH="1">
            <a:off x="2087555" y="1304849"/>
            <a:ext cx="5998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355877" y="61745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355877" y="531963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26" name="Oval 25"/>
          <p:cNvSpPr/>
          <p:nvPr/>
        </p:nvSpPr>
        <p:spPr>
          <a:xfrm>
            <a:off x="1355877" y="439169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4"/>
            <a:endCxn id="25" idx="0"/>
          </p:cNvCxnSpPr>
          <p:nvPr/>
        </p:nvCxnSpPr>
        <p:spPr>
          <a:xfrm>
            <a:off x="1647843" y="4961061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5" idx="4"/>
            <a:endCxn id="24" idx="0"/>
          </p:cNvCxnSpPr>
          <p:nvPr/>
        </p:nvCxnSpPr>
        <p:spPr>
          <a:xfrm>
            <a:off x="1647843" y="5889007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2480609" y="4455601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29" idx="1"/>
            <a:endCxn id="32" idx="5"/>
          </p:cNvCxnSpPr>
          <p:nvPr/>
        </p:nvCxnSpPr>
        <p:spPr>
          <a:xfrm flipH="1" flipV="1">
            <a:off x="2352400" y="4168723"/>
            <a:ext cx="128209" cy="440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2703340" y="3575026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1" idx="1"/>
            <a:endCxn id="32" idx="6"/>
          </p:cNvCxnSpPr>
          <p:nvPr/>
        </p:nvCxnSpPr>
        <p:spPr>
          <a:xfrm flipH="1">
            <a:off x="2437915" y="3728318"/>
            <a:ext cx="265425" cy="239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853984" y="368273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2" name="Gerade Verbindung mit Pfeil 21"/>
          <p:cNvCxnSpPr>
            <a:stCxn id="32" idx="3"/>
            <a:endCxn id="26" idx="0"/>
          </p:cNvCxnSpPr>
          <p:nvPr/>
        </p:nvCxnSpPr>
        <p:spPr>
          <a:xfrm flipH="1">
            <a:off x="1647843" y="4168723"/>
            <a:ext cx="291656" cy="222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655954" y="76661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34" name="Gerade Verbindung mit Pfeil 33"/>
          <p:cNvCxnSpPr>
            <a:stCxn id="33" idx="4"/>
            <a:endCxn id="11" idx="0"/>
          </p:cNvCxnSpPr>
          <p:nvPr/>
        </p:nvCxnSpPr>
        <p:spPr>
          <a:xfrm>
            <a:off x="5947920" y="1335984"/>
            <a:ext cx="0" cy="406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503624" y="24744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37" name="Gerade Verbindung mit Pfeil 36"/>
          <p:cNvCxnSpPr>
            <a:stCxn id="35" idx="4"/>
            <a:endCxn id="5" idx="0"/>
          </p:cNvCxnSpPr>
          <p:nvPr/>
        </p:nvCxnSpPr>
        <p:spPr>
          <a:xfrm>
            <a:off x="1795590" y="816820"/>
            <a:ext cx="0" cy="203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Abgerundete rechteckige Legende 35"/>
          <p:cNvSpPr/>
          <p:nvPr/>
        </p:nvSpPr>
        <p:spPr>
          <a:xfrm>
            <a:off x="2914743" y="1948109"/>
            <a:ext cx="2165459" cy="642368"/>
          </a:xfrm>
          <a:prstGeom prst="wedgeRoundRectCallout">
            <a:avLst>
              <a:gd name="adj1" fmla="val -68206"/>
              <a:gd name="adj2" fmla="val -715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sp>
        <p:nvSpPr>
          <p:cNvPr id="38" name="Abgerundete rechteckige Legende 37"/>
          <p:cNvSpPr/>
          <p:nvPr/>
        </p:nvSpPr>
        <p:spPr>
          <a:xfrm>
            <a:off x="2914744" y="2771176"/>
            <a:ext cx="1470982" cy="642368"/>
          </a:xfrm>
          <a:prstGeom prst="wedgeRoundRectCallout">
            <a:avLst>
              <a:gd name="adj1" fmla="val -12631"/>
              <a:gd name="adj2" fmla="val -1022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fast </a:t>
            </a:r>
            <a:r>
              <a:rPr lang="de-DE" dirty="0" err="1" smtClean="0"/>
              <a:t>forward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8102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Merge</a:t>
            </a:r>
            <a:r>
              <a:rPr lang="de-DE" dirty="0" smtClean="0"/>
              <a:t> &amp; </a:t>
            </a:r>
            <a:r>
              <a:rPr lang="de-DE" dirty="0" err="1" smtClean="0"/>
              <a:t>Rebase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783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587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Auf Start gehen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checkout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uebung1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 ggf.: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reset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--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hard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origin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/uebung1</a:t>
            </a:r>
            <a:endParaRPr lang="de-DE" b="1" dirty="0">
              <a:latin typeface="Courier New"/>
              <a:cs typeface="Courier New"/>
              <a:sym typeface="Wingdings"/>
            </a:endParaRPr>
          </a:p>
          <a:p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4325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5" name="Oval 34"/>
          <p:cNvSpPr/>
          <p:nvPr/>
        </p:nvSpPr>
        <p:spPr>
          <a:xfrm>
            <a:off x="1063911" y="21650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31009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1879465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2293924" y="173498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1"/>
            <a:endCxn id="36" idx="6"/>
          </p:cNvCxnSpPr>
          <p:nvPr/>
        </p:nvCxnSpPr>
        <p:spPr>
          <a:xfrm flipH="1" flipV="1">
            <a:off x="1647842" y="1594780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293924" y="2193971"/>
            <a:ext cx="179359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" name="Gerade Verbindung mit Pfeil 2"/>
          <p:cNvCxnSpPr>
            <a:stCxn id="8" idx="1"/>
            <a:endCxn id="36" idx="6"/>
          </p:cNvCxnSpPr>
          <p:nvPr/>
        </p:nvCxnSpPr>
        <p:spPr>
          <a:xfrm flipH="1" flipV="1">
            <a:off x="1647842" y="1594780"/>
            <a:ext cx="646082" cy="752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338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5" name="Oval 34"/>
          <p:cNvSpPr/>
          <p:nvPr/>
        </p:nvSpPr>
        <p:spPr>
          <a:xfrm>
            <a:off x="1063911" y="21650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31009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1879465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2293924" y="173498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1"/>
            <a:endCxn id="36" idx="6"/>
          </p:cNvCxnSpPr>
          <p:nvPr/>
        </p:nvCxnSpPr>
        <p:spPr>
          <a:xfrm flipH="1" flipV="1">
            <a:off x="1647842" y="1594780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52001" y="289652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52001" y="204157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6" name="Gerade Verbindung mit Pfeil 25"/>
          <p:cNvCxnSpPr>
            <a:stCxn id="25" idx="4"/>
            <a:endCxn id="22" idx="0"/>
          </p:cNvCxnSpPr>
          <p:nvPr/>
        </p:nvCxnSpPr>
        <p:spPr>
          <a:xfrm>
            <a:off x="5843967" y="2610942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6782014" y="2466464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1"/>
            <a:endCxn id="25" idx="6"/>
          </p:cNvCxnSpPr>
          <p:nvPr/>
        </p:nvCxnSpPr>
        <p:spPr>
          <a:xfrm flipH="1" flipV="1">
            <a:off x="6135932" y="2326257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2293259" y="1310094"/>
            <a:ext cx="196943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42" name="Gerade Verbindung mit Pfeil 41"/>
          <p:cNvCxnSpPr>
            <a:stCxn id="34" idx="1"/>
          </p:cNvCxnSpPr>
          <p:nvPr/>
        </p:nvCxnSpPr>
        <p:spPr>
          <a:xfrm flipH="1">
            <a:off x="1647843" y="1463386"/>
            <a:ext cx="645416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293924" y="2193971"/>
            <a:ext cx="179359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17" name="Gerade Verbindung mit Pfeil 16"/>
          <p:cNvCxnSpPr>
            <a:stCxn id="16" idx="1"/>
          </p:cNvCxnSpPr>
          <p:nvPr/>
        </p:nvCxnSpPr>
        <p:spPr>
          <a:xfrm flipH="1" flipV="1">
            <a:off x="1647842" y="1594780"/>
            <a:ext cx="646082" cy="752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bgerundete rechteckige Legende 14"/>
          <p:cNvSpPr/>
          <p:nvPr/>
        </p:nvSpPr>
        <p:spPr>
          <a:xfrm>
            <a:off x="3016932" y="2637467"/>
            <a:ext cx="2213907" cy="642368"/>
          </a:xfrm>
          <a:prstGeom prst="wedgeRoundRectCallout">
            <a:avLst>
              <a:gd name="adj1" fmla="val -61612"/>
              <a:gd name="adj2" fmla="val -3068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server</a:t>
            </a:r>
            <a:r>
              <a:rPr lang="de-DE" dirty="0" smtClean="0"/>
              <a:t> –</a:t>
            </a:r>
            <a:r>
              <a:rPr lang="de-DE" dirty="0" err="1" smtClean="0"/>
              <a:t>u</a:t>
            </a:r>
            <a:r>
              <a:rPr lang="de-DE" dirty="0" smtClean="0"/>
              <a:t> uebung1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7426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5" name="Oval 34"/>
          <p:cNvSpPr/>
          <p:nvPr/>
        </p:nvSpPr>
        <p:spPr>
          <a:xfrm>
            <a:off x="1063911" y="21650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31009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1879465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2293924" y="173498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1"/>
            <a:endCxn id="36" idx="6"/>
          </p:cNvCxnSpPr>
          <p:nvPr/>
        </p:nvCxnSpPr>
        <p:spPr>
          <a:xfrm flipH="1" flipV="1">
            <a:off x="1647842" y="1594780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52001" y="289652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52001" y="204157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6" name="Gerade Verbindung mit Pfeil 25"/>
          <p:cNvCxnSpPr>
            <a:stCxn id="25" idx="4"/>
            <a:endCxn id="22" idx="0"/>
          </p:cNvCxnSpPr>
          <p:nvPr/>
        </p:nvCxnSpPr>
        <p:spPr>
          <a:xfrm>
            <a:off x="5843967" y="2610942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6782014" y="2466464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1"/>
            <a:endCxn id="25" idx="6"/>
          </p:cNvCxnSpPr>
          <p:nvPr/>
        </p:nvCxnSpPr>
        <p:spPr>
          <a:xfrm flipH="1" flipV="1">
            <a:off x="6135932" y="2326257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2293259" y="1310094"/>
            <a:ext cx="196943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42" name="Gerade Verbindung mit Pfeil 41"/>
          <p:cNvCxnSpPr>
            <a:stCxn id="34" idx="1"/>
          </p:cNvCxnSpPr>
          <p:nvPr/>
        </p:nvCxnSpPr>
        <p:spPr>
          <a:xfrm flipH="1">
            <a:off x="1647843" y="1463386"/>
            <a:ext cx="645416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bgerundete rechteckige Legende 14"/>
          <p:cNvSpPr/>
          <p:nvPr/>
        </p:nvSpPr>
        <p:spPr>
          <a:xfrm>
            <a:off x="4053409" y="5501865"/>
            <a:ext cx="2213907" cy="642368"/>
          </a:xfrm>
          <a:prstGeom prst="wedgeRoundRectCallout">
            <a:avLst>
              <a:gd name="adj1" fmla="val -68206"/>
              <a:gd name="adj2" fmla="val -715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/>
          </a:p>
        </p:txBody>
      </p:sp>
      <p:sp>
        <p:nvSpPr>
          <p:cNvPr id="16" name="Oval 15"/>
          <p:cNvSpPr/>
          <p:nvPr/>
        </p:nvSpPr>
        <p:spPr>
          <a:xfrm>
            <a:off x="1147973" y="52536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47973" y="43987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8" name="Gerade Verbindung mit Pfeil 17"/>
          <p:cNvCxnSpPr>
            <a:stCxn id="17" idx="4"/>
            <a:endCxn id="16" idx="0"/>
          </p:cNvCxnSpPr>
          <p:nvPr/>
        </p:nvCxnSpPr>
        <p:spPr>
          <a:xfrm>
            <a:off x="1439939" y="496810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2377321" y="4398729"/>
            <a:ext cx="196943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3" name="Gerade Verbindung mit Pfeil 22"/>
          <p:cNvCxnSpPr>
            <a:stCxn id="21" idx="1"/>
          </p:cNvCxnSpPr>
          <p:nvPr/>
        </p:nvCxnSpPr>
        <p:spPr>
          <a:xfrm flipH="1">
            <a:off x="1731905" y="4552021"/>
            <a:ext cx="645416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2293924" y="2193971"/>
            <a:ext cx="179359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7" name="Gerade Verbindung mit Pfeil 26"/>
          <p:cNvCxnSpPr>
            <a:stCxn id="24" idx="1"/>
          </p:cNvCxnSpPr>
          <p:nvPr/>
        </p:nvCxnSpPr>
        <p:spPr>
          <a:xfrm flipH="1" flipV="1">
            <a:off x="1647842" y="1594780"/>
            <a:ext cx="646082" cy="752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906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5" name="Oval 34"/>
          <p:cNvSpPr/>
          <p:nvPr/>
        </p:nvSpPr>
        <p:spPr>
          <a:xfrm>
            <a:off x="1063911" y="21650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31009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1879465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2293924" y="173498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1"/>
            <a:endCxn id="36" idx="6"/>
          </p:cNvCxnSpPr>
          <p:nvPr/>
        </p:nvCxnSpPr>
        <p:spPr>
          <a:xfrm flipH="1" flipV="1">
            <a:off x="1647842" y="1594780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52001" y="289652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52001" y="204157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6" name="Gerade Verbindung mit Pfeil 25"/>
          <p:cNvCxnSpPr>
            <a:stCxn id="25" idx="4"/>
            <a:endCxn id="22" idx="0"/>
          </p:cNvCxnSpPr>
          <p:nvPr/>
        </p:nvCxnSpPr>
        <p:spPr>
          <a:xfrm>
            <a:off x="5843967" y="2610942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6782014" y="2466464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1"/>
            <a:endCxn id="25" idx="6"/>
          </p:cNvCxnSpPr>
          <p:nvPr/>
        </p:nvCxnSpPr>
        <p:spPr>
          <a:xfrm flipH="1" flipV="1">
            <a:off x="6135932" y="2326257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2293259" y="1310094"/>
            <a:ext cx="196943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42" name="Gerade Verbindung mit Pfeil 41"/>
          <p:cNvCxnSpPr>
            <a:stCxn id="34" idx="1"/>
          </p:cNvCxnSpPr>
          <p:nvPr/>
        </p:nvCxnSpPr>
        <p:spPr>
          <a:xfrm flipH="1">
            <a:off x="1647843" y="1463386"/>
            <a:ext cx="645416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bgerundete rechteckige Legende 14"/>
          <p:cNvSpPr/>
          <p:nvPr/>
        </p:nvSpPr>
        <p:spPr>
          <a:xfrm>
            <a:off x="4053409" y="5501865"/>
            <a:ext cx="2213907" cy="642368"/>
          </a:xfrm>
          <a:prstGeom prst="wedgeRoundRectCallout">
            <a:avLst>
              <a:gd name="adj1" fmla="val -68206"/>
              <a:gd name="adj2" fmla="val -715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uebung1</a:t>
            </a:r>
            <a:endParaRPr lang="de-DE" dirty="0"/>
          </a:p>
        </p:txBody>
      </p:sp>
      <p:sp>
        <p:nvSpPr>
          <p:cNvPr id="16" name="Oval 15"/>
          <p:cNvSpPr/>
          <p:nvPr/>
        </p:nvSpPr>
        <p:spPr>
          <a:xfrm>
            <a:off x="1147973" y="52536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47973" y="43987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8" name="Gerade Verbindung mit Pfeil 17"/>
          <p:cNvCxnSpPr>
            <a:stCxn id="17" idx="4"/>
            <a:endCxn id="16" idx="0"/>
          </p:cNvCxnSpPr>
          <p:nvPr/>
        </p:nvCxnSpPr>
        <p:spPr>
          <a:xfrm>
            <a:off x="1439939" y="496810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2377321" y="4398729"/>
            <a:ext cx="196943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3" name="Gerade Verbindung mit Pfeil 22"/>
          <p:cNvCxnSpPr>
            <a:stCxn id="21" idx="1"/>
          </p:cNvCxnSpPr>
          <p:nvPr/>
        </p:nvCxnSpPr>
        <p:spPr>
          <a:xfrm flipH="1">
            <a:off x="1731905" y="4552021"/>
            <a:ext cx="645416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2377321" y="4936848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3" name="Gerade Verbindung mit Pfeil 2"/>
          <p:cNvCxnSpPr>
            <a:endCxn id="17" idx="6"/>
          </p:cNvCxnSpPr>
          <p:nvPr/>
        </p:nvCxnSpPr>
        <p:spPr>
          <a:xfrm flipH="1" flipV="1">
            <a:off x="1731904" y="4683415"/>
            <a:ext cx="645417" cy="284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2293924" y="2193971"/>
            <a:ext cx="179359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7" idx="1"/>
          </p:cNvCxnSpPr>
          <p:nvPr/>
        </p:nvCxnSpPr>
        <p:spPr>
          <a:xfrm flipH="1" flipV="1">
            <a:off x="1647842" y="1594780"/>
            <a:ext cx="646082" cy="752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448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7261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</a:t>
            </a:r>
            <a:r>
              <a:rPr lang="de-DE" dirty="0"/>
              <a:t>n</a:t>
            </a:r>
            <a:r>
              <a:rPr lang="de-DE" dirty="0" smtClean="0"/>
              <a:t>g1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2" idx="6"/>
          </p:cNvCxnSpPr>
          <p:nvPr/>
        </p:nvCxnSpPr>
        <p:spPr>
          <a:xfrm flipH="1">
            <a:off x="6244539" y="1879465"/>
            <a:ext cx="536147" cy="162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7" name="Gerade Verbindung mit Pfeil 26"/>
          <p:cNvCxnSpPr>
            <a:stCxn id="24" idx="4"/>
            <a:endCxn id="23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585225" y="4852468"/>
            <a:ext cx="180885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8" idx="1"/>
            <a:endCxn id="22" idx="6"/>
          </p:cNvCxnSpPr>
          <p:nvPr/>
        </p:nvCxnSpPr>
        <p:spPr>
          <a:xfrm flipH="1" flipV="1">
            <a:off x="2092208" y="4350578"/>
            <a:ext cx="493017" cy="65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691172" y="4197286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0" idx="1"/>
            <a:endCxn id="22" idx="6"/>
          </p:cNvCxnSpPr>
          <p:nvPr/>
        </p:nvCxnSpPr>
        <p:spPr>
          <a:xfrm flipH="1">
            <a:off x="2092208" y="4350578"/>
            <a:ext cx="598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08277" y="40658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22" idx="4"/>
            <a:endCxn id="24" idx="0"/>
          </p:cNvCxnSpPr>
          <p:nvPr/>
        </p:nvCxnSpPr>
        <p:spPr>
          <a:xfrm flipH="1">
            <a:off x="1647843" y="4635263"/>
            <a:ext cx="152400" cy="21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60608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32" idx="4"/>
            <a:endCxn id="10" idx="0"/>
          </p:cNvCxnSpPr>
          <p:nvPr/>
        </p:nvCxnSpPr>
        <p:spPr>
          <a:xfrm flipH="1">
            <a:off x="5947920" y="2326256"/>
            <a:ext cx="4654" cy="344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Abgerundete rechteckige Legende 32"/>
          <p:cNvSpPr/>
          <p:nvPr/>
        </p:nvSpPr>
        <p:spPr>
          <a:xfrm>
            <a:off x="3951222" y="5159052"/>
            <a:ext cx="3581492" cy="1542005"/>
          </a:xfrm>
          <a:prstGeom prst="wedgeRoundRectCallout">
            <a:avLst>
              <a:gd name="adj1" fmla="val -79211"/>
              <a:gd name="adj2" fmla="val -1668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C &gt; </a:t>
            </a:r>
            <a:r>
              <a:rPr lang="de-DE" dirty="0" err="1" smtClean="0"/>
              <a:t>C.txt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C.txt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–m C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push</a:t>
            </a:r>
            <a:endParaRPr lang="de-DE" dirty="0"/>
          </a:p>
        </p:txBody>
      </p:sp>
      <p:sp>
        <p:nvSpPr>
          <p:cNvPr id="42" name="Oval 41"/>
          <p:cNvSpPr/>
          <p:nvPr/>
        </p:nvSpPr>
        <p:spPr>
          <a:xfrm>
            <a:off x="1063911" y="21650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063911" y="131009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44" name="Gerade Verbindung mit Pfeil 43"/>
          <p:cNvCxnSpPr>
            <a:stCxn id="43" idx="4"/>
            <a:endCxn id="42" idx="0"/>
          </p:cNvCxnSpPr>
          <p:nvPr/>
        </p:nvCxnSpPr>
        <p:spPr>
          <a:xfrm>
            <a:off x="1355877" y="1879465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293259" y="1310094"/>
            <a:ext cx="189644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46" name="Gerade Verbindung mit Pfeil 45"/>
          <p:cNvCxnSpPr>
            <a:stCxn id="45" idx="1"/>
            <a:endCxn id="43" idx="6"/>
          </p:cNvCxnSpPr>
          <p:nvPr/>
        </p:nvCxnSpPr>
        <p:spPr>
          <a:xfrm flipH="1">
            <a:off x="1647842" y="1463386"/>
            <a:ext cx="645417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2293924" y="173498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8" name="Gerade Verbindung mit Pfeil 47"/>
          <p:cNvCxnSpPr>
            <a:stCxn id="47" idx="1"/>
            <a:endCxn id="43" idx="6"/>
          </p:cNvCxnSpPr>
          <p:nvPr/>
        </p:nvCxnSpPr>
        <p:spPr>
          <a:xfrm flipH="1" flipV="1">
            <a:off x="1647842" y="1594780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2293924" y="2193971"/>
            <a:ext cx="179359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34" idx="1"/>
          </p:cNvCxnSpPr>
          <p:nvPr/>
        </p:nvCxnSpPr>
        <p:spPr>
          <a:xfrm flipH="1" flipV="1">
            <a:off x="1647842" y="1594780"/>
            <a:ext cx="646082" cy="752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924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7261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2" idx="6"/>
          </p:cNvCxnSpPr>
          <p:nvPr/>
        </p:nvCxnSpPr>
        <p:spPr>
          <a:xfrm flipH="1">
            <a:off x="6244539" y="1879465"/>
            <a:ext cx="536147" cy="162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7" name="Gerade Verbindung mit Pfeil 26"/>
          <p:cNvCxnSpPr>
            <a:stCxn id="24" idx="4"/>
            <a:endCxn id="23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585226" y="4852468"/>
            <a:ext cx="1706668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8" idx="1"/>
            <a:endCxn id="22" idx="6"/>
          </p:cNvCxnSpPr>
          <p:nvPr/>
        </p:nvCxnSpPr>
        <p:spPr>
          <a:xfrm flipH="1" flipV="1">
            <a:off x="2092208" y="4350578"/>
            <a:ext cx="493018" cy="65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691172" y="4197286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0" idx="1"/>
            <a:endCxn id="22" idx="6"/>
          </p:cNvCxnSpPr>
          <p:nvPr/>
        </p:nvCxnSpPr>
        <p:spPr>
          <a:xfrm flipH="1">
            <a:off x="2092208" y="4350578"/>
            <a:ext cx="598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63911" y="26906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8356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240502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2293259" y="1835658"/>
            <a:ext cx="199863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9" name="Gerade Verbindung mit Pfeil 38"/>
          <p:cNvCxnSpPr>
            <a:stCxn id="38" idx="1"/>
            <a:endCxn id="36" idx="6"/>
          </p:cNvCxnSpPr>
          <p:nvPr/>
        </p:nvCxnSpPr>
        <p:spPr>
          <a:xfrm flipH="1">
            <a:off x="1647842" y="1988950"/>
            <a:ext cx="645417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2293924" y="1009908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1"/>
            <a:endCxn id="34" idx="6"/>
          </p:cNvCxnSpPr>
          <p:nvPr/>
        </p:nvCxnSpPr>
        <p:spPr>
          <a:xfrm flipH="1">
            <a:off x="1915265" y="1163200"/>
            <a:ext cx="378659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08277" y="40658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22" idx="4"/>
            <a:endCxn id="24" idx="0"/>
          </p:cNvCxnSpPr>
          <p:nvPr/>
        </p:nvCxnSpPr>
        <p:spPr>
          <a:xfrm flipH="1">
            <a:off x="1647843" y="4635263"/>
            <a:ext cx="152400" cy="21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60608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32" idx="4"/>
            <a:endCxn id="10" idx="0"/>
          </p:cNvCxnSpPr>
          <p:nvPr/>
        </p:nvCxnSpPr>
        <p:spPr>
          <a:xfrm flipH="1">
            <a:off x="5947920" y="2326256"/>
            <a:ext cx="4654" cy="344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331334" y="100990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34" idx="4"/>
            <a:endCxn id="36" idx="0"/>
          </p:cNvCxnSpPr>
          <p:nvPr/>
        </p:nvCxnSpPr>
        <p:spPr>
          <a:xfrm flipH="1">
            <a:off x="1355877" y="1579279"/>
            <a:ext cx="267423" cy="256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Abgerundete rechteckige Legende 41"/>
          <p:cNvSpPr/>
          <p:nvPr/>
        </p:nvSpPr>
        <p:spPr>
          <a:xfrm>
            <a:off x="4453793" y="4165412"/>
            <a:ext cx="3581492" cy="1542005"/>
          </a:xfrm>
          <a:prstGeom prst="wedgeRoundRectCallout">
            <a:avLst>
              <a:gd name="adj1" fmla="val -73505"/>
              <a:gd name="adj2" fmla="val -12650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D &gt; </a:t>
            </a:r>
            <a:r>
              <a:rPr lang="de-DE" dirty="0" err="1" smtClean="0"/>
              <a:t>D.txt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/>
              <a:t>D</a:t>
            </a:r>
            <a:r>
              <a:rPr lang="de-DE" dirty="0" err="1" smtClean="0"/>
              <a:t>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–m D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smtClean="0">
                <a:sym typeface="Wingdings"/>
              </a:rPr>
              <a:t> </a:t>
            </a:r>
            <a:r>
              <a:rPr lang="de-DE" dirty="0" err="1" smtClean="0">
                <a:sym typeface="Wingdings"/>
              </a:rPr>
              <a:t>error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>
          <a:xfrm>
            <a:off x="2293924" y="2193971"/>
            <a:ext cx="179359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43" name="Gerade Verbindung mit Pfeil 42"/>
          <p:cNvCxnSpPr>
            <a:stCxn id="33" idx="1"/>
            <a:endCxn id="36" idx="6"/>
          </p:cNvCxnSpPr>
          <p:nvPr/>
        </p:nvCxnSpPr>
        <p:spPr>
          <a:xfrm flipH="1" flipV="1">
            <a:off x="1647842" y="2120344"/>
            <a:ext cx="646082" cy="226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14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646425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Courier New"/>
                <a:cs typeface="Courier New"/>
              </a:rPr>
              <a:t>### Auf Start gehen</a:t>
            </a:r>
          </a:p>
          <a:p>
            <a:r>
              <a:rPr lang="de-DE" b="1" dirty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checkout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start</a:t>
            </a:r>
            <a:endParaRPr lang="de-DE" b="1" dirty="0">
              <a:latin typeface="Courier New"/>
              <a:cs typeface="Courier New"/>
            </a:endParaRPr>
          </a:p>
          <a:p>
            <a:r>
              <a:rPr lang="de-DE" b="1" dirty="0">
                <a:latin typeface="Courier New"/>
                <a:cs typeface="Courier New"/>
              </a:rPr>
              <a:t># ggf.: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reset</a:t>
            </a:r>
            <a:r>
              <a:rPr lang="de-DE" b="1" dirty="0">
                <a:latin typeface="Courier New"/>
                <a:cs typeface="Courier New"/>
              </a:rPr>
              <a:t> --</a:t>
            </a:r>
            <a:r>
              <a:rPr lang="de-DE" b="1" dirty="0" err="1">
                <a:latin typeface="Courier New"/>
                <a:cs typeface="Courier New"/>
              </a:rPr>
              <a:t>hard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origin</a:t>
            </a:r>
            <a:r>
              <a:rPr lang="de-DE" b="1" dirty="0">
                <a:latin typeface="Courier New"/>
                <a:cs typeface="Courier New"/>
              </a:rPr>
              <a:t>/</a:t>
            </a:r>
            <a:r>
              <a:rPr lang="de-DE" b="1" dirty="0" err="1">
                <a:latin typeface="Courier New"/>
                <a:cs typeface="Courier New"/>
              </a:rPr>
              <a:t>start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</a:t>
            </a:r>
            <a:r>
              <a:rPr lang="de-DE" b="1" dirty="0" smtClean="0">
                <a:latin typeface="Courier New"/>
                <a:cs typeface="Courier New"/>
              </a:rPr>
              <a:t>## Ein paar nützliche Shortcuts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config</a:t>
            </a:r>
            <a:r>
              <a:rPr lang="de-DE" b="1" dirty="0">
                <a:latin typeface="Courier New"/>
                <a:cs typeface="Courier New"/>
              </a:rPr>
              <a:t> --global </a:t>
            </a:r>
            <a:r>
              <a:rPr lang="de-DE" b="1" dirty="0" err="1">
                <a:latin typeface="Courier New"/>
                <a:cs typeface="Courier New"/>
              </a:rPr>
              <a:t>alias.l</a:t>
            </a:r>
            <a:r>
              <a:rPr lang="de-DE" b="1" dirty="0">
                <a:latin typeface="Courier New"/>
                <a:cs typeface="Courier New"/>
              </a:rPr>
              <a:t> </a:t>
            </a:r>
          </a:p>
          <a:p>
            <a:r>
              <a:rPr lang="de-DE" b="1" dirty="0">
                <a:latin typeface="Courier New"/>
                <a:cs typeface="Courier New"/>
              </a:rPr>
              <a:t>	"log --graph --</a:t>
            </a:r>
            <a:r>
              <a:rPr lang="de-DE" b="1" dirty="0" err="1">
                <a:latin typeface="Courier New"/>
                <a:cs typeface="Courier New"/>
              </a:rPr>
              <a:t>oneline</a:t>
            </a:r>
            <a:r>
              <a:rPr lang="de-DE" b="1" dirty="0">
                <a:latin typeface="Courier New"/>
                <a:cs typeface="Courier New"/>
              </a:rPr>
              <a:t> --color --</a:t>
            </a:r>
            <a:r>
              <a:rPr lang="de-DE" b="1" dirty="0" err="1">
                <a:latin typeface="Courier New"/>
                <a:cs typeface="Courier New"/>
              </a:rPr>
              <a:t>decorate</a:t>
            </a:r>
            <a:r>
              <a:rPr lang="de-DE" b="1" dirty="0">
                <a:latin typeface="Courier New"/>
                <a:cs typeface="Courier New"/>
              </a:rPr>
              <a:t>“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config</a:t>
            </a:r>
            <a:r>
              <a:rPr lang="de-DE" b="1" dirty="0">
                <a:latin typeface="Courier New"/>
                <a:cs typeface="Courier New"/>
              </a:rPr>
              <a:t> --global </a:t>
            </a:r>
            <a:r>
              <a:rPr lang="de-DE" b="1" dirty="0" err="1">
                <a:latin typeface="Courier New"/>
                <a:cs typeface="Courier New"/>
              </a:rPr>
              <a:t>alias.s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status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11549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7261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2" idx="6"/>
          </p:cNvCxnSpPr>
          <p:nvPr/>
        </p:nvCxnSpPr>
        <p:spPr>
          <a:xfrm flipH="1">
            <a:off x="6244539" y="1879465"/>
            <a:ext cx="536147" cy="162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7" name="Gerade Verbindung mit Pfeil 26"/>
          <p:cNvCxnSpPr>
            <a:stCxn id="24" idx="4"/>
            <a:endCxn id="23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585225" y="4852468"/>
            <a:ext cx="194024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8" idx="1"/>
            <a:endCxn id="22" idx="6"/>
          </p:cNvCxnSpPr>
          <p:nvPr/>
        </p:nvCxnSpPr>
        <p:spPr>
          <a:xfrm flipH="1" flipV="1">
            <a:off x="2092208" y="4350578"/>
            <a:ext cx="493017" cy="65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691172" y="4197286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0" idx="1"/>
            <a:endCxn id="22" idx="6"/>
          </p:cNvCxnSpPr>
          <p:nvPr/>
        </p:nvCxnSpPr>
        <p:spPr>
          <a:xfrm flipH="1">
            <a:off x="2092208" y="4350578"/>
            <a:ext cx="598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63911" y="26906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8356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240502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2663304" y="225173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9" name="Gerade Verbindung mit Pfeil 38"/>
          <p:cNvCxnSpPr>
            <a:stCxn id="38" idx="0"/>
            <a:endCxn id="42" idx="4"/>
          </p:cNvCxnSpPr>
          <p:nvPr/>
        </p:nvCxnSpPr>
        <p:spPr>
          <a:xfrm flipH="1" flipV="1">
            <a:off x="3202111" y="1726173"/>
            <a:ext cx="392275" cy="525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2180232" y="703324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1"/>
            <a:endCxn id="34" idx="6"/>
          </p:cNvCxnSpPr>
          <p:nvPr/>
        </p:nvCxnSpPr>
        <p:spPr>
          <a:xfrm flipH="1">
            <a:off x="1915265" y="856616"/>
            <a:ext cx="264967" cy="437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08277" y="40658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22" idx="4"/>
            <a:endCxn id="24" idx="0"/>
          </p:cNvCxnSpPr>
          <p:nvPr/>
        </p:nvCxnSpPr>
        <p:spPr>
          <a:xfrm flipH="1">
            <a:off x="1647843" y="4635263"/>
            <a:ext cx="152400" cy="21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60608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32" idx="4"/>
            <a:endCxn id="10" idx="0"/>
          </p:cNvCxnSpPr>
          <p:nvPr/>
        </p:nvCxnSpPr>
        <p:spPr>
          <a:xfrm flipH="1">
            <a:off x="5947920" y="2326256"/>
            <a:ext cx="4654" cy="344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331334" y="100990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34" idx="4"/>
            <a:endCxn id="36" idx="0"/>
          </p:cNvCxnSpPr>
          <p:nvPr/>
        </p:nvCxnSpPr>
        <p:spPr>
          <a:xfrm flipH="1">
            <a:off x="1355877" y="1579279"/>
            <a:ext cx="267423" cy="256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910145" y="115680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42" idx="2"/>
            <a:endCxn id="36" idx="6"/>
          </p:cNvCxnSpPr>
          <p:nvPr/>
        </p:nvCxnSpPr>
        <p:spPr>
          <a:xfrm flipH="1">
            <a:off x="1647842" y="1441488"/>
            <a:ext cx="1262303" cy="678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Abgerundete rechteckige Legende 43"/>
          <p:cNvSpPr/>
          <p:nvPr/>
        </p:nvSpPr>
        <p:spPr>
          <a:xfrm>
            <a:off x="3959228" y="1182152"/>
            <a:ext cx="1470982" cy="642368"/>
          </a:xfrm>
          <a:prstGeom prst="wedgeRoundRectCallout">
            <a:avLst>
              <a:gd name="adj1" fmla="val -68206"/>
              <a:gd name="adj2" fmla="val -715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666067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6141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Localen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und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gefetchten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HEAD vergleichen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l HEAD FETCH_HEAD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56777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23349" y="87988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1: </a:t>
            </a:r>
            <a:r>
              <a:rPr lang="de-DE" dirty="0" err="1" smtClean="0"/>
              <a:t>merge</a:t>
            </a:r>
            <a:endParaRPr lang="de-DE" dirty="0"/>
          </a:p>
        </p:txBody>
      </p: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7261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2" idx="6"/>
          </p:cNvCxnSpPr>
          <p:nvPr/>
        </p:nvCxnSpPr>
        <p:spPr>
          <a:xfrm flipH="1">
            <a:off x="6244539" y="1879465"/>
            <a:ext cx="536147" cy="162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7" name="Gerade Verbindung mit Pfeil 26"/>
          <p:cNvCxnSpPr>
            <a:stCxn id="24" idx="4"/>
            <a:endCxn id="23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585226" y="4852468"/>
            <a:ext cx="1925644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8" idx="1"/>
            <a:endCxn id="22" idx="6"/>
          </p:cNvCxnSpPr>
          <p:nvPr/>
        </p:nvCxnSpPr>
        <p:spPr>
          <a:xfrm flipH="1" flipV="1">
            <a:off x="2092208" y="4350578"/>
            <a:ext cx="493018" cy="65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691172" y="4197286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0" idx="1"/>
            <a:endCxn id="22" idx="6"/>
          </p:cNvCxnSpPr>
          <p:nvPr/>
        </p:nvCxnSpPr>
        <p:spPr>
          <a:xfrm flipH="1">
            <a:off x="2092208" y="4350578"/>
            <a:ext cx="598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63911" y="26906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8356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240502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2663304" y="2251737"/>
            <a:ext cx="184756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9" name="Gerade Verbindung mit Pfeil 38"/>
          <p:cNvCxnSpPr>
            <a:stCxn id="38" idx="0"/>
            <a:endCxn id="42" idx="4"/>
          </p:cNvCxnSpPr>
          <p:nvPr/>
        </p:nvCxnSpPr>
        <p:spPr>
          <a:xfrm flipH="1" flipV="1">
            <a:off x="3202111" y="1726173"/>
            <a:ext cx="384976" cy="525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1623300" y="39290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3"/>
            <a:endCxn id="33" idx="1"/>
          </p:cNvCxnSpPr>
          <p:nvPr/>
        </p:nvCxnSpPr>
        <p:spPr>
          <a:xfrm>
            <a:off x="2645179" y="546193"/>
            <a:ext cx="861421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08277" y="40658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22" idx="4"/>
            <a:endCxn id="24" idx="0"/>
          </p:cNvCxnSpPr>
          <p:nvPr/>
        </p:nvCxnSpPr>
        <p:spPr>
          <a:xfrm flipH="1">
            <a:off x="1647843" y="4635263"/>
            <a:ext cx="152400" cy="21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60608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32" idx="4"/>
            <a:endCxn id="10" idx="0"/>
          </p:cNvCxnSpPr>
          <p:nvPr/>
        </p:nvCxnSpPr>
        <p:spPr>
          <a:xfrm flipH="1">
            <a:off x="5947920" y="2326256"/>
            <a:ext cx="4654" cy="344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331334" y="100990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34" idx="4"/>
            <a:endCxn id="36" idx="0"/>
          </p:cNvCxnSpPr>
          <p:nvPr/>
        </p:nvCxnSpPr>
        <p:spPr>
          <a:xfrm flipH="1">
            <a:off x="1355877" y="1579279"/>
            <a:ext cx="267423" cy="256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910145" y="115680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42" idx="2"/>
            <a:endCxn id="36" idx="6"/>
          </p:cNvCxnSpPr>
          <p:nvPr/>
        </p:nvCxnSpPr>
        <p:spPr>
          <a:xfrm flipH="1">
            <a:off x="1647842" y="1441488"/>
            <a:ext cx="1262303" cy="678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421085" y="54619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latin typeface="Courier New"/>
                <a:cs typeface="Courier New"/>
              </a:rPr>
              <a:t>merge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33" idx="3"/>
            <a:endCxn id="34" idx="6"/>
          </p:cNvCxnSpPr>
          <p:nvPr/>
        </p:nvCxnSpPr>
        <p:spPr>
          <a:xfrm flipH="1">
            <a:off x="1915265" y="1032182"/>
            <a:ext cx="1591335" cy="262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33" idx="3"/>
            <a:endCxn id="42" idx="7"/>
          </p:cNvCxnSpPr>
          <p:nvPr/>
        </p:nvCxnSpPr>
        <p:spPr>
          <a:xfrm flipH="1">
            <a:off x="3408561" y="1032182"/>
            <a:ext cx="98039" cy="208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Abgerundete rechteckige Legende 42"/>
          <p:cNvSpPr/>
          <p:nvPr/>
        </p:nvSpPr>
        <p:spPr>
          <a:xfrm>
            <a:off x="3713051" y="1477976"/>
            <a:ext cx="1947557" cy="642368"/>
          </a:xfrm>
          <a:prstGeom prst="wedgeRoundRectCallout">
            <a:avLst>
              <a:gd name="adj1" fmla="val -48358"/>
              <a:gd name="adj2" fmla="val -9204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/uebung1</a:t>
            </a:r>
          </a:p>
        </p:txBody>
      </p:sp>
    </p:spTree>
    <p:extLst>
      <p:ext uri="{BB962C8B-B14F-4D97-AF65-F5344CB8AC3E}">
        <p14:creationId xmlns:p14="http://schemas.microsoft.com/office/powerpoint/2010/main" val="1726008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feld 45"/>
          <p:cNvSpPr txBox="1"/>
          <p:nvPr/>
        </p:nvSpPr>
        <p:spPr>
          <a:xfrm>
            <a:off x="423349" y="87988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1: </a:t>
            </a:r>
            <a:r>
              <a:rPr lang="de-DE" dirty="0" err="1" smtClean="0"/>
              <a:t>merge</a:t>
            </a:r>
            <a:endParaRPr lang="de-DE" dirty="0"/>
          </a:p>
        </p:txBody>
      </p: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7072652" y="98801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45" idx="6"/>
          </p:cNvCxnSpPr>
          <p:nvPr/>
        </p:nvCxnSpPr>
        <p:spPr>
          <a:xfrm flipH="1" flipV="1">
            <a:off x="6585386" y="1115564"/>
            <a:ext cx="487266" cy="25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7" name="Gerade Verbindung mit Pfeil 26"/>
          <p:cNvCxnSpPr>
            <a:stCxn id="24" idx="4"/>
            <a:endCxn id="23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585226" y="4852468"/>
            <a:ext cx="116962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fb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8" idx="1"/>
            <a:endCxn id="22" idx="6"/>
          </p:cNvCxnSpPr>
          <p:nvPr/>
        </p:nvCxnSpPr>
        <p:spPr>
          <a:xfrm flipH="1" flipV="1">
            <a:off x="2092208" y="4350578"/>
            <a:ext cx="493018" cy="65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691172" y="4197286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fb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0" idx="1"/>
            <a:endCxn id="22" idx="6"/>
          </p:cNvCxnSpPr>
          <p:nvPr/>
        </p:nvCxnSpPr>
        <p:spPr>
          <a:xfrm flipH="1">
            <a:off x="2092208" y="4350578"/>
            <a:ext cx="598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63911" y="26906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8356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240502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2092208" y="2251737"/>
            <a:ext cx="174072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9" name="Gerade Verbindung mit Pfeil 38"/>
          <p:cNvCxnSpPr>
            <a:stCxn id="38" idx="0"/>
            <a:endCxn id="33" idx="4"/>
          </p:cNvCxnSpPr>
          <p:nvPr/>
        </p:nvCxnSpPr>
        <p:spPr>
          <a:xfrm flipV="1">
            <a:off x="2962570" y="1115564"/>
            <a:ext cx="750481" cy="1136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1623300" y="39290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3"/>
            <a:endCxn id="33" idx="1"/>
          </p:cNvCxnSpPr>
          <p:nvPr/>
        </p:nvCxnSpPr>
        <p:spPr>
          <a:xfrm>
            <a:off x="2645179" y="546193"/>
            <a:ext cx="861421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08277" y="40658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22" idx="4"/>
            <a:endCxn id="24" idx="0"/>
          </p:cNvCxnSpPr>
          <p:nvPr/>
        </p:nvCxnSpPr>
        <p:spPr>
          <a:xfrm flipH="1">
            <a:off x="1647843" y="4635263"/>
            <a:ext cx="152400" cy="21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60608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32" idx="4"/>
            <a:endCxn id="10" idx="0"/>
          </p:cNvCxnSpPr>
          <p:nvPr/>
        </p:nvCxnSpPr>
        <p:spPr>
          <a:xfrm flipH="1">
            <a:off x="5947920" y="2326256"/>
            <a:ext cx="4654" cy="344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331334" y="100990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34" idx="4"/>
            <a:endCxn id="36" idx="0"/>
          </p:cNvCxnSpPr>
          <p:nvPr/>
        </p:nvCxnSpPr>
        <p:spPr>
          <a:xfrm flipH="1">
            <a:off x="1355877" y="1579279"/>
            <a:ext cx="267423" cy="256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910145" y="115680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42" idx="2"/>
            <a:endCxn id="36" idx="6"/>
          </p:cNvCxnSpPr>
          <p:nvPr/>
        </p:nvCxnSpPr>
        <p:spPr>
          <a:xfrm flipH="1">
            <a:off x="1647842" y="1441488"/>
            <a:ext cx="1262303" cy="678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421085" y="54619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latin typeface="Courier New"/>
                <a:cs typeface="Courier New"/>
              </a:rPr>
              <a:t>merge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33" idx="3"/>
            <a:endCxn id="34" idx="6"/>
          </p:cNvCxnSpPr>
          <p:nvPr/>
        </p:nvCxnSpPr>
        <p:spPr>
          <a:xfrm flipH="1">
            <a:off x="1915265" y="1032182"/>
            <a:ext cx="1591335" cy="262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33" idx="3"/>
            <a:endCxn id="42" idx="7"/>
          </p:cNvCxnSpPr>
          <p:nvPr/>
        </p:nvCxnSpPr>
        <p:spPr>
          <a:xfrm flipH="1">
            <a:off x="3408561" y="1032182"/>
            <a:ext cx="98039" cy="208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Abgerundete rechteckige Legende 42"/>
          <p:cNvSpPr/>
          <p:nvPr/>
        </p:nvSpPr>
        <p:spPr>
          <a:xfrm>
            <a:off x="3713051" y="2883353"/>
            <a:ext cx="1470982" cy="642368"/>
          </a:xfrm>
          <a:prstGeom prst="wedgeRoundRectCallout">
            <a:avLst>
              <a:gd name="adj1" fmla="val -56297"/>
              <a:gd name="adj2" fmla="val -7159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smtClean="0"/>
              <a:t> push</a:t>
            </a:r>
            <a:endParaRPr lang="de-DE" dirty="0" smtClean="0"/>
          </a:p>
        </p:txBody>
      </p:sp>
      <p:sp>
        <p:nvSpPr>
          <p:cNvPr id="44" name="Oval 43"/>
          <p:cNvSpPr/>
          <p:nvPr/>
        </p:nvSpPr>
        <p:spPr>
          <a:xfrm>
            <a:off x="4724553" y="134915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" name="Gerade Verbindung mit Pfeil 2"/>
          <p:cNvCxnSpPr>
            <a:stCxn id="44" idx="6"/>
            <a:endCxn id="32" idx="2"/>
          </p:cNvCxnSpPr>
          <p:nvPr/>
        </p:nvCxnSpPr>
        <p:spPr>
          <a:xfrm>
            <a:off x="5308484" y="1633839"/>
            <a:ext cx="352124" cy="407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01455" y="8308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latin typeface="Courier New"/>
                <a:cs typeface="Courier New"/>
              </a:rPr>
              <a:t>merge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7" name="Gerade Verbindung mit Pfeil 6"/>
          <p:cNvCxnSpPr>
            <a:stCxn id="45" idx="4"/>
          </p:cNvCxnSpPr>
          <p:nvPr/>
        </p:nvCxnSpPr>
        <p:spPr>
          <a:xfrm flipH="1">
            <a:off x="6001455" y="1400249"/>
            <a:ext cx="291966" cy="3259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5" idx="2"/>
            <a:endCxn id="44" idx="7"/>
          </p:cNvCxnSpPr>
          <p:nvPr/>
        </p:nvCxnSpPr>
        <p:spPr>
          <a:xfrm flipH="1">
            <a:off x="5222969" y="1115564"/>
            <a:ext cx="778486" cy="316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811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32321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1. 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Vater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rev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-parse HEAD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^1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2. Vater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rev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-parse HEAD^2</a:t>
            </a: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Im Server-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Repo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l uebung1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824546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6418156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## Aktuellen Commit merken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branch</a:t>
            </a:r>
            <a:r>
              <a:rPr lang="de-DE" b="1" dirty="0" smtClean="0">
                <a:latin typeface="Courier New"/>
                <a:cs typeface="Courier New"/>
              </a:rPr>
              <a:t> uebung1-merge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Wieder zurück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reflog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HEAD@{1}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push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 –f FETCH_HEAD:uebung1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HEAD </a:t>
            </a:r>
            <a:r>
              <a:rPr lang="de-DE" b="1" dirty="0" smtClean="0">
                <a:latin typeface="Courier New"/>
                <a:cs typeface="Courier New"/>
              </a:rPr>
              <a:t>FETCH_HEAD</a:t>
            </a:r>
          </a:p>
          <a:p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Im Server-</a:t>
            </a:r>
            <a:r>
              <a:rPr lang="de-DE" b="1" dirty="0" err="1" smtClean="0">
                <a:latin typeface="Courier New"/>
                <a:cs typeface="Courier New"/>
              </a:rPr>
              <a:t>Repo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uebung1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reflog</a:t>
            </a:r>
            <a:r>
              <a:rPr lang="de-DE" b="1" dirty="0" smtClean="0">
                <a:latin typeface="Courier New"/>
                <a:cs typeface="Courier New"/>
              </a:rPr>
              <a:t> # nix :(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fsck</a:t>
            </a:r>
            <a:r>
              <a:rPr lang="de-DE" b="1" dirty="0" smtClean="0">
                <a:latin typeface="Courier New"/>
                <a:cs typeface="Courier New"/>
              </a:rPr>
              <a:t> # letzte Rettung!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>
                <a:latin typeface="Courier New"/>
                <a:cs typeface="Courier New"/>
                <a:sym typeface="Wingdings"/>
              </a:rPr>
              <a:t>### 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Tipp: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Reflogging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>
                <a:latin typeface="Courier New"/>
                <a:cs typeface="Courier New"/>
                <a:sym typeface="Wingdings"/>
              </a:rPr>
              <a:t>in 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bare </a:t>
            </a:r>
            <a:r>
              <a:rPr lang="de-DE" b="1" dirty="0" err="1">
                <a:latin typeface="Courier New"/>
                <a:cs typeface="Courier New"/>
                <a:sym typeface="Wingdings"/>
              </a:rPr>
              <a:t>Repo</a:t>
            </a:r>
            <a:r>
              <a:rPr lang="de-DE" b="1" dirty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einschalten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cd ../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server.git</a:t>
            </a:r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>
                <a:latin typeface="Courier New"/>
                <a:cs typeface="Courier New"/>
                <a:sym typeface="Wingdings"/>
              </a:rPr>
              <a:t>config</a:t>
            </a:r>
            <a:r>
              <a:rPr lang="de-DE" b="1" dirty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>
                <a:latin typeface="Courier New"/>
                <a:cs typeface="Courier New"/>
                <a:sym typeface="Wingdings"/>
              </a:rPr>
              <a:t>core.logAllRefUpdates</a:t>
            </a:r>
            <a:r>
              <a:rPr lang="de-DE" b="1" dirty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true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29304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7261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2" idx="6"/>
          </p:cNvCxnSpPr>
          <p:nvPr/>
        </p:nvCxnSpPr>
        <p:spPr>
          <a:xfrm flipH="1">
            <a:off x="6244539" y="1879465"/>
            <a:ext cx="536147" cy="162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7" name="Gerade Verbindung mit Pfeil 26"/>
          <p:cNvCxnSpPr>
            <a:stCxn id="24" idx="4"/>
            <a:endCxn id="23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585225" y="4852468"/>
            <a:ext cx="194024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8" idx="1"/>
            <a:endCxn id="22" idx="6"/>
          </p:cNvCxnSpPr>
          <p:nvPr/>
        </p:nvCxnSpPr>
        <p:spPr>
          <a:xfrm flipH="1" flipV="1">
            <a:off x="2092208" y="4350578"/>
            <a:ext cx="493017" cy="65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691172" y="4197286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0" idx="1"/>
            <a:endCxn id="22" idx="6"/>
          </p:cNvCxnSpPr>
          <p:nvPr/>
        </p:nvCxnSpPr>
        <p:spPr>
          <a:xfrm flipH="1">
            <a:off x="2092208" y="4350578"/>
            <a:ext cx="598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63911" y="26906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8356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240502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2874327" y="142636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9" name="Gerade Verbindung mit Pfeil 38"/>
          <p:cNvCxnSpPr>
            <a:stCxn id="38" idx="1"/>
            <a:endCxn id="34" idx="5"/>
          </p:cNvCxnSpPr>
          <p:nvPr/>
        </p:nvCxnSpPr>
        <p:spPr>
          <a:xfrm flipH="1" flipV="1">
            <a:off x="1829750" y="1495897"/>
            <a:ext cx="1044577" cy="83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1934951" y="59345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3"/>
            <a:endCxn id="42" idx="1"/>
          </p:cNvCxnSpPr>
          <p:nvPr/>
        </p:nvCxnSpPr>
        <p:spPr>
          <a:xfrm flipV="1">
            <a:off x="2956830" y="725372"/>
            <a:ext cx="549770" cy="21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08277" y="40658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22" idx="4"/>
            <a:endCxn id="24" idx="0"/>
          </p:cNvCxnSpPr>
          <p:nvPr/>
        </p:nvCxnSpPr>
        <p:spPr>
          <a:xfrm flipH="1">
            <a:off x="1647843" y="4635263"/>
            <a:ext cx="152400" cy="21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60608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32" idx="4"/>
            <a:endCxn id="10" idx="0"/>
          </p:cNvCxnSpPr>
          <p:nvPr/>
        </p:nvCxnSpPr>
        <p:spPr>
          <a:xfrm flipH="1">
            <a:off x="5947920" y="2326256"/>
            <a:ext cx="4654" cy="344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331334" y="100990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34" idx="4"/>
            <a:endCxn id="36" idx="0"/>
          </p:cNvCxnSpPr>
          <p:nvPr/>
        </p:nvCxnSpPr>
        <p:spPr>
          <a:xfrm flipH="1">
            <a:off x="1355877" y="1579279"/>
            <a:ext cx="267423" cy="256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421085" y="64199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  <a:r>
              <a:rPr lang="de-DE" sz="1200" dirty="0" smtClean="0">
                <a:latin typeface="Courier New"/>
                <a:cs typeface="Courier New"/>
              </a:rPr>
              <a:t>‘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42" idx="2"/>
            <a:endCxn id="34" idx="6"/>
          </p:cNvCxnSpPr>
          <p:nvPr/>
        </p:nvCxnSpPr>
        <p:spPr>
          <a:xfrm flipH="1">
            <a:off x="1915265" y="926676"/>
            <a:ext cx="1505820" cy="3679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423349" y="87988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2: </a:t>
            </a:r>
            <a:r>
              <a:rPr lang="de-DE" dirty="0" err="1" smtClean="0"/>
              <a:t>rebase</a:t>
            </a:r>
            <a:endParaRPr lang="de-DE" dirty="0"/>
          </a:p>
        </p:txBody>
      </p:sp>
      <p:sp>
        <p:nvSpPr>
          <p:cNvPr id="43" name="Oval 42"/>
          <p:cNvSpPr/>
          <p:nvPr/>
        </p:nvSpPr>
        <p:spPr>
          <a:xfrm>
            <a:off x="2269176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6" name="Gerade Verbindung mit Pfeil 25"/>
          <p:cNvCxnSpPr>
            <a:stCxn id="43" idx="2"/>
            <a:endCxn id="36" idx="6"/>
          </p:cNvCxnSpPr>
          <p:nvPr/>
        </p:nvCxnSpPr>
        <p:spPr>
          <a:xfrm flipH="1">
            <a:off x="1647842" y="2041571"/>
            <a:ext cx="621334" cy="787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Abgerundete rechteckige Legende 43"/>
          <p:cNvSpPr/>
          <p:nvPr/>
        </p:nvSpPr>
        <p:spPr>
          <a:xfrm>
            <a:off x="3289701" y="2405029"/>
            <a:ext cx="1947557" cy="642368"/>
          </a:xfrm>
          <a:prstGeom prst="wedgeRoundRectCallout">
            <a:avLst>
              <a:gd name="adj1" fmla="val -48358"/>
              <a:gd name="adj2" fmla="val -9204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/uebung1</a:t>
            </a:r>
          </a:p>
        </p:txBody>
      </p:sp>
    </p:spTree>
    <p:extLst>
      <p:ext uri="{BB962C8B-B14F-4D97-AF65-F5344CB8AC3E}">
        <p14:creationId xmlns:p14="http://schemas.microsoft.com/office/powerpoint/2010/main" val="3519264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7526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Aktuelle HEAD und HEAD vor dem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Rebase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vergleichen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l HEAD ORIG_HEAD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87950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7116446" y="83653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45" idx="6"/>
          </p:cNvCxnSpPr>
          <p:nvPr/>
        </p:nvCxnSpPr>
        <p:spPr>
          <a:xfrm flipH="1">
            <a:off x="6541591" y="989823"/>
            <a:ext cx="574855" cy="98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7" name="Gerade Verbindung mit Pfeil 26"/>
          <p:cNvCxnSpPr>
            <a:stCxn id="24" idx="4"/>
            <a:endCxn id="23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585225" y="4852468"/>
            <a:ext cx="194024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8" idx="1"/>
            <a:endCxn id="22" idx="6"/>
          </p:cNvCxnSpPr>
          <p:nvPr/>
        </p:nvCxnSpPr>
        <p:spPr>
          <a:xfrm flipH="1" flipV="1">
            <a:off x="2092208" y="4350578"/>
            <a:ext cx="493017" cy="65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691172" y="4197286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0" idx="1"/>
            <a:endCxn id="22" idx="6"/>
          </p:cNvCxnSpPr>
          <p:nvPr/>
        </p:nvCxnSpPr>
        <p:spPr>
          <a:xfrm flipH="1">
            <a:off x="2092208" y="4350578"/>
            <a:ext cx="598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63911" y="26906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8356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240502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2874327" y="142636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9" name="Gerade Verbindung mit Pfeil 38"/>
          <p:cNvCxnSpPr>
            <a:stCxn id="38" idx="0"/>
            <a:endCxn id="42" idx="4"/>
          </p:cNvCxnSpPr>
          <p:nvPr/>
        </p:nvCxnSpPr>
        <p:spPr>
          <a:xfrm flipH="1" flipV="1">
            <a:off x="3713051" y="1211361"/>
            <a:ext cx="92358" cy="215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1934951" y="59345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3"/>
            <a:endCxn id="42" idx="1"/>
          </p:cNvCxnSpPr>
          <p:nvPr/>
        </p:nvCxnSpPr>
        <p:spPr>
          <a:xfrm flipV="1">
            <a:off x="2956830" y="725372"/>
            <a:ext cx="549770" cy="21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08277" y="40658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22" idx="4"/>
            <a:endCxn id="24" idx="0"/>
          </p:cNvCxnSpPr>
          <p:nvPr/>
        </p:nvCxnSpPr>
        <p:spPr>
          <a:xfrm flipH="1">
            <a:off x="1647843" y="4635263"/>
            <a:ext cx="152400" cy="21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60608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32" idx="4"/>
            <a:endCxn id="10" idx="0"/>
          </p:cNvCxnSpPr>
          <p:nvPr/>
        </p:nvCxnSpPr>
        <p:spPr>
          <a:xfrm flipH="1">
            <a:off x="5947920" y="2326256"/>
            <a:ext cx="4654" cy="344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331334" y="100990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34" idx="4"/>
            <a:endCxn id="36" idx="0"/>
          </p:cNvCxnSpPr>
          <p:nvPr/>
        </p:nvCxnSpPr>
        <p:spPr>
          <a:xfrm flipH="1">
            <a:off x="1355877" y="1579279"/>
            <a:ext cx="267423" cy="256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421085" y="64199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  <a:r>
              <a:rPr lang="de-DE" sz="1200" dirty="0" smtClean="0">
                <a:latin typeface="Courier New"/>
                <a:cs typeface="Courier New"/>
              </a:rPr>
              <a:t>‘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42" idx="2"/>
            <a:endCxn id="34" idx="6"/>
          </p:cNvCxnSpPr>
          <p:nvPr/>
        </p:nvCxnSpPr>
        <p:spPr>
          <a:xfrm flipH="1">
            <a:off x="1915265" y="926676"/>
            <a:ext cx="1505820" cy="3679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423349" y="87988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2: </a:t>
            </a:r>
            <a:r>
              <a:rPr lang="de-DE" dirty="0" err="1" smtClean="0"/>
              <a:t>rebase</a:t>
            </a:r>
            <a:endParaRPr lang="de-DE" dirty="0"/>
          </a:p>
        </p:txBody>
      </p:sp>
      <p:sp>
        <p:nvSpPr>
          <p:cNvPr id="43" name="Oval 42"/>
          <p:cNvSpPr/>
          <p:nvPr/>
        </p:nvSpPr>
        <p:spPr>
          <a:xfrm>
            <a:off x="2269176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6" name="Gerade Verbindung mit Pfeil 25"/>
          <p:cNvCxnSpPr>
            <a:stCxn id="43" idx="2"/>
            <a:endCxn id="36" idx="6"/>
          </p:cNvCxnSpPr>
          <p:nvPr/>
        </p:nvCxnSpPr>
        <p:spPr>
          <a:xfrm flipH="1">
            <a:off x="1647842" y="2041571"/>
            <a:ext cx="621334" cy="787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Abgerundete rechteckige Legende 43"/>
          <p:cNvSpPr/>
          <p:nvPr/>
        </p:nvSpPr>
        <p:spPr>
          <a:xfrm>
            <a:off x="3289701" y="2405029"/>
            <a:ext cx="1947557" cy="642368"/>
          </a:xfrm>
          <a:prstGeom prst="wedgeRoundRectCallout">
            <a:avLst>
              <a:gd name="adj1" fmla="val -48358"/>
              <a:gd name="adj2" fmla="val -9204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</a:t>
            </a:r>
          </a:p>
        </p:txBody>
      </p:sp>
      <p:sp>
        <p:nvSpPr>
          <p:cNvPr id="45" name="Oval 44"/>
          <p:cNvSpPr/>
          <p:nvPr/>
        </p:nvSpPr>
        <p:spPr>
          <a:xfrm>
            <a:off x="5957660" y="8038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  <a:r>
              <a:rPr lang="de-DE" sz="1200" dirty="0" smtClean="0">
                <a:latin typeface="Courier New"/>
                <a:cs typeface="Courier New"/>
              </a:rPr>
              <a:t>‘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" name="Gerade Verbindung mit Pfeil 2"/>
          <p:cNvCxnSpPr>
            <a:stCxn id="45" idx="4"/>
            <a:endCxn id="32" idx="0"/>
          </p:cNvCxnSpPr>
          <p:nvPr/>
        </p:nvCxnSpPr>
        <p:spPr>
          <a:xfrm flipH="1">
            <a:off x="5952574" y="1373243"/>
            <a:ext cx="297052" cy="3836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802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„Best Practice“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Auf einem </a:t>
            </a:r>
            <a:r>
              <a:rPr lang="de-DE" dirty="0" err="1" smtClean="0"/>
              <a:t>Branch</a:t>
            </a:r>
            <a:r>
              <a:rPr lang="de-DE" dirty="0" smtClean="0"/>
              <a:t> entwickeln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8632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36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39341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9464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5" name="Gerade Verbindung mit Pfeil 4"/>
          <p:cNvCxnSpPr>
            <a:stCxn id="3" idx="2"/>
            <a:endCxn id="2" idx="6"/>
          </p:cNvCxnSpPr>
          <p:nvPr/>
        </p:nvCxnSpPr>
        <p:spPr>
          <a:xfrm flipH="1">
            <a:off x="1423272" y="1884942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31125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8" name="Gerade Verbindung mit Pfeil 7"/>
          <p:cNvCxnSpPr>
            <a:stCxn id="6" idx="2"/>
            <a:endCxn id="3" idx="6"/>
          </p:cNvCxnSpPr>
          <p:nvPr/>
        </p:nvCxnSpPr>
        <p:spPr>
          <a:xfrm flipH="1">
            <a:off x="2378578" y="1884942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3415056" y="81498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2"/>
            <a:endCxn id="6" idx="7"/>
          </p:cNvCxnSpPr>
          <p:nvPr/>
        </p:nvCxnSpPr>
        <p:spPr>
          <a:xfrm flipH="1">
            <a:off x="3329541" y="1121567"/>
            <a:ext cx="1016597" cy="562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39341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MR1</a:t>
            </a:r>
          </a:p>
        </p:txBody>
      </p:sp>
      <p:sp>
        <p:nvSpPr>
          <p:cNvPr id="13" name="Oval 12"/>
          <p:cNvSpPr/>
          <p:nvPr/>
        </p:nvSpPr>
        <p:spPr>
          <a:xfrm>
            <a:off x="1794647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14" name="Gerade Verbindung mit Pfeil 13"/>
          <p:cNvCxnSpPr>
            <a:stCxn id="13" idx="2"/>
            <a:endCxn id="12" idx="6"/>
          </p:cNvCxnSpPr>
          <p:nvPr/>
        </p:nvCxnSpPr>
        <p:spPr>
          <a:xfrm flipH="1">
            <a:off x="1423272" y="532217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31125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16" name="Gerade Verbindung mit Pfeil 15"/>
          <p:cNvCxnSpPr>
            <a:stCxn id="15" idx="2"/>
            <a:endCxn id="13" idx="6"/>
          </p:cNvCxnSpPr>
          <p:nvPr/>
        </p:nvCxnSpPr>
        <p:spPr>
          <a:xfrm flipH="1">
            <a:off x="2378578" y="5322174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3415056" y="425221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  <a:endCxn id="15" idx="7"/>
          </p:cNvCxnSpPr>
          <p:nvPr/>
        </p:nvCxnSpPr>
        <p:spPr>
          <a:xfrm flipH="1">
            <a:off x="3329541" y="4558799"/>
            <a:ext cx="1016597" cy="562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3415056" y="617112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5" idx="5"/>
          </p:cNvCxnSpPr>
          <p:nvPr/>
        </p:nvCxnSpPr>
        <p:spPr>
          <a:xfrm flipH="1" flipV="1">
            <a:off x="3329541" y="5523477"/>
            <a:ext cx="1016597" cy="647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feil nach unten 3"/>
          <p:cNvSpPr/>
          <p:nvPr/>
        </p:nvSpPr>
        <p:spPr>
          <a:xfrm>
            <a:off x="1423272" y="2982080"/>
            <a:ext cx="1723730" cy="157671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clone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8610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39341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9464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3" idx="2"/>
            <a:endCxn id="2" idx="6"/>
          </p:cNvCxnSpPr>
          <p:nvPr/>
        </p:nvCxnSpPr>
        <p:spPr>
          <a:xfrm flipH="1">
            <a:off x="1423272" y="1884942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31125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6" idx="2"/>
            <a:endCxn id="3" idx="6"/>
          </p:cNvCxnSpPr>
          <p:nvPr/>
        </p:nvCxnSpPr>
        <p:spPr>
          <a:xfrm flipH="1">
            <a:off x="2378578" y="1884942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5152252" y="81498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2"/>
            <a:endCxn id="22" idx="7"/>
          </p:cNvCxnSpPr>
          <p:nvPr/>
        </p:nvCxnSpPr>
        <p:spPr>
          <a:xfrm flipH="1">
            <a:off x="5191704" y="1121567"/>
            <a:ext cx="891630" cy="562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39341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794647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3" idx="2"/>
            <a:endCxn id="12" idx="6"/>
          </p:cNvCxnSpPr>
          <p:nvPr/>
        </p:nvCxnSpPr>
        <p:spPr>
          <a:xfrm flipH="1">
            <a:off x="1423272" y="532217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31125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15" idx="2"/>
            <a:endCxn id="13" idx="6"/>
          </p:cNvCxnSpPr>
          <p:nvPr/>
        </p:nvCxnSpPr>
        <p:spPr>
          <a:xfrm flipH="1">
            <a:off x="2378578" y="5322174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4552587" y="421224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</p:cNvCxnSpPr>
          <p:nvPr/>
        </p:nvCxnSpPr>
        <p:spPr>
          <a:xfrm flipH="1">
            <a:off x="5277219" y="4518833"/>
            <a:ext cx="206450" cy="518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3415056" y="617112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5" idx="5"/>
          </p:cNvCxnSpPr>
          <p:nvPr/>
        </p:nvCxnSpPr>
        <p:spPr>
          <a:xfrm flipH="1" flipV="1">
            <a:off x="3329541" y="5523477"/>
            <a:ext cx="1016597" cy="647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6220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7" name="Gerade Verbindung mit Pfeil 6"/>
          <p:cNvCxnSpPr>
            <a:stCxn id="20" idx="2"/>
            <a:endCxn id="6" idx="6"/>
          </p:cNvCxnSpPr>
          <p:nvPr/>
        </p:nvCxnSpPr>
        <p:spPr>
          <a:xfrm flipH="1">
            <a:off x="3415056" y="1884942"/>
            <a:ext cx="3471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693288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4346138" y="1884942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850929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8" name="Gerade Verbindung mit Pfeil 27"/>
          <p:cNvCxnSpPr>
            <a:stCxn id="26" idx="2"/>
            <a:endCxn id="15" idx="6"/>
          </p:cNvCxnSpPr>
          <p:nvPr/>
        </p:nvCxnSpPr>
        <p:spPr>
          <a:xfrm flipH="1">
            <a:off x="3415056" y="5322174"/>
            <a:ext cx="4358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899738" y="50455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1" name="Gerade Verbindung mit Pfeil 30"/>
          <p:cNvCxnSpPr>
            <a:stCxn id="29" idx="2"/>
            <a:endCxn id="26" idx="6"/>
          </p:cNvCxnSpPr>
          <p:nvPr/>
        </p:nvCxnSpPr>
        <p:spPr>
          <a:xfrm flipH="1" flipV="1">
            <a:off x="4434860" y="5322174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874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39341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9464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3" idx="2"/>
            <a:endCxn id="2" idx="6"/>
          </p:cNvCxnSpPr>
          <p:nvPr/>
        </p:nvCxnSpPr>
        <p:spPr>
          <a:xfrm flipH="1">
            <a:off x="1423272" y="1884942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31125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6" idx="2"/>
            <a:endCxn id="3" idx="6"/>
          </p:cNvCxnSpPr>
          <p:nvPr/>
        </p:nvCxnSpPr>
        <p:spPr>
          <a:xfrm flipH="1">
            <a:off x="2378578" y="1884942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5152252" y="81498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2"/>
            <a:endCxn id="22" idx="7"/>
          </p:cNvCxnSpPr>
          <p:nvPr/>
        </p:nvCxnSpPr>
        <p:spPr>
          <a:xfrm flipH="1">
            <a:off x="5191704" y="1121567"/>
            <a:ext cx="891630" cy="562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39341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794647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3" idx="2"/>
            <a:endCxn id="12" idx="6"/>
          </p:cNvCxnSpPr>
          <p:nvPr/>
        </p:nvCxnSpPr>
        <p:spPr>
          <a:xfrm flipH="1">
            <a:off x="1423272" y="532217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31125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15" idx="2"/>
            <a:endCxn id="13" idx="6"/>
          </p:cNvCxnSpPr>
          <p:nvPr/>
        </p:nvCxnSpPr>
        <p:spPr>
          <a:xfrm flipH="1">
            <a:off x="2378578" y="5322174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4405663" y="585428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  <a:endCxn id="29" idx="4"/>
          </p:cNvCxnSpPr>
          <p:nvPr/>
        </p:nvCxnSpPr>
        <p:spPr>
          <a:xfrm flipH="1" flipV="1">
            <a:off x="5191704" y="5614904"/>
            <a:ext cx="145041" cy="545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2650031" y="369359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3"/>
            <a:endCxn id="30" idx="1"/>
          </p:cNvCxnSpPr>
          <p:nvPr/>
        </p:nvCxnSpPr>
        <p:spPr>
          <a:xfrm>
            <a:off x="4512194" y="3846886"/>
            <a:ext cx="419009" cy="4706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6220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7" name="Gerade Verbindung mit Pfeil 6"/>
          <p:cNvCxnSpPr>
            <a:stCxn id="20" idx="2"/>
            <a:endCxn id="6" idx="6"/>
          </p:cNvCxnSpPr>
          <p:nvPr/>
        </p:nvCxnSpPr>
        <p:spPr>
          <a:xfrm flipH="1">
            <a:off x="3415056" y="1884942"/>
            <a:ext cx="3471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693288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4346138" y="1884942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850929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ML1</a:t>
            </a:r>
          </a:p>
        </p:txBody>
      </p:sp>
      <p:cxnSp>
        <p:nvCxnSpPr>
          <p:cNvPr id="28" name="Gerade Verbindung mit Pfeil 27"/>
          <p:cNvCxnSpPr>
            <a:stCxn id="26" idx="2"/>
            <a:endCxn id="15" idx="6"/>
          </p:cNvCxnSpPr>
          <p:nvPr/>
        </p:nvCxnSpPr>
        <p:spPr>
          <a:xfrm flipH="1">
            <a:off x="3415056" y="5322174"/>
            <a:ext cx="4358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899738" y="50455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ML2</a:t>
            </a:r>
          </a:p>
        </p:txBody>
      </p:sp>
      <p:cxnSp>
        <p:nvCxnSpPr>
          <p:cNvPr id="31" name="Gerade Verbindung mit Pfeil 30"/>
          <p:cNvCxnSpPr>
            <a:stCxn id="29" idx="2"/>
            <a:endCxn id="26" idx="6"/>
          </p:cNvCxnSpPr>
          <p:nvPr/>
        </p:nvCxnSpPr>
        <p:spPr>
          <a:xfrm flipH="1" flipV="1">
            <a:off x="4434860" y="5322174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914607" y="423414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45688" y="423414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0" idx="2"/>
            <a:endCxn id="27" idx="6"/>
          </p:cNvCxnSpPr>
          <p:nvPr/>
        </p:nvCxnSpPr>
        <p:spPr>
          <a:xfrm flipH="1">
            <a:off x="4498538" y="4518833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27" idx="2"/>
            <a:endCxn id="15" idx="7"/>
          </p:cNvCxnSpPr>
          <p:nvPr/>
        </p:nvCxnSpPr>
        <p:spPr>
          <a:xfrm flipH="1">
            <a:off x="3329541" y="4518833"/>
            <a:ext cx="585066" cy="602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Abgerundete rechteckige Legende 39"/>
          <p:cNvSpPr/>
          <p:nvPr/>
        </p:nvSpPr>
        <p:spPr>
          <a:xfrm>
            <a:off x="6115427" y="4329787"/>
            <a:ext cx="2761151" cy="947461"/>
          </a:xfrm>
          <a:prstGeom prst="wedgeRoundRectCallout">
            <a:avLst>
              <a:gd name="adj1" fmla="val -35770"/>
              <a:gd name="adj2" fmla="val 8356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Regelmäßig: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928813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39341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9464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3" idx="2"/>
            <a:endCxn id="2" idx="6"/>
          </p:cNvCxnSpPr>
          <p:nvPr/>
        </p:nvCxnSpPr>
        <p:spPr>
          <a:xfrm flipH="1">
            <a:off x="1423272" y="1884942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31125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6" idx="2"/>
            <a:endCxn id="3" idx="6"/>
          </p:cNvCxnSpPr>
          <p:nvPr/>
        </p:nvCxnSpPr>
        <p:spPr>
          <a:xfrm flipH="1">
            <a:off x="2378578" y="1884942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5152252" y="81498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2"/>
            <a:endCxn id="22" idx="7"/>
          </p:cNvCxnSpPr>
          <p:nvPr/>
        </p:nvCxnSpPr>
        <p:spPr>
          <a:xfrm flipH="1">
            <a:off x="5191704" y="1121567"/>
            <a:ext cx="891630" cy="562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39341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794647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3" idx="2"/>
            <a:endCxn id="12" idx="6"/>
          </p:cNvCxnSpPr>
          <p:nvPr/>
        </p:nvCxnSpPr>
        <p:spPr>
          <a:xfrm flipH="1">
            <a:off x="1423272" y="532217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31125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15" idx="2"/>
            <a:endCxn id="13" idx="6"/>
          </p:cNvCxnSpPr>
          <p:nvPr/>
        </p:nvCxnSpPr>
        <p:spPr>
          <a:xfrm flipH="1">
            <a:off x="2378578" y="5322174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7014415" y="369359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  <a:endCxn id="34" idx="6"/>
          </p:cNvCxnSpPr>
          <p:nvPr/>
        </p:nvCxnSpPr>
        <p:spPr>
          <a:xfrm flipH="1">
            <a:off x="7431658" y="4000178"/>
            <a:ext cx="513839" cy="534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2650031" y="369359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3"/>
            <a:endCxn id="30" idx="1"/>
          </p:cNvCxnSpPr>
          <p:nvPr/>
        </p:nvCxnSpPr>
        <p:spPr>
          <a:xfrm>
            <a:off x="4512194" y="3846886"/>
            <a:ext cx="419009" cy="4706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6220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7" name="Gerade Verbindung mit Pfeil 6"/>
          <p:cNvCxnSpPr>
            <a:stCxn id="20" idx="2"/>
            <a:endCxn id="6" idx="6"/>
          </p:cNvCxnSpPr>
          <p:nvPr/>
        </p:nvCxnSpPr>
        <p:spPr>
          <a:xfrm flipH="1">
            <a:off x="3415056" y="1884942"/>
            <a:ext cx="3471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693288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4346138" y="1884942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850929" y="5037488"/>
            <a:ext cx="583931" cy="56937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8" name="Gerade Verbindung mit Pfeil 27"/>
          <p:cNvCxnSpPr>
            <a:stCxn id="26" idx="2"/>
            <a:endCxn id="15" idx="6"/>
          </p:cNvCxnSpPr>
          <p:nvPr/>
        </p:nvCxnSpPr>
        <p:spPr>
          <a:xfrm flipH="1">
            <a:off x="3415056" y="5322174"/>
            <a:ext cx="4358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899738" y="5045533"/>
            <a:ext cx="583931" cy="56937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ML2</a:t>
            </a:r>
          </a:p>
        </p:txBody>
      </p:sp>
      <p:cxnSp>
        <p:nvCxnSpPr>
          <p:cNvPr id="31" name="Gerade Verbindung mit Pfeil 30"/>
          <p:cNvCxnSpPr>
            <a:stCxn id="29" idx="2"/>
            <a:endCxn id="26" idx="6"/>
          </p:cNvCxnSpPr>
          <p:nvPr/>
        </p:nvCxnSpPr>
        <p:spPr>
          <a:xfrm flipH="1" flipV="1">
            <a:off x="4434860" y="5322174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914607" y="423414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45688" y="423414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0" idx="2"/>
            <a:endCxn id="27" idx="6"/>
          </p:cNvCxnSpPr>
          <p:nvPr/>
        </p:nvCxnSpPr>
        <p:spPr>
          <a:xfrm flipH="1">
            <a:off x="4498538" y="4518833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27" idx="2"/>
            <a:endCxn id="15" idx="7"/>
          </p:cNvCxnSpPr>
          <p:nvPr/>
        </p:nvCxnSpPr>
        <p:spPr>
          <a:xfrm flipH="1">
            <a:off x="3329541" y="4518833"/>
            <a:ext cx="585066" cy="602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98918" y="42421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847727" y="425023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ML2‘</a:t>
            </a:r>
          </a:p>
        </p:txBody>
      </p:sp>
      <p:cxnSp>
        <p:nvCxnSpPr>
          <p:cNvPr id="35" name="Gerade Verbindung mit Pfeil 34"/>
          <p:cNvCxnSpPr>
            <a:stCxn id="34" idx="2"/>
            <a:endCxn id="33" idx="6"/>
          </p:cNvCxnSpPr>
          <p:nvPr/>
        </p:nvCxnSpPr>
        <p:spPr>
          <a:xfrm flipH="1" flipV="1">
            <a:off x="6382849" y="4526878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33" idx="2"/>
            <a:endCxn id="30" idx="6"/>
          </p:cNvCxnSpPr>
          <p:nvPr/>
        </p:nvCxnSpPr>
        <p:spPr>
          <a:xfrm flipH="1" flipV="1">
            <a:off x="5429619" y="4518833"/>
            <a:ext cx="369299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Abgerundete rechteckige Legende 39"/>
          <p:cNvSpPr/>
          <p:nvPr/>
        </p:nvSpPr>
        <p:spPr>
          <a:xfrm>
            <a:off x="6115427" y="5330219"/>
            <a:ext cx="2761151" cy="1005858"/>
          </a:xfrm>
          <a:prstGeom prst="wedgeRoundRectCallout">
            <a:avLst>
              <a:gd name="adj1" fmla="val -31012"/>
              <a:gd name="adj2" fmla="val -7668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Regelmäßig: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247103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39341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9464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3" idx="2"/>
            <a:endCxn id="2" idx="6"/>
          </p:cNvCxnSpPr>
          <p:nvPr/>
        </p:nvCxnSpPr>
        <p:spPr>
          <a:xfrm flipH="1">
            <a:off x="1423272" y="1884942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31125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6" idx="2"/>
            <a:endCxn id="3" idx="6"/>
          </p:cNvCxnSpPr>
          <p:nvPr/>
        </p:nvCxnSpPr>
        <p:spPr>
          <a:xfrm flipH="1">
            <a:off x="2378578" y="1884942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5152252" y="81498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2"/>
            <a:endCxn id="37" idx="1"/>
          </p:cNvCxnSpPr>
          <p:nvPr/>
        </p:nvCxnSpPr>
        <p:spPr>
          <a:xfrm>
            <a:off x="6083334" y="1121567"/>
            <a:ext cx="666238" cy="5578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82431" y="57090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37737" y="57090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3" idx="2"/>
            <a:endCxn id="12" idx="6"/>
          </p:cNvCxnSpPr>
          <p:nvPr/>
        </p:nvCxnSpPr>
        <p:spPr>
          <a:xfrm flipH="1">
            <a:off x="766362" y="5993728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74215" y="57090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15" idx="2"/>
            <a:endCxn id="13" idx="6"/>
          </p:cNvCxnSpPr>
          <p:nvPr/>
        </p:nvCxnSpPr>
        <p:spPr>
          <a:xfrm flipH="1">
            <a:off x="1721668" y="5993728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7146310" y="398553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  <a:endCxn id="42" idx="1"/>
          </p:cNvCxnSpPr>
          <p:nvPr/>
        </p:nvCxnSpPr>
        <p:spPr>
          <a:xfrm>
            <a:off x="8077392" y="4292123"/>
            <a:ext cx="203242" cy="721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1993121" y="436514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3"/>
            <a:endCxn id="30" idx="1"/>
          </p:cNvCxnSpPr>
          <p:nvPr/>
        </p:nvCxnSpPr>
        <p:spPr>
          <a:xfrm>
            <a:off x="3855284" y="4518440"/>
            <a:ext cx="419009" cy="4706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6220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7" name="Gerade Verbindung mit Pfeil 6"/>
          <p:cNvCxnSpPr>
            <a:stCxn id="20" idx="2"/>
            <a:endCxn id="6" idx="6"/>
          </p:cNvCxnSpPr>
          <p:nvPr/>
        </p:nvCxnSpPr>
        <p:spPr>
          <a:xfrm flipH="1">
            <a:off x="3415056" y="1884942"/>
            <a:ext cx="3471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693288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4346138" y="1884942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194019" y="5709042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8" name="Gerade Verbindung mit Pfeil 27"/>
          <p:cNvCxnSpPr>
            <a:stCxn id="26" idx="2"/>
            <a:endCxn id="15" idx="6"/>
          </p:cNvCxnSpPr>
          <p:nvPr/>
        </p:nvCxnSpPr>
        <p:spPr>
          <a:xfrm flipH="1">
            <a:off x="2758146" y="5993728"/>
            <a:ext cx="4358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42828" y="5717087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1" name="Gerade Verbindung mit Pfeil 30"/>
          <p:cNvCxnSpPr>
            <a:stCxn id="29" idx="2"/>
            <a:endCxn id="26" idx="6"/>
          </p:cNvCxnSpPr>
          <p:nvPr/>
        </p:nvCxnSpPr>
        <p:spPr>
          <a:xfrm flipH="1" flipV="1">
            <a:off x="3777950" y="5993728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257697" y="490570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188778" y="490570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0" idx="2"/>
            <a:endCxn id="27" idx="6"/>
          </p:cNvCxnSpPr>
          <p:nvPr/>
        </p:nvCxnSpPr>
        <p:spPr>
          <a:xfrm flipH="1">
            <a:off x="3841628" y="5190387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27" idx="2"/>
            <a:endCxn id="15" idx="7"/>
          </p:cNvCxnSpPr>
          <p:nvPr/>
        </p:nvCxnSpPr>
        <p:spPr>
          <a:xfrm flipH="1">
            <a:off x="2672631" y="5190387"/>
            <a:ext cx="585066" cy="602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142008" y="491374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190817" y="49217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ML2‘</a:t>
            </a:r>
          </a:p>
        </p:txBody>
      </p:sp>
      <p:cxnSp>
        <p:nvCxnSpPr>
          <p:cNvPr id="35" name="Gerade Verbindung mit Pfeil 34"/>
          <p:cNvCxnSpPr>
            <a:stCxn id="34" idx="2"/>
            <a:endCxn id="33" idx="6"/>
          </p:cNvCxnSpPr>
          <p:nvPr/>
        </p:nvCxnSpPr>
        <p:spPr>
          <a:xfrm flipH="1" flipV="1">
            <a:off x="5725939" y="5198432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33" idx="2"/>
            <a:endCxn id="30" idx="6"/>
          </p:cNvCxnSpPr>
          <p:nvPr/>
        </p:nvCxnSpPr>
        <p:spPr>
          <a:xfrm flipH="1" flipV="1">
            <a:off x="4772709" y="5190387"/>
            <a:ext cx="369299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732976" y="15960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MR6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664057" y="15960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8" name="Gerade Verbindung mit Pfeil 37"/>
          <p:cNvCxnSpPr>
            <a:stCxn id="37" idx="2"/>
            <a:endCxn id="36" idx="6"/>
          </p:cNvCxnSpPr>
          <p:nvPr/>
        </p:nvCxnSpPr>
        <p:spPr>
          <a:xfrm flipH="1">
            <a:off x="6316907" y="1880730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36" idx="2"/>
            <a:endCxn id="22" idx="6"/>
          </p:cNvCxnSpPr>
          <p:nvPr/>
        </p:nvCxnSpPr>
        <p:spPr>
          <a:xfrm flipH="1">
            <a:off x="5277219" y="1880730"/>
            <a:ext cx="455757" cy="4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146310" y="49217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ML3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195119" y="492983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3" name="Gerade Verbindung mit Pfeil 42"/>
          <p:cNvCxnSpPr>
            <a:stCxn id="42" idx="2"/>
            <a:endCxn id="41" idx="6"/>
          </p:cNvCxnSpPr>
          <p:nvPr/>
        </p:nvCxnSpPr>
        <p:spPr>
          <a:xfrm flipH="1" flipV="1">
            <a:off x="7730241" y="5206477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1" idx="2"/>
            <a:endCxn id="34" idx="6"/>
          </p:cNvCxnSpPr>
          <p:nvPr/>
        </p:nvCxnSpPr>
        <p:spPr>
          <a:xfrm flipH="1">
            <a:off x="6774748" y="5206477"/>
            <a:ext cx="371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896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39341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9464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3" idx="2"/>
            <a:endCxn id="2" idx="6"/>
          </p:cNvCxnSpPr>
          <p:nvPr/>
        </p:nvCxnSpPr>
        <p:spPr>
          <a:xfrm flipH="1">
            <a:off x="1423272" y="1884942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31125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6" idx="2"/>
            <a:endCxn id="3" idx="6"/>
          </p:cNvCxnSpPr>
          <p:nvPr/>
        </p:nvCxnSpPr>
        <p:spPr>
          <a:xfrm flipH="1">
            <a:off x="2378578" y="1884942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5152252" y="81498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2"/>
            <a:endCxn id="37" idx="1"/>
          </p:cNvCxnSpPr>
          <p:nvPr/>
        </p:nvCxnSpPr>
        <p:spPr>
          <a:xfrm>
            <a:off x="6083334" y="1121567"/>
            <a:ext cx="666238" cy="5578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82431" y="610321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37737" y="610321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3" idx="2"/>
            <a:endCxn id="12" idx="6"/>
          </p:cNvCxnSpPr>
          <p:nvPr/>
        </p:nvCxnSpPr>
        <p:spPr>
          <a:xfrm flipH="1">
            <a:off x="766362" y="638790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74215" y="610321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15" idx="2"/>
            <a:endCxn id="13" idx="6"/>
          </p:cNvCxnSpPr>
          <p:nvPr/>
        </p:nvCxnSpPr>
        <p:spPr>
          <a:xfrm flipH="1">
            <a:off x="1721668" y="638790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944831" y="348915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  <a:endCxn id="56" idx="1"/>
          </p:cNvCxnSpPr>
          <p:nvPr/>
        </p:nvCxnSpPr>
        <p:spPr>
          <a:xfrm>
            <a:off x="7875913" y="3795742"/>
            <a:ext cx="703723" cy="683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2228458" y="291982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3"/>
            <a:endCxn id="45" idx="1"/>
          </p:cNvCxnSpPr>
          <p:nvPr/>
        </p:nvCxnSpPr>
        <p:spPr>
          <a:xfrm>
            <a:off x="4090621" y="3073114"/>
            <a:ext cx="529687" cy="13284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6220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7" name="Gerade Verbindung mit Pfeil 6"/>
          <p:cNvCxnSpPr>
            <a:stCxn id="20" idx="2"/>
            <a:endCxn id="6" idx="6"/>
          </p:cNvCxnSpPr>
          <p:nvPr/>
        </p:nvCxnSpPr>
        <p:spPr>
          <a:xfrm flipH="1">
            <a:off x="3415056" y="1884942"/>
            <a:ext cx="3471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693288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4346138" y="1884942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194019" y="610321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8" name="Gerade Verbindung mit Pfeil 27"/>
          <p:cNvCxnSpPr>
            <a:stCxn id="26" idx="2"/>
            <a:endCxn id="15" idx="6"/>
          </p:cNvCxnSpPr>
          <p:nvPr/>
        </p:nvCxnSpPr>
        <p:spPr>
          <a:xfrm flipH="1">
            <a:off x="2758146" y="6387901"/>
            <a:ext cx="4358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42828" y="6111260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1" name="Gerade Verbindung mit Pfeil 30"/>
          <p:cNvCxnSpPr>
            <a:stCxn id="29" idx="2"/>
            <a:endCxn id="26" idx="6"/>
          </p:cNvCxnSpPr>
          <p:nvPr/>
        </p:nvCxnSpPr>
        <p:spPr>
          <a:xfrm flipH="1" flipV="1">
            <a:off x="3777950" y="6387901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257697" y="5299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188778" y="5299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0" idx="2"/>
            <a:endCxn id="27" idx="6"/>
          </p:cNvCxnSpPr>
          <p:nvPr/>
        </p:nvCxnSpPr>
        <p:spPr>
          <a:xfrm flipH="1">
            <a:off x="3841628" y="5584560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27" idx="2"/>
            <a:endCxn id="15" idx="7"/>
          </p:cNvCxnSpPr>
          <p:nvPr/>
        </p:nvCxnSpPr>
        <p:spPr>
          <a:xfrm flipH="1">
            <a:off x="2672631" y="5584560"/>
            <a:ext cx="585066" cy="602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142008" y="5307919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190817" y="5315964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ML2‘</a:t>
            </a:r>
          </a:p>
        </p:txBody>
      </p:sp>
      <p:cxnSp>
        <p:nvCxnSpPr>
          <p:cNvPr id="35" name="Gerade Verbindung mit Pfeil 34"/>
          <p:cNvCxnSpPr>
            <a:stCxn id="34" idx="2"/>
            <a:endCxn id="33" idx="6"/>
          </p:cNvCxnSpPr>
          <p:nvPr/>
        </p:nvCxnSpPr>
        <p:spPr>
          <a:xfrm flipH="1" flipV="1">
            <a:off x="5725939" y="5592605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33" idx="2"/>
            <a:endCxn id="30" idx="6"/>
          </p:cNvCxnSpPr>
          <p:nvPr/>
        </p:nvCxnSpPr>
        <p:spPr>
          <a:xfrm flipH="1" flipV="1">
            <a:off x="4772709" y="5584560"/>
            <a:ext cx="369299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732976" y="15960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MR6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664057" y="15960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8" name="Gerade Verbindung mit Pfeil 37"/>
          <p:cNvCxnSpPr>
            <a:stCxn id="37" idx="2"/>
            <a:endCxn id="36" idx="6"/>
          </p:cNvCxnSpPr>
          <p:nvPr/>
        </p:nvCxnSpPr>
        <p:spPr>
          <a:xfrm flipH="1">
            <a:off x="6316907" y="1880730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36" idx="2"/>
            <a:endCxn id="22" idx="6"/>
          </p:cNvCxnSpPr>
          <p:nvPr/>
        </p:nvCxnSpPr>
        <p:spPr>
          <a:xfrm flipH="1">
            <a:off x="5277219" y="1880730"/>
            <a:ext cx="455757" cy="4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146310" y="5315964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ML3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195119" y="5324009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3" name="Gerade Verbindung mit Pfeil 42"/>
          <p:cNvCxnSpPr>
            <a:stCxn id="42" idx="2"/>
            <a:endCxn id="41" idx="6"/>
          </p:cNvCxnSpPr>
          <p:nvPr/>
        </p:nvCxnSpPr>
        <p:spPr>
          <a:xfrm flipH="1" flipV="1">
            <a:off x="7730241" y="5600650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1" idx="2"/>
            <a:endCxn id="34" idx="6"/>
          </p:cNvCxnSpPr>
          <p:nvPr/>
        </p:nvCxnSpPr>
        <p:spPr>
          <a:xfrm flipH="1">
            <a:off x="6774748" y="5600650"/>
            <a:ext cx="371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603712" y="431822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MR6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4534793" y="431822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7" name="Gerade Verbindung mit Pfeil 46"/>
          <p:cNvCxnSpPr>
            <a:stCxn id="45" idx="2"/>
            <a:endCxn id="44" idx="6"/>
          </p:cNvCxnSpPr>
          <p:nvPr/>
        </p:nvCxnSpPr>
        <p:spPr>
          <a:xfrm flipH="1">
            <a:off x="4187643" y="4602914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44" idx="5"/>
            <a:endCxn id="30" idx="0"/>
          </p:cNvCxnSpPr>
          <p:nvPr/>
        </p:nvCxnSpPr>
        <p:spPr>
          <a:xfrm>
            <a:off x="4102128" y="4804217"/>
            <a:ext cx="378616" cy="495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441010" y="43797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ML1‘‘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6489819" y="438775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ML2‘‘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4" name="Gerade Verbindung mit Pfeil 53"/>
          <p:cNvCxnSpPr>
            <a:stCxn id="53" idx="2"/>
            <a:endCxn id="52" idx="6"/>
          </p:cNvCxnSpPr>
          <p:nvPr/>
        </p:nvCxnSpPr>
        <p:spPr>
          <a:xfrm flipH="1" flipV="1">
            <a:off x="6024941" y="4664398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445312" y="438775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ML3‘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8494121" y="439580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ML4‘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7" name="Gerade Verbindung mit Pfeil 56"/>
          <p:cNvCxnSpPr>
            <a:stCxn id="56" idx="2"/>
            <a:endCxn id="55" idx="6"/>
          </p:cNvCxnSpPr>
          <p:nvPr/>
        </p:nvCxnSpPr>
        <p:spPr>
          <a:xfrm flipH="1" flipV="1">
            <a:off x="8029243" y="4672443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55" idx="2"/>
            <a:endCxn id="53" idx="6"/>
          </p:cNvCxnSpPr>
          <p:nvPr/>
        </p:nvCxnSpPr>
        <p:spPr>
          <a:xfrm flipH="1">
            <a:off x="7073750" y="4672443"/>
            <a:ext cx="371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2" idx="2"/>
            <a:endCxn id="45" idx="6"/>
          </p:cNvCxnSpPr>
          <p:nvPr/>
        </p:nvCxnSpPr>
        <p:spPr>
          <a:xfrm flipH="1" flipV="1">
            <a:off x="5118724" y="4602914"/>
            <a:ext cx="322286" cy="61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Abgerundete rechteckige Legende 62"/>
          <p:cNvSpPr/>
          <p:nvPr/>
        </p:nvSpPr>
        <p:spPr>
          <a:xfrm>
            <a:off x="48526" y="4286199"/>
            <a:ext cx="2761151" cy="1202800"/>
          </a:xfrm>
          <a:prstGeom prst="wedgeRoundRectCallout">
            <a:avLst>
              <a:gd name="adj1" fmla="val 68384"/>
              <a:gd name="adj2" fmla="val 1677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587127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14399" y="15757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069705" y="15757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3" idx="2"/>
            <a:endCxn id="2" idx="6"/>
          </p:cNvCxnSpPr>
          <p:nvPr/>
        </p:nvCxnSpPr>
        <p:spPr>
          <a:xfrm flipH="1">
            <a:off x="698330" y="186046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106183" y="15757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6" idx="2"/>
            <a:endCxn id="3" idx="6"/>
          </p:cNvCxnSpPr>
          <p:nvPr/>
        </p:nvCxnSpPr>
        <p:spPr>
          <a:xfrm flipH="1">
            <a:off x="1653636" y="186046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7132856" y="134836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2"/>
            <a:endCxn id="65" idx="1"/>
          </p:cNvCxnSpPr>
          <p:nvPr/>
        </p:nvCxnSpPr>
        <p:spPr>
          <a:xfrm>
            <a:off x="8063938" y="1654953"/>
            <a:ext cx="508661" cy="1079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82431" y="610321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37737" y="610321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3" idx="2"/>
            <a:endCxn id="12" idx="6"/>
          </p:cNvCxnSpPr>
          <p:nvPr/>
        </p:nvCxnSpPr>
        <p:spPr>
          <a:xfrm flipH="1">
            <a:off x="766362" y="638790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74215" y="610321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15" idx="2"/>
            <a:endCxn id="13" idx="6"/>
          </p:cNvCxnSpPr>
          <p:nvPr/>
        </p:nvCxnSpPr>
        <p:spPr>
          <a:xfrm flipH="1">
            <a:off x="1721668" y="638790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944831" y="348915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  <a:endCxn id="56" idx="1"/>
          </p:cNvCxnSpPr>
          <p:nvPr/>
        </p:nvCxnSpPr>
        <p:spPr>
          <a:xfrm>
            <a:off x="7875913" y="3795742"/>
            <a:ext cx="703723" cy="683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076952" y="364245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3"/>
            <a:endCxn id="56" idx="1"/>
          </p:cNvCxnSpPr>
          <p:nvPr/>
        </p:nvCxnSpPr>
        <p:spPr>
          <a:xfrm>
            <a:off x="5939115" y="3795742"/>
            <a:ext cx="2640521" cy="683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037265" y="15757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7" name="Gerade Verbindung mit Pfeil 6"/>
          <p:cNvCxnSpPr>
            <a:stCxn id="20" idx="2"/>
            <a:endCxn id="6" idx="6"/>
          </p:cNvCxnSpPr>
          <p:nvPr/>
        </p:nvCxnSpPr>
        <p:spPr>
          <a:xfrm flipH="1">
            <a:off x="2690114" y="1860469"/>
            <a:ext cx="3471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968346" y="15757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3621196" y="1860469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194019" y="610321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8" name="Gerade Verbindung mit Pfeil 27"/>
          <p:cNvCxnSpPr>
            <a:stCxn id="26" idx="2"/>
            <a:endCxn id="15" idx="6"/>
          </p:cNvCxnSpPr>
          <p:nvPr/>
        </p:nvCxnSpPr>
        <p:spPr>
          <a:xfrm flipH="1">
            <a:off x="2758146" y="6387901"/>
            <a:ext cx="4358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42828" y="6111260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1" name="Gerade Verbindung mit Pfeil 30"/>
          <p:cNvCxnSpPr>
            <a:stCxn id="29" idx="2"/>
            <a:endCxn id="26" idx="6"/>
          </p:cNvCxnSpPr>
          <p:nvPr/>
        </p:nvCxnSpPr>
        <p:spPr>
          <a:xfrm flipH="1" flipV="1">
            <a:off x="3777950" y="6387901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257697" y="5299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188778" y="5299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0" idx="2"/>
            <a:endCxn id="27" idx="6"/>
          </p:cNvCxnSpPr>
          <p:nvPr/>
        </p:nvCxnSpPr>
        <p:spPr>
          <a:xfrm flipH="1">
            <a:off x="3841628" y="5584560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27" idx="2"/>
            <a:endCxn id="15" idx="7"/>
          </p:cNvCxnSpPr>
          <p:nvPr/>
        </p:nvCxnSpPr>
        <p:spPr>
          <a:xfrm flipH="1">
            <a:off x="2672631" y="5584560"/>
            <a:ext cx="585066" cy="602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142008" y="5307919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190817" y="5315964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ML2‘</a:t>
            </a:r>
          </a:p>
        </p:txBody>
      </p:sp>
      <p:cxnSp>
        <p:nvCxnSpPr>
          <p:cNvPr id="35" name="Gerade Verbindung mit Pfeil 34"/>
          <p:cNvCxnSpPr>
            <a:stCxn id="34" idx="2"/>
            <a:endCxn id="33" idx="6"/>
          </p:cNvCxnSpPr>
          <p:nvPr/>
        </p:nvCxnSpPr>
        <p:spPr>
          <a:xfrm flipH="1" flipV="1">
            <a:off x="5725939" y="5592605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33" idx="2"/>
            <a:endCxn id="30" idx="6"/>
          </p:cNvCxnSpPr>
          <p:nvPr/>
        </p:nvCxnSpPr>
        <p:spPr>
          <a:xfrm flipH="1" flipV="1">
            <a:off x="4772709" y="5584560"/>
            <a:ext cx="369299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008034" y="157157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MR6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939115" y="157157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8" name="Gerade Verbindung mit Pfeil 37"/>
          <p:cNvCxnSpPr>
            <a:stCxn id="37" idx="2"/>
            <a:endCxn id="36" idx="6"/>
          </p:cNvCxnSpPr>
          <p:nvPr/>
        </p:nvCxnSpPr>
        <p:spPr>
          <a:xfrm flipH="1">
            <a:off x="5591965" y="1856257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36" idx="2"/>
            <a:endCxn id="22" idx="6"/>
          </p:cNvCxnSpPr>
          <p:nvPr/>
        </p:nvCxnSpPr>
        <p:spPr>
          <a:xfrm flipH="1">
            <a:off x="4552277" y="1856257"/>
            <a:ext cx="455757" cy="4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146310" y="5315964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ML3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195119" y="5324009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3" name="Gerade Verbindung mit Pfeil 42"/>
          <p:cNvCxnSpPr>
            <a:stCxn id="42" idx="2"/>
            <a:endCxn id="41" idx="6"/>
          </p:cNvCxnSpPr>
          <p:nvPr/>
        </p:nvCxnSpPr>
        <p:spPr>
          <a:xfrm flipH="1" flipV="1">
            <a:off x="7730241" y="5600650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1" idx="2"/>
            <a:endCxn id="34" idx="6"/>
          </p:cNvCxnSpPr>
          <p:nvPr/>
        </p:nvCxnSpPr>
        <p:spPr>
          <a:xfrm flipH="1">
            <a:off x="6774748" y="5600650"/>
            <a:ext cx="371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603712" y="431822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MR6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4534793" y="431822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7" name="Gerade Verbindung mit Pfeil 46"/>
          <p:cNvCxnSpPr>
            <a:stCxn id="45" idx="2"/>
            <a:endCxn id="44" idx="6"/>
          </p:cNvCxnSpPr>
          <p:nvPr/>
        </p:nvCxnSpPr>
        <p:spPr>
          <a:xfrm flipH="1">
            <a:off x="4187643" y="4602914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44" idx="5"/>
            <a:endCxn id="30" idx="0"/>
          </p:cNvCxnSpPr>
          <p:nvPr/>
        </p:nvCxnSpPr>
        <p:spPr>
          <a:xfrm>
            <a:off x="4102128" y="4804217"/>
            <a:ext cx="378616" cy="495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441010" y="43797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ML1‘‘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6489819" y="438775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ML2‘‘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4" name="Gerade Verbindung mit Pfeil 53"/>
          <p:cNvCxnSpPr>
            <a:stCxn id="53" idx="2"/>
            <a:endCxn id="52" idx="6"/>
          </p:cNvCxnSpPr>
          <p:nvPr/>
        </p:nvCxnSpPr>
        <p:spPr>
          <a:xfrm flipH="1" flipV="1">
            <a:off x="6024941" y="4664398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445312" y="438775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ML3‘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8494121" y="439580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ML4‘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7" name="Gerade Verbindung mit Pfeil 56"/>
          <p:cNvCxnSpPr>
            <a:stCxn id="56" idx="2"/>
            <a:endCxn id="55" idx="6"/>
          </p:cNvCxnSpPr>
          <p:nvPr/>
        </p:nvCxnSpPr>
        <p:spPr>
          <a:xfrm flipH="1" flipV="1">
            <a:off x="8029243" y="4672443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55" idx="2"/>
            <a:endCxn id="53" idx="6"/>
          </p:cNvCxnSpPr>
          <p:nvPr/>
        </p:nvCxnSpPr>
        <p:spPr>
          <a:xfrm flipH="1">
            <a:off x="7073750" y="4672443"/>
            <a:ext cx="371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2" idx="2"/>
            <a:endCxn id="45" idx="6"/>
          </p:cNvCxnSpPr>
          <p:nvPr/>
        </p:nvCxnSpPr>
        <p:spPr>
          <a:xfrm flipH="1" flipV="1">
            <a:off x="5118724" y="4602914"/>
            <a:ext cx="322286" cy="61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Abgerundete rechteckige Legende 62"/>
          <p:cNvSpPr/>
          <p:nvPr/>
        </p:nvSpPr>
        <p:spPr>
          <a:xfrm>
            <a:off x="1653636" y="3137542"/>
            <a:ext cx="1156041" cy="1009815"/>
          </a:xfrm>
          <a:prstGeom prst="wedgeRoundRectCallout">
            <a:avLst>
              <a:gd name="adj1" fmla="val 68384"/>
              <a:gd name="adj2" fmla="val 1677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</a:t>
            </a:r>
          </a:p>
        </p:txBody>
      </p:sp>
      <p:sp>
        <p:nvSpPr>
          <p:cNvPr id="59" name="Oval 58"/>
          <p:cNvSpPr/>
          <p:nvPr/>
        </p:nvSpPr>
        <p:spPr>
          <a:xfrm>
            <a:off x="5433973" y="263513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ML1‘‘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6482782" y="264318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ML2‘‘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2" name="Gerade Verbindung mit Pfeil 61"/>
          <p:cNvCxnSpPr>
            <a:stCxn id="60" idx="2"/>
            <a:endCxn id="59" idx="6"/>
          </p:cNvCxnSpPr>
          <p:nvPr/>
        </p:nvCxnSpPr>
        <p:spPr>
          <a:xfrm flipH="1" flipV="1">
            <a:off x="6017904" y="2919822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7438275" y="264318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ML3‘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8487084" y="265122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ML4‘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6" name="Gerade Verbindung mit Pfeil 65"/>
          <p:cNvCxnSpPr>
            <a:stCxn id="65" idx="2"/>
            <a:endCxn id="64" idx="6"/>
          </p:cNvCxnSpPr>
          <p:nvPr/>
        </p:nvCxnSpPr>
        <p:spPr>
          <a:xfrm flipH="1" flipV="1">
            <a:off x="8022206" y="2927867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stCxn id="64" idx="2"/>
            <a:endCxn id="60" idx="6"/>
          </p:cNvCxnSpPr>
          <p:nvPr/>
        </p:nvCxnSpPr>
        <p:spPr>
          <a:xfrm flipH="1">
            <a:off x="7066713" y="2927867"/>
            <a:ext cx="371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59" idx="0"/>
            <a:endCxn id="37" idx="3"/>
          </p:cNvCxnSpPr>
          <p:nvPr/>
        </p:nvCxnSpPr>
        <p:spPr>
          <a:xfrm flipV="1">
            <a:off x="5725939" y="2057560"/>
            <a:ext cx="298691" cy="577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202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„Best Practice“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Auflösen eines </a:t>
            </a:r>
            <a:r>
              <a:rPr lang="de-DE" dirty="0" err="1" smtClean="0"/>
              <a:t>Branch</a:t>
            </a:r>
            <a:endParaRPr lang="de-DE" dirty="0" smtClean="0"/>
          </a:p>
          <a:p>
            <a:pPr marL="457200" indent="-457200">
              <a:buFont typeface="Arial"/>
              <a:buChar char="•"/>
            </a:pPr>
            <a:r>
              <a:rPr lang="de-DE" dirty="0" smtClean="0"/>
              <a:t>Alternative 1: </a:t>
            </a:r>
            <a:r>
              <a:rPr lang="de-DE" dirty="0" err="1" smtClean="0"/>
              <a:t>merge</a:t>
            </a:r>
            <a:endParaRPr lang="de-DE" dirty="0" smtClean="0"/>
          </a:p>
          <a:p>
            <a:pPr marL="457200" indent="-457200">
              <a:buFont typeface="Arial"/>
              <a:buChar char="•"/>
            </a:pPr>
            <a:r>
              <a:rPr lang="de-DE" dirty="0" smtClean="0"/>
              <a:t>Alternative 2: </a:t>
            </a:r>
            <a:r>
              <a:rPr lang="de-DE" dirty="0" err="1" smtClean="0"/>
              <a:t>rebase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7846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78759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34065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262690" y="131557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670543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217996" y="131557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69644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7" idx="2"/>
            <a:endCxn id="5" idx="6"/>
          </p:cNvCxnSpPr>
          <p:nvPr/>
        </p:nvCxnSpPr>
        <p:spPr>
          <a:xfrm flipH="1">
            <a:off x="3254474" y="131557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70543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69644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11" idx="2"/>
            <a:endCxn id="10" idx="6"/>
          </p:cNvCxnSpPr>
          <p:nvPr/>
        </p:nvCxnSpPr>
        <p:spPr>
          <a:xfrm flipH="1">
            <a:off x="3254474" y="211108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0" idx="2"/>
            <a:endCxn id="3" idx="5"/>
          </p:cNvCxnSpPr>
          <p:nvPr/>
        </p:nvCxnSpPr>
        <p:spPr>
          <a:xfrm flipH="1" flipV="1">
            <a:off x="2132481" y="1516874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641312" y="66169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2"/>
            <a:endCxn id="7" idx="6"/>
          </p:cNvCxnSpPr>
          <p:nvPr/>
        </p:nvCxnSpPr>
        <p:spPr>
          <a:xfrm flipH="1">
            <a:off x="4253575" y="968275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793712" y="26121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1" idx="6"/>
          </p:cNvCxnSpPr>
          <p:nvPr/>
        </p:nvCxnSpPr>
        <p:spPr>
          <a:xfrm flipH="1" flipV="1">
            <a:off x="4253575" y="2111084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8759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34065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1262690" y="4843485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670543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25" name="Gerade Verbindung mit Pfeil 24"/>
          <p:cNvCxnSpPr>
            <a:stCxn id="24" idx="2"/>
            <a:endCxn id="22" idx="6"/>
          </p:cNvCxnSpPr>
          <p:nvPr/>
        </p:nvCxnSpPr>
        <p:spPr>
          <a:xfrm flipH="1">
            <a:off x="2217996" y="4843485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69644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2"/>
            <a:endCxn id="24" idx="6"/>
          </p:cNvCxnSpPr>
          <p:nvPr/>
        </p:nvCxnSpPr>
        <p:spPr>
          <a:xfrm flipH="1">
            <a:off x="3254474" y="4843485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670543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69644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254474" y="563899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2"/>
            <a:endCxn id="22" idx="5"/>
          </p:cNvCxnSpPr>
          <p:nvPr/>
        </p:nvCxnSpPr>
        <p:spPr>
          <a:xfrm flipH="1" flipV="1">
            <a:off x="2132481" y="5044788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4641312" y="418960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2"/>
            <a:endCxn id="26" idx="6"/>
          </p:cNvCxnSpPr>
          <p:nvPr/>
        </p:nvCxnSpPr>
        <p:spPr>
          <a:xfrm flipH="1">
            <a:off x="4253575" y="4496189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793712" y="61400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34" idx="0"/>
            <a:endCxn id="29" idx="6"/>
          </p:cNvCxnSpPr>
          <p:nvPr/>
        </p:nvCxnSpPr>
        <p:spPr>
          <a:xfrm flipH="1" flipV="1">
            <a:off x="4253575" y="5638998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>
            <a:off x="4641312" y="504772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4" name="Gerade Verbindung mit Pfeil 13"/>
          <p:cNvCxnSpPr>
            <a:stCxn id="36" idx="1"/>
            <a:endCxn id="26" idx="6"/>
          </p:cNvCxnSpPr>
          <p:nvPr/>
        </p:nvCxnSpPr>
        <p:spPr>
          <a:xfrm flipH="1" flipV="1">
            <a:off x="4253575" y="4843485"/>
            <a:ext cx="387737" cy="357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5281873" y="548570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40" name="Gerade Verbindung mit Pfeil 39"/>
          <p:cNvCxnSpPr>
            <a:stCxn id="38" idx="1"/>
            <a:endCxn id="29" idx="6"/>
          </p:cNvCxnSpPr>
          <p:nvPr/>
        </p:nvCxnSpPr>
        <p:spPr>
          <a:xfrm flipH="1">
            <a:off x="4253575" y="5638998"/>
            <a:ext cx="10282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909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78759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34065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262690" y="131557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670543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217996" y="131557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69644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7" idx="2"/>
            <a:endCxn id="5" idx="6"/>
          </p:cNvCxnSpPr>
          <p:nvPr/>
        </p:nvCxnSpPr>
        <p:spPr>
          <a:xfrm flipH="1">
            <a:off x="3254474" y="131557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70543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69644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11" idx="2"/>
            <a:endCxn id="10" idx="6"/>
          </p:cNvCxnSpPr>
          <p:nvPr/>
        </p:nvCxnSpPr>
        <p:spPr>
          <a:xfrm flipH="1">
            <a:off x="3254474" y="211108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0" idx="2"/>
            <a:endCxn id="3" idx="5"/>
          </p:cNvCxnSpPr>
          <p:nvPr/>
        </p:nvCxnSpPr>
        <p:spPr>
          <a:xfrm flipH="1" flipV="1">
            <a:off x="2132481" y="1516874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641312" y="66169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2"/>
            <a:endCxn id="7" idx="6"/>
          </p:cNvCxnSpPr>
          <p:nvPr/>
        </p:nvCxnSpPr>
        <p:spPr>
          <a:xfrm flipH="1">
            <a:off x="4253575" y="968275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793712" y="26121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1" idx="6"/>
          </p:cNvCxnSpPr>
          <p:nvPr/>
        </p:nvCxnSpPr>
        <p:spPr>
          <a:xfrm flipH="1" flipV="1">
            <a:off x="4253575" y="2111084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8759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34065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1262690" y="4843485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670543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25" name="Gerade Verbindung mit Pfeil 24"/>
          <p:cNvCxnSpPr>
            <a:stCxn id="24" idx="2"/>
            <a:endCxn id="22" idx="6"/>
          </p:cNvCxnSpPr>
          <p:nvPr/>
        </p:nvCxnSpPr>
        <p:spPr>
          <a:xfrm flipH="1">
            <a:off x="2217996" y="4843485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69644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2"/>
            <a:endCxn id="24" idx="6"/>
          </p:cNvCxnSpPr>
          <p:nvPr/>
        </p:nvCxnSpPr>
        <p:spPr>
          <a:xfrm flipH="1">
            <a:off x="3254474" y="4843485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670543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69644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254474" y="563899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2"/>
            <a:endCxn id="22" idx="5"/>
          </p:cNvCxnSpPr>
          <p:nvPr/>
        </p:nvCxnSpPr>
        <p:spPr>
          <a:xfrm flipH="1" flipV="1">
            <a:off x="2132481" y="5044788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4641312" y="418960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2"/>
            <a:endCxn id="26" idx="6"/>
          </p:cNvCxnSpPr>
          <p:nvPr/>
        </p:nvCxnSpPr>
        <p:spPr>
          <a:xfrm flipH="1">
            <a:off x="4253575" y="4496189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793712" y="61400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34" idx="0"/>
            <a:endCxn id="29" idx="6"/>
          </p:cNvCxnSpPr>
          <p:nvPr/>
        </p:nvCxnSpPr>
        <p:spPr>
          <a:xfrm flipH="1" flipV="1">
            <a:off x="4253575" y="5638998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20443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36" idx="2"/>
            <a:endCxn id="26" idx="5"/>
          </p:cNvCxnSpPr>
          <p:nvPr/>
        </p:nvCxnSpPr>
        <p:spPr>
          <a:xfrm flipH="1" flipV="1">
            <a:off x="4168060" y="5044788"/>
            <a:ext cx="752383" cy="273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6180548" y="48914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40" name="Gerade Verbindung mit Pfeil 39"/>
          <p:cNvCxnSpPr>
            <a:stCxn id="39" idx="1"/>
            <a:endCxn id="36" idx="6"/>
          </p:cNvCxnSpPr>
          <p:nvPr/>
        </p:nvCxnSpPr>
        <p:spPr>
          <a:xfrm flipH="1">
            <a:off x="5504374" y="5044788"/>
            <a:ext cx="676174" cy="273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bgerundete rechteckige Legende 40"/>
          <p:cNvSpPr/>
          <p:nvPr/>
        </p:nvSpPr>
        <p:spPr>
          <a:xfrm>
            <a:off x="5938483" y="3182637"/>
            <a:ext cx="2761151" cy="821390"/>
          </a:xfrm>
          <a:prstGeom prst="wedgeRoundRectCallout">
            <a:avLst>
              <a:gd name="adj1" fmla="val -10393"/>
              <a:gd name="adj2" fmla="val 8505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42" name="Textfeld 41"/>
          <p:cNvSpPr txBox="1"/>
          <p:nvPr/>
        </p:nvSpPr>
        <p:spPr>
          <a:xfrm>
            <a:off x="247227" y="44191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</a:t>
            </a:r>
            <a:r>
              <a:rPr lang="de-DE" dirty="0" smtClean="0"/>
              <a:t>1: </a:t>
            </a:r>
            <a:r>
              <a:rPr lang="de-DE" dirty="0" err="1" smtClean="0"/>
              <a:t>merge</a:t>
            </a:r>
            <a:endParaRPr lang="de-DE" dirty="0"/>
          </a:p>
        </p:txBody>
      </p:sp>
      <p:cxnSp>
        <p:nvCxnSpPr>
          <p:cNvPr id="14" name="Gerade Verbindung mit Pfeil 13"/>
          <p:cNvCxnSpPr>
            <a:stCxn id="36" idx="2"/>
            <a:endCxn id="29" idx="6"/>
          </p:cNvCxnSpPr>
          <p:nvPr/>
        </p:nvCxnSpPr>
        <p:spPr>
          <a:xfrm flipH="1">
            <a:off x="4253575" y="5318560"/>
            <a:ext cx="666868" cy="320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5724793" y="576583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17" name="Gerade Verbindung mit Pfeil 16"/>
          <p:cNvCxnSpPr>
            <a:stCxn id="43" idx="1"/>
            <a:endCxn id="29" idx="6"/>
          </p:cNvCxnSpPr>
          <p:nvPr/>
        </p:nvCxnSpPr>
        <p:spPr>
          <a:xfrm flipH="1" flipV="1">
            <a:off x="4253575" y="5638998"/>
            <a:ext cx="1471218" cy="280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231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3" name="Abgerundete rechteckige Legende 12"/>
          <p:cNvSpPr/>
          <p:nvPr/>
        </p:nvSpPr>
        <p:spPr>
          <a:xfrm>
            <a:off x="2321127" y="1245057"/>
            <a:ext cx="1372238" cy="642368"/>
          </a:xfrm>
          <a:prstGeom prst="wedgeRoundRectCallout">
            <a:avLst>
              <a:gd name="adj1" fmla="val -85727"/>
              <a:gd name="adj2" fmla="val 7613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echo </a:t>
            </a:r>
            <a:r>
              <a:rPr lang="de-DE" dirty="0" err="1" smtClean="0"/>
              <a:t>hello</a:t>
            </a:r>
            <a:r>
              <a:rPr lang="de-DE" dirty="0" smtClean="0"/>
              <a:t> &gt; </a:t>
            </a:r>
            <a:r>
              <a:rPr lang="de-DE" dirty="0" err="1" smtClean="0"/>
              <a:t>hello.txt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1604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78759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34065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262690" y="131557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670543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217996" y="131557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69644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7" idx="2"/>
            <a:endCxn id="5" idx="6"/>
          </p:cNvCxnSpPr>
          <p:nvPr/>
        </p:nvCxnSpPr>
        <p:spPr>
          <a:xfrm flipH="1">
            <a:off x="3254474" y="131557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70543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69644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11" idx="2"/>
            <a:endCxn id="10" idx="6"/>
          </p:cNvCxnSpPr>
          <p:nvPr/>
        </p:nvCxnSpPr>
        <p:spPr>
          <a:xfrm flipH="1">
            <a:off x="3254474" y="211108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0" idx="2"/>
            <a:endCxn id="3" idx="5"/>
          </p:cNvCxnSpPr>
          <p:nvPr/>
        </p:nvCxnSpPr>
        <p:spPr>
          <a:xfrm flipH="1" flipV="1">
            <a:off x="2132481" y="1516874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641312" y="66169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2"/>
            <a:endCxn id="43" idx="0"/>
          </p:cNvCxnSpPr>
          <p:nvPr/>
        </p:nvCxnSpPr>
        <p:spPr>
          <a:xfrm flipH="1">
            <a:off x="5212409" y="968275"/>
            <a:ext cx="359985" cy="5384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793712" y="26121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1" idx="6"/>
          </p:cNvCxnSpPr>
          <p:nvPr/>
        </p:nvCxnSpPr>
        <p:spPr>
          <a:xfrm flipH="1" flipV="1">
            <a:off x="4253575" y="2111084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8759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34065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1262690" y="4843485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670543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25" name="Gerade Verbindung mit Pfeil 24"/>
          <p:cNvCxnSpPr>
            <a:stCxn id="24" idx="2"/>
            <a:endCxn id="22" idx="6"/>
          </p:cNvCxnSpPr>
          <p:nvPr/>
        </p:nvCxnSpPr>
        <p:spPr>
          <a:xfrm flipH="1">
            <a:off x="2217996" y="4843485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69644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2"/>
            <a:endCxn id="24" idx="6"/>
          </p:cNvCxnSpPr>
          <p:nvPr/>
        </p:nvCxnSpPr>
        <p:spPr>
          <a:xfrm flipH="1">
            <a:off x="3254474" y="4843485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670543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69644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254474" y="563899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2"/>
            <a:endCxn id="22" idx="5"/>
          </p:cNvCxnSpPr>
          <p:nvPr/>
        </p:nvCxnSpPr>
        <p:spPr>
          <a:xfrm flipH="1" flipV="1">
            <a:off x="2132481" y="5044788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4641312" y="418960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2"/>
            <a:endCxn id="36" idx="0"/>
          </p:cNvCxnSpPr>
          <p:nvPr/>
        </p:nvCxnSpPr>
        <p:spPr>
          <a:xfrm flipH="1">
            <a:off x="5212409" y="4496189"/>
            <a:ext cx="359985" cy="537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793712" y="61400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34" idx="0"/>
            <a:endCxn id="29" idx="6"/>
          </p:cNvCxnSpPr>
          <p:nvPr/>
        </p:nvCxnSpPr>
        <p:spPr>
          <a:xfrm flipH="1" flipV="1">
            <a:off x="4253575" y="5638998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20443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36" idx="2"/>
            <a:endCxn id="26" idx="5"/>
          </p:cNvCxnSpPr>
          <p:nvPr/>
        </p:nvCxnSpPr>
        <p:spPr>
          <a:xfrm flipH="1" flipV="1">
            <a:off x="4168060" y="5044788"/>
            <a:ext cx="752383" cy="273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6180548" y="48914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40" name="Gerade Verbindung mit Pfeil 39"/>
          <p:cNvCxnSpPr>
            <a:stCxn id="39" idx="1"/>
            <a:endCxn id="36" idx="6"/>
          </p:cNvCxnSpPr>
          <p:nvPr/>
        </p:nvCxnSpPr>
        <p:spPr>
          <a:xfrm flipH="1">
            <a:off x="5504374" y="5044788"/>
            <a:ext cx="676174" cy="273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bgerundete rechteckige Legende 40"/>
          <p:cNvSpPr/>
          <p:nvPr/>
        </p:nvSpPr>
        <p:spPr>
          <a:xfrm>
            <a:off x="5865493" y="3182637"/>
            <a:ext cx="3205517" cy="821390"/>
          </a:xfrm>
          <a:prstGeom prst="wedgeRoundRectCallout">
            <a:avLst>
              <a:gd name="adj1" fmla="val -10393"/>
              <a:gd name="adj2" fmla="val 8505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endParaRPr lang="de-DE" dirty="0" smtClean="0"/>
          </a:p>
        </p:txBody>
      </p:sp>
      <p:sp>
        <p:nvSpPr>
          <p:cNvPr id="42" name="Textfeld 41"/>
          <p:cNvSpPr txBox="1"/>
          <p:nvPr/>
        </p:nvSpPr>
        <p:spPr>
          <a:xfrm>
            <a:off x="247227" y="44191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</a:t>
            </a:r>
            <a:r>
              <a:rPr lang="de-DE" dirty="0" smtClean="0"/>
              <a:t>1: </a:t>
            </a:r>
            <a:r>
              <a:rPr lang="de-DE" dirty="0" err="1" smtClean="0"/>
              <a:t>merge</a:t>
            </a:r>
            <a:endParaRPr lang="de-DE" dirty="0"/>
          </a:p>
        </p:txBody>
      </p:sp>
      <p:cxnSp>
        <p:nvCxnSpPr>
          <p:cNvPr id="14" name="Gerade Verbindung mit Pfeil 13"/>
          <p:cNvCxnSpPr>
            <a:stCxn id="36" idx="2"/>
            <a:endCxn id="29" idx="6"/>
          </p:cNvCxnSpPr>
          <p:nvPr/>
        </p:nvCxnSpPr>
        <p:spPr>
          <a:xfrm flipH="1">
            <a:off x="4253575" y="5318560"/>
            <a:ext cx="666868" cy="320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920443" y="150670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43" idx="2"/>
            <a:endCxn id="7" idx="6"/>
          </p:cNvCxnSpPr>
          <p:nvPr/>
        </p:nvCxnSpPr>
        <p:spPr>
          <a:xfrm flipH="1" flipV="1">
            <a:off x="4253575" y="1315571"/>
            <a:ext cx="666868" cy="475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43" idx="2"/>
            <a:endCxn id="11" idx="6"/>
          </p:cNvCxnSpPr>
          <p:nvPr/>
        </p:nvCxnSpPr>
        <p:spPr>
          <a:xfrm flipH="1">
            <a:off x="4253575" y="1791392"/>
            <a:ext cx="666868" cy="319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624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44850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Auf Start gehen: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feature</a:t>
            </a:r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branch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origin</a:t>
            </a:r>
            <a:r>
              <a:rPr lang="de-DE" b="1" dirty="0">
                <a:latin typeface="Courier New"/>
                <a:cs typeface="Courier New"/>
              </a:rPr>
              <a:t>/uebung10-</a:t>
            </a:r>
            <a:r>
              <a:rPr lang="de-DE" b="1" dirty="0" smtClean="0">
                <a:latin typeface="Courier New"/>
                <a:cs typeface="Courier New"/>
              </a:rPr>
              <a:t>2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>
              <a:latin typeface="Courier New"/>
              <a:cs typeface="Courier New"/>
            </a:endParaRPr>
          </a:p>
          <a:p>
            <a:r>
              <a:rPr lang="de-DE" b="1" dirty="0">
                <a:latin typeface="Courier New"/>
                <a:cs typeface="Courier New"/>
              </a:rPr>
              <a:t># ggf. </a:t>
            </a:r>
            <a:r>
              <a:rPr lang="de-DE" b="1" dirty="0" smtClean="0">
                <a:latin typeface="Courier New"/>
                <a:cs typeface="Courier New"/>
              </a:rPr>
              <a:t>–f</a:t>
            </a:r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push </a:t>
            </a:r>
            <a:r>
              <a:rPr lang="de-DE" b="1" dirty="0" err="1">
                <a:latin typeface="Courier New"/>
                <a:cs typeface="Courier New"/>
              </a:rPr>
              <a:t>server</a:t>
            </a:r>
            <a:r>
              <a:rPr lang="de-DE" b="1" dirty="0">
                <a:latin typeface="Courier New"/>
                <a:cs typeface="Courier New"/>
              </a:rPr>
              <a:t> –</a:t>
            </a:r>
            <a:r>
              <a:rPr lang="de-DE" b="1" dirty="0" err="1">
                <a:latin typeface="Courier New"/>
                <a:cs typeface="Courier New"/>
              </a:rPr>
              <a:t>uf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feature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master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checkout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master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reset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--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hard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origin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/uebung10-1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push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–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uf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master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mal anschauen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40941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32321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master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rebasen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rebase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feature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pushen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push # URGHHHH!!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71644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78759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34065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262690" y="131557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670543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217996" y="131557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69644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7" idx="2"/>
            <a:endCxn id="5" idx="6"/>
          </p:cNvCxnSpPr>
          <p:nvPr/>
        </p:nvCxnSpPr>
        <p:spPr>
          <a:xfrm flipH="1">
            <a:off x="3254474" y="131557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70543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69644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11" idx="2"/>
            <a:endCxn id="10" idx="6"/>
          </p:cNvCxnSpPr>
          <p:nvPr/>
        </p:nvCxnSpPr>
        <p:spPr>
          <a:xfrm flipH="1">
            <a:off x="3254474" y="211108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0" idx="2"/>
            <a:endCxn id="3" idx="5"/>
          </p:cNvCxnSpPr>
          <p:nvPr/>
        </p:nvCxnSpPr>
        <p:spPr>
          <a:xfrm flipH="1" flipV="1">
            <a:off x="2132481" y="1516874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641312" y="66169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2"/>
            <a:endCxn id="7" idx="6"/>
          </p:cNvCxnSpPr>
          <p:nvPr/>
        </p:nvCxnSpPr>
        <p:spPr>
          <a:xfrm flipH="1">
            <a:off x="4253575" y="968275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793712" y="26121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1" idx="6"/>
          </p:cNvCxnSpPr>
          <p:nvPr/>
        </p:nvCxnSpPr>
        <p:spPr>
          <a:xfrm flipH="1" flipV="1">
            <a:off x="4253575" y="2111084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8759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34065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1262690" y="4843485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670543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25" name="Gerade Verbindung mit Pfeil 24"/>
          <p:cNvCxnSpPr>
            <a:stCxn id="24" idx="2"/>
            <a:endCxn id="22" idx="6"/>
          </p:cNvCxnSpPr>
          <p:nvPr/>
        </p:nvCxnSpPr>
        <p:spPr>
          <a:xfrm flipH="1">
            <a:off x="2217996" y="4843485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69644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2"/>
            <a:endCxn id="24" idx="6"/>
          </p:cNvCxnSpPr>
          <p:nvPr/>
        </p:nvCxnSpPr>
        <p:spPr>
          <a:xfrm flipH="1">
            <a:off x="3254474" y="4843485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670543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69644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254474" y="563899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2"/>
            <a:endCxn id="22" idx="5"/>
          </p:cNvCxnSpPr>
          <p:nvPr/>
        </p:nvCxnSpPr>
        <p:spPr>
          <a:xfrm flipH="1" flipV="1">
            <a:off x="2132481" y="5044788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4641312" y="418960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2"/>
            <a:endCxn id="26" idx="6"/>
          </p:cNvCxnSpPr>
          <p:nvPr/>
        </p:nvCxnSpPr>
        <p:spPr>
          <a:xfrm flipH="1">
            <a:off x="4253575" y="4496189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793712" y="61400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34" idx="0"/>
            <a:endCxn id="29" idx="6"/>
          </p:cNvCxnSpPr>
          <p:nvPr/>
        </p:nvCxnSpPr>
        <p:spPr>
          <a:xfrm flipH="1" flipV="1">
            <a:off x="4253575" y="5638998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20443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919544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8" name="Gerade Verbindung mit Pfeil 37"/>
          <p:cNvCxnSpPr>
            <a:stCxn id="37" idx="2"/>
            <a:endCxn id="36" idx="6"/>
          </p:cNvCxnSpPr>
          <p:nvPr/>
        </p:nvCxnSpPr>
        <p:spPr>
          <a:xfrm flipH="1">
            <a:off x="5504374" y="5318560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36" idx="2"/>
            <a:endCxn id="29" idx="7"/>
          </p:cNvCxnSpPr>
          <p:nvPr/>
        </p:nvCxnSpPr>
        <p:spPr>
          <a:xfrm flipH="1">
            <a:off x="4168060" y="5318560"/>
            <a:ext cx="752383" cy="119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6837471" y="471712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40" name="Gerade Verbindung mit Pfeil 39"/>
          <p:cNvCxnSpPr>
            <a:stCxn id="39" idx="1"/>
            <a:endCxn id="37" idx="7"/>
          </p:cNvCxnSpPr>
          <p:nvPr/>
        </p:nvCxnSpPr>
        <p:spPr>
          <a:xfrm flipH="1">
            <a:off x="6417960" y="4870414"/>
            <a:ext cx="419511" cy="246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bgerundete rechteckige Legende 40"/>
          <p:cNvSpPr/>
          <p:nvPr/>
        </p:nvSpPr>
        <p:spPr>
          <a:xfrm>
            <a:off x="5938483" y="3036645"/>
            <a:ext cx="2761151" cy="967382"/>
          </a:xfrm>
          <a:prstGeom prst="wedgeRoundRectCallout">
            <a:avLst>
              <a:gd name="adj1" fmla="val -10393"/>
              <a:gd name="adj2" fmla="val 8505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endParaRPr lang="de-DE" dirty="0" smtClean="0"/>
          </a:p>
        </p:txBody>
      </p:sp>
      <p:sp>
        <p:nvSpPr>
          <p:cNvPr id="42" name="Textfeld 41"/>
          <p:cNvSpPr txBox="1"/>
          <p:nvPr/>
        </p:nvSpPr>
        <p:spPr>
          <a:xfrm>
            <a:off x="247227" y="44191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</a:t>
            </a:r>
            <a:r>
              <a:rPr lang="de-DE" dirty="0" smtClean="0"/>
              <a:t>2: </a:t>
            </a:r>
            <a:r>
              <a:rPr lang="de-DE" dirty="0" err="1" smtClean="0"/>
              <a:t>rebase</a:t>
            </a:r>
            <a:r>
              <a:rPr lang="de-DE" dirty="0" smtClean="0"/>
              <a:t> (!!!!!!)</a:t>
            </a:r>
            <a:endParaRPr lang="de-DE" dirty="0"/>
          </a:p>
        </p:txBody>
      </p:sp>
      <p:sp>
        <p:nvSpPr>
          <p:cNvPr id="14" name="Gewitterblitz 13"/>
          <p:cNvSpPr/>
          <p:nvPr/>
        </p:nvSpPr>
        <p:spPr>
          <a:xfrm>
            <a:off x="7766287" y="2612182"/>
            <a:ext cx="1255452" cy="1391845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1082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641815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alles auf Anfang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reflog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HEAD@{4}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</a:t>
            </a:r>
            <a:r>
              <a:rPr lang="de-DE" b="1" dirty="0" smtClean="0">
                <a:latin typeface="Courier New"/>
                <a:cs typeface="Courier New"/>
              </a:rPr>
              <a:t>kleiner Check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nun alles andersrum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lokalen Feature </a:t>
            </a:r>
            <a:r>
              <a:rPr lang="de-DE" b="1" dirty="0" err="1" smtClean="0">
                <a:latin typeface="Courier New"/>
                <a:cs typeface="Courier New"/>
              </a:rPr>
              <a:t>Branch</a:t>
            </a:r>
            <a:r>
              <a:rPr lang="de-DE" b="1" dirty="0" smtClean="0">
                <a:latin typeface="Courier New"/>
                <a:cs typeface="Courier New"/>
              </a:rPr>
              <a:t> auf den entfernten </a:t>
            </a:r>
          </a:p>
          <a:p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smtClean="0">
                <a:latin typeface="Courier New"/>
                <a:cs typeface="Courier New"/>
              </a:rPr>
              <a:t>   </a:t>
            </a:r>
            <a:r>
              <a:rPr lang="de-DE" b="1" dirty="0" smtClean="0">
                <a:latin typeface="Courier New"/>
                <a:cs typeface="Courier New"/>
              </a:rPr>
              <a:t>Master </a:t>
            </a:r>
            <a:r>
              <a:rPr lang="de-DE" b="1" dirty="0" err="1" smtClean="0">
                <a:latin typeface="Courier New"/>
                <a:cs typeface="Courier New"/>
              </a:rPr>
              <a:t>Branch</a:t>
            </a:r>
            <a:r>
              <a:rPr lang="de-DE" b="1" dirty="0" smtClean="0">
                <a:latin typeface="Courier New"/>
                <a:cs typeface="Courier New"/>
              </a:rPr>
              <a:t> pushen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push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HEAD:master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27287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78759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34065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262690" y="131557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670543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217996" y="131557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69644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7" idx="2"/>
            <a:endCxn id="5" idx="6"/>
          </p:cNvCxnSpPr>
          <p:nvPr/>
        </p:nvCxnSpPr>
        <p:spPr>
          <a:xfrm flipH="1">
            <a:off x="3254474" y="131557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70543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69644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11" idx="2"/>
            <a:endCxn id="10" idx="6"/>
          </p:cNvCxnSpPr>
          <p:nvPr/>
        </p:nvCxnSpPr>
        <p:spPr>
          <a:xfrm flipH="1">
            <a:off x="3254474" y="211108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0" idx="2"/>
            <a:endCxn id="3" idx="5"/>
          </p:cNvCxnSpPr>
          <p:nvPr/>
        </p:nvCxnSpPr>
        <p:spPr>
          <a:xfrm flipH="1" flipV="1">
            <a:off x="2132481" y="1516874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641312" y="66169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2"/>
            <a:endCxn id="7" idx="6"/>
          </p:cNvCxnSpPr>
          <p:nvPr/>
        </p:nvCxnSpPr>
        <p:spPr>
          <a:xfrm flipH="1">
            <a:off x="4253575" y="968275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793712" y="26121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1" idx="6"/>
          </p:cNvCxnSpPr>
          <p:nvPr/>
        </p:nvCxnSpPr>
        <p:spPr>
          <a:xfrm flipH="1" flipV="1">
            <a:off x="4253575" y="2111084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8759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34065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1262690" y="4843485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670543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25" name="Gerade Verbindung mit Pfeil 24"/>
          <p:cNvCxnSpPr>
            <a:stCxn id="24" idx="2"/>
            <a:endCxn id="22" idx="6"/>
          </p:cNvCxnSpPr>
          <p:nvPr/>
        </p:nvCxnSpPr>
        <p:spPr>
          <a:xfrm flipH="1">
            <a:off x="2217996" y="4843485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69644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2"/>
            <a:endCxn id="24" idx="6"/>
          </p:cNvCxnSpPr>
          <p:nvPr/>
        </p:nvCxnSpPr>
        <p:spPr>
          <a:xfrm flipH="1">
            <a:off x="3254474" y="4843485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670543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69644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254474" y="563899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2"/>
            <a:endCxn id="22" idx="5"/>
          </p:cNvCxnSpPr>
          <p:nvPr/>
        </p:nvCxnSpPr>
        <p:spPr>
          <a:xfrm flipH="1" flipV="1">
            <a:off x="2132481" y="5044788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4641312" y="418960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2"/>
            <a:endCxn id="26" idx="6"/>
          </p:cNvCxnSpPr>
          <p:nvPr/>
        </p:nvCxnSpPr>
        <p:spPr>
          <a:xfrm flipH="1">
            <a:off x="4253575" y="4496189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793712" y="61400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34" idx="0"/>
            <a:endCxn id="29" idx="6"/>
          </p:cNvCxnSpPr>
          <p:nvPr/>
        </p:nvCxnSpPr>
        <p:spPr>
          <a:xfrm flipH="1" flipV="1">
            <a:off x="4253575" y="5638998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20443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919544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8" name="Gerade Verbindung mit Pfeil 37"/>
          <p:cNvCxnSpPr>
            <a:stCxn id="37" idx="2"/>
            <a:endCxn id="36" idx="6"/>
          </p:cNvCxnSpPr>
          <p:nvPr/>
        </p:nvCxnSpPr>
        <p:spPr>
          <a:xfrm flipH="1">
            <a:off x="5504374" y="5318560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36" idx="2"/>
            <a:endCxn id="26" idx="5"/>
          </p:cNvCxnSpPr>
          <p:nvPr/>
        </p:nvCxnSpPr>
        <p:spPr>
          <a:xfrm flipH="1" flipV="1">
            <a:off x="4168060" y="5044788"/>
            <a:ext cx="752383" cy="273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6837471" y="471712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40" name="Gerade Verbindung mit Pfeil 39"/>
          <p:cNvCxnSpPr>
            <a:stCxn id="39" idx="1"/>
            <a:endCxn id="37" idx="7"/>
          </p:cNvCxnSpPr>
          <p:nvPr/>
        </p:nvCxnSpPr>
        <p:spPr>
          <a:xfrm flipH="1">
            <a:off x="6417960" y="4870414"/>
            <a:ext cx="419511" cy="246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bgerundete rechteckige Legende 40"/>
          <p:cNvSpPr/>
          <p:nvPr/>
        </p:nvSpPr>
        <p:spPr>
          <a:xfrm>
            <a:off x="5938483" y="3182637"/>
            <a:ext cx="2761151" cy="821390"/>
          </a:xfrm>
          <a:prstGeom prst="wedgeRoundRectCallout">
            <a:avLst>
              <a:gd name="adj1" fmla="val -10393"/>
              <a:gd name="adj2" fmla="val 8505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 err="1" smtClean="0"/>
              <a:t>feature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</p:txBody>
      </p:sp>
      <p:sp>
        <p:nvSpPr>
          <p:cNvPr id="42" name="Textfeld 41"/>
          <p:cNvSpPr txBox="1"/>
          <p:nvPr/>
        </p:nvSpPr>
        <p:spPr>
          <a:xfrm>
            <a:off x="247227" y="44191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</a:t>
            </a:r>
            <a:r>
              <a:rPr lang="de-DE" dirty="0" smtClean="0"/>
              <a:t>2: </a:t>
            </a:r>
            <a:r>
              <a:rPr lang="de-DE" dirty="0" err="1" smtClean="0"/>
              <a:t>rebase</a:t>
            </a:r>
            <a:endParaRPr lang="de-DE" dirty="0"/>
          </a:p>
        </p:txBody>
      </p:sp>
      <p:sp>
        <p:nvSpPr>
          <p:cNvPr id="43" name="Rechteck 42"/>
          <p:cNvSpPr/>
          <p:nvPr/>
        </p:nvSpPr>
        <p:spPr>
          <a:xfrm>
            <a:off x="2634679" y="38414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4" name="Gerade Verbindung mit Pfeil 13"/>
          <p:cNvCxnSpPr>
            <a:stCxn id="43" idx="2"/>
            <a:endCxn id="26" idx="1"/>
          </p:cNvCxnSpPr>
          <p:nvPr/>
        </p:nvCxnSpPr>
        <p:spPr>
          <a:xfrm>
            <a:off x="3565761" y="4148066"/>
            <a:ext cx="189398" cy="494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770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78759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34065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262690" y="131557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670543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217996" y="131557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69644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7" idx="2"/>
            <a:endCxn id="5" idx="6"/>
          </p:cNvCxnSpPr>
          <p:nvPr/>
        </p:nvCxnSpPr>
        <p:spPr>
          <a:xfrm flipH="1">
            <a:off x="3254474" y="131557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70543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69644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11" idx="2"/>
            <a:endCxn id="10" idx="6"/>
          </p:cNvCxnSpPr>
          <p:nvPr/>
        </p:nvCxnSpPr>
        <p:spPr>
          <a:xfrm flipH="1">
            <a:off x="3254474" y="211108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0" idx="2"/>
            <a:endCxn id="3" idx="5"/>
          </p:cNvCxnSpPr>
          <p:nvPr/>
        </p:nvCxnSpPr>
        <p:spPr>
          <a:xfrm flipH="1" flipV="1">
            <a:off x="2132481" y="1516874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641312" y="66169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2"/>
            <a:endCxn id="44" idx="1"/>
          </p:cNvCxnSpPr>
          <p:nvPr/>
        </p:nvCxnSpPr>
        <p:spPr>
          <a:xfrm>
            <a:off x="5572394" y="968275"/>
            <a:ext cx="585065" cy="4935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793712" y="26121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1" idx="6"/>
          </p:cNvCxnSpPr>
          <p:nvPr/>
        </p:nvCxnSpPr>
        <p:spPr>
          <a:xfrm flipH="1" flipV="1">
            <a:off x="4253575" y="2111084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8759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34065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1262690" y="4843485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670543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25" name="Gerade Verbindung mit Pfeil 24"/>
          <p:cNvCxnSpPr>
            <a:stCxn id="24" idx="2"/>
            <a:endCxn id="22" idx="6"/>
          </p:cNvCxnSpPr>
          <p:nvPr/>
        </p:nvCxnSpPr>
        <p:spPr>
          <a:xfrm flipH="1">
            <a:off x="2217996" y="4843485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69644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2"/>
            <a:endCxn id="24" idx="6"/>
          </p:cNvCxnSpPr>
          <p:nvPr/>
        </p:nvCxnSpPr>
        <p:spPr>
          <a:xfrm flipH="1">
            <a:off x="3254474" y="4843485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670543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69644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254474" y="563899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2"/>
            <a:endCxn id="22" idx="5"/>
          </p:cNvCxnSpPr>
          <p:nvPr/>
        </p:nvCxnSpPr>
        <p:spPr>
          <a:xfrm flipH="1" flipV="1">
            <a:off x="2132481" y="5044788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793712" y="61400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34" idx="0"/>
            <a:endCxn id="29" idx="6"/>
          </p:cNvCxnSpPr>
          <p:nvPr/>
        </p:nvCxnSpPr>
        <p:spPr>
          <a:xfrm flipH="1" flipV="1">
            <a:off x="4253575" y="5638998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20443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919544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8" name="Gerade Verbindung mit Pfeil 37"/>
          <p:cNvCxnSpPr>
            <a:stCxn id="37" idx="2"/>
            <a:endCxn id="36" idx="6"/>
          </p:cNvCxnSpPr>
          <p:nvPr/>
        </p:nvCxnSpPr>
        <p:spPr>
          <a:xfrm flipH="1">
            <a:off x="5504374" y="5318560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36" idx="2"/>
            <a:endCxn id="26" idx="5"/>
          </p:cNvCxnSpPr>
          <p:nvPr/>
        </p:nvCxnSpPr>
        <p:spPr>
          <a:xfrm flipH="1" flipV="1">
            <a:off x="4168060" y="5044788"/>
            <a:ext cx="752383" cy="273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6837471" y="471712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40" name="Gerade Verbindung mit Pfeil 39"/>
          <p:cNvCxnSpPr>
            <a:stCxn id="39" idx="1"/>
            <a:endCxn id="37" idx="7"/>
          </p:cNvCxnSpPr>
          <p:nvPr/>
        </p:nvCxnSpPr>
        <p:spPr>
          <a:xfrm flipH="1">
            <a:off x="6417960" y="4870414"/>
            <a:ext cx="419511" cy="246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bgerundete rechteckige Legende 40"/>
          <p:cNvSpPr/>
          <p:nvPr/>
        </p:nvSpPr>
        <p:spPr>
          <a:xfrm>
            <a:off x="5938483" y="3182637"/>
            <a:ext cx="3097855" cy="821390"/>
          </a:xfrm>
          <a:prstGeom prst="wedgeRoundRectCallout">
            <a:avLst>
              <a:gd name="adj1" fmla="val -10393"/>
              <a:gd name="adj2" fmla="val 8505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</a:t>
            </a:r>
            <a:r>
              <a:rPr lang="de-DE" dirty="0" err="1" smtClean="0"/>
              <a:t>feature:master</a:t>
            </a:r>
            <a:endParaRPr lang="de-DE" dirty="0" smtClean="0"/>
          </a:p>
        </p:txBody>
      </p:sp>
      <p:sp>
        <p:nvSpPr>
          <p:cNvPr id="42" name="Rechteck 41"/>
          <p:cNvSpPr/>
          <p:nvPr/>
        </p:nvSpPr>
        <p:spPr>
          <a:xfrm>
            <a:off x="6854964" y="548570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4" name="Gerade Verbindung mit Pfeil 13"/>
          <p:cNvCxnSpPr>
            <a:stCxn id="42" idx="1"/>
            <a:endCxn id="37" idx="5"/>
          </p:cNvCxnSpPr>
          <p:nvPr/>
        </p:nvCxnSpPr>
        <p:spPr>
          <a:xfrm flipH="1" flipV="1">
            <a:off x="6417960" y="5519863"/>
            <a:ext cx="437004" cy="119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072843" y="13783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6071944" y="13783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5" name="Gerade Verbindung mit Pfeil 44"/>
          <p:cNvCxnSpPr>
            <a:stCxn id="44" idx="2"/>
            <a:endCxn id="43" idx="6"/>
          </p:cNvCxnSpPr>
          <p:nvPr/>
        </p:nvCxnSpPr>
        <p:spPr>
          <a:xfrm flipH="1">
            <a:off x="5656774" y="1663085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3" idx="2"/>
            <a:endCxn id="7" idx="6"/>
          </p:cNvCxnSpPr>
          <p:nvPr/>
        </p:nvCxnSpPr>
        <p:spPr>
          <a:xfrm flipH="1" flipV="1">
            <a:off x="4253575" y="1315571"/>
            <a:ext cx="819268" cy="347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247227" y="44191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</a:t>
            </a:r>
            <a:r>
              <a:rPr lang="de-DE" dirty="0" smtClean="0"/>
              <a:t>2: </a:t>
            </a:r>
            <a:r>
              <a:rPr lang="de-DE" dirty="0" err="1" smtClean="0"/>
              <a:t>rebase</a:t>
            </a:r>
            <a:endParaRPr lang="de-DE" dirty="0"/>
          </a:p>
        </p:txBody>
      </p:sp>
      <p:sp>
        <p:nvSpPr>
          <p:cNvPr id="47" name="Rechteck 46"/>
          <p:cNvSpPr/>
          <p:nvPr/>
        </p:nvSpPr>
        <p:spPr>
          <a:xfrm>
            <a:off x="2634679" y="38414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49" name="Gerade Verbindung mit Pfeil 48"/>
          <p:cNvCxnSpPr>
            <a:stCxn id="47" idx="2"/>
          </p:cNvCxnSpPr>
          <p:nvPr/>
        </p:nvCxnSpPr>
        <p:spPr>
          <a:xfrm>
            <a:off x="3565761" y="4148066"/>
            <a:ext cx="189398" cy="494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92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„Best(?) Practice“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 smtClean="0"/>
              <a:t>Wie kann man einen </a:t>
            </a:r>
            <a:r>
              <a:rPr lang="de-DE" dirty="0" err="1" smtClean="0"/>
              <a:t>Branch</a:t>
            </a:r>
            <a:r>
              <a:rPr lang="de-DE" dirty="0" smtClean="0"/>
              <a:t> aktuell halten? (Feature </a:t>
            </a:r>
            <a:r>
              <a:rPr lang="de-DE" dirty="0" err="1" smtClean="0"/>
              <a:t>Branch</a:t>
            </a:r>
            <a:r>
              <a:rPr lang="de-D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50172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3283558" y="109236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9" idx="0"/>
          </p:cNvCxnSpPr>
          <p:nvPr/>
        </p:nvCxnSpPr>
        <p:spPr>
          <a:xfrm>
            <a:off x="4214640" y="1398953"/>
            <a:ext cx="351924" cy="639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2704401" y="395293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</p:cNvCxnSpPr>
          <p:nvPr/>
        </p:nvCxnSpPr>
        <p:spPr>
          <a:xfrm flipV="1">
            <a:off x="3635483" y="3344719"/>
            <a:ext cx="376465" cy="608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3927447" y="441191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44" idx="0"/>
          </p:cNvCxnSpPr>
          <p:nvPr/>
        </p:nvCxnSpPr>
        <p:spPr>
          <a:xfrm flipH="1" flipV="1">
            <a:off x="4274598" y="3344719"/>
            <a:ext cx="583931" cy="1067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4049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798373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1" idx="2"/>
            <a:endCxn id="29" idx="6"/>
          </p:cNvCxnSpPr>
          <p:nvPr/>
        </p:nvCxnSpPr>
        <p:spPr>
          <a:xfrm flipH="1">
            <a:off x="4426998" y="306003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31" idx="1"/>
            <a:endCxn id="9" idx="4"/>
          </p:cNvCxnSpPr>
          <p:nvPr/>
        </p:nvCxnSpPr>
        <p:spPr>
          <a:xfrm flipH="1" flipV="1">
            <a:off x="4566564" y="2607604"/>
            <a:ext cx="317324" cy="25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2704401" y="109236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9" idx="1"/>
          </p:cNvCxnSpPr>
          <p:nvPr/>
        </p:nvCxnSpPr>
        <p:spPr>
          <a:xfrm>
            <a:off x="3635483" y="1398953"/>
            <a:ext cx="724630" cy="722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3264612" y="443470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  <a:endCxn id="31" idx="4"/>
          </p:cNvCxnSpPr>
          <p:nvPr/>
        </p:nvCxnSpPr>
        <p:spPr>
          <a:xfrm flipV="1">
            <a:off x="4195694" y="3344719"/>
            <a:ext cx="894645" cy="10899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bgerundete rechteckige Legende 45"/>
          <p:cNvSpPr/>
          <p:nvPr/>
        </p:nvSpPr>
        <p:spPr>
          <a:xfrm>
            <a:off x="5382304" y="4978345"/>
            <a:ext cx="3205517" cy="821390"/>
          </a:xfrm>
          <a:prstGeom prst="wedgeRoundRectCallout">
            <a:avLst>
              <a:gd name="adj1" fmla="val -32708"/>
              <a:gd name="adj2" fmla="val -10156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49" name="Rechteck 48"/>
          <p:cNvSpPr/>
          <p:nvPr/>
        </p:nvSpPr>
        <p:spPr>
          <a:xfrm>
            <a:off x="5126775" y="404346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5" name="Gerade Verbindung mit Pfeil 24"/>
          <p:cNvCxnSpPr>
            <a:stCxn id="49" idx="0"/>
            <a:endCxn id="31" idx="4"/>
          </p:cNvCxnSpPr>
          <p:nvPr/>
        </p:nvCxnSpPr>
        <p:spPr>
          <a:xfrm flipH="1" flipV="1">
            <a:off x="5090339" y="3344719"/>
            <a:ext cx="967518" cy="698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332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6556678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</a:t>
            </a:r>
            <a:r>
              <a:rPr lang="de-DE" b="1" dirty="0" smtClean="0">
                <a:latin typeface="Courier New"/>
                <a:cs typeface="Courier New"/>
              </a:rPr>
              <a:t># Anzeige der Files im Index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ls</a:t>
            </a:r>
            <a:r>
              <a:rPr lang="de-DE" b="1" dirty="0" smtClean="0">
                <a:latin typeface="Courier New"/>
                <a:cs typeface="Courier New"/>
              </a:rPr>
              <a:t>-files –s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dem Index hinzufügen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add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hello.txt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Zeige Status des Index und des Working Dir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status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>
                <a:latin typeface="Courier New"/>
                <a:cs typeface="Courier New"/>
              </a:rPr>
              <a:t>### Zeige den Typ eines Objektes</a:t>
            </a:r>
          </a:p>
          <a:p>
            <a:r>
              <a:rPr lang="de-DE" b="1" dirty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cat</a:t>
            </a:r>
            <a:r>
              <a:rPr lang="de-DE" b="1" dirty="0">
                <a:latin typeface="Courier New"/>
                <a:cs typeface="Courier New"/>
              </a:rPr>
              <a:t>-file –t </a:t>
            </a:r>
            <a:r>
              <a:rPr lang="de-DE" b="1" dirty="0" smtClean="0">
                <a:latin typeface="Courier New"/>
                <a:cs typeface="Courier New"/>
              </a:rPr>
              <a:t>ce013</a:t>
            </a:r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err="1">
                <a:latin typeface="Courier New"/>
                <a:cs typeface="Courier New"/>
              </a:rPr>
              <a:t>blob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>
                <a:latin typeface="Courier New"/>
                <a:cs typeface="Courier New"/>
              </a:rPr>
              <a:t>### Zeige den Inhalt eines Objektes</a:t>
            </a:r>
          </a:p>
          <a:p>
            <a:r>
              <a:rPr lang="de-DE" b="1" dirty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cat</a:t>
            </a:r>
            <a:r>
              <a:rPr lang="de-DE" b="1" dirty="0">
                <a:latin typeface="Courier New"/>
                <a:cs typeface="Courier New"/>
              </a:rPr>
              <a:t>-file –p </a:t>
            </a:r>
            <a:r>
              <a:rPr lang="de-DE" b="1" dirty="0" smtClean="0">
                <a:latin typeface="Courier New"/>
                <a:cs typeface="Courier New"/>
              </a:rPr>
              <a:t>ce013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21580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94290" y="203987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2" idx="2"/>
            <a:endCxn id="9" idx="6"/>
          </p:cNvCxnSpPr>
          <p:nvPr/>
        </p:nvCxnSpPr>
        <p:spPr>
          <a:xfrm flipH="1" flipV="1">
            <a:off x="4858529" y="2322919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72375" y="20415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15" idx="2"/>
            <a:endCxn id="12" idx="6"/>
          </p:cNvCxnSpPr>
          <p:nvPr/>
        </p:nvCxnSpPr>
        <p:spPr>
          <a:xfrm flipH="1" flipV="1">
            <a:off x="5778221" y="2324556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798373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1" idx="2"/>
            <a:endCxn id="29" idx="6"/>
          </p:cNvCxnSpPr>
          <p:nvPr/>
        </p:nvCxnSpPr>
        <p:spPr>
          <a:xfrm flipH="1">
            <a:off x="4426998" y="306003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18065" y="27769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4" name="Gerade Verbindung mit Pfeil 33"/>
          <p:cNvCxnSpPr>
            <a:stCxn id="33" idx="2"/>
            <a:endCxn id="31" idx="6"/>
          </p:cNvCxnSpPr>
          <p:nvPr/>
        </p:nvCxnSpPr>
        <p:spPr>
          <a:xfrm flipH="1" flipV="1">
            <a:off x="5382304" y="3060034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31" idx="1"/>
            <a:endCxn id="9" idx="4"/>
          </p:cNvCxnSpPr>
          <p:nvPr/>
        </p:nvCxnSpPr>
        <p:spPr>
          <a:xfrm flipH="1" flipV="1">
            <a:off x="4566564" y="2607604"/>
            <a:ext cx="317324" cy="25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5194290" y="117738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15" idx="0"/>
          </p:cNvCxnSpPr>
          <p:nvPr/>
        </p:nvCxnSpPr>
        <p:spPr>
          <a:xfrm>
            <a:off x="6125372" y="1483973"/>
            <a:ext cx="338969" cy="557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4566564" y="395293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</p:cNvCxnSpPr>
          <p:nvPr/>
        </p:nvCxnSpPr>
        <p:spPr>
          <a:xfrm flipV="1">
            <a:off x="5497646" y="3344719"/>
            <a:ext cx="376465" cy="608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6038920" y="441280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44" idx="0"/>
            <a:endCxn id="33" idx="5"/>
          </p:cNvCxnSpPr>
          <p:nvPr/>
        </p:nvCxnSpPr>
        <p:spPr>
          <a:xfrm flipH="1" flipV="1">
            <a:off x="6216481" y="3262974"/>
            <a:ext cx="753521" cy="11498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7181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94290" y="203987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2" idx="2"/>
            <a:endCxn id="9" idx="6"/>
          </p:cNvCxnSpPr>
          <p:nvPr/>
        </p:nvCxnSpPr>
        <p:spPr>
          <a:xfrm flipH="1" flipV="1">
            <a:off x="4858529" y="2322919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72375" y="20415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15" idx="2"/>
            <a:endCxn id="12" idx="6"/>
          </p:cNvCxnSpPr>
          <p:nvPr/>
        </p:nvCxnSpPr>
        <p:spPr>
          <a:xfrm flipH="1" flipV="1">
            <a:off x="5778221" y="2324556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798373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1" idx="2"/>
            <a:endCxn id="29" idx="6"/>
          </p:cNvCxnSpPr>
          <p:nvPr/>
        </p:nvCxnSpPr>
        <p:spPr>
          <a:xfrm flipH="1">
            <a:off x="4426998" y="306003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18065" y="27769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4" name="Gerade Verbindung mit Pfeil 33"/>
          <p:cNvCxnSpPr>
            <a:stCxn id="33" idx="2"/>
            <a:endCxn id="31" idx="6"/>
          </p:cNvCxnSpPr>
          <p:nvPr/>
        </p:nvCxnSpPr>
        <p:spPr>
          <a:xfrm flipH="1" flipV="1">
            <a:off x="5382304" y="3060034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696150" y="277862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6" name="Gerade Verbindung mit Pfeil 35"/>
          <p:cNvCxnSpPr>
            <a:stCxn id="35" idx="2"/>
            <a:endCxn id="33" idx="6"/>
          </p:cNvCxnSpPr>
          <p:nvPr/>
        </p:nvCxnSpPr>
        <p:spPr>
          <a:xfrm flipH="1" flipV="1">
            <a:off x="6301996" y="3061671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31" idx="1"/>
            <a:endCxn id="9" idx="4"/>
          </p:cNvCxnSpPr>
          <p:nvPr/>
        </p:nvCxnSpPr>
        <p:spPr>
          <a:xfrm flipH="1" flipV="1">
            <a:off x="4566564" y="2607604"/>
            <a:ext cx="317324" cy="25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35" idx="1"/>
            <a:endCxn id="15" idx="5"/>
          </p:cNvCxnSpPr>
          <p:nvPr/>
        </p:nvCxnSpPr>
        <p:spPr>
          <a:xfrm flipH="1" flipV="1">
            <a:off x="6670791" y="2527496"/>
            <a:ext cx="110874" cy="334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4864322" y="124566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15" idx="0"/>
          </p:cNvCxnSpPr>
          <p:nvPr/>
        </p:nvCxnSpPr>
        <p:spPr>
          <a:xfrm>
            <a:off x="5795404" y="1552245"/>
            <a:ext cx="668937" cy="489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5417918" y="410622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  <a:endCxn id="35" idx="4"/>
          </p:cNvCxnSpPr>
          <p:nvPr/>
        </p:nvCxnSpPr>
        <p:spPr>
          <a:xfrm flipV="1">
            <a:off x="6349000" y="3347993"/>
            <a:ext cx="639116" cy="7582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bgerundete rechteckige Legende 45"/>
          <p:cNvSpPr/>
          <p:nvPr/>
        </p:nvSpPr>
        <p:spPr>
          <a:xfrm>
            <a:off x="1953159" y="5011374"/>
            <a:ext cx="3205517" cy="821390"/>
          </a:xfrm>
          <a:prstGeom prst="wedgeRoundRectCallout">
            <a:avLst>
              <a:gd name="adj1" fmla="val -32708"/>
              <a:gd name="adj2" fmla="val -10156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/>
              <a:t> 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49" name="Rechteck 48"/>
          <p:cNvSpPr/>
          <p:nvPr/>
        </p:nvSpPr>
        <p:spPr>
          <a:xfrm>
            <a:off x="6518272" y="456609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5" name="Gerade Verbindung mit Pfeil 24"/>
          <p:cNvCxnSpPr>
            <a:stCxn id="49" idx="0"/>
            <a:endCxn id="35" idx="5"/>
          </p:cNvCxnSpPr>
          <p:nvPr/>
        </p:nvCxnSpPr>
        <p:spPr>
          <a:xfrm flipH="1" flipV="1">
            <a:off x="7194566" y="3264611"/>
            <a:ext cx="254788" cy="1301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9483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94290" y="203987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2" idx="2"/>
            <a:endCxn id="9" idx="6"/>
          </p:cNvCxnSpPr>
          <p:nvPr/>
        </p:nvCxnSpPr>
        <p:spPr>
          <a:xfrm flipH="1" flipV="1">
            <a:off x="4858529" y="2322919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72375" y="20415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15" idx="2"/>
            <a:endCxn id="12" idx="6"/>
          </p:cNvCxnSpPr>
          <p:nvPr/>
        </p:nvCxnSpPr>
        <p:spPr>
          <a:xfrm flipH="1" flipV="1">
            <a:off x="5778221" y="2324556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179656" y="20431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M8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8" idx="2"/>
            <a:endCxn id="15" idx="6"/>
          </p:cNvCxnSpPr>
          <p:nvPr/>
        </p:nvCxnSpPr>
        <p:spPr>
          <a:xfrm flipH="1" flipV="1">
            <a:off x="6756306" y="2326193"/>
            <a:ext cx="423350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798373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1" idx="2"/>
            <a:endCxn id="29" idx="6"/>
          </p:cNvCxnSpPr>
          <p:nvPr/>
        </p:nvCxnSpPr>
        <p:spPr>
          <a:xfrm flipH="1">
            <a:off x="4426998" y="306003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18065" y="27769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4" name="Gerade Verbindung mit Pfeil 33"/>
          <p:cNvCxnSpPr>
            <a:stCxn id="33" idx="2"/>
            <a:endCxn id="31" idx="6"/>
          </p:cNvCxnSpPr>
          <p:nvPr/>
        </p:nvCxnSpPr>
        <p:spPr>
          <a:xfrm flipH="1" flipV="1">
            <a:off x="5382304" y="3060034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696150" y="277862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6" name="Gerade Verbindung mit Pfeil 35"/>
          <p:cNvCxnSpPr>
            <a:stCxn id="35" idx="2"/>
            <a:endCxn id="33" idx="6"/>
          </p:cNvCxnSpPr>
          <p:nvPr/>
        </p:nvCxnSpPr>
        <p:spPr>
          <a:xfrm flipH="1" flipV="1">
            <a:off x="6301996" y="3061671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31" idx="1"/>
            <a:endCxn id="9" idx="4"/>
          </p:cNvCxnSpPr>
          <p:nvPr/>
        </p:nvCxnSpPr>
        <p:spPr>
          <a:xfrm flipH="1" flipV="1">
            <a:off x="4566564" y="2607604"/>
            <a:ext cx="317324" cy="25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35" idx="1"/>
            <a:endCxn id="15" idx="5"/>
          </p:cNvCxnSpPr>
          <p:nvPr/>
        </p:nvCxnSpPr>
        <p:spPr>
          <a:xfrm flipH="1" flipV="1">
            <a:off x="6670791" y="2527496"/>
            <a:ext cx="110874" cy="334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76358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5" name="Gerade Verbindung mit Pfeil 44"/>
          <p:cNvCxnSpPr>
            <a:stCxn id="43" idx="2"/>
            <a:endCxn id="35" idx="6"/>
          </p:cNvCxnSpPr>
          <p:nvPr/>
        </p:nvCxnSpPr>
        <p:spPr>
          <a:xfrm flipH="1">
            <a:off x="7280081" y="3060034"/>
            <a:ext cx="483506" cy="3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6748006" y="124566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18" idx="7"/>
          </p:cNvCxnSpPr>
          <p:nvPr/>
        </p:nvCxnSpPr>
        <p:spPr>
          <a:xfrm flipH="1">
            <a:off x="7678072" y="1552245"/>
            <a:ext cx="1016" cy="5742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6730707" y="395293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  <a:endCxn id="43" idx="4"/>
          </p:cNvCxnSpPr>
          <p:nvPr/>
        </p:nvCxnSpPr>
        <p:spPr>
          <a:xfrm flipV="1">
            <a:off x="7661789" y="3344719"/>
            <a:ext cx="393764" cy="608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5193665" y="358448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44" idx="3"/>
            <a:endCxn id="43" idx="3"/>
          </p:cNvCxnSpPr>
          <p:nvPr/>
        </p:nvCxnSpPr>
        <p:spPr>
          <a:xfrm flipV="1">
            <a:off x="7055828" y="3261337"/>
            <a:ext cx="793274" cy="476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9160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94290" y="203987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2" idx="2"/>
            <a:endCxn id="9" idx="6"/>
          </p:cNvCxnSpPr>
          <p:nvPr/>
        </p:nvCxnSpPr>
        <p:spPr>
          <a:xfrm flipH="1" flipV="1">
            <a:off x="4858529" y="2322919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72375" y="20415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15" idx="2"/>
            <a:endCxn id="12" idx="6"/>
          </p:cNvCxnSpPr>
          <p:nvPr/>
        </p:nvCxnSpPr>
        <p:spPr>
          <a:xfrm flipH="1" flipV="1">
            <a:off x="5778221" y="2324556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179656" y="20431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M8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8" idx="2"/>
            <a:endCxn id="15" idx="6"/>
          </p:cNvCxnSpPr>
          <p:nvPr/>
        </p:nvCxnSpPr>
        <p:spPr>
          <a:xfrm flipH="1" flipV="1">
            <a:off x="6756306" y="2326193"/>
            <a:ext cx="423350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151318" y="20431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1" idx="2"/>
            <a:endCxn id="18" idx="6"/>
          </p:cNvCxnSpPr>
          <p:nvPr/>
        </p:nvCxnSpPr>
        <p:spPr>
          <a:xfrm flipH="1">
            <a:off x="7763587" y="2327830"/>
            <a:ext cx="3877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798373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1" idx="2"/>
            <a:endCxn id="29" idx="6"/>
          </p:cNvCxnSpPr>
          <p:nvPr/>
        </p:nvCxnSpPr>
        <p:spPr>
          <a:xfrm flipH="1">
            <a:off x="4426998" y="306003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18065" y="27769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4" name="Gerade Verbindung mit Pfeil 33"/>
          <p:cNvCxnSpPr>
            <a:stCxn id="33" idx="2"/>
            <a:endCxn id="31" idx="6"/>
          </p:cNvCxnSpPr>
          <p:nvPr/>
        </p:nvCxnSpPr>
        <p:spPr>
          <a:xfrm flipH="1" flipV="1">
            <a:off x="5382304" y="3060034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696150" y="277862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6" name="Gerade Verbindung mit Pfeil 35"/>
          <p:cNvCxnSpPr>
            <a:stCxn id="35" idx="2"/>
            <a:endCxn id="33" idx="6"/>
          </p:cNvCxnSpPr>
          <p:nvPr/>
        </p:nvCxnSpPr>
        <p:spPr>
          <a:xfrm flipH="1" flipV="1">
            <a:off x="6301996" y="3061671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31" idx="1"/>
            <a:endCxn id="9" idx="4"/>
          </p:cNvCxnSpPr>
          <p:nvPr/>
        </p:nvCxnSpPr>
        <p:spPr>
          <a:xfrm flipH="1" flipV="1">
            <a:off x="4566564" y="2607604"/>
            <a:ext cx="317324" cy="25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35" idx="1"/>
            <a:endCxn id="15" idx="5"/>
          </p:cNvCxnSpPr>
          <p:nvPr/>
        </p:nvCxnSpPr>
        <p:spPr>
          <a:xfrm flipH="1" flipV="1">
            <a:off x="6670791" y="2527496"/>
            <a:ext cx="110874" cy="334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76358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5" name="Gerade Verbindung mit Pfeil 44"/>
          <p:cNvCxnSpPr>
            <a:stCxn id="43" idx="2"/>
            <a:endCxn id="35" idx="6"/>
          </p:cNvCxnSpPr>
          <p:nvPr/>
        </p:nvCxnSpPr>
        <p:spPr>
          <a:xfrm flipH="1">
            <a:off x="7280081" y="3060034"/>
            <a:ext cx="483506" cy="3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21" idx="4"/>
            <a:endCxn id="43" idx="7"/>
          </p:cNvCxnSpPr>
          <p:nvPr/>
        </p:nvCxnSpPr>
        <p:spPr>
          <a:xfrm flipH="1">
            <a:off x="8262003" y="2612515"/>
            <a:ext cx="181281" cy="2462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6873086" y="109236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21" idx="1"/>
          </p:cNvCxnSpPr>
          <p:nvPr/>
        </p:nvCxnSpPr>
        <p:spPr>
          <a:xfrm>
            <a:off x="7804168" y="1398953"/>
            <a:ext cx="432665" cy="727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4820527" y="124476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44" idx="2"/>
          </p:cNvCxnSpPr>
          <p:nvPr/>
        </p:nvCxnSpPr>
        <p:spPr>
          <a:xfrm>
            <a:off x="5751609" y="1551353"/>
            <a:ext cx="2399709" cy="575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bgerundete rechteckige Legende 45"/>
          <p:cNvSpPr/>
          <p:nvPr/>
        </p:nvSpPr>
        <p:spPr>
          <a:xfrm>
            <a:off x="1953159" y="4540369"/>
            <a:ext cx="3205517" cy="1664314"/>
          </a:xfrm>
          <a:prstGeom prst="wedgeRoundRectCallout">
            <a:avLst>
              <a:gd name="adj1" fmla="val -32708"/>
              <a:gd name="adj2" fmla="val -10156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feature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branch</a:t>
            </a:r>
            <a:r>
              <a:rPr lang="de-DE" dirty="0" smtClean="0"/>
              <a:t> -d </a:t>
            </a:r>
            <a:r>
              <a:rPr lang="de-DE" dirty="0" err="1" smtClean="0"/>
              <a:t>feature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: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520580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„Best Practice“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 smtClean="0"/>
              <a:t>Wie kann man den </a:t>
            </a:r>
            <a:r>
              <a:rPr lang="de-DE" dirty="0" err="1" smtClean="0"/>
              <a:t>master</a:t>
            </a:r>
            <a:r>
              <a:rPr lang="de-DE" dirty="0" smtClean="0"/>
              <a:t> mit den </a:t>
            </a:r>
            <a:r>
              <a:rPr lang="de-DE" dirty="0" err="1" smtClean="0"/>
              <a:t>Bugfixes</a:t>
            </a:r>
            <a:r>
              <a:rPr lang="de-DE" dirty="0" smtClean="0"/>
              <a:t> aus einem Release-</a:t>
            </a:r>
            <a:r>
              <a:rPr lang="de-DE" dirty="0" err="1" smtClean="0"/>
              <a:t>Branch</a:t>
            </a:r>
            <a:r>
              <a:rPr lang="de-DE" dirty="0" smtClean="0"/>
              <a:t> aktuell hallten?</a:t>
            </a:r>
          </a:p>
        </p:txBody>
      </p:sp>
    </p:spTree>
    <p:extLst>
      <p:ext uri="{BB962C8B-B14F-4D97-AF65-F5344CB8AC3E}">
        <p14:creationId xmlns:p14="http://schemas.microsoft.com/office/powerpoint/2010/main" val="17652913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88563" y="35270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343869" y="35270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72494" y="381176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80347" y="35270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927800" y="3811764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79448" y="35270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64278" y="381176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334754" y="35270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63379" y="381176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254446" y="352871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2" idx="2"/>
            <a:endCxn id="9" idx="6"/>
          </p:cNvCxnSpPr>
          <p:nvPr/>
        </p:nvCxnSpPr>
        <p:spPr>
          <a:xfrm flipH="1" flipV="1">
            <a:off x="4918685" y="3811764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232531" y="353035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15" idx="2"/>
            <a:endCxn id="12" idx="6"/>
          </p:cNvCxnSpPr>
          <p:nvPr/>
        </p:nvCxnSpPr>
        <p:spPr>
          <a:xfrm flipH="1" flipV="1">
            <a:off x="5838377" y="3813401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239812" y="353198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8" idx="2"/>
            <a:endCxn id="15" idx="6"/>
          </p:cNvCxnSpPr>
          <p:nvPr/>
        </p:nvCxnSpPr>
        <p:spPr>
          <a:xfrm flipH="1" flipV="1">
            <a:off x="6816462" y="3815038"/>
            <a:ext cx="423350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211474" y="353198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1" idx="2"/>
            <a:endCxn id="18" idx="6"/>
          </p:cNvCxnSpPr>
          <p:nvPr/>
        </p:nvCxnSpPr>
        <p:spPr>
          <a:xfrm flipH="1">
            <a:off x="7823743" y="3816675"/>
            <a:ext cx="3877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927800" y="426419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82754" y="4101361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904122" y="426419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903223" y="426419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88053" y="454887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858529" y="426419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1" idx="2"/>
            <a:endCxn id="29" idx="6"/>
          </p:cNvCxnSpPr>
          <p:nvPr/>
        </p:nvCxnSpPr>
        <p:spPr>
          <a:xfrm flipH="1">
            <a:off x="4487154" y="454887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78221" y="426583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4" name="Gerade Verbindung mit Pfeil 33"/>
          <p:cNvCxnSpPr>
            <a:stCxn id="33" idx="2"/>
            <a:endCxn id="31" idx="6"/>
          </p:cNvCxnSpPr>
          <p:nvPr/>
        </p:nvCxnSpPr>
        <p:spPr>
          <a:xfrm flipH="1" flipV="1">
            <a:off x="5442460" y="4548879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6306" y="426746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6" name="Gerade Verbindung mit Pfeil 35"/>
          <p:cNvCxnSpPr>
            <a:stCxn id="35" idx="2"/>
            <a:endCxn id="33" idx="6"/>
          </p:cNvCxnSpPr>
          <p:nvPr/>
        </p:nvCxnSpPr>
        <p:spPr>
          <a:xfrm flipH="1" flipV="1">
            <a:off x="6362152" y="4550516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511731" y="4548879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23743" y="426419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5" name="Gerade Verbindung mit Pfeil 44"/>
          <p:cNvCxnSpPr>
            <a:stCxn id="43" idx="2"/>
            <a:endCxn id="35" idx="6"/>
          </p:cNvCxnSpPr>
          <p:nvPr/>
        </p:nvCxnSpPr>
        <p:spPr>
          <a:xfrm flipH="1">
            <a:off x="7340237" y="4548879"/>
            <a:ext cx="483506" cy="3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21" idx="4"/>
            <a:endCxn id="43" idx="7"/>
          </p:cNvCxnSpPr>
          <p:nvPr/>
        </p:nvCxnSpPr>
        <p:spPr>
          <a:xfrm flipH="1">
            <a:off x="8322159" y="4101360"/>
            <a:ext cx="181281" cy="2462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6933242" y="258121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21" idx="1"/>
          </p:cNvCxnSpPr>
          <p:nvPr/>
        </p:nvCxnSpPr>
        <p:spPr>
          <a:xfrm>
            <a:off x="7864324" y="2887798"/>
            <a:ext cx="432665" cy="727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4880683" y="273361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44" idx="2"/>
          </p:cNvCxnSpPr>
          <p:nvPr/>
        </p:nvCxnSpPr>
        <p:spPr>
          <a:xfrm>
            <a:off x="5811765" y="3040198"/>
            <a:ext cx="2399709" cy="575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9" idx="3"/>
            <a:endCxn id="29" idx="0"/>
          </p:cNvCxnSpPr>
          <p:nvPr/>
        </p:nvCxnSpPr>
        <p:spPr>
          <a:xfrm flipH="1">
            <a:off x="4195189" y="4013067"/>
            <a:ext cx="225080" cy="25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6756306" y="529447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release</a:t>
            </a:r>
            <a:endParaRPr lang="de-DE" dirty="0"/>
          </a:p>
        </p:txBody>
      </p:sp>
      <p:cxnSp>
        <p:nvCxnSpPr>
          <p:cNvPr id="22" name="Gerade Verbindung mit Pfeil 21"/>
          <p:cNvCxnSpPr>
            <a:stCxn id="49" idx="0"/>
          </p:cNvCxnSpPr>
          <p:nvPr/>
        </p:nvCxnSpPr>
        <p:spPr>
          <a:xfrm flipV="1">
            <a:off x="7687388" y="4836838"/>
            <a:ext cx="328833" cy="457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Abgerundete rechteckige Legende 50"/>
          <p:cNvSpPr/>
          <p:nvPr/>
        </p:nvSpPr>
        <p:spPr>
          <a:xfrm>
            <a:off x="2170058" y="2322919"/>
            <a:ext cx="2164696" cy="821390"/>
          </a:xfrm>
          <a:prstGeom prst="wedgeRoundRectCallout">
            <a:avLst>
              <a:gd name="adj1" fmla="val 57317"/>
              <a:gd name="adj2" fmla="val 11882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release</a:t>
            </a:r>
            <a:endParaRPr lang="de-DE" dirty="0" smtClean="0"/>
          </a:p>
        </p:txBody>
      </p:sp>
      <p:sp>
        <p:nvSpPr>
          <p:cNvPr id="52" name="Abgerundete rechteckige Legende 51"/>
          <p:cNvSpPr/>
          <p:nvPr/>
        </p:nvSpPr>
        <p:spPr>
          <a:xfrm>
            <a:off x="4980172" y="1205184"/>
            <a:ext cx="2164696" cy="821390"/>
          </a:xfrm>
          <a:prstGeom prst="wedgeRoundRectCallout">
            <a:avLst>
              <a:gd name="adj1" fmla="val 103849"/>
              <a:gd name="adj2" fmla="val 26457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release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6418383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„Best(???) Practice“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Rebase</a:t>
            </a:r>
            <a:r>
              <a:rPr lang="de-DE" dirty="0" smtClean="0"/>
              <a:t> eines Remote </a:t>
            </a:r>
            <a:r>
              <a:rPr lang="de-DE" dirty="0" err="1" smtClean="0"/>
              <a:t>Branches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95560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3219438" y="104570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9" idx="0"/>
          </p:cNvCxnSpPr>
          <p:nvPr/>
        </p:nvCxnSpPr>
        <p:spPr>
          <a:xfrm>
            <a:off x="4150520" y="1352291"/>
            <a:ext cx="416044" cy="685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2705413" y="402942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</p:cNvCxnSpPr>
          <p:nvPr/>
        </p:nvCxnSpPr>
        <p:spPr>
          <a:xfrm flipV="1">
            <a:off x="3636495" y="3344720"/>
            <a:ext cx="431022" cy="684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4274598" y="358448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5" name="Gerade Verbindung mit Pfeil 24"/>
          <p:cNvCxnSpPr>
            <a:stCxn id="68" idx="0"/>
            <a:endCxn id="29" idx="5"/>
          </p:cNvCxnSpPr>
          <p:nvPr/>
        </p:nvCxnSpPr>
        <p:spPr>
          <a:xfrm flipH="1" flipV="1">
            <a:off x="4341483" y="3261337"/>
            <a:ext cx="864197" cy="3231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0752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41" idx="7"/>
            <a:endCxn id="9" idx="4"/>
          </p:cNvCxnSpPr>
          <p:nvPr/>
        </p:nvCxnSpPr>
        <p:spPr>
          <a:xfrm flipV="1">
            <a:off x="3073195" y="2607604"/>
            <a:ext cx="1493369" cy="114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3793991" y="111870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9" idx="0"/>
          </p:cNvCxnSpPr>
          <p:nvPr/>
        </p:nvCxnSpPr>
        <p:spPr>
          <a:xfrm flipH="1">
            <a:off x="4566564" y="1425288"/>
            <a:ext cx="158509" cy="6129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3370516" y="491997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  <a:endCxn id="46" idx="4"/>
          </p:cNvCxnSpPr>
          <p:nvPr/>
        </p:nvCxnSpPr>
        <p:spPr>
          <a:xfrm flipV="1">
            <a:off x="4301598" y="4237615"/>
            <a:ext cx="540570" cy="682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574779" y="36682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551101" y="36682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550202" y="36682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9" name="Gerade Verbindung mit Pfeil 48"/>
          <p:cNvCxnSpPr>
            <a:stCxn id="44" idx="2"/>
            <a:endCxn id="41" idx="6"/>
          </p:cNvCxnSpPr>
          <p:nvPr/>
        </p:nvCxnSpPr>
        <p:spPr>
          <a:xfrm flipH="1">
            <a:off x="3158710" y="3952930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46" idx="2"/>
            <a:endCxn id="44" idx="6"/>
          </p:cNvCxnSpPr>
          <p:nvPr/>
        </p:nvCxnSpPr>
        <p:spPr>
          <a:xfrm flipH="1">
            <a:off x="4135032" y="3952930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Abgerundete rechteckige Legende 67"/>
          <p:cNvSpPr/>
          <p:nvPr/>
        </p:nvSpPr>
        <p:spPr>
          <a:xfrm>
            <a:off x="5158676" y="5536947"/>
            <a:ext cx="3205517" cy="821390"/>
          </a:xfrm>
          <a:prstGeom prst="wedgeRoundRectCallout">
            <a:avLst>
              <a:gd name="adj1" fmla="val -32708"/>
              <a:gd name="adj2" fmla="val -10156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server</a:t>
            </a:r>
            <a:r>
              <a:rPr lang="de-DE" dirty="0" smtClean="0"/>
              <a:t> -</a:t>
            </a:r>
            <a:r>
              <a:rPr lang="de-DE" dirty="0" smtClean="0"/>
              <a:t>f 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69" name="Rechteck 68"/>
          <p:cNvSpPr/>
          <p:nvPr/>
        </p:nvSpPr>
        <p:spPr>
          <a:xfrm>
            <a:off x="5441836" y="457342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3" name="Gerade Verbindung mit Pfeil 22"/>
          <p:cNvCxnSpPr>
            <a:stCxn id="69" idx="0"/>
            <a:endCxn id="46" idx="5"/>
          </p:cNvCxnSpPr>
          <p:nvPr/>
        </p:nvCxnSpPr>
        <p:spPr>
          <a:xfrm flipH="1" flipV="1">
            <a:off x="5048618" y="4154233"/>
            <a:ext cx="1324300" cy="4191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7115162" y="750031"/>
            <a:ext cx="1502172" cy="147452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600" dirty="0" smtClean="0"/>
              <a:t>!</a:t>
            </a:r>
            <a:endParaRPr lang="de-DE" sz="9600" dirty="0"/>
          </a:p>
        </p:txBody>
      </p:sp>
    </p:spTree>
    <p:extLst>
      <p:ext uri="{BB962C8B-B14F-4D97-AF65-F5344CB8AC3E}">
        <p14:creationId xmlns:p14="http://schemas.microsoft.com/office/powerpoint/2010/main" val="173048609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94290" y="203987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2" idx="2"/>
            <a:endCxn id="9" idx="6"/>
          </p:cNvCxnSpPr>
          <p:nvPr/>
        </p:nvCxnSpPr>
        <p:spPr>
          <a:xfrm flipH="1" flipV="1">
            <a:off x="4858529" y="2322919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72375" y="20415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15" idx="2"/>
            <a:endCxn id="12" idx="6"/>
          </p:cNvCxnSpPr>
          <p:nvPr/>
        </p:nvCxnSpPr>
        <p:spPr>
          <a:xfrm flipH="1" flipV="1">
            <a:off x="5778221" y="2324556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422262" y="36682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4" name="Gerade Verbindung mit Pfeil 33"/>
          <p:cNvCxnSpPr>
            <a:stCxn id="33" idx="2"/>
          </p:cNvCxnSpPr>
          <p:nvPr/>
        </p:nvCxnSpPr>
        <p:spPr>
          <a:xfrm flipH="1" flipV="1">
            <a:off x="5086501" y="3951293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41" idx="7"/>
            <a:endCxn id="9" idx="4"/>
          </p:cNvCxnSpPr>
          <p:nvPr/>
        </p:nvCxnSpPr>
        <p:spPr>
          <a:xfrm flipV="1">
            <a:off x="3073195" y="2607604"/>
            <a:ext cx="1493369" cy="114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4689766" y="104570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15" idx="1"/>
          </p:cNvCxnSpPr>
          <p:nvPr/>
        </p:nvCxnSpPr>
        <p:spPr>
          <a:xfrm>
            <a:off x="5620848" y="1352291"/>
            <a:ext cx="637042" cy="772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3635482" y="487618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  <a:endCxn id="33" idx="3"/>
          </p:cNvCxnSpPr>
          <p:nvPr/>
        </p:nvCxnSpPr>
        <p:spPr>
          <a:xfrm flipV="1">
            <a:off x="4566564" y="4154233"/>
            <a:ext cx="941213" cy="721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574779" y="36682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551101" y="36682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550202" y="36682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9" name="Gerade Verbindung mit Pfeil 48"/>
          <p:cNvCxnSpPr>
            <a:stCxn id="44" idx="2"/>
            <a:endCxn id="41" idx="6"/>
          </p:cNvCxnSpPr>
          <p:nvPr/>
        </p:nvCxnSpPr>
        <p:spPr>
          <a:xfrm flipH="1">
            <a:off x="3158710" y="3952930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46" idx="2"/>
            <a:endCxn id="44" idx="6"/>
          </p:cNvCxnSpPr>
          <p:nvPr/>
        </p:nvCxnSpPr>
        <p:spPr>
          <a:xfrm flipH="1">
            <a:off x="4135032" y="3952930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063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9978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ce013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ce013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926974" y="2471394"/>
            <a:ext cx="1372238" cy="642368"/>
          </a:xfrm>
          <a:prstGeom prst="wedgeRoundRectCallout">
            <a:avLst>
              <a:gd name="adj1" fmla="val 36613"/>
              <a:gd name="adj2" fmla="val -13068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hello.txt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4086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94290" y="203987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2" idx="2"/>
            <a:endCxn id="9" idx="6"/>
          </p:cNvCxnSpPr>
          <p:nvPr/>
        </p:nvCxnSpPr>
        <p:spPr>
          <a:xfrm flipH="1" flipV="1">
            <a:off x="4858529" y="2322919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72375" y="20415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15" idx="2"/>
            <a:endCxn id="12" idx="6"/>
          </p:cNvCxnSpPr>
          <p:nvPr/>
        </p:nvCxnSpPr>
        <p:spPr>
          <a:xfrm flipH="1" flipV="1">
            <a:off x="5778221" y="2324556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422262" y="3668244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4" name="Gerade Verbindung mit Pfeil 33"/>
          <p:cNvCxnSpPr>
            <a:stCxn id="33" idx="2"/>
          </p:cNvCxnSpPr>
          <p:nvPr/>
        </p:nvCxnSpPr>
        <p:spPr>
          <a:xfrm flipH="1" flipV="1">
            <a:off x="5086501" y="3951293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41" idx="7"/>
            <a:endCxn id="9" idx="4"/>
          </p:cNvCxnSpPr>
          <p:nvPr/>
        </p:nvCxnSpPr>
        <p:spPr>
          <a:xfrm flipV="1">
            <a:off x="3073195" y="2607604"/>
            <a:ext cx="1493369" cy="114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4893008" y="85591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15" idx="0"/>
          </p:cNvCxnSpPr>
          <p:nvPr/>
        </p:nvCxnSpPr>
        <p:spPr>
          <a:xfrm>
            <a:off x="5824090" y="1162501"/>
            <a:ext cx="640251" cy="8790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5181137" y="571657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  <a:endCxn id="52" idx="4"/>
          </p:cNvCxnSpPr>
          <p:nvPr/>
        </p:nvCxnSpPr>
        <p:spPr>
          <a:xfrm flipV="1">
            <a:off x="6112219" y="5288427"/>
            <a:ext cx="291966" cy="428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574779" y="3668244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551101" y="3668244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550202" y="3668244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9" name="Gerade Verbindung mit Pfeil 48"/>
          <p:cNvCxnSpPr>
            <a:stCxn id="44" idx="2"/>
            <a:endCxn id="41" idx="6"/>
          </p:cNvCxnSpPr>
          <p:nvPr/>
        </p:nvCxnSpPr>
        <p:spPr>
          <a:xfrm flipH="1">
            <a:off x="3158710" y="3952930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46" idx="2"/>
            <a:endCxn id="44" idx="6"/>
          </p:cNvCxnSpPr>
          <p:nvPr/>
        </p:nvCxnSpPr>
        <p:spPr>
          <a:xfrm flipH="1">
            <a:off x="4135032" y="3952930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112219" y="47190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5" name="Gerade Verbindung mit Pfeil 54"/>
          <p:cNvCxnSpPr>
            <a:stCxn id="52" idx="2"/>
          </p:cNvCxnSpPr>
          <p:nvPr/>
        </p:nvCxnSpPr>
        <p:spPr>
          <a:xfrm flipH="1" flipV="1">
            <a:off x="5776458" y="5002105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264736" y="47190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4241058" y="47190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  <a:r>
              <a:rPr lang="de-DE" sz="1000" b="1" dirty="0" smtClean="0">
                <a:latin typeface="Courier New"/>
                <a:cs typeface="Courier New"/>
              </a:rPr>
              <a:t>‘‘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5240159" y="47190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F3‘‘</a:t>
            </a:r>
          </a:p>
        </p:txBody>
      </p:sp>
      <p:cxnSp>
        <p:nvCxnSpPr>
          <p:cNvPr id="59" name="Gerade Verbindung mit Pfeil 58"/>
          <p:cNvCxnSpPr>
            <a:stCxn id="57" idx="2"/>
            <a:endCxn id="56" idx="6"/>
          </p:cNvCxnSpPr>
          <p:nvPr/>
        </p:nvCxnSpPr>
        <p:spPr>
          <a:xfrm flipH="1">
            <a:off x="3848667" y="5003742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58" idx="2"/>
            <a:endCxn id="57" idx="6"/>
          </p:cNvCxnSpPr>
          <p:nvPr/>
        </p:nvCxnSpPr>
        <p:spPr>
          <a:xfrm flipH="1">
            <a:off x="4824989" y="5003742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56" idx="0"/>
            <a:endCxn id="15" idx="3"/>
          </p:cNvCxnSpPr>
          <p:nvPr/>
        </p:nvCxnSpPr>
        <p:spPr>
          <a:xfrm flipV="1">
            <a:off x="3556702" y="2527496"/>
            <a:ext cx="2701188" cy="2191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Abgerundete rechteckige Legende 67"/>
          <p:cNvSpPr/>
          <p:nvPr/>
        </p:nvSpPr>
        <p:spPr>
          <a:xfrm>
            <a:off x="516422" y="5612465"/>
            <a:ext cx="3205517" cy="821390"/>
          </a:xfrm>
          <a:prstGeom prst="wedgeRoundRectCallout">
            <a:avLst>
              <a:gd name="adj1" fmla="val -9482"/>
              <a:gd name="adj2" fmla="val -10512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–f 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69" name="Rechteck 68"/>
          <p:cNvSpPr/>
          <p:nvPr/>
        </p:nvSpPr>
        <p:spPr>
          <a:xfrm>
            <a:off x="6755171" y="527768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3" name="Gerade Verbindung mit Pfeil 22"/>
          <p:cNvCxnSpPr>
            <a:stCxn id="69" idx="0"/>
            <a:endCxn id="52" idx="6"/>
          </p:cNvCxnSpPr>
          <p:nvPr/>
        </p:nvCxnSpPr>
        <p:spPr>
          <a:xfrm flipH="1" flipV="1">
            <a:off x="6696150" y="5003742"/>
            <a:ext cx="990103" cy="2739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7115162" y="735432"/>
            <a:ext cx="1502172" cy="147452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600" dirty="0" smtClean="0"/>
              <a:t>!</a:t>
            </a:r>
            <a:endParaRPr lang="de-DE" sz="9600" dirty="0"/>
          </a:p>
        </p:txBody>
      </p:sp>
    </p:spTree>
    <p:extLst>
      <p:ext uri="{BB962C8B-B14F-4D97-AF65-F5344CB8AC3E}">
        <p14:creationId xmlns:p14="http://schemas.microsoft.com/office/powerpoint/2010/main" val="22268979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„Best Practice“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Rebase</a:t>
            </a:r>
            <a:r>
              <a:rPr lang="de-DE" dirty="0" smtClean="0"/>
              <a:t> eines Remote </a:t>
            </a:r>
            <a:r>
              <a:rPr lang="de-DE" dirty="0" err="1" smtClean="0"/>
              <a:t>Branches</a:t>
            </a:r>
            <a:endParaRPr lang="de-DE" dirty="0" smtClean="0"/>
          </a:p>
          <a:p>
            <a:pPr marL="457200" indent="-457200">
              <a:buFont typeface="Arial"/>
              <a:buChar char="•"/>
            </a:pPr>
            <a:r>
              <a:rPr lang="de-DE" dirty="0" smtClean="0"/>
              <a:t>ohne Konflikt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924460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03293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Auf Start 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gehen: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master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/uebung8-</a:t>
            </a:r>
            <a:r>
              <a:rPr lang="de-DE" b="1" dirty="0" smtClean="0">
                <a:latin typeface="Courier New"/>
                <a:cs typeface="Courier New"/>
              </a:rPr>
              <a:t>1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push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 –</a:t>
            </a:r>
            <a:r>
              <a:rPr lang="de-DE" b="1" dirty="0" err="1" smtClean="0">
                <a:latin typeface="Courier New"/>
                <a:cs typeface="Courier New"/>
              </a:rPr>
              <a:t>uf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ggf.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–b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/uebung8-2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push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 –</a:t>
            </a:r>
            <a:r>
              <a:rPr lang="de-DE" b="1" dirty="0" err="1" smtClean="0">
                <a:latin typeface="Courier New"/>
                <a:cs typeface="Courier New"/>
              </a:rPr>
              <a:t>uf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6208770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35091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bisschen umgucken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r>
              <a:rPr lang="de-DE" b="1" dirty="0" smtClean="0">
                <a:latin typeface="Courier New"/>
                <a:cs typeface="Courier New"/>
              </a:rPr>
              <a:t>..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r>
              <a:rPr lang="de-DE" b="1" dirty="0" smtClean="0">
                <a:latin typeface="Courier New"/>
                <a:cs typeface="Courier New"/>
              </a:rPr>
              <a:t>..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r>
              <a:rPr lang="de-DE" b="1" dirty="0" smtClean="0">
                <a:latin typeface="Courier New"/>
                <a:cs typeface="Courier New"/>
              </a:rPr>
              <a:t>...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198968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44850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der arme Kollege...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cd ../local2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fetch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 ggf.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... arbeitet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echo F4 &gt; F4.txt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add</a:t>
            </a:r>
            <a:r>
              <a:rPr lang="de-DE" b="1" dirty="0" smtClean="0">
                <a:latin typeface="Courier New"/>
                <a:cs typeface="Courier New"/>
              </a:rPr>
              <a:t> F4.txt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commit</a:t>
            </a:r>
            <a:r>
              <a:rPr lang="de-DE" b="1" dirty="0" smtClean="0">
                <a:latin typeface="Courier New"/>
                <a:cs typeface="Courier New"/>
              </a:rPr>
              <a:t> –m F4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echo F5 &gt; F5.txt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add</a:t>
            </a:r>
            <a:r>
              <a:rPr lang="de-DE" b="1" dirty="0" smtClean="0">
                <a:latin typeface="Courier New"/>
                <a:cs typeface="Courier New"/>
              </a:rPr>
              <a:t> F5.txt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commit</a:t>
            </a:r>
            <a:r>
              <a:rPr lang="de-DE" b="1" dirty="0" smtClean="0">
                <a:latin typeface="Courier New"/>
                <a:cs typeface="Courier New"/>
              </a:rPr>
              <a:t> –m F5</a:t>
            </a:r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135493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58702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# 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der Schurke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rebaset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cd ../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git-wks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rebase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master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... und nach mir die Hölle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push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–f</a:t>
            </a: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bisschen umgucken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l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master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feature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origin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/uebung8-2</a:t>
            </a:r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6585616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72772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28078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356703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764556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312009" y="1291666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763657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3348487" y="1291666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18963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0" name="Gerade Verbindung mit Pfeil 9"/>
          <p:cNvCxnSpPr>
            <a:stCxn id="9" idx="2"/>
            <a:endCxn id="7" idx="6"/>
          </p:cNvCxnSpPr>
          <p:nvPr/>
        </p:nvCxnSpPr>
        <p:spPr>
          <a:xfrm flipH="1">
            <a:off x="4347588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12009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1"/>
          </p:cNvCxnSpPr>
          <p:nvPr/>
        </p:nvCxnSpPr>
        <p:spPr>
          <a:xfrm flipH="1" flipV="1">
            <a:off x="2166963" y="1581263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88331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287432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2"/>
            <a:endCxn id="13" idx="6"/>
          </p:cNvCxnSpPr>
          <p:nvPr/>
        </p:nvCxnSpPr>
        <p:spPr>
          <a:xfrm flipH="1">
            <a:off x="3872262" y="202878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2"/>
            <a:endCxn id="11" idx="6"/>
          </p:cNvCxnSpPr>
          <p:nvPr/>
        </p:nvCxnSpPr>
        <p:spPr>
          <a:xfrm flipH="1">
            <a:off x="2895940" y="2028781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22" idx="7"/>
            <a:endCxn id="9" idx="4"/>
          </p:cNvCxnSpPr>
          <p:nvPr/>
        </p:nvCxnSpPr>
        <p:spPr>
          <a:xfrm flipV="1">
            <a:off x="3517560" y="1576351"/>
            <a:ext cx="1493369" cy="114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4718963" y="39403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9" idx="0"/>
          </p:cNvCxnSpPr>
          <p:nvPr/>
        </p:nvCxnSpPr>
        <p:spPr>
          <a:xfrm flipH="1">
            <a:off x="5010929" y="700619"/>
            <a:ext cx="639116" cy="306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148970" y="241378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20" idx="1"/>
            <a:endCxn id="24" idx="6"/>
          </p:cNvCxnSpPr>
          <p:nvPr/>
        </p:nvCxnSpPr>
        <p:spPr>
          <a:xfrm flipH="1">
            <a:off x="5578498" y="2567081"/>
            <a:ext cx="570472" cy="354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19144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995466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994567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5" name="Gerade Verbindung mit Pfeil 24"/>
          <p:cNvCxnSpPr>
            <a:stCxn id="23" idx="2"/>
            <a:endCxn id="22" idx="6"/>
          </p:cNvCxnSpPr>
          <p:nvPr/>
        </p:nvCxnSpPr>
        <p:spPr>
          <a:xfrm flipH="1">
            <a:off x="3603075" y="2921677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4" idx="2"/>
            <a:endCxn id="23" idx="6"/>
          </p:cNvCxnSpPr>
          <p:nvPr/>
        </p:nvCxnSpPr>
        <p:spPr>
          <a:xfrm flipH="1">
            <a:off x="4579397" y="2921677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6148970" y="1827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7" idx="1"/>
            <a:endCxn id="24" idx="7"/>
          </p:cNvCxnSpPr>
          <p:nvPr/>
        </p:nvCxnSpPr>
        <p:spPr>
          <a:xfrm flipH="1">
            <a:off x="5492983" y="1980769"/>
            <a:ext cx="655987" cy="739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Abgerundete rechteckige Legende 36"/>
          <p:cNvSpPr/>
          <p:nvPr/>
        </p:nvSpPr>
        <p:spPr>
          <a:xfrm>
            <a:off x="5522179" y="805913"/>
            <a:ext cx="3205517" cy="821390"/>
          </a:xfrm>
          <a:prstGeom prst="wedgeRoundRectCallout">
            <a:avLst>
              <a:gd name="adj1" fmla="val -41817"/>
              <a:gd name="adj2" fmla="val 7439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–f 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38" name="Oval 37"/>
          <p:cNvSpPr/>
          <p:nvPr/>
        </p:nvSpPr>
        <p:spPr>
          <a:xfrm>
            <a:off x="1064737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020043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0" name="Gerade Verbindung mit Pfeil 39"/>
          <p:cNvCxnSpPr>
            <a:stCxn id="39" idx="2"/>
            <a:endCxn id="38" idx="6"/>
          </p:cNvCxnSpPr>
          <p:nvPr/>
        </p:nvCxnSpPr>
        <p:spPr>
          <a:xfrm flipH="1">
            <a:off x="1648668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056521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2" name="Gerade Verbindung mit Pfeil 41"/>
          <p:cNvCxnSpPr>
            <a:stCxn id="41" idx="2"/>
            <a:endCxn id="39" idx="6"/>
          </p:cNvCxnSpPr>
          <p:nvPr/>
        </p:nvCxnSpPr>
        <p:spPr>
          <a:xfrm flipH="1">
            <a:off x="2603974" y="4451513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55622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4" name="Gerade Verbindung mit Pfeil 43"/>
          <p:cNvCxnSpPr>
            <a:stCxn id="43" idx="2"/>
            <a:endCxn id="41" idx="6"/>
          </p:cNvCxnSpPr>
          <p:nvPr/>
        </p:nvCxnSpPr>
        <p:spPr>
          <a:xfrm flipH="1">
            <a:off x="3640452" y="4451513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010928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6" name="Gerade Verbindung mit Pfeil 45"/>
          <p:cNvCxnSpPr>
            <a:stCxn id="45" idx="2"/>
            <a:endCxn id="43" idx="6"/>
          </p:cNvCxnSpPr>
          <p:nvPr/>
        </p:nvCxnSpPr>
        <p:spPr>
          <a:xfrm flipH="1">
            <a:off x="4639553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60397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F1</a:t>
            </a:r>
          </a:p>
        </p:txBody>
      </p:sp>
      <p:cxnSp>
        <p:nvCxnSpPr>
          <p:cNvPr id="48" name="Gerade Verbindung mit Pfeil 47"/>
          <p:cNvCxnSpPr>
            <a:stCxn id="47" idx="1"/>
          </p:cNvCxnSpPr>
          <p:nvPr/>
        </p:nvCxnSpPr>
        <p:spPr>
          <a:xfrm flipH="1" flipV="1">
            <a:off x="2458928" y="4741110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580296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0" name="Oval 49"/>
          <p:cNvSpPr/>
          <p:nvPr/>
        </p:nvSpPr>
        <p:spPr>
          <a:xfrm>
            <a:off x="4579397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</a:t>
            </a:r>
          </a:p>
        </p:txBody>
      </p:sp>
      <p:cxnSp>
        <p:nvCxnSpPr>
          <p:cNvPr id="51" name="Gerade Verbindung mit Pfeil 50"/>
          <p:cNvCxnSpPr>
            <a:stCxn id="50" idx="2"/>
            <a:endCxn id="49" idx="6"/>
          </p:cNvCxnSpPr>
          <p:nvPr/>
        </p:nvCxnSpPr>
        <p:spPr>
          <a:xfrm flipH="1">
            <a:off x="4164227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9" idx="2"/>
            <a:endCxn id="47" idx="6"/>
          </p:cNvCxnSpPr>
          <p:nvPr/>
        </p:nvCxnSpPr>
        <p:spPr>
          <a:xfrm flipH="1">
            <a:off x="3187905" y="5188628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557993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4" name="Oval 53"/>
          <p:cNvSpPr/>
          <p:nvPr/>
        </p:nvSpPr>
        <p:spPr>
          <a:xfrm>
            <a:off x="655709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</a:t>
            </a:r>
          </a:p>
        </p:txBody>
      </p:sp>
      <p:cxnSp>
        <p:nvCxnSpPr>
          <p:cNvPr id="55" name="Gerade Verbindung mit Pfeil 54"/>
          <p:cNvCxnSpPr>
            <a:stCxn id="54" idx="2"/>
            <a:endCxn id="53" idx="6"/>
          </p:cNvCxnSpPr>
          <p:nvPr/>
        </p:nvCxnSpPr>
        <p:spPr>
          <a:xfrm flipH="1">
            <a:off x="6141924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53" idx="2"/>
            <a:endCxn id="50" idx="6"/>
          </p:cNvCxnSpPr>
          <p:nvPr/>
        </p:nvCxnSpPr>
        <p:spPr>
          <a:xfrm flipH="1">
            <a:off x="5163328" y="5188628"/>
            <a:ext cx="394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5589144" y="368527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60" name="Gerade Verbindung mit Pfeil 59"/>
          <p:cNvCxnSpPr>
            <a:stCxn id="58" idx="2"/>
            <a:endCxn id="45" idx="7"/>
          </p:cNvCxnSpPr>
          <p:nvPr/>
        </p:nvCxnSpPr>
        <p:spPr>
          <a:xfrm flipH="1">
            <a:off x="5509344" y="3991859"/>
            <a:ext cx="1010882" cy="258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4232246" y="5724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63" name="Gerade Verbindung mit Pfeil 62"/>
          <p:cNvCxnSpPr>
            <a:stCxn id="61" idx="0"/>
            <a:endCxn id="50" idx="4"/>
          </p:cNvCxnSpPr>
          <p:nvPr/>
        </p:nvCxnSpPr>
        <p:spPr>
          <a:xfrm flipH="1" flipV="1">
            <a:off x="4871363" y="5473313"/>
            <a:ext cx="291965" cy="251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6710122" y="574409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66" name="Gerade Verbindung mit Pfeil 65"/>
          <p:cNvCxnSpPr>
            <a:stCxn id="64" idx="0"/>
            <a:endCxn id="54" idx="5"/>
          </p:cNvCxnSpPr>
          <p:nvPr/>
        </p:nvCxnSpPr>
        <p:spPr>
          <a:xfrm flipH="1" flipV="1">
            <a:off x="7055510" y="5389931"/>
            <a:ext cx="585694" cy="354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hteck 55"/>
          <p:cNvSpPr/>
          <p:nvPr/>
        </p:nvSpPr>
        <p:spPr>
          <a:xfrm>
            <a:off x="2512676" y="39314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56" idx="2"/>
            <a:endCxn id="7" idx="1"/>
          </p:cNvCxnSpPr>
          <p:nvPr/>
        </p:nvCxnSpPr>
        <p:spPr>
          <a:xfrm>
            <a:off x="3443758" y="699727"/>
            <a:ext cx="405414" cy="390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59979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4485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# 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der arme Kollege weiß von nix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fetch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feature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l HEAD FETCH_HEAD</a:t>
            </a: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und rennt in sein....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rebase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feature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# ...Glück</a:t>
            </a: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umschauen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l HEAD ORIG_HEAD</a:t>
            </a:r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758873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72772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28078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356703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764556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312009" y="1291666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763657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3348487" y="1291666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18963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0" name="Gerade Verbindung mit Pfeil 9"/>
          <p:cNvCxnSpPr>
            <a:stCxn id="9" idx="2"/>
            <a:endCxn id="7" idx="6"/>
          </p:cNvCxnSpPr>
          <p:nvPr/>
        </p:nvCxnSpPr>
        <p:spPr>
          <a:xfrm flipH="1">
            <a:off x="4347588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12009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1"/>
          </p:cNvCxnSpPr>
          <p:nvPr/>
        </p:nvCxnSpPr>
        <p:spPr>
          <a:xfrm flipH="1" flipV="1">
            <a:off x="2166963" y="1581263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88331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287432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2"/>
            <a:endCxn id="13" idx="6"/>
          </p:cNvCxnSpPr>
          <p:nvPr/>
        </p:nvCxnSpPr>
        <p:spPr>
          <a:xfrm flipH="1">
            <a:off x="3872262" y="202878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2"/>
            <a:endCxn id="11" idx="6"/>
          </p:cNvCxnSpPr>
          <p:nvPr/>
        </p:nvCxnSpPr>
        <p:spPr>
          <a:xfrm flipH="1">
            <a:off x="2895940" y="2028781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22" idx="7"/>
            <a:endCxn id="9" idx="4"/>
          </p:cNvCxnSpPr>
          <p:nvPr/>
        </p:nvCxnSpPr>
        <p:spPr>
          <a:xfrm flipV="1">
            <a:off x="3517560" y="1576351"/>
            <a:ext cx="1493369" cy="114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4718963" y="39403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9" idx="0"/>
          </p:cNvCxnSpPr>
          <p:nvPr/>
        </p:nvCxnSpPr>
        <p:spPr>
          <a:xfrm flipH="1">
            <a:off x="5010929" y="700619"/>
            <a:ext cx="639116" cy="306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148970" y="241378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20" idx="1"/>
            <a:endCxn id="24" idx="6"/>
          </p:cNvCxnSpPr>
          <p:nvPr/>
        </p:nvCxnSpPr>
        <p:spPr>
          <a:xfrm flipH="1">
            <a:off x="5578498" y="2567081"/>
            <a:ext cx="570472" cy="354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19144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995466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994567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5" name="Gerade Verbindung mit Pfeil 24"/>
          <p:cNvCxnSpPr>
            <a:stCxn id="23" idx="2"/>
            <a:endCxn id="22" idx="6"/>
          </p:cNvCxnSpPr>
          <p:nvPr/>
        </p:nvCxnSpPr>
        <p:spPr>
          <a:xfrm flipH="1">
            <a:off x="3603075" y="2921677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4" idx="2"/>
            <a:endCxn id="23" idx="6"/>
          </p:cNvCxnSpPr>
          <p:nvPr/>
        </p:nvCxnSpPr>
        <p:spPr>
          <a:xfrm flipH="1">
            <a:off x="4579397" y="2921677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6148970" y="1827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7" idx="1"/>
            <a:endCxn id="24" idx="7"/>
          </p:cNvCxnSpPr>
          <p:nvPr/>
        </p:nvCxnSpPr>
        <p:spPr>
          <a:xfrm flipH="1">
            <a:off x="5492983" y="1980769"/>
            <a:ext cx="655987" cy="739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Abgerundete rechteckige Legende 36"/>
          <p:cNvSpPr/>
          <p:nvPr/>
        </p:nvSpPr>
        <p:spPr>
          <a:xfrm>
            <a:off x="147313" y="5656229"/>
            <a:ext cx="2164696" cy="821390"/>
          </a:xfrm>
          <a:prstGeom prst="wedgeRoundRectCallout">
            <a:avLst>
              <a:gd name="adj1" fmla="val 36411"/>
              <a:gd name="adj2" fmla="val -9445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 smtClean="0"/>
          </a:p>
        </p:txBody>
      </p:sp>
      <p:sp>
        <p:nvSpPr>
          <p:cNvPr id="38" name="Oval 37"/>
          <p:cNvSpPr/>
          <p:nvPr/>
        </p:nvSpPr>
        <p:spPr>
          <a:xfrm>
            <a:off x="1064737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020043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0" name="Gerade Verbindung mit Pfeil 39"/>
          <p:cNvCxnSpPr>
            <a:stCxn id="39" idx="2"/>
            <a:endCxn id="38" idx="6"/>
          </p:cNvCxnSpPr>
          <p:nvPr/>
        </p:nvCxnSpPr>
        <p:spPr>
          <a:xfrm flipH="1">
            <a:off x="1648668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056521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2" name="Gerade Verbindung mit Pfeil 41"/>
          <p:cNvCxnSpPr>
            <a:stCxn id="41" idx="2"/>
            <a:endCxn id="39" idx="6"/>
          </p:cNvCxnSpPr>
          <p:nvPr/>
        </p:nvCxnSpPr>
        <p:spPr>
          <a:xfrm flipH="1">
            <a:off x="2603974" y="4451513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55622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4" name="Gerade Verbindung mit Pfeil 43"/>
          <p:cNvCxnSpPr>
            <a:stCxn id="43" idx="2"/>
            <a:endCxn id="41" idx="6"/>
          </p:cNvCxnSpPr>
          <p:nvPr/>
        </p:nvCxnSpPr>
        <p:spPr>
          <a:xfrm flipH="1">
            <a:off x="3640452" y="4451513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010928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6" name="Gerade Verbindung mit Pfeil 45"/>
          <p:cNvCxnSpPr>
            <a:stCxn id="45" idx="2"/>
            <a:endCxn id="43" idx="6"/>
          </p:cNvCxnSpPr>
          <p:nvPr/>
        </p:nvCxnSpPr>
        <p:spPr>
          <a:xfrm flipH="1">
            <a:off x="4639553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60397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F1</a:t>
            </a:r>
          </a:p>
        </p:txBody>
      </p:sp>
      <p:cxnSp>
        <p:nvCxnSpPr>
          <p:cNvPr id="48" name="Gerade Verbindung mit Pfeil 47"/>
          <p:cNvCxnSpPr>
            <a:stCxn id="47" idx="1"/>
          </p:cNvCxnSpPr>
          <p:nvPr/>
        </p:nvCxnSpPr>
        <p:spPr>
          <a:xfrm flipH="1" flipV="1">
            <a:off x="2458928" y="4741110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580296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0" name="Oval 49"/>
          <p:cNvSpPr/>
          <p:nvPr/>
        </p:nvSpPr>
        <p:spPr>
          <a:xfrm>
            <a:off x="4579397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</a:t>
            </a:r>
          </a:p>
        </p:txBody>
      </p:sp>
      <p:cxnSp>
        <p:nvCxnSpPr>
          <p:cNvPr id="51" name="Gerade Verbindung mit Pfeil 50"/>
          <p:cNvCxnSpPr>
            <a:stCxn id="50" idx="2"/>
            <a:endCxn id="49" idx="6"/>
          </p:cNvCxnSpPr>
          <p:nvPr/>
        </p:nvCxnSpPr>
        <p:spPr>
          <a:xfrm flipH="1">
            <a:off x="4164227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9" idx="2"/>
            <a:endCxn id="47" idx="6"/>
          </p:cNvCxnSpPr>
          <p:nvPr/>
        </p:nvCxnSpPr>
        <p:spPr>
          <a:xfrm flipH="1">
            <a:off x="3187905" y="5188628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557993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655709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5" name="Gerade Verbindung mit Pfeil 54"/>
          <p:cNvCxnSpPr>
            <a:stCxn id="54" idx="2"/>
            <a:endCxn id="53" idx="6"/>
          </p:cNvCxnSpPr>
          <p:nvPr/>
        </p:nvCxnSpPr>
        <p:spPr>
          <a:xfrm flipH="1">
            <a:off x="6141924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53" idx="2"/>
            <a:endCxn id="50" idx="6"/>
          </p:cNvCxnSpPr>
          <p:nvPr/>
        </p:nvCxnSpPr>
        <p:spPr>
          <a:xfrm flipH="1">
            <a:off x="5163328" y="5188628"/>
            <a:ext cx="394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104344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080666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079767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0" name="Gerade Verbindung mit Pfeil 59"/>
          <p:cNvCxnSpPr>
            <a:stCxn id="58" idx="2"/>
            <a:endCxn id="56" idx="6"/>
          </p:cNvCxnSpPr>
          <p:nvPr/>
        </p:nvCxnSpPr>
        <p:spPr>
          <a:xfrm flipH="1">
            <a:off x="3688275" y="606692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9" idx="2"/>
            <a:endCxn id="58" idx="6"/>
          </p:cNvCxnSpPr>
          <p:nvPr/>
        </p:nvCxnSpPr>
        <p:spPr>
          <a:xfrm flipH="1">
            <a:off x="4664597" y="606692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56" idx="7"/>
            <a:endCxn id="45" idx="3"/>
          </p:cNvCxnSpPr>
          <p:nvPr/>
        </p:nvCxnSpPr>
        <p:spPr>
          <a:xfrm flipV="1">
            <a:off x="3602760" y="4652816"/>
            <a:ext cx="1493683" cy="1212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6094409" y="619831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62" idx="1"/>
            <a:endCxn id="59" idx="6"/>
          </p:cNvCxnSpPr>
          <p:nvPr/>
        </p:nvCxnSpPr>
        <p:spPr>
          <a:xfrm flipH="1" flipV="1">
            <a:off x="5663698" y="6066924"/>
            <a:ext cx="430711" cy="284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hteck 62"/>
          <p:cNvSpPr/>
          <p:nvPr/>
        </p:nvSpPr>
        <p:spPr>
          <a:xfrm>
            <a:off x="6710122" y="413126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63" idx="2"/>
            <a:endCxn id="54" idx="7"/>
          </p:cNvCxnSpPr>
          <p:nvPr/>
        </p:nvCxnSpPr>
        <p:spPr>
          <a:xfrm flipH="1">
            <a:off x="7055510" y="4437847"/>
            <a:ext cx="585694" cy="549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903024" y="367067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6" name="Gerade Verbindung mit Pfeil 35"/>
          <p:cNvCxnSpPr>
            <a:stCxn id="64" idx="2"/>
          </p:cNvCxnSpPr>
          <p:nvPr/>
        </p:nvCxnSpPr>
        <p:spPr>
          <a:xfrm flipH="1">
            <a:off x="5594859" y="3977260"/>
            <a:ext cx="239247" cy="460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hteck 64"/>
          <p:cNvSpPr/>
          <p:nvPr/>
        </p:nvSpPr>
        <p:spPr>
          <a:xfrm>
            <a:off x="2512676" y="39314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66" name="Gerade Verbindung mit Pfeil 65"/>
          <p:cNvCxnSpPr>
            <a:stCxn id="65" idx="2"/>
          </p:cNvCxnSpPr>
          <p:nvPr/>
        </p:nvCxnSpPr>
        <p:spPr>
          <a:xfrm>
            <a:off x="3443758" y="699727"/>
            <a:ext cx="405414" cy="390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65449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72772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28078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356703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764556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312009" y="1291666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763657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3348487" y="1291666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18963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0" name="Gerade Verbindung mit Pfeil 9"/>
          <p:cNvCxnSpPr>
            <a:stCxn id="9" idx="2"/>
            <a:endCxn id="7" idx="6"/>
          </p:cNvCxnSpPr>
          <p:nvPr/>
        </p:nvCxnSpPr>
        <p:spPr>
          <a:xfrm flipH="1">
            <a:off x="4347588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12009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1"/>
          </p:cNvCxnSpPr>
          <p:nvPr/>
        </p:nvCxnSpPr>
        <p:spPr>
          <a:xfrm flipH="1" flipV="1">
            <a:off x="2166963" y="1581263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88331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287432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2"/>
            <a:endCxn id="13" idx="6"/>
          </p:cNvCxnSpPr>
          <p:nvPr/>
        </p:nvCxnSpPr>
        <p:spPr>
          <a:xfrm flipH="1">
            <a:off x="3872262" y="202878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2"/>
            <a:endCxn id="11" idx="6"/>
          </p:cNvCxnSpPr>
          <p:nvPr/>
        </p:nvCxnSpPr>
        <p:spPr>
          <a:xfrm flipH="1">
            <a:off x="2895940" y="2028781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22" idx="7"/>
            <a:endCxn id="9" idx="4"/>
          </p:cNvCxnSpPr>
          <p:nvPr/>
        </p:nvCxnSpPr>
        <p:spPr>
          <a:xfrm flipV="1">
            <a:off x="3517560" y="1576351"/>
            <a:ext cx="1493369" cy="114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4718963" y="39403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9" idx="0"/>
          </p:cNvCxnSpPr>
          <p:nvPr/>
        </p:nvCxnSpPr>
        <p:spPr>
          <a:xfrm flipH="1">
            <a:off x="5010929" y="700619"/>
            <a:ext cx="639116" cy="306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148970" y="241378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20" idx="1"/>
            <a:endCxn id="24" idx="6"/>
          </p:cNvCxnSpPr>
          <p:nvPr/>
        </p:nvCxnSpPr>
        <p:spPr>
          <a:xfrm flipH="1">
            <a:off x="5578498" y="2567081"/>
            <a:ext cx="570472" cy="354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19144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995466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994567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5" name="Gerade Verbindung mit Pfeil 24"/>
          <p:cNvCxnSpPr>
            <a:stCxn id="23" idx="2"/>
            <a:endCxn id="22" idx="6"/>
          </p:cNvCxnSpPr>
          <p:nvPr/>
        </p:nvCxnSpPr>
        <p:spPr>
          <a:xfrm flipH="1">
            <a:off x="3603075" y="2921677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4" idx="2"/>
            <a:endCxn id="23" idx="6"/>
          </p:cNvCxnSpPr>
          <p:nvPr/>
        </p:nvCxnSpPr>
        <p:spPr>
          <a:xfrm flipH="1">
            <a:off x="4579397" y="2921677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6148970" y="1827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7" idx="1"/>
            <a:endCxn id="24" idx="7"/>
          </p:cNvCxnSpPr>
          <p:nvPr/>
        </p:nvCxnSpPr>
        <p:spPr>
          <a:xfrm flipH="1">
            <a:off x="5492983" y="1980769"/>
            <a:ext cx="655987" cy="739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Abgerundete rechteckige Legende 36"/>
          <p:cNvSpPr/>
          <p:nvPr/>
        </p:nvSpPr>
        <p:spPr>
          <a:xfrm>
            <a:off x="147312" y="5656229"/>
            <a:ext cx="2748627" cy="821390"/>
          </a:xfrm>
          <a:prstGeom prst="wedgeRoundRectCallout">
            <a:avLst>
              <a:gd name="adj1" fmla="val 36411"/>
              <a:gd name="adj2" fmla="val -9445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38" name="Oval 37"/>
          <p:cNvSpPr/>
          <p:nvPr/>
        </p:nvSpPr>
        <p:spPr>
          <a:xfrm>
            <a:off x="1064737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020043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0" name="Gerade Verbindung mit Pfeil 39"/>
          <p:cNvCxnSpPr>
            <a:stCxn id="39" idx="2"/>
            <a:endCxn id="38" idx="6"/>
          </p:cNvCxnSpPr>
          <p:nvPr/>
        </p:nvCxnSpPr>
        <p:spPr>
          <a:xfrm flipH="1">
            <a:off x="1648668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056521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2" name="Gerade Verbindung mit Pfeil 41"/>
          <p:cNvCxnSpPr>
            <a:stCxn id="41" idx="2"/>
            <a:endCxn id="39" idx="6"/>
          </p:cNvCxnSpPr>
          <p:nvPr/>
        </p:nvCxnSpPr>
        <p:spPr>
          <a:xfrm flipH="1">
            <a:off x="2603974" y="4451513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55622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4" name="Gerade Verbindung mit Pfeil 43"/>
          <p:cNvCxnSpPr>
            <a:stCxn id="43" idx="2"/>
            <a:endCxn id="41" idx="6"/>
          </p:cNvCxnSpPr>
          <p:nvPr/>
        </p:nvCxnSpPr>
        <p:spPr>
          <a:xfrm flipH="1">
            <a:off x="3640452" y="4451513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010928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6" name="Gerade Verbindung mit Pfeil 45"/>
          <p:cNvCxnSpPr>
            <a:stCxn id="45" idx="2"/>
            <a:endCxn id="43" idx="6"/>
          </p:cNvCxnSpPr>
          <p:nvPr/>
        </p:nvCxnSpPr>
        <p:spPr>
          <a:xfrm flipH="1">
            <a:off x="4639553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603974" y="4903942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F1</a:t>
            </a:r>
          </a:p>
        </p:txBody>
      </p:sp>
      <p:cxnSp>
        <p:nvCxnSpPr>
          <p:cNvPr id="48" name="Gerade Verbindung mit Pfeil 47"/>
          <p:cNvCxnSpPr>
            <a:stCxn id="47" idx="1"/>
          </p:cNvCxnSpPr>
          <p:nvPr/>
        </p:nvCxnSpPr>
        <p:spPr>
          <a:xfrm flipH="1" flipV="1">
            <a:off x="2458928" y="4741110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580296" y="4903942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0" name="Oval 49"/>
          <p:cNvSpPr/>
          <p:nvPr/>
        </p:nvSpPr>
        <p:spPr>
          <a:xfrm>
            <a:off x="4579397" y="4903942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</a:t>
            </a:r>
          </a:p>
        </p:txBody>
      </p:sp>
      <p:cxnSp>
        <p:nvCxnSpPr>
          <p:cNvPr id="51" name="Gerade Verbindung mit Pfeil 50"/>
          <p:cNvCxnSpPr>
            <a:stCxn id="50" idx="2"/>
            <a:endCxn id="49" idx="6"/>
          </p:cNvCxnSpPr>
          <p:nvPr/>
        </p:nvCxnSpPr>
        <p:spPr>
          <a:xfrm flipH="1">
            <a:off x="4164227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9" idx="2"/>
            <a:endCxn id="47" idx="6"/>
          </p:cNvCxnSpPr>
          <p:nvPr/>
        </p:nvCxnSpPr>
        <p:spPr>
          <a:xfrm flipH="1">
            <a:off x="3187905" y="5188628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557993" y="4903942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6557094" y="4903942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5" name="Gerade Verbindung mit Pfeil 54"/>
          <p:cNvCxnSpPr>
            <a:stCxn id="54" idx="2"/>
            <a:endCxn id="53" idx="6"/>
          </p:cNvCxnSpPr>
          <p:nvPr/>
        </p:nvCxnSpPr>
        <p:spPr>
          <a:xfrm flipH="1">
            <a:off x="6141924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53" idx="2"/>
            <a:endCxn id="50" idx="6"/>
          </p:cNvCxnSpPr>
          <p:nvPr/>
        </p:nvCxnSpPr>
        <p:spPr>
          <a:xfrm flipH="1">
            <a:off x="5163328" y="5188628"/>
            <a:ext cx="394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104344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080666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079767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0" name="Gerade Verbindung mit Pfeil 59"/>
          <p:cNvCxnSpPr>
            <a:stCxn id="58" idx="2"/>
            <a:endCxn id="56" idx="6"/>
          </p:cNvCxnSpPr>
          <p:nvPr/>
        </p:nvCxnSpPr>
        <p:spPr>
          <a:xfrm flipH="1">
            <a:off x="3688275" y="606692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9" idx="2"/>
            <a:endCxn id="58" idx="6"/>
          </p:cNvCxnSpPr>
          <p:nvPr/>
        </p:nvCxnSpPr>
        <p:spPr>
          <a:xfrm flipH="1">
            <a:off x="4664597" y="606692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56" idx="7"/>
            <a:endCxn id="45" idx="3"/>
          </p:cNvCxnSpPr>
          <p:nvPr/>
        </p:nvCxnSpPr>
        <p:spPr>
          <a:xfrm flipV="1">
            <a:off x="3602760" y="4652816"/>
            <a:ext cx="1493683" cy="1212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6058172" y="643475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62" idx="1"/>
            <a:endCxn id="59" idx="6"/>
          </p:cNvCxnSpPr>
          <p:nvPr/>
        </p:nvCxnSpPr>
        <p:spPr>
          <a:xfrm flipH="1" flipV="1">
            <a:off x="5663698" y="6066924"/>
            <a:ext cx="394474" cy="5211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hteck 62"/>
          <p:cNvSpPr/>
          <p:nvPr/>
        </p:nvSpPr>
        <p:spPr>
          <a:xfrm>
            <a:off x="6710122" y="413126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63" idx="2"/>
            <a:endCxn id="54" idx="7"/>
          </p:cNvCxnSpPr>
          <p:nvPr/>
        </p:nvCxnSpPr>
        <p:spPr>
          <a:xfrm flipH="1">
            <a:off x="7055510" y="4437847"/>
            <a:ext cx="585694" cy="549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903024" y="367067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6" name="Gerade Verbindung mit Pfeil 35"/>
          <p:cNvCxnSpPr>
            <a:stCxn id="64" idx="2"/>
          </p:cNvCxnSpPr>
          <p:nvPr/>
        </p:nvCxnSpPr>
        <p:spPr>
          <a:xfrm flipH="1">
            <a:off x="5594859" y="3977260"/>
            <a:ext cx="239247" cy="460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6058172" y="57443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7057273" y="57443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7" name="Gerade Verbindung mit Pfeil 66"/>
          <p:cNvCxnSpPr>
            <a:stCxn id="66" idx="2"/>
            <a:endCxn id="65" idx="6"/>
          </p:cNvCxnSpPr>
          <p:nvPr/>
        </p:nvCxnSpPr>
        <p:spPr>
          <a:xfrm flipH="1">
            <a:off x="6642103" y="60290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65" idx="2"/>
          </p:cNvCxnSpPr>
          <p:nvPr/>
        </p:nvCxnSpPr>
        <p:spPr>
          <a:xfrm flipH="1">
            <a:off x="5663507" y="6029019"/>
            <a:ext cx="394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2512676" y="39314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70" name="Gerade Verbindung mit Pfeil 69"/>
          <p:cNvCxnSpPr>
            <a:stCxn id="69" idx="2"/>
          </p:cNvCxnSpPr>
          <p:nvPr/>
        </p:nvCxnSpPr>
        <p:spPr>
          <a:xfrm>
            <a:off x="3443758" y="699727"/>
            <a:ext cx="405414" cy="390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6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9978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ce013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ce013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926974" y="2471394"/>
            <a:ext cx="1372238" cy="642368"/>
          </a:xfrm>
          <a:prstGeom prst="wedgeRoundRectCallout">
            <a:avLst>
              <a:gd name="adj1" fmla="val -92111"/>
              <a:gd name="adj2" fmla="val -12840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echo </a:t>
            </a:r>
            <a:r>
              <a:rPr lang="de-DE" dirty="0" err="1" smtClean="0"/>
              <a:t>world</a:t>
            </a:r>
            <a:r>
              <a:rPr lang="de-DE" dirty="0" smtClean="0"/>
              <a:t> &gt;&gt; </a:t>
            </a:r>
            <a:r>
              <a:rPr lang="de-DE" dirty="0" err="1" smtClean="0"/>
              <a:t>hello.txt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0357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Conflicts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02915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328331" y="316237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3590236" y="22782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4912262" y="230475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cxnSp>
        <p:nvCxnSpPr>
          <p:cNvPr id="6" name="Gerade Verbindung mit Pfeil 5"/>
          <p:cNvCxnSpPr>
            <a:stCxn id="3" idx="4"/>
            <a:endCxn id="2" idx="1"/>
          </p:cNvCxnSpPr>
          <p:nvPr/>
        </p:nvCxnSpPr>
        <p:spPr>
          <a:xfrm>
            <a:off x="3882202" y="2847600"/>
            <a:ext cx="531644" cy="398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stCxn id="4" idx="4"/>
            <a:endCxn id="2" idx="7"/>
          </p:cNvCxnSpPr>
          <p:nvPr/>
        </p:nvCxnSpPr>
        <p:spPr>
          <a:xfrm flipH="1">
            <a:off x="4826747" y="2874123"/>
            <a:ext cx="377481" cy="371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Abgerundete rechteckige Legende 8"/>
          <p:cNvSpPr/>
          <p:nvPr/>
        </p:nvSpPr>
        <p:spPr>
          <a:xfrm>
            <a:off x="1402256" y="1635861"/>
            <a:ext cx="1841027" cy="642368"/>
          </a:xfrm>
          <a:prstGeom prst="wedgeRoundRectCallout">
            <a:avLst>
              <a:gd name="adj1" fmla="val 78672"/>
              <a:gd name="adj2" fmla="val 10340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new</a:t>
            </a:r>
            <a:r>
              <a:rPr lang="de-DE" dirty="0" smtClean="0"/>
              <a:t>: </a:t>
            </a:r>
            <a:r>
              <a:rPr lang="de-DE" dirty="0" err="1"/>
              <a:t>B</a:t>
            </a:r>
            <a:r>
              <a:rPr lang="de-DE" dirty="0" err="1" smtClean="0"/>
              <a:t>.txt</a:t>
            </a:r>
            <a:endParaRPr lang="de-DE" dirty="0" smtClean="0"/>
          </a:p>
          <a:p>
            <a:r>
              <a:rPr lang="de-DE" dirty="0" err="1" smtClean="0"/>
              <a:t>modified</a:t>
            </a:r>
            <a:r>
              <a:rPr lang="de-DE" dirty="0" smtClean="0"/>
              <a:t>: </a:t>
            </a:r>
            <a:r>
              <a:rPr lang="de-DE" dirty="0" err="1" smtClean="0"/>
              <a:t>A.txt</a:t>
            </a:r>
            <a:endParaRPr lang="de-DE" dirty="0" smtClean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5744363" y="1467077"/>
            <a:ext cx="1841027" cy="642368"/>
          </a:xfrm>
          <a:prstGeom prst="wedgeRoundRectCallout">
            <a:avLst>
              <a:gd name="adj1" fmla="val -75952"/>
              <a:gd name="adj2" fmla="val 10567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new</a:t>
            </a:r>
            <a:r>
              <a:rPr lang="de-DE" dirty="0" smtClean="0"/>
              <a:t>: </a:t>
            </a:r>
            <a:r>
              <a:rPr lang="de-DE" dirty="0" err="1" smtClean="0"/>
              <a:t>C.txt</a:t>
            </a:r>
            <a:endParaRPr lang="de-DE" dirty="0" smtClean="0"/>
          </a:p>
          <a:p>
            <a:r>
              <a:rPr lang="de-DE" dirty="0" err="1" smtClean="0"/>
              <a:t>modified</a:t>
            </a:r>
            <a:r>
              <a:rPr lang="de-DE" dirty="0" smtClean="0"/>
              <a:t>: </a:t>
            </a:r>
            <a:r>
              <a:rPr lang="de-DE" smtClean="0"/>
              <a:t>A.txt</a:t>
            </a:r>
            <a:endParaRPr lang="de-DE" dirty="0" smtClean="0"/>
          </a:p>
        </p:txBody>
      </p:sp>
      <p:sp>
        <p:nvSpPr>
          <p:cNvPr id="11" name="Rechteck 10"/>
          <p:cNvSpPr/>
          <p:nvPr/>
        </p:nvSpPr>
        <p:spPr>
          <a:xfrm>
            <a:off x="3243085" y="128664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/uebung2-1</a:t>
            </a:r>
            <a:endParaRPr lang="de-DE" dirty="0"/>
          </a:p>
        </p:txBody>
      </p:sp>
      <p:cxnSp>
        <p:nvCxnSpPr>
          <p:cNvPr id="13" name="Gerade Verbindung mit Pfeil 12"/>
          <p:cNvCxnSpPr>
            <a:stCxn id="11" idx="2"/>
            <a:endCxn id="3" idx="0"/>
          </p:cNvCxnSpPr>
          <p:nvPr/>
        </p:nvCxnSpPr>
        <p:spPr>
          <a:xfrm flipH="1">
            <a:off x="3882202" y="1593226"/>
            <a:ext cx="291965" cy="6850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5723227" y="324575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/uebung2-2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14" idx="0"/>
          </p:cNvCxnSpPr>
          <p:nvPr/>
        </p:nvCxnSpPr>
        <p:spPr>
          <a:xfrm flipH="1" flipV="1">
            <a:off x="5343519" y="2764218"/>
            <a:ext cx="1310790" cy="481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408691" y="3887878"/>
            <a:ext cx="8262690" cy="26671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uebung2-1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merge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/uebung2-2 # 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Konflikt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ls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-files –s # umschauen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 ... Konflikt lösen (z.B.: vi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A.txt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)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add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A.txt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commit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 </a:t>
            </a:r>
            <a:r>
              <a:rPr lang="de-DE" b="1" dirty="0" err="1" smtClean="0">
                <a:latin typeface="Courier New"/>
                <a:cs typeface="Courier New"/>
              </a:rPr>
              <a:t>Merge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smtClean="0">
                <a:latin typeface="Courier New"/>
                <a:cs typeface="Courier New"/>
              </a:rPr>
              <a:t>abbrechen: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–-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</a:t>
            </a:r>
          </a:p>
          <a:p>
            <a:endParaRPr lang="de-DE" b="1" dirty="0">
              <a:latin typeface="Courier New"/>
              <a:cs typeface="Courier New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040191" y="309246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uebung2-1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7" idx="3"/>
            <a:endCxn id="3" idx="3"/>
          </p:cNvCxnSpPr>
          <p:nvPr/>
        </p:nvCxnSpPr>
        <p:spPr>
          <a:xfrm flipV="1">
            <a:off x="2902354" y="2764218"/>
            <a:ext cx="773397" cy="481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7320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328331" y="316237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3590236" y="22782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4912262" y="230475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cxnSp>
        <p:nvCxnSpPr>
          <p:cNvPr id="6" name="Gerade Verbindung mit Pfeil 5"/>
          <p:cNvCxnSpPr>
            <a:stCxn id="3" idx="4"/>
            <a:endCxn id="2" idx="1"/>
          </p:cNvCxnSpPr>
          <p:nvPr/>
        </p:nvCxnSpPr>
        <p:spPr>
          <a:xfrm>
            <a:off x="3882202" y="2847600"/>
            <a:ext cx="531644" cy="398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stCxn id="4" idx="4"/>
            <a:endCxn id="2" idx="7"/>
          </p:cNvCxnSpPr>
          <p:nvPr/>
        </p:nvCxnSpPr>
        <p:spPr>
          <a:xfrm flipH="1">
            <a:off x="4826747" y="2874123"/>
            <a:ext cx="377481" cy="371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Abgerundete rechteckige Legende 8"/>
          <p:cNvSpPr/>
          <p:nvPr/>
        </p:nvSpPr>
        <p:spPr>
          <a:xfrm>
            <a:off x="1402256" y="1635861"/>
            <a:ext cx="1841027" cy="642368"/>
          </a:xfrm>
          <a:prstGeom prst="wedgeRoundRectCallout">
            <a:avLst>
              <a:gd name="adj1" fmla="val 78672"/>
              <a:gd name="adj2" fmla="val 10340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new</a:t>
            </a:r>
            <a:r>
              <a:rPr lang="de-DE" dirty="0" smtClean="0"/>
              <a:t>: </a:t>
            </a:r>
            <a:r>
              <a:rPr lang="de-DE" dirty="0" err="1"/>
              <a:t>B</a:t>
            </a:r>
            <a:r>
              <a:rPr lang="de-DE" dirty="0" err="1" smtClean="0"/>
              <a:t>.txt</a:t>
            </a:r>
            <a:endParaRPr lang="de-DE" dirty="0" smtClean="0"/>
          </a:p>
          <a:p>
            <a:r>
              <a:rPr lang="de-DE" dirty="0" err="1" smtClean="0"/>
              <a:t>modified</a:t>
            </a:r>
            <a:r>
              <a:rPr lang="de-DE" dirty="0" smtClean="0"/>
              <a:t>: </a:t>
            </a:r>
            <a:r>
              <a:rPr lang="de-DE" dirty="0" err="1" smtClean="0"/>
              <a:t>A.txt</a:t>
            </a:r>
            <a:endParaRPr lang="de-DE" dirty="0" smtClean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5744363" y="1467077"/>
            <a:ext cx="1841027" cy="642368"/>
          </a:xfrm>
          <a:prstGeom prst="wedgeRoundRectCallout">
            <a:avLst>
              <a:gd name="adj1" fmla="val -75952"/>
              <a:gd name="adj2" fmla="val 10567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new</a:t>
            </a:r>
            <a:r>
              <a:rPr lang="de-DE" dirty="0" smtClean="0"/>
              <a:t>: </a:t>
            </a:r>
            <a:r>
              <a:rPr lang="de-DE" dirty="0" err="1" smtClean="0"/>
              <a:t>C.txt</a:t>
            </a:r>
            <a:endParaRPr lang="de-DE" dirty="0" smtClean="0"/>
          </a:p>
          <a:p>
            <a:r>
              <a:rPr lang="de-DE" dirty="0" err="1" smtClean="0"/>
              <a:t>modified</a:t>
            </a:r>
            <a:r>
              <a:rPr lang="de-DE" dirty="0" smtClean="0"/>
              <a:t>: </a:t>
            </a:r>
            <a:r>
              <a:rPr lang="de-DE" smtClean="0"/>
              <a:t>A.txt</a:t>
            </a:r>
            <a:endParaRPr lang="de-DE" dirty="0" smtClean="0"/>
          </a:p>
        </p:txBody>
      </p:sp>
      <p:sp>
        <p:nvSpPr>
          <p:cNvPr id="11" name="Rechteck 10"/>
          <p:cNvSpPr/>
          <p:nvPr/>
        </p:nvSpPr>
        <p:spPr>
          <a:xfrm>
            <a:off x="3255141" y="143993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/uebung2-1</a:t>
            </a:r>
            <a:endParaRPr lang="de-DE" dirty="0"/>
          </a:p>
        </p:txBody>
      </p:sp>
      <p:cxnSp>
        <p:nvCxnSpPr>
          <p:cNvPr id="13" name="Gerade Verbindung mit Pfeil 12"/>
          <p:cNvCxnSpPr>
            <a:stCxn id="11" idx="2"/>
            <a:endCxn id="3" idx="0"/>
          </p:cNvCxnSpPr>
          <p:nvPr/>
        </p:nvCxnSpPr>
        <p:spPr>
          <a:xfrm flipH="1">
            <a:off x="3882202" y="1746516"/>
            <a:ext cx="304021" cy="5317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5496193" y="342516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/uebung2-2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14" idx="0"/>
            <a:endCxn id="4" idx="5"/>
          </p:cNvCxnSpPr>
          <p:nvPr/>
        </p:nvCxnSpPr>
        <p:spPr>
          <a:xfrm flipH="1" flipV="1">
            <a:off x="5410678" y="2790741"/>
            <a:ext cx="1016597" cy="634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408691" y="4233770"/>
            <a:ext cx="8262690" cy="232129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/uebung2-1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/uebung2-2 # Konflikt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# Konflikt lösen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add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A.txt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smtClean="0">
                <a:latin typeface="Courier New"/>
                <a:cs typeface="Courier New"/>
              </a:rPr>
              <a:t>--</a:t>
            </a:r>
            <a:r>
              <a:rPr lang="de-DE" b="1" dirty="0" err="1" smtClean="0">
                <a:latin typeface="Courier New"/>
                <a:cs typeface="Courier New"/>
              </a:rPr>
              <a:t>continue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abbrechen: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--abort</a:t>
            </a:r>
          </a:p>
          <a:p>
            <a:endParaRPr lang="de-DE" b="1" dirty="0" smtClean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040191" y="309246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uebung2-1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7" idx="3"/>
            <a:endCxn id="3" idx="3"/>
          </p:cNvCxnSpPr>
          <p:nvPr/>
        </p:nvCxnSpPr>
        <p:spPr>
          <a:xfrm flipV="1">
            <a:off x="2902354" y="2764218"/>
            <a:ext cx="773397" cy="481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79368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590236" y="22782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23159" y="207692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3" idx="4"/>
            <a:endCxn id="2" idx="1"/>
          </p:cNvCxnSpPr>
          <p:nvPr/>
        </p:nvCxnSpPr>
        <p:spPr>
          <a:xfrm>
            <a:off x="3882202" y="2847600"/>
            <a:ext cx="531644" cy="398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stCxn id="4" idx="4"/>
            <a:endCxn id="2" idx="7"/>
          </p:cNvCxnSpPr>
          <p:nvPr/>
        </p:nvCxnSpPr>
        <p:spPr>
          <a:xfrm>
            <a:off x="4715125" y="2646296"/>
            <a:ext cx="111622" cy="599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0778" y="88834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/uebung3-1</a:t>
            </a:r>
            <a:endParaRPr lang="de-DE" dirty="0"/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861299" y="1194926"/>
            <a:ext cx="946184" cy="761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460333" y="29826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/uebung3-2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14" idx="2"/>
            <a:endCxn id="31" idx="6"/>
          </p:cNvCxnSpPr>
          <p:nvPr/>
        </p:nvCxnSpPr>
        <p:spPr>
          <a:xfrm>
            <a:off x="2391415" y="604848"/>
            <a:ext cx="614890" cy="851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408691" y="3606016"/>
            <a:ext cx="8262690" cy="29490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uebung3-</a:t>
            </a:r>
            <a:r>
              <a:rPr lang="de-DE" b="1" dirty="0" smtClean="0">
                <a:latin typeface="Courier New"/>
                <a:cs typeface="Courier New"/>
              </a:rPr>
              <a:t>1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merge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/uebung3-3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# -------------------------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HEAD@{1}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merge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/uebung3-2 </a:t>
            </a:r>
            <a:r>
              <a:rPr lang="de-DE" b="1" dirty="0" smtClean="0">
                <a:latin typeface="Courier New"/>
                <a:cs typeface="Courier New"/>
              </a:rPr>
              <a:t># Konflikt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ls</a:t>
            </a:r>
            <a:r>
              <a:rPr lang="de-DE" b="1" dirty="0" smtClean="0">
                <a:latin typeface="Courier New"/>
                <a:cs typeface="Courier New"/>
              </a:rPr>
              <a:t>-files –</a:t>
            </a:r>
            <a:r>
              <a:rPr lang="de-DE" b="1" dirty="0" smtClean="0">
                <a:latin typeface="Courier New"/>
                <a:cs typeface="Courier New"/>
              </a:rPr>
              <a:t>s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ours</a:t>
            </a:r>
            <a:r>
              <a:rPr lang="de-DE" b="1" dirty="0" smtClean="0">
                <a:latin typeface="Courier New"/>
                <a:cs typeface="Courier New"/>
              </a:rPr>
              <a:t> -- </a:t>
            </a:r>
            <a:r>
              <a:rPr lang="de-DE" b="1" dirty="0" err="1" smtClean="0">
                <a:latin typeface="Courier New"/>
                <a:cs typeface="Courier New"/>
              </a:rPr>
              <a:t>K.txt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theirs</a:t>
            </a:r>
            <a:r>
              <a:rPr lang="de-DE" b="1" dirty="0" smtClean="0">
                <a:latin typeface="Courier New"/>
                <a:cs typeface="Courier New"/>
              </a:rPr>
              <a:t> -- </a:t>
            </a:r>
            <a:r>
              <a:rPr lang="de-DE" b="1" dirty="0" err="1" smtClean="0">
                <a:latin typeface="Courier New"/>
                <a:cs typeface="Courier New"/>
              </a:rPr>
              <a:t>K.txt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MERGE_HEAD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</a:t>
            </a:r>
            <a:endParaRPr lang="de-DE" b="1" dirty="0" smtClean="0">
              <a:latin typeface="Courier New"/>
              <a:cs typeface="Courier New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738565" y="19935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K1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1" name="Gerade Verbindung mit Pfeil 20"/>
          <p:cNvCxnSpPr>
            <a:stCxn id="19" idx="6"/>
            <a:endCxn id="3" idx="1"/>
          </p:cNvCxnSpPr>
          <p:nvPr/>
        </p:nvCxnSpPr>
        <p:spPr>
          <a:xfrm>
            <a:off x="3322496" y="2278229"/>
            <a:ext cx="353255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807483" y="170885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4" name="Gerade Verbindung mit Pfeil 23"/>
          <p:cNvCxnSpPr>
            <a:stCxn id="22" idx="6"/>
            <a:endCxn id="19" idx="2"/>
          </p:cNvCxnSpPr>
          <p:nvPr/>
        </p:nvCxnSpPr>
        <p:spPr>
          <a:xfrm>
            <a:off x="2391414" y="1993543"/>
            <a:ext cx="347151" cy="284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504721" y="14241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K2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8" idx="4"/>
            <a:endCxn id="4" idx="1"/>
          </p:cNvCxnSpPr>
          <p:nvPr/>
        </p:nvCxnSpPr>
        <p:spPr>
          <a:xfrm>
            <a:off x="3796687" y="1993543"/>
            <a:ext cx="711987" cy="166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422374" y="117213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E</a:t>
            </a:r>
          </a:p>
        </p:txBody>
      </p:sp>
      <p:cxnSp>
        <p:nvCxnSpPr>
          <p:cNvPr id="33" name="Gerade Verbindung mit Pfeil 32"/>
          <p:cNvCxnSpPr>
            <a:stCxn id="31" idx="5"/>
            <a:endCxn id="28" idx="1"/>
          </p:cNvCxnSpPr>
          <p:nvPr/>
        </p:nvCxnSpPr>
        <p:spPr>
          <a:xfrm flipV="1">
            <a:off x="2920790" y="1507554"/>
            <a:ext cx="669446" cy="150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173898" y="24306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5798175" y="160627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K1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7" name="Gerade Verbindung mit Pfeil 36"/>
          <p:cNvCxnSpPr>
            <a:stCxn id="36" idx="4"/>
            <a:endCxn id="35" idx="7"/>
          </p:cNvCxnSpPr>
          <p:nvPr/>
        </p:nvCxnSpPr>
        <p:spPr>
          <a:xfrm flipH="1">
            <a:off x="5672314" y="2175650"/>
            <a:ext cx="417827" cy="338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688910" y="108875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E</a:t>
            </a:r>
          </a:p>
        </p:txBody>
      </p:sp>
      <p:cxnSp>
        <p:nvCxnSpPr>
          <p:cNvPr id="39" name="Gerade Verbindung mit Pfeil 38"/>
          <p:cNvCxnSpPr>
            <a:stCxn id="38" idx="3"/>
          </p:cNvCxnSpPr>
          <p:nvPr/>
        </p:nvCxnSpPr>
        <p:spPr>
          <a:xfrm flipH="1">
            <a:off x="6382106" y="1574742"/>
            <a:ext cx="392319" cy="213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35" idx="3"/>
            <a:endCxn id="2" idx="6"/>
          </p:cNvCxnSpPr>
          <p:nvPr/>
        </p:nvCxnSpPr>
        <p:spPr>
          <a:xfrm flipH="1">
            <a:off x="4912262" y="2916618"/>
            <a:ext cx="347151" cy="530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6717985" y="45732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/uebung3-3</a:t>
            </a:r>
            <a:endParaRPr lang="de-DE" dirty="0"/>
          </a:p>
        </p:txBody>
      </p:sp>
      <p:cxnSp>
        <p:nvCxnSpPr>
          <p:cNvPr id="56" name="Gerade Verbindung mit Pfeil 55"/>
          <p:cNvCxnSpPr>
            <a:stCxn id="54" idx="2"/>
            <a:endCxn id="38" idx="7"/>
          </p:cNvCxnSpPr>
          <p:nvPr/>
        </p:nvCxnSpPr>
        <p:spPr>
          <a:xfrm flipH="1">
            <a:off x="7187326" y="763904"/>
            <a:ext cx="461741" cy="408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328331" y="316237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408691" y="276332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uebung3-1</a:t>
            </a:r>
            <a:endParaRPr lang="de-DE" dirty="0"/>
          </a:p>
        </p:txBody>
      </p:sp>
      <p:cxnSp>
        <p:nvCxnSpPr>
          <p:cNvPr id="59" name="Gerade Verbindung mit Pfeil 58"/>
          <p:cNvCxnSpPr>
            <a:stCxn id="57" idx="0"/>
            <a:endCxn id="22" idx="3"/>
          </p:cNvCxnSpPr>
          <p:nvPr/>
        </p:nvCxnSpPr>
        <p:spPr>
          <a:xfrm flipV="1">
            <a:off x="1339773" y="2194846"/>
            <a:ext cx="553225" cy="568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22526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590236" y="22782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23159" y="207692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3" idx="4"/>
            <a:endCxn id="2" idx="1"/>
          </p:cNvCxnSpPr>
          <p:nvPr/>
        </p:nvCxnSpPr>
        <p:spPr>
          <a:xfrm>
            <a:off x="3882202" y="2847600"/>
            <a:ext cx="531644" cy="398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stCxn id="4" idx="4"/>
            <a:endCxn id="2" idx="7"/>
          </p:cNvCxnSpPr>
          <p:nvPr/>
        </p:nvCxnSpPr>
        <p:spPr>
          <a:xfrm>
            <a:off x="4715125" y="2646296"/>
            <a:ext cx="111622" cy="599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0778" y="88834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/uebung3-1</a:t>
            </a:r>
            <a:endParaRPr lang="de-DE" dirty="0"/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861299" y="1194926"/>
            <a:ext cx="946184" cy="761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460333" y="29826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/uebung3-2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14" idx="2"/>
            <a:endCxn id="31" idx="6"/>
          </p:cNvCxnSpPr>
          <p:nvPr/>
        </p:nvCxnSpPr>
        <p:spPr>
          <a:xfrm>
            <a:off x="2391415" y="604848"/>
            <a:ext cx="614890" cy="851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408691" y="3606016"/>
            <a:ext cx="8262690" cy="29490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/uebung3-</a:t>
            </a:r>
            <a:r>
              <a:rPr lang="de-DE" b="1" dirty="0" smtClean="0">
                <a:latin typeface="Courier New"/>
                <a:cs typeface="Courier New"/>
              </a:rPr>
              <a:t>3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HEAD ORIG_HEAD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 -------------------------</a:t>
            </a:r>
          </a:p>
          <a:p>
            <a:r>
              <a:rPr lang="de-DE" b="1" dirty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reflog</a:t>
            </a:r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HEAD@{4</a:t>
            </a:r>
            <a:r>
              <a:rPr lang="de-DE" b="1" dirty="0" smtClean="0">
                <a:latin typeface="Courier New"/>
                <a:cs typeface="Courier New"/>
              </a:rPr>
              <a:t>}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/uebung3-</a:t>
            </a:r>
            <a:r>
              <a:rPr lang="de-DE" b="1" dirty="0" smtClean="0">
                <a:latin typeface="Courier New"/>
                <a:cs typeface="Courier New"/>
              </a:rPr>
              <a:t>2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ls</a:t>
            </a:r>
            <a:r>
              <a:rPr lang="de-DE" b="1" dirty="0" smtClean="0">
                <a:latin typeface="Courier New"/>
                <a:cs typeface="Courier New"/>
              </a:rPr>
              <a:t>-files –s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ours</a:t>
            </a:r>
            <a:r>
              <a:rPr lang="de-DE" b="1" dirty="0" smtClean="0">
                <a:latin typeface="Courier New"/>
                <a:cs typeface="Courier New"/>
              </a:rPr>
              <a:t> -- </a:t>
            </a:r>
            <a:r>
              <a:rPr lang="de-DE" b="1" dirty="0" err="1" smtClean="0">
                <a:latin typeface="Courier New"/>
                <a:cs typeface="Courier New"/>
              </a:rPr>
              <a:t>K.txt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theirs</a:t>
            </a:r>
            <a:r>
              <a:rPr lang="de-DE" b="1" dirty="0" smtClean="0">
                <a:latin typeface="Courier New"/>
                <a:cs typeface="Courier New"/>
              </a:rPr>
              <a:t> -- </a:t>
            </a:r>
            <a:r>
              <a:rPr lang="de-DE" b="1" dirty="0" err="1" smtClean="0">
                <a:latin typeface="Courier New"/>
                <a:cs typeface="Courier New"/>
              </a:rPr>
              <a:t>K.txt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--abort </a:t>
            </a:r>
            <a:endParaRPr lang="de-DE" b="1" dirty="0">
              <a:latin typeface="Courier New"/>
              <a:cs typeface="Courier New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738565" y="19935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K1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1" name="Gerade Verbindung mit Pfeil 20"/>
          <p:cNvCxnSpPr>
            <a:stCxn id="19" idx="6"/>
            <a:endCxn id="3" idx="1"/>
          </p:cNvCxnSpPr>
          <p:nvPr/>
        </p:nvCxnSpPr>
        <p:spPr>
          <a:xfrm>
            <a:off x="3322496" y="2278229"/>
            <a:ext cx="353255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807483" y="170885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4" name="Gerade Verbindung mit Pfeil 23"/>
          <p:cNvCxnSpPr>
            <a:stCxn id="22" idx="6"/>
            <a:endCxn id="19" idx="2"/>
          </p:cNvCxnSpPr>
          <p:nvPr/>
        </p:nvCxnSpPr>
        <p:spPr>
          <a:xfrm>
            <a:off x="2391414" y="1993543"/>
            <a:ext cx="347151" cy="284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504721" y="14241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K2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8" idx="4"/>
            <a:endCxn id="4" idx="1"/>
          </p:cNvCxnSpPr>
          <p:nvPr/>
        </p:nvCxnSpPr>
        <p:spPr>
          <a:xfrm>
            <a:off x="3796687" y="1993543"/>
            <a:ext cx="711987" cy="166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422374" y="117213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E</a:t>
            </a:r>
          </a:p>
        </p:txBody>
      </p:sp>
      <p:cxnSp>
        <p:nvCxnSpPr>
          <p:cNvPr id="33" name="Gerade Verbindung mit Pfeil 32"/>
          <p:cNvCxnSpPr>
            <a:stCxn id="31" idx="5"/>
            <a:endCxn id="28" idx="1"/>
          </p:cNvCxnSpPr>
          <p:nvPr/>
        </p:nvCxnSpPr>
        <p:spPr>
          <a:xfrm flipV="1">
            <a:off x="2920790" y="1507554"/>
            <a:ext cx="669446" cy="150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173898" y="24306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5798175" y="160627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K1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7" name="Gerade Verbindung mit Pfeil 36"/>
          <p:cNvCxnSpPr>
            <a:stCxn id="36" idx="4"/>
            <a:endCxn id="35" idx="7"/>
          </p:cNvCxnSpPr>
          <p:nvPr/>
        </p:nvCxnSpPr>
        <p:spPr>
          <a:xfrm flipH="1">
            <a:off x="5672314" y="2175650"/>
            <a:ext cx="417827" cy="338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688910" y="108875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E</a:t>
            </a:r>
          </a:p>
        </p:txBody>
      </p:sp>
      <p:cxnSp>
        <p:nvCxnSpPr>
          <p:cNvPr id="39" name="Gerade Verbindung mit Pfeil 38"/>
          <p:cNvCxnSpPr>
            <a:stCxn id="38" idx="3"/>
          </p:cNvCxnSpPr>
          <p:nvPr/>
        </p:nvCxnSpPr>
        <p:spPr>
          <a:xfrm flipH="1">
            <a:off x="6382106" y="1574742"/>
            <a:ext cx="392319" cy="213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35" idx="3"/>
            <a:endCxn id="2" idx="6"/>
          </p:cNvCxnSpPr>
          <p:nvPr/>
        </p:nvCxnSpPr>
        <p:spPr>
          <a:xfrm flipH="1">
            <a:off x="4912262" y="2916618"/>
            <a:ext cx="347151" cy="530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6717985" y="45732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/uebung3-3</a:t>
            </a:r>
            <a:endParaRPr lang="de-DE" dirty="0"/>
          </a:p>
        </p:txBody>
      </p:sp>
      <p:cxnSp>
        <p:nvCxnSpPr>
          <p:cNvPr id="56" name="Gerade Verbindung mit Pfeil 55"/>
          <p:cNvCxnSpPr>
            <a:stCxn id="54" idx="2"/>
            <a:endCxn id="38" idx="7"/>
          </p:cNvCxnSpPr>
          <p:nvPr/>
        </p:nvCxnSpPr>
        <p:spPr>
          <a:xfrm flipH="1">
            <a:off x="7187326" y="763904"/>
            <a:ext cx="461741" cy="408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328331" y="316237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408691" y="276332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uebung3-1</a:t>
            </a:r>
            <a:endParaRPr lang="de-DE" dirty="0"/>
          </a:p>
        </p:txBody>
      </p:sp>
      <p:cxnSp>
        <p:nvCxnSpPr>
          <p:cNvPr id="59" name="Gerade Verbindung mit Pfeil 58"/>
          <p:cNvCxnSpPr>
            <a:stCxn id="57" idx="0"/>
            <a:endCxn id="22" idx="3"/>
          </p:cNvCxnSpPr>
          <p:nvPr/>
        </p:nvCxnSpPr>
        <p:spPr>
          <a:xfrm flipV="1">
            <a:off x="1339773" y="2194846"/>
            <a:ext cx="553225" cy="568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36680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„Best Practice“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Rebase</a:t>
            </a:r>
            <a:r>
              <a:rPr lang="de-DE" dirty="0" smtClean="0"/>
              <a:t> eines Remote </a:t>
            </a:r>
            <a:r>
              <a:rPr lang="de-DE" dirty="0" err="1" smtClean="0"/>
              <a:t>Branches</a:t>
            </a:r>
            <a:endParaRPr lang="de-DE" dirty="0" smtClean="0"/>
          </a:p>
          <a:p>
            <a:pPr marL="457200" indent="-457200">
              <a:buFont typeface="Arial"/>
              <a:buChar char="•"/>
            </a:pPr>
            <a:r>
              <a:rPr lang="de-DE" dirty="0" smtClean="0"/>
              <a:t>mit Konflikt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020032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03293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# auf Start gehen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cd ../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git-wks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 ggf.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checkout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feature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reset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--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hard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origin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/uebung8-3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push –f</a:t>
            </a: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cd ../local2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 ggf.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checkout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feature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fetch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reset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--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hard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feature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l ORIG_HEAD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che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rry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-pick ORIG_HEAD~1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cherry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-pick ORIG_HEAD</a:t>
            </a:r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8179611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72772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28078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356703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764556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312009" y="1291666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763657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3348487" y="1291666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18963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0" name="Gerade Verbindung mit Pfeil 9"/>
          <p:cNvCxnSpPr>
            <a:stCxn id="9" idx="2"/>
            <a:endCxn id="7" idx="6"/>
          </p:cNvCxnSpPr>
          <p:nvPr/>
        </p:nvCxnSpPr>
        <p:spPr>
          <a:xfrm flipH="1">
            <a:off x="4347588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12009" y="174409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1"/>
          </p:cNvCxnSpPr>
          <p:nvPr/>
        </p:nvCxnSpPr>
        <p:spPr>
          <a:xfrm flipH="1" flipV="1">
            <a:off x="2166963" y="1581263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88331" y="174409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2"/>
            <a:endCxn id="13" idx="6"/>
          </p:cNvCxnSpPr>
          <p:nvPr/>
        </p:nvCxnSpPr>
        <p:spPr>
          <a:xfrm flipH="1">
            <a:off x="3872262" y="202878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2"/>
            <a:endCxn id="11" idx="6"/>
          </p:cNvCxnSpPr>
          <p:nvPr/>
        </p:nvCxnSpPr>
        <p:spPr>
          <a:xfrm flipH="1">
            <a:off x="2895940" y="2028781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4718963" y="39403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9" idx="0"/>
          </p:cNvCxnSpPr>
          <p:nvPr/>
        </p:nvCxnSpPr>
        <p:spPr>
          <a:xfrm flipH="1">
            <a:off x="5010929" y="700619"/>
            <a:ext cx="639116" cy="306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148970" y="241378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20" idx="1"/>
          </p:cNvCxnSpPr>
          <p:nvPr/>
        </p:nvCxnSpPr>
        <p:spPr>
          <a:xfrm flipH="1" flipV="1">
            <a:off x="4871363" y="2134061"/>
            <a:ext cx="1277607" cy="433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6148970" y="1827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7" idx="1"/>
            <a:endCxn id="14" idx="6"/>
          </p:cNvCxnSpPr>
          <p:nvPr/>
        </p:nvCxnSpPr>
        <p:spPr>
          <a:xfrm flipH="1">
            <a:off x="4871363" y="1980769"/>
            <a:ext cx="1277607" cy="48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4737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020043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0" name="Gerade Verbindung mit Pfeil 39"/>
          <p:cNvCxnSpPr>
            <a:stCxn id="39" idx="2"/>
            <a:endCxn id="38" idx="6"/>
          </p:cNvCxnSpPr>
          <p:nvPr/>
        </p:nvCxnSpPr>
        <p:spPr>
          <a:xfrm flipH="1">
            <a:off x="1648668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056521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2" name="Gerade Verbindung mit Pfeil 41"/>
          <p:cNvCxnSpPr>
            <a:stCxn id="41" idx="2"/>
            <a:endCxn id="39" idx="6"/>
          </p:cNvCxnSpPr>
          <p:nvPr/>
        </p:nvCxnSpPr>
        <p:spPr>
          <a:xfrm flipH="1">
            <a:off x="2603974" y="4451513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55622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4" name="Gerade Verbindung mit Pfeil 43"/>
          <p:cNvCxnSpPr>
            <a:stCxn id="43" idx="2"/>
            <a:endCxn id="41" idx="6"/>
          </p:cNvCxnSpPr>
          <p:nvPr/>
        </p:nvCxnSpPr>
        <p:spPr>
          <a:xfrm flipH="1">
            <a:off x="3640452" y="4451513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010928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6" name="Gerade Verbindung mit Pfeil 45"/>
          <p:cNvCxnSpPr>
            <a:stCxn id="45" idx="2"/>
            <a:endCxn id="43" idx="6"/>
          </p:cNvCxnSpPr>
          <p:nvPr/>
        </p:nvCxnSpPr>
        <p:spPr>
          <a:xfrm flipH="1">
            <a:off x="4639553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60397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F1</a:t>
            </a:r>
          </a:p>
        </p:txBody>
      </p:sp>
      <p:cxnSp>
        <p:nvCxnSpPr>
          <p:cNvPr id="48" name="Gerade Verbindung mit Pfeil 47"/>
          <p:cNvCxnSpPr>
            <a:stCxn id="47" idx="1"/>
          </p:cNvCxnSpPr>
          <p:nvPr/>
        </p:nvCxnSpPr>
        <p:spPr>
          <a:xfrm flipH="1" flipV="1">
            <a:off x="2458928" y="4741110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580296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0" name="Oval 49"/>
          <p:cNvSpPr/>
          <p:nvPr/>
        </p:nvSpPr>
        <p:spPr>
          <a:xfrm>
            <a:off x="4579397" y="4903942"/>
            <a:ext cx="583931" cy="569371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F3-M5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1" name="Gerade Verbindung mit Pfeil 50"/>
          <p:cNvCxnSpPr>
            <a:stCxn id="50" idx="2"/>
            <a:endCxn id="49" idx="6"/>
          </p:cNvCxnSpPr>
          <p:nvPr/>
        </p:nvCxnSpPr>
        <p:spPr>
          <a:xfrm flipH="1">
            <a:off x="4164227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9" idx="2"/>
            <a:endCxn id="47" idx="6"/>
          </p:cNvCxnSpPr>
          <p:nvPr/>
        </p:nvCxnSpPr>
        <p:spPr>
          <a:xfrm flipH="1">
            <a:off x="3187905" y="5188628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557993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4" name="Oval 53"/>
          <p:cNvSpPr/>
          <p:nvPr/>
        </p:nvSpPr>
        <p:spPr>
          <a:xfrm>
            <a:off x="655709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</a:t>
            </a:r>
          </a:p>
        </p:txBody>
      </p:sp>
      <p:cxnSp>
        <p:nvCxnSpPr>
          <p:cNvPr id="55" name="Gerade Verbindung mit Pfeil 54"/>
          <p:cNvCxnSpPr>
            <a:stCxn id="54" idx="2"/>
            <a:endCxn id="53" idx="6"/>
          </p:cNvCxnSpPr>
          <p:nvPr/>
        </p:nvCxnSpPr>
        <p:spPr>
          <a:xfrm flipH="1">
            <a:off x="6141924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53" idx="2"/>
            <a:endCxn id="50" idx="6"/>
          </p:cNvCxnSpPr>
          <p:nvPr/>
        </p:nvCxnSpPr>
        <p:spPr>
          <a:xfrm flipH="1">
            <a:off x="5163328" y="5188628"/>
            <a:ext cx="394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5558168" y="368527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60" name="Gerade Verbindung mit Pfeil 59"/>
          <p:cNvCxnSpPr>
            <a:stCxn id="58" idx="2"/>
            <a:endCxn id="45" idx="7"/>
          </p:cNvCxnSpPr>
          <p:nvPr/>
        </p:nvCxnSpPr>
        <p:spPr>
          <a:xfrm flipH="1">
            <a:off x="5509344" y="3991859"/>
            <a:ext cx="979906" cy="258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4232246" y="5724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63" name="Gerade Verbindung mit Pfeil 62"/>
          <p:cNvCxnSpPr>
            <a:stCxn id="61" idx="0"/>
            <a:endCxn id="50" idx="4"/>
          </p:cNvCxnSpPr>
          <p:nvPr/>
        </p:nvCxnSpPr>
        <p:spPr>
          <a:xfrm flipH="1" flipV="1">
            <a:off x="4871363" y="5473313"/>
            <a:ext cx="291965" cy="251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6710122" y="574409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66" name="Gerade Verbindung mit Pfeil 65"/>
          <p:cNvCxnSpPr>
            <a:stCxn id="64" idx="0"/>
            <a:endCxn id="54" idx="5"/>
          </p:cNvCxnSpPr>
          <p:nvPr/>
        </p:nvCxnSpPr>
        <p:spPr>
          <a:xfrm flipH="1" flipV="1">
            <a:off x="7055510" y="5389931"/>
            <a:ext cx="585694" cy="354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87432" y="1744095"/>
            <a:ext cx="583931" cy="569371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F3-M5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2603974" y="39314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56" idx="2"/>
            <a:endCxn id="9" idx="1"/>
          </p:cNvCxnSpPr>
          <p:nvPr/>
        </p:nvCxnSpPr>
        <p:spPr>
          <a:xfrm>
            <a:off x="3535056" y="699727"/>
            <a:ext cx="1269422" cy="390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58753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43403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# und wieder Kollegenschwein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cd ../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git-wks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rebase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master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# UUPS!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 Konflikt in M5.txt lösen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add</a:t>
            </a:r>
            <a:r>
              <a:rPr lang="de-DE" b="1" dirty="0" smtClean="0">
                <a:latin typeface="Courier New"/>
                <a:cs typeface="Courier New"/>
              </a:rPr>
              <a:t> M5.txt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continue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push –f</a:t>
            </a:r>
          </a:p>
          <a:p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7278493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72772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28078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356703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764556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312009" y="1291666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763657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3348487" y="1291666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18963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0" name="Gerade Verbindung mit Pfeil 9"/>
          <p:cNvCxnSpPr>
            <a:stCxn id="9" idx="2"/>
            <a:endCxn id="7" idx="6"/>
          </p:cNvCxnSpPr>
          <p:nvPr/>
        </p:nvCxnSpPr>
        <p:spPr>
          <a:xfrm flipH="1">
            <a:off x="4347588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12009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1"/>
          </p:cNvCxnSpPr>
          <p:nvPr/>
        </p:nvCxnSpPr>
        <p:spPr>
          <a:xfrm flipH="1" flipV="1">
            <a:off x="2166963" y="1581263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88331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2"/>
            <a:endCxn id="13" idx="6"/>
          </p:cNvCxnSpPr>
          <p:nvPr/>
        </p:nvCxnSpPr>
        <p:spPr>
          <a:xfrm flipH="1">
            <a:off x="3872262" y="202878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2"/>
            <a:endCxn id="11" idx="6"/>
          </p:cNvCxnSpPr>
          <p:nvPr/>
        </p:nvCxnSpPr>
        <p:spPr>
          <a:xfrm flipH="1">
            <a:off x="2895940" y="2028781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22" idx="7"/>
            <a:endCxn id="9" idx="4"/>
          </p:cNvCxnSpPr>
          <p:nvPr/>
        </p:nvCxnSpPr>
        <p:spPr>
          <a:xfrm flipV="1">
            <a:off x="3517560" y="1576351"/>
            <a:ext cx="1493369" cy="114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4718963" y="39403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9" idx="0"/>
          </p:cNvCxnSpPr>
          <p:nvPr/>
        </p:nvCxnSpPr>
        <p:spPr>
          <a:xfrm flipH="1">
            <a:off x="5010929" y="700619"/>
            <a:ext cx="639116" cy="306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148970" y="241378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20" idx="1"/>
            <a:endCxn id="24" idx="6"/>
          </p:cNvCxnSpPr>
          <p:nvPr/>
        </p:nvCxnSpPr>
        <p:spPr>
          <a:xfrm flipH="1">
            <a:off x="5578498" y="2567081"/>
            <a:ext cx="570472" cy="354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19144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995466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994567" y="2636991"/>
            <a:ext cx="583931" cy="569371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5" name="Gerade Verbindung mit Pfeil 24"/>
          <p:cNvCxnSpPr>
            <a:stCxn id="23" idx="2"/>
            <a:endCxn id="22" idx="6"/>
          </p:cNvCxnSpPr>
          <p:nvPr/>
        </p:nvCxnSpPr>
        <p:spPr>
          <a:xfrm flipH="1">
            <a:off x="3603075" y="2921677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4" idx="2"/>
            <a:endCxn id="23" idx="6"/>
          </p:cNvCxnSpPr>
          <p:nvPr/>
        </p:nvCxnSpPr>
        <p:spPr>
          <a:xfrm flipH="1">
            <a:off x="4579397" y="2921677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6148970" y="1827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7" idx="1"/>
            <a:endCxn id="24" idx="7"/>
          </p:cNvCxnSpPr>
          <p:nvPr/>
        </p:nvCxnSpPr>
        <p:spPr>
          <a:xfrm flipH="1">
            <a:off x="5492983" y="1980769"/>
            <a:ext cx="655987" cy="739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Abgerundete rechteckige Legende 36"/>
          <p:cNvSpPr/>
          <p:nvPr/>
        </p:nvSpPr>
        <p:spPr>
          <a:xfrm>
            <a:off x="5522179" y="700619"/>
            <a:ext cx="3205517" cy="926684"/>
          </a:xfrm>
          <a:prstGeom prst="wedgeRoundRectCallout">
            <a:avLst>
              <a:gd name="adj1" fmla="val -41817"/>
              <a:gd name="adj2" fmla="val 7439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smtClean="0"/>
              <a:t>(Konflikt in M5.txt lösen)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–f 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38" name="Oval 37"/>
          <p:cNvSpPr/>
          <p:nvPr/>
        </p:nvSpPr>
        <p:spPr>
          <a:xfrm>
            <a:off x="1064737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020043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0" name="Gerade Verbindung mit Pfeil 39"/>
          <p:cNvCxnSpPr>
            <a:stCxn id="39" idx="2"/>
            <a:endCxn id="38" idx="6"/>
          </p:cNvCxnSpPr>
          <p:nvPr/>
        </p:nvCxnSpPr>
        <p:spPr>
          <a:xfrm flipH="1">
            <a:off x="1648668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056521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2" name="Gerade Verbindung mit Pfeil 41"/>
          <p:cNvCxnSpPr>
            <a:stCxn id="41" idx="2"/>
            <a:endCxn id="39" idx="6"/>
          </p:cNvCxnSpPr>
          <p:nvPr/>
        </p:nvCxnSpPr>
        <p:spPr>
          <a:xfrm flipH="1">
            <a:off x="2603974" y="4451513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55622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4" name="Gerade Verbindung mit Pfeil 43"/>
          <p:cNvCxnSpPr>
            <a:stCxn id="43" idx="2"/>
            <a:endCxn id="41" idx="6"/>
          </p:cNvCxnSpPr>
          <p:nvPr/>
        </p:nvCxnSpPr>
        <p:spPr>
          <a:xfrm flipH="1">
            <a:off x="3640452" y="4451513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010928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6" name="Gerade Verbindung mit Pfeil 45"/>
          <p:cNvCxnSpPr>
            <a:stCxn id="45" idx="2"/>
            <a:endCxn id="43" idx="6"/>
          </p:cNvCxnSpPr>
          <p:nvPr/>
        </p:nvCxnSpPr>
        <p:spPr>
          <a:xfrm flipH="1">
            <a:off x="4639553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60397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F1</a:t>
            </a:r>
          </a:p>
        </p:txBody>
      </p:sp>
      <p:cxnSp>
        <p:nvCxnSpPr>
          <p:cNvPr id="48" name="Gerade Verbindung mit Pfeil 47"/>
          <p:cNvCxnSpPr>
            <a:stCxn id="47" idx="1"/>
          </p:cNvCxnSpPr>
          <p:nvPr/>
        </p:nvCxnSpPr>
        <p:spPr>
          <a:xfrm flipH="1" flipV="1">
            <a:off x="2458928" y="4741110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580296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0" name="Oval 49"/>
          <p:cNvSpPr/>
          <p:nvPr/>
        </p:nvSpPr>
        <p:spPr>
          <a:xfrm>
            <a:off x="4579397" y="4903942"/>
            <a:ext cx="583931" cy="569371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F3-M5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1" name="Gerade Verbindung mit Pfeil 50"/>
          <p:cNvCxnSpPr>
            <a:stCxn id="50" idx="2"/>
            <a:endCxn id="49" idx="6"/>
          </p:cNvCxnSpPr>
          <p:nvPr/>
        </p:nvCxnSpPr>
        <p:spPr>
          <a:xfrm flipH="1">
            <a:off x="4164227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9" idx="2"/>
            <a:endCxn id="47" idx="6"/>
          </p:cNvCxnSpPr>
          <p:nvPr/>
        </p:nvCxnSpPr>
        <p:spPr>
          <a:xfrm flipH="1">
            <a:off x="3187905" y="5188628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557993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4" name="Oval 53"/>
          <p:cNvSpPr/>
          <p:nvPr/>
        </p:nvSpPr>
        <p:spPr>
          <a:xfrm>
            <a:off x="655709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</a:t>
            </a:r>
          </a:p>
        </p:txBody>
      </p:sp>
      <p:cxnSp>
        <p:nvCxnSpPr>
          <p:cNvPr id="55" name="Gerade Verbindung mit Pfeil 54"/>
          <p:cNvCxnSpPr>
            <a:stCxn id="54" idx="2"/>
            <a:endCxn id="53" idx="6"/>
          </p:cNvCxnSpPr>
          <p:nvPr/>
        </p:nvCxnSpPr>
        <p:spPr>
          <a:xfrm flipH="1">
            <a:off x="6141924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53" idx="2"/>
            <a:endCxn id="50" idx="6"/>
          </p:cNvCxnSpPr>
          <p:nvPr/>
        </p:nvCxnSpPr>
        <p:spPr>
          <a:xfrm flipH="1">
            <a:off x="5163328" y="5188628"/>
            <a:ext cx="394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5589144" y="368527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60" name="Gerade Verbindung mit Pfeil 59"/>
          <p:cNvCxnSpPr>
            <a:stCxn id="58" idx="2"/>
            <a:endCxn id="45" idx="7"/>
          </p:cNvCxnSpPr>
          <p:nvPr/>
        </p:nvCxnSpPr>
        <p:spPr>
          <a:xfrm flipH="1">
            <a:off x="5509344" y="3991859"/>
            <a:ext cx="1010882" cy="258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4232246" y="5724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63" name="Gerade Verbindung mit Pfeil 62"/>
          <p:cNvCxnSpPr>
            <a:stCxn id="61" idx="0"/>
            <a:endCxn id="50" idx="4"/>
          </p:cNvCxnSpPr>
          <p:nvPr/>
        </p:nvCxnSpPr>
        <p:spPr>
          <a:xfrm flipH="1" flipV="1">
            <a:off x="4871363" y="5473313"/>
            <a:ext cx="291965" cy="251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6710122" y="574409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66" name="Gerade Verbindung mit Pfeil 65"/>
          <p:cNvCxnSpPr>
            <a:stCxn id="64" idx="0"/>
            <a:endCxn id="54" idx="5"/>
          </p:cNvCxnSpPr>
          <p:nvPr/>
        </p:nvCxnSpPr>
        <p:spPr>
          <a:xfrm flipH="1" flipV="1">
            <a:off x="7055510" y="5389931"/>
            <a:ext cx="585694" cy="354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87432" y="1744095"/>
            <a:ext cx="583931" cy="569371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2603974" y="39314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56" idx="2"/>
            <a:endCxn id="9" idx="1"/>
          </p:cNvCxnSpPr>
          <p:nvPr/>
        </p:nvCxnSpPr>
        <p:spPr>
          <a:xfrm>
            <a:off x="3535056" y="699727"/>
            <a:ext cx="1269422" cy="390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117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4505</Words>
  <Application>Microsoft Macintosh PowerPoint</Application>
  <PresentationFormat>Bildschirmpräsentation (4:3)</PresentationFormat>
  <Paragraphs>1936</Paragraphs>
  <Slides>134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134</vt:i4>
      </vt:variant>
    </vt:vector>
  </HeadingPairs>
  <TitlesOfParts>
    <vt:vector size="135" baseType="lpstr">
      <vt:lpstr>Office-Design</vt:lpstr>
      <vt:lpstr>Git Workshop</vt:lpstr>
      <vt:lpstr>PowerPoint-Präsentation</vt:lpstr>
      <vt:lpstr>Blobs, Trees, Commits und Tags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Git File Modes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Remotes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Merge &amp; Rebase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„Best Practice“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„Best Practice“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„Best(?) Practice“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„Best Practice“</vt:lpstr>
      <vt:lpstr>PowerPoint-Präsentation</vt:lpstr>
      <vt:lpstr>„Best(???) Practice“</vt:lpstr>
      <vt:lpstr>PowerPoint-Präsentation</vt:lpstr>
      <vt:lpstr>PowerPoint-Präsentation</vt:lpstr>
      <vt:lpstr>PowerPoint-Präsentation</vt:lpstr>
      <vt:lpstr>PowerPoint-Präsentation</vt:lpstr>
      <vt:lpstr>„Best Practice“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Conflicts</vt:lpstr>
      <vt:lpstr>PowerPoint-Präsentation</vt:lpstr>
      <vt:lpstr>PowerPoint-Präsentation</vt:lpstr>
      <vt:lpstr>PowerPoint-Präsentation</vt:lpstr>
      <vt:lpstr>PowerPoint-Präsentation</vt:lpstr>
      <vt:lpstr>„Best Practice“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Reset</vt:lpstr>
      <vt:lpstr>PowerPoint-Präsentation</vt:lpstr>
      <vt:lpstr>PowerPoint-Präsentation</vt:lpstr>
      <vt:lpstr>PowerPoint-Präsentation</vt:lpstr>
      <vt:lpstr>PowerPoint-Präsentation</vt:lpstr>
      <vt:lpstr>commit --amend </vt:lpstr>
      <vt:lpstr>PowerPoint-Präsentation</vt:lpstr>
      <vt:lpstr>PowerPoint-Präsentation</vt:lpstr>
      <vt:lpstr>Interactive Rebase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Der Stash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Submodule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Widder</dc:creator>
  <cp:lastModifiedBy>Oliver Widder</cp:lastModifiedBy>
  <cp:revision>524</cp:revision>
  <dcterms:created xsi:type="dcterms:W3CDTF">2014-04-27T06:45:06Z</dcterms:created>
  <dcterms:modified xsi:type="dcterms:W3CDTF">2014-05-09T09:49:47Z</dcterms:modified>
</cp:coreProperties>
</file>