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7" r:id="rId2"/>
    <p:sldId id="428" r:id="rId3"/>
    <p:sldId id="268" r:id="rId4"/>
    <p:sldId id="372" r:id="rId5"/>
    <p:sldId id="322" r:id="rId6"/>
    <p:sldId id="257" r:id="rId7"/>
    <p:sldId id="388" r:id="rId8"/>
    <p:sldId id="258" r:id="rId9"/>
    <p:sldId id="259" r:id="rId10"/>
    <p:sldId id="260" r:id="rId11"/>
    <p:sldId id="261" r:id="rId12"/>
    <p:sldId id="389" r:id="rId13"/>
    <p:sldId id="390" r:id="rId14"/>
    <p:sldId id="262" r:id="rId15"/>
    <p:sldId id="315" r:id="rId16"/>
    <p:sldId id="263" r:id="rId17"/>
    <p:sldId id="264" r:id="rId18"/>
    <p:sldId id="265" r:id="rId19"/>
    <p:sldId id="267" r:id="rId20"/>
    <p:sldId id="392" r:id="rId21"/>
    <p:sldId id="266" r:id="rId22"/>
    <p:sldId id="269" r:id="rId23"/>
    <p:sldId id="373" r:id="rId24"/>
    <p:sldId id="270" r:id="rId25"/>
    <p:sldId id="271" r:id="rId26"/>
    <p:sldId id="374" r:id="rId27"/>
    <p:sldId id="317" r:id="rId28"/>
    <p:sldId id="318" r:id="rId29"/>
    <p:sldId id="319" r:id="rId30"/>
    <p:sldId id="320" r:id="rId31"/>
    <p:sldId id="321" r:id="rId32"/>
    <p:sldId id="278" r:id="rId33"/>
    <p:sldId id="375" r:id="rId34"/>
    <p:sldId id="285" r:id="rId35"/>
    <p:sldId id="286" r:id="rId36"/>
    <p:sldId id="287" r:id="rId37"/>
    <p:sldId id="288" r:id="rId38"/>
    <p:sldId id="280" r:id="rId39"/>
    <p:sldId id="281" r:id="rId40"/>
    <p:sldId id="282" r:id="rId41"/>
    <p:sldId id="381" r:id="rId42"/>
    <p:sldId id="283" r:id="rId43"/>
    <p:sldId id="284" r:id="rId44"/>
    <p:sldId id="376" r:id="rId45"/>
    <p:sldId id="391" r:id="rId46"/>
    <p:sldId id="289" r:id="rId47"/>
    <p:sldId id="382" r:id="rId48"/>
    <p:sldId id="292" r:id="rId49"/>
    <p:sldId id="429" r:id="rId50"/>
    <p:sldId id="430" r:id="rId51"/>
    <p:sldId id="431" r:id="rId52"/>
    <p:sldId id="432" r:id="rId53"/>
    <p:sldId id="452" r:id="rId54"/>
    <p:sldId id="453" r:id="rId55"/>
    <p:sldId id="454" r:id="rId56"/>
    <p:sldId id="457" r:id="rId57"/>
    <p:sldId id="458" r:id="rId58"/>
    <p:sldId id="434" r:id="rId59"/>
    <p:sldId id="435" r:id="rId60"/>
    <p:sldId id="436" r:id="rId61"/>
    <p:sldId id="437" r:id="rId62"/>
    <p:sldId id="438" r:id="rId63"/>
    <p:sldId id="439" r:id="rId64"/>
    <p:sldId id="440" r:id="rId65"/>
    <p:sldId id="441" r:id="rId66"/>
    <p:sldId id="442" r:id="rId67"/>
    <p:sldId id="443" r:id="rId68"/>
    <p:sldId id="444" r:id="rId69"/>
    <p:sldId id="445" r:id="rId70"/>
    <p:sldId id="446" r:id="rId71"/>
    <p:sldId id="455" r:id="rId72"/>
    <p:sldId id="447" r:id="rId73"/>
    <p:sldId id="448" r:id="rId74"/>
    <p:sldId id="449" r:id="rId75"/>
    <p:sldId id="456" r:id="rId76"/>
    <p:sldId id="450" r:id="rId77"/>
    <p:sldId id="451" r:id="rId78"/>
    <p:sldId id="323" r:id="rId79"/>
    <p:sldId id="326" r:id="rId80"/>
    <p:sldId id="325" r:id="rId81"/>
    <p:sldId id="327" r:id="rId82"/>
    <p:sldId id="378" r:id="rId83"/>
    <p:sldId id="338" r:id="rId84"/>
    <p:sldId id="339" r:id="rId85"/>
    <p:sldId id="340" r:id="rId86"/>
    <p:sldId id="328" r:id="rId87"/>
    <p:sldId id="330" r:id="rId88"/>
    <p:sldId id="386" r:id="rId89"/>
    <p:sldId id="387" r:id="rId90"/>
    <p:sldId id="405" r:id="rId91"/>
    <p:sldId id="406" r:id="rId92"/>
    <p:sldId id="385" r:id="rId93"/>
    <p:sldId id="407" r:id="rId94"/>
    <p:sldId id="331" r:id="rId95"/>
    <p:sldId id="332" r:id="rId96"/>
    <p:sldId id="335" r:id="rId97"/>
    <p:sldId id="346" r:id="rId98"/>
    <p:sldId id="345" r:id="rId99"/>
    <p:sldId id="347" r:id="rId100"/>
    <p:sldId id="348" r:id="rId101"/>
    <p:sldId id="349" r:id="rId102"/>
    <p:sldId id="350" r:id="rId103"/>
    <p:sldId id="366" r:id="rId104"/>
    <p:sldId id="367" r:id="rId10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1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5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457200" y="489501"/>
            <a:ext cx="3670001" cy="6231973"/>
            <a:chOff x="457200" y="489502"/>
            <a:chExt cx="3670001" cy="5735378"/>
          </a:xfrm>
        </p:grpSpPr>
        <p:sp>
          <p:nvSpPr>
            <p:cNvPr id="6" name="Rechteck 5"/>
            <p:cNvSpPr/>
            <p:nvPr userDrawn="1"/>
          </p:nvSpPr>
          <p:spPr>
            <a:xfrm>
              <a:off x="457200" y="489502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de-DE" dirty="0" err="1" smtClean="0"/>
                <a:t>git-wks</a:t>
              </a:r>
              <a:endParaRPr lang="de-DE" dirty="0"/>
            </a:p>
          </p:txBody>
        </p:sp>
        <p:sp>
          <p:nvSpPr>
            <p:cNvPr id="7" name="Rechteck 6"/>
            <p:cNvSpPr/>
            <p:nvPr userDrawn="1"/>
          </p:nvSpPr>
          <p:spPr>
            <a:xfrm>
              <a:off x="457200" y="3433391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de-DE" dirty="0" smtClean="0"/>
                <a:t>local2</a:t>
              </a:r>
              <a:endParaRPr lang="de-DE" dirty="0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06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7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Remote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5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30031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201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 (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11" name="Rechteck 10"/>
          <p:cNvSpPr/>
          <p:nvPr userDrawn="1"/>
        </p:nvSpPr>
        <p:spPr>
          <a:xfrm>
            <a:off x="5258488" y="3611738"/>
            <a:ext cx="3428312" cy="3109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Store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sub</a:t>
            </a:r>
            <a:r>
              <a:rPr lang="de-DE" baseline="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89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baseline="0" dirty="0" smtClean="0"/>
              <a:t> 1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40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489501"/>
            <a:ext cx="3670001" cy="30331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6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2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79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876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231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423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859937"/>
            <a:ext cx="3428312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2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135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62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Hamburg, 9.5.2014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29166"/>
              <a:gd name="adj2" fmla="val -123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44960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64322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795404" y="1552245"/>
            <a:ext cx="668937" cy="4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417918" y="41062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5" idx="4"/>
          </p:cNvCxnSpPr>
          <p:nvPr/>
        </p:nvCxnSpPr>
        <p:spPr>
          <a:xfrm flipV="1">
            <a:off x="6349000" y="3347993"/>
            <a:ext cx="639116" cy="75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5011374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6518272" y="456609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5" idx="5"/>
          </p:cNvCxnSpPr>
          <p:nvPr/>
        </p:nvCxnSpPr>
        <p:spPr>
          <a:xfrm flipH="1" flipV="1">
            <a:off x="7194566" y="3264611"/>
            <a:ext cx="254788" cy="130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483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48006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8" idx="7"/>
          </p:cNvCxnSpPr>
          <p:nvPr/>
        </p:nvCxnSpPr>
        <p:spPr>
          <a:xfrm flipH="1">
            <a:off x="7678072" y="1552245"/>
            <a:ext cx="1016" cy="57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730707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3" idx="4"/>
          </p:cNvCxnSpPr>
          <p:nvPr/>
        </p:nvCxnSpPr>
        <p:spPr>
          <a:xfrm flipV="1">
            <a:off x="7661789" y="3344719"/>
            <a:ext cx="393764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5193665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3"/>
            <a:endCxn id="43" idx="3"/>
          </p:cNvCxnSpPr>
          <p:nvPr/>
        </p:nvCxnSpPr>
        <p:spPr>
          <a:xfrm flipV="1">
            <a:off x="7055828" y="3261337"/>
            <a:ext cx="793274" cy="476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60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51318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763587" y="2327830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262003" y="2612515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873086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04168" y="1398953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20527" y="12447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751609" y="1551353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4540369"/>
            <a:ext cx="3205517" cy="1664314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-d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: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20580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den </a:t>
            </a:r>
            <a:r>
              <a:rPr lang="de-DE" dirty="0" err="1" smtClean="0"/>
              <a:t>master</a:t>
            </a:r>
            <a:r>
              <a:rPr lang="de-DE" dirty="0" smtClean="0"/>
              <a:t> mit den </a:t>
            </a:r>
            <a:r>
              <a:rPr lang="de-DE" dirty="0" err="1" smtClean="0"/>
              <a:t>Bugfixes</a:t>
            </a:r>
            <a:r>
              <a:rPr lang="de-DE" dirty="0" smtClean="0"/>
              <a:t> aus einem Release-</a:t>
            </a:r>
            <a:r>
              <a:rPr lang="de-DE" dirty="0" err="1" smtClean="0"/>
              <a:t>Branch</a:t>
            </a:r>
            <a:r>
              <a:rPr lang="de-DE" dirty="0" smtClean="0"/>
              <a:t> aktuell hallten?</a:t>
            </a:r>
          </a:p>
        </p:txBody>
      </p:sp>
    </p:spTree>
    <p:extLst>
      <p:ext uri="{BB962C8B-B14F-4D97-AF65-F5344CB8AC3E}">
        <p14:creationId xmlns:p14="http://schemas.microsoft.com/office/powerpoint/2010/main" val="17652913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563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3869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72494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80347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927800" y="381176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9448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64278" y="381176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4754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63379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4446" y="35287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918685" y="381176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2531" y="35303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838377" y="381340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39812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816462" y="3815038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11474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823743" y="3816675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27800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82754" y="4101361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04122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0322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88053" y="454887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58529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87154" y="454887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78221" y="426583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442460" y="454887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6306" y="42674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62152" y="455051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511731" y="4548879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74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340237" y="4548879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322159" y="4101360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933242" y="25812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64324" y="2887798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80683" y="27336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811765" y="3040198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29" idx="0"/>
          </p:cNvCxnSpPr>
          <p:nvPr/>
        </p:nvCxnSpPr>
        <p:spPr>
          <a:xfrm flipH="1">
            <a:off x="4195189" y="4013067"/>
            <a:ext cx="225080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756306" y="52944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9" idx="0"/>
          </p:cNvCxnSpPr>
          <p:nvPr/>
        </p:nvCxnSpPr>
        <p:spPr>
          <a:xfrm flipV="1">
            <a:off x="7687388" y="4836838"/>
            <a:ext cx="328833" cy="457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bgerundete rechteckige Legende 50"/>
          <p:cNvSpPr/>
          <p:nvPr/>
        </p:nvSpPr>
        <p:spPr>
          <a:xfrm>
            <a:off x="2170058" y="2322919"/>
            <a:ext cx="2164696" cy="821390"/>
          </a:xfrm>
          <a:prstGeom prst="wedgeRoundRectCallout">
            <a:avLst>
              <a:gd name="adj1" fmla="val 57317"/>
              <a:gd name="adj2" fmla="val 1188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4980172" y="1205184"/>
            <a:ext cx="2164696" cy="821390"/>
          </a:xfrm>
          <a:prstGeom prst="wedgeRoundRectCallout">
            <a:avLst>
              <a:gd name="adj1" fmla="val 103849"/>
              <a:gd name="adj2" fmla="val 2645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183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30338" y="3332750"/>
            <a:ext cx="2543301" cy="642368"/>
          </a:xfrm>
          <a:prstGeom prst="wedgeRoundRectCallout">
            <a:avLst>
              <a:gd name="adj1" fmla="val 96187"/>
              <a:gd name="adj2" fmla="val -1261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“</a:t>
            </a: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“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15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Zeige den Inhalt eines </a:t>
            </a:r>
            <a:r>
              <a:rPr lang="de-DE" b="1" dirty="0" err="1" smtClean="0">
                <a:latin typeface="Courier New"/>
                <a:cs typeface="Courier New"/>
              </a:rPr>
              <a:t>Commits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HEAD</a:t>
            </a:r>
          </a:p>
          <a:p>
            <a:r>
              <a:rPr lang="nl-NL" sz="1200" b="1" dirty="0">
                <a:latin typeface="Courier New"/>
                <a:cs typeface="Courier New"/>
              </a:rPr>
              <a:t>tree da754751b74e4e4c8d5cb9d8c56d6562aa54160a</a:t>
            </a:r>
          </a:p>
          <a:p>
            <a:r>
              <a:rPr lang="en-US" sz="1200" b="1" dirty="0">
                <a:latin typeface="Courier New"/>
                <a:cs typeface="Courier New"/>
              </a:rPr>
              <a:t>parent 2196df43a762b65072fbf9efc2bcf2d863466b62</a:t>
            </a:r>
          </a:p>
          <a:p>
            <a:r>
              <a:rPr lang="en-US" sz="1200" b="1" dirty="0">
                <a:latin typeface="Courier New"/>
                <a:cs typeface="Courier New"/>
              </a:rPr>
              <a:t>author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</a:p>
          <a:p>
            <a:r>
              <a:rPr lang="en-US" sz="1200" b="1" dirty="0">
                <a:latin typeface="Courier New"/>
                <a:cs typeface="Courier New"/>
              </a:rPr>
              <a:t>committer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  <a:endParaRPr lang="de-DE" sz="1200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da754</a:t>
            </a:r>
          </a:p>
          <a:p>
            <a:r>
              <a:rPr lang="nl-NL" sz="1200" b="1" dirty="0">
                <a:latin typeface="Courier New"/>
                <a:cs typeface="Courier New"/>
              </a:rPr>
              <a:t>100644 </a:t>
            </a:r>
            <a:r>
              <a:rPr lang="nl-NL" sz="1200" b="1" dirty="0" err="1">
                <a:latin typeface="Courier New"/>
                <a:cs typeface="Courier New"/>
              </a:rPr>
              <a:t>blob</a:t>
            </a:r>
            <a:r>
              <a:rPr lang="nl-NL" sz="1200" b="1" dirty="0">
                <a:latin typeface="Courier New"/>
                <a:cs typeface="Courier New"/>
              </a:rPr>
              <a:t> aa92882e75bb267c95f24806ef9b724e52b7e07e	</a:t>
            </a:r>
            <a:r>
              <a:rPr lang="nl-NL" sz="1200" b="1" dirty="0" err="1">
                <a:latin typeface="Courier New"/>
                <a:cs typeface="Courier New"/>
              </a:rPr>
              <a:t>README.md</a:t>
            </a:r>
            <a:endParaRPr lang="nl-NL" sz="1200" b="1" dirty="0">
              <a:latin typeface="Courier New"/>
              <a:cs typeface="Courier New"/>
            </a:endParaRPr>
          </a:p>
          <a:p>
            <a:r>
              <a:rPr lang="nb-NO" sz="1200" b="1" dirty="0">
                <a:latin typeface="Courier New"/>
                <a:cs typeface="Courier New"/>
              </a:rPr>
              <a:t>100644 </a:t>
            </a:r>
            <a:r>
              <a:rPr lang="nb-NO" sz="1200" b="1" dirty="0" err="1">
                <a:latin typeface="Courier New"/>
                <a:cs typeface="Courier New"/>
              </a:rPr>
              <a:t>blob</a:t>
            </a:r>
            <a:r>
              <a:rPr lang="nb-NO" sz="1200" b="1" dirty="0">
                <a:latin typeface="Courier New"/>
                <a:cs typeface="Courier New"/>
              </a:rPr>
              <a:t> 94954abda49de8615a048f8d2e64b5de848e27a1	</a:t>
            </a:r>
            <a:r>
              <a:rPr lang="nb-NO" sz="1200" b="1" dirty="0" err="1" smtClean="0">
                <a:latin typeface="Courier New"/>
                <a:cs typeface="Courier New"/>
              </a:rPr>
              <a:t>hello.txt</a:t>
            </a:r>
            <a:endParaRPr lang="de-DE" sz="1200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oder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HEAD Reference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 .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/HEAD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13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File Modes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2023" y="1493979"/>
            <a:ext cx="8111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0100000000000000 (040000): Directory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1000000110100100 (100644): Regular non-executable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1000000110110100 (100664): Regular non-executable group-writeable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1000000111101101 (100755): Regular 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1010000000000000 (120000): Symbolic link</a:t>
            </a:r>
          </a:p>
          <a:p>
            <a:r>
              <a:rPr lang="en-US" sz="1400" b="1" dirty="0">
                <a:latin typeface="Courier New"/>
                <a:cs typeface="Courier New"/>
              </a:rPr>
              <a:t>1110000000000000 (160000): </a:t>
            </a:r>
            <a:r>
              <a:rPr lang="en-US" sz="1400" b="1" dirty="0" err="1">
                <a:latin typeface="Courier New"/>
                <a:cs typeface="Courier New"/>
              </a:rPr>
              <a:t>Gitlink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975" y="3316179"/>
            <a:ext cx="86859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ourier New"/>
                <a:cs typeface="Courier New"/>
              </a:rPr>
              <a:t>32-bit </a:t>
            </a:r>
            <a:r>
              <a:rPr lang="de-DE" sz="1400" b="1" dirty="0" err="1">
                <a:latin typeface="Courier New"/>
                <a:cs typeface="Courier New"/>
              </a:rPr>
              <a:t>mode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err="1">
                <a:latin typeface="Courier New"/>
                <a:cs typeface="Courier New"/>
              </a:rPr>
              <a:t>split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into</a:t>
            </a:r>
            <a:r>
              <a:rPr lang="de-DE" sz="1400" b="1" dirty="0">
                <a:latin typeface="Courier New"/>
                <a:cs typeface="Courier New"/>
              </a:rPr>
              <a:t> (high </a:t>
            </a:r>
            <a:r>
              <a:rPr lang="de-DE" sz="1400" b="1" dirty="0" err="1">
                <a:latin typeface="Courier New"/>
                <a:cs typeface="Courier New"/>
              </a:rPr>
              <a:t>to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low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bits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4-bit </a:t>
            </a:r>
            <a:r>
              <a:rPr lang="de-DE" sz="1400" b="1" dirty="0" err="1">
                <a:latin typeface="Courier New"/>
                <a:cs typeface="Courier New"/>
              </a:rPr>
              <a:t>object</a:t>
            </a:r>
            <a:r>
              <a:rPr lang="de-DE" sz="1400" b="1" dirty="0">
                <a:latin typeface="Courier New"/>
                <a:cs typeface="Courier New"/>
              </a:rPr>
              <a:t> type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valid </a:t>
            </a:r>
            <a:r>
              <a:rPr lang="de-DE" sz="1400" b="1" dirty="0" err="1">
                <a:latin typeface="Courier New"/>
                <a:cs typeface="Courier New"/>
              </a:rPr>
              <a:t>values</a:t>
            </a:r>
            <a:r>
              <a:rPr lang="de-DE" sz="1400" b="1" dirty="0">
                <a:latin typeface="Courier New"/>
                <a:cs typeface="Courier New"/>
              </a:rPr>
              <a:t> in </a:t>
            </a:r>
            <a:r>
              <a:rPr lang="de-DE" sz="1400" b="1" dirty="0" err="1">
                <a:latin typeface="Courier New"/>
                <a:cs typeface="Courier New"/>
              </a:rPr>
              <a:t>binary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1000 (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</a:t>
            </a:r>
            <a:r>
              <a:rPr lang="de-DE" sz="1400" b="1" dirty="0">
                <a:latin typeface="Courier New"/>
                <a:cs typeface="Courier New"/>
              </a:rPr>
              <a:t>), 1010 (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link)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1110 (</a:t>
            </a:r>
            <a:r>
              <a:rPr lang="de-DE" sz="1400" b="1" dirty="0" err="1">
                <a:latin typeface="Courier New"/>
                <a:cs typeface="Courier New"/>
              </a:rPr>
              <a:t>gitlink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3-bit </a:t>
            </a:r>
            <a:r>
              <a:rPr lang="de-DE" sz="1400" b="1" dirty="0" err="1">
                <a:latin typeface="Courier New"/>
                <a:cs typeface="Courier New"/>
              </a:rPr>
              <a:t>unused</a:t>
            </a:r>
            <a:endParaRPr lang="de-DE" sz="1400" b="1" dirty="0">
              <a:latin typeface="Courier New"/>
              <a:cs typeface="Courier New"/>
            </a:endParaRP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9-bit </a:t>
            </a:r>
            <a:r>
              <a:rPr lang="de-DE" sz="1400" b="1" dirty="0" err="1">
                <a:latin typeface="Courier New"/>
                <a:cs typeface="Courier New"/>
              </a:rPr>
              <a:t>unix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permission</a:t>
            </a:r>
            <a:r>
              <a:rPr lang="de-DE" sz="1400" b="1" dirty="0">
                <a:latin typeface="Courier New"/>
                <a:cs typeface="Courier New"/>
              </a:rPr>
              <a:t>. </a:t>
            </a:r>
            <a:r>
              <a:rPr lang="de-DE" sz="1400" b="1" dirty="0" err="1">
                <a:latin typeface="Courier New"/>
                <a:cs typeface="Courier New"/>
              </a:rPr>
              <a:t>Only</a:t>
            </a:r>
            <a:r>
              <a:rPr lang="de-DE" sz="1400" b="1" dirty="0">
                <a:latin typeface="Courier New"/>
                <a:cs typeface="Courier New"/>
              </a:rPr>
              <a:t> 0755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0644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valid </a:t>
            </a:r>
            <a:r>
              <a:rPr lang="de-DE" sz="1400" b="1" dirty="0" err="1">
                <a:latin typeface="Courier New"/>
                <a:cs typeface="Courier New"/>
              </a:rPr>
              <a:t>for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files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links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gitlinks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have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value</a:t>
            </a:r>
            <a:r>
              <a:rPr lang="de-DE" sz="1400" b="1" dirty="0">
                <a:latin typeface="Courier New"/>
                <a:cs typeface="Courier New"/>
              </a:rPr>
              <a:t> 0 in </a:t>
            </a:r>
            <a:r>
              <a:rPr lang="de-DE" sz="1400" b="1" dirty="0" err="1">
                <a:latin typeface="Courier New"/>
                <a:cs typeface="Courier New"/>
              </a:rPr>
              <a:t>this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field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17292" y="4613365"/>
            <a:ext cx="1372238" cy="642368"/>
          </a:xfrm>
          <a:prstGeom prst="wedgeRoundRectCallout">
            <a:avLst>
              <a:gd name="adj1" fmla="val -26153"/>
              <a:gd name="adj2" fmla="val -1215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foo</a:t>
            </a:r>
            <a:r>
              <a:rPr lang="de-DE" dirty="0" smtClean="0"/>
              <a:t> &gt;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660334" y="2945986"/>
            <a:ext cx="1372238" cy="642368"/>
          </a:xfrm>
          <a:prstGeom prst="wedgeRoundRectCallout">
            <a:avLst>
              <a:gd name="adj1" fmla="val 47252"/>
              <a:gd name="adj2" fmla="val -117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35" name="Oval 3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winkelte Verbindung 37"/>
          <p:cNvCxnSpPr>
            <a:stCxn id="37" idx="1"/>
            <a:endCxn id="35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32572" y="4006606"/>
            <a:ext cx="1372238" cy="642368"/>
          </a:xfrm>
          <a:prstGeom prst="wedgeRoundRectCallout">
            <a:avLst>
              <a:gd name="adj1" fmla="val 77039"/>
              <a:gd name="adj2" fmla="val -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2251580" y="5018306"/>
            <a:ext cx="2741031" cy="642368"/>
          </a:xfrm>
          <a:prstGeom prst="wedgeRoundRectCallout">
            <a:avLst>
              <a:gd name="adj1" fmla="val -61259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endParaRPr lang="de-DE" dirty="0" smtClean="0"/>
          </a:p>
          <a:p>
            <a:r>
              <a:rPr lang="de-DE" dirty="0" smtClean="0"/>
              <a:t>echo </a:t>
            </a:r>
            <a:r>
              <a:rPr lang="de-DE" dirty="0" err="1" smtClean="0"/>
              <a:t>baz</a:t>
            </a:r>
            <a:r>
              <a:rPr lang="de-DE" dirty="0" smtClean="0"/>
              <a:t> &gt;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127478" y="3455957"/>
            <a:ext cx="1470982" cy="642368"/>
          </a:xfrm>
          <a:prstGeom prst="wedgeRoundRectCallout">
            <a:avLst>
              <a:gd name="adj1" fmla="val -21562"/>
              <a:gd name="adj2" fmla="val -1579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553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02472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667614" y="5224209"/>
            <a:ext cx="1470982" cy="642368"/>
          </a:xfrm>
          <a:prstGeom prst="wedgeRoundRectCallout">
            <a:avLst>
              <a:gd name="adj1" fmla="val 36991"/>
              <a:gd name="adj2" fmla="val -1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6235" y="1099758"/>
            <a:ext cx="84701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Working Directory, </a:t>
            </a:r>
            <a:r>
              <a:rPr lang="de-DE" dirty="0"/>
              <a:t>Index, </a:t>
            </a:r>
            <a:r>
              <a:rPr lang="de-DE" dirty="0" err="1"/>
              <a:t>Objectstore</a:t>
            </a:r>
            <a:r>
              <a:rPr lang="de-DE" dirty="0"/>
              <a:t> und die 4 Objekttypen: Commit, </a:t>
            </a:r>
            <a:r>
              <a:rPr lang="de-DE" dirty="0" err="1"/>
              <a:t>Tree</a:t>
            </a:r>
            <a:r>
              <a:rPr lang="de-DE" dirty="0"/>
              <a:t>, </a:t>
            </a:r>
            <a:r>
              <a:rPr lang="de-DE" dirty="0" err="1"/>
              <a:t>Blob</a:t>
            </a:r>
            <a:r>
              <a:rPr lang="de-DE" dirty="0"/>
              <a:t>, Tag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Commit </a:t>
            </a:r>
            <a:r>
              <a:rPr lang="de-DE" dirty="0"/>
              <a:t>und Commit </a:t>
            </a:r>
            <a:r>
              <a:rPr lang="de-DE" dirty="0" smtClean="0"/>
              <a:t>–</a:t>
            </a:r>
            <a:r>
              <a:rPr lang="de-DE" dirty="0" err="1" smtClean="0"/>
              <a:t>amend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Git</a:t>
            </a:r>
            <a:r>
              <a:rPr lang="de-DE" dirty="0"/>
              <a:t>-Referenzen: </a:t>
            </a:r>
            <a:r>
              <a:rPr lang="de-DE" dirty="0" err="1"/>
              <a:t>Branches</a:t>
            </a:r>
            <a:r>
              <a:rPr lang="de-DE" dirty="0"/>
              <a:t>, Tags, HEAD, ORIG_HEAD, FETCH_HEAD, </a:t>
            </a:r>
            <a:r>
              <a:rPr lang="de-DE" dirty="0" err="1"/>
              <a:t>Reflog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Branches</a:t>
            </a:r>
            <a:r>
              <a:rPr lang="de-DE" dirty="0"/>
              <a:t>, </a:t>
            </a:r>
            <a:r>
              <a:rPr lang="de-DE" dirty="0" err="1"/>
              <a:t>Checkout</a:t>
            </a:r>
            <a:r>
              <a:rPr lang="de-DE" dirty="0"/>
              <a:t> und </a:t>
            </a:r>
            <a:r>
              <a:rPr lang="de-DE" dirty="0" err="1"/>
              <a:t>detached</a:t>
            </a:r>
            <a:r>
              <a:rPr lang="de-DE" dirty="0"/>
              <a:t> HEAD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Soft</a:t>
            </a:r>
            <a:r>
              <a:rPr lang="de-DE" dirty="0"/>
              <a:t>, </a:t>
            </a:r>
            <a:r>
              <a:rPr lang="de-DE" dirty="0" err="1"/>
              <a:t>hard</a:t>
            </a:r>
            <a:r>
              <a:rPr lang="de-DE" dirty="0"/>
              <a:t> und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Merge</a:t>
            </a:r>
            <a:r>
              <a:rPr lang="de-DE" dirty="0"/>
              <a:t> </a:t>
            </a:r>
            <a:r>
              <a:rPr lang="de-DE" dirty="0" smtClean="0"/>
              <a:t>und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Fetch</a:t>
            </a:r>
            <a:r>
              <a:rPr lang="de-DE" dirty="0"/>
              <a:t>, Pull und Push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Der </a:t>
            </a:r>
            <a:r>
              <a:rPr lang="de-DE" dirty="0" err="1"/>
              <a:t>Stash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Cherry</a:t>
            </a:r>
            <a:r>
              <a:rPr lang="de-DE" dirty="0"/>
              <a:t>-Pick und </a:t>
            </a:r>
            <a:r>
              <a:rPr lang="de-DE" dirty="0" err="1" smtClean="0"/>
              <a:t>revert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560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Wiederherstellen des </a:t>
            </a:r>
            <a:r>
              <a:rPr lang="de-DE" b="1" dirty="0" err="1" smtClean="0">
                <a:latin typeface="Courier New"/>
                <a:cs typeface="Courier New"/>
              </a:rPr>
              <a:t>Workdir</a:t>
            </a:r>
            <a:r>
              <a:rPr lang="de-DE" b="1" dirty="0" smtClean="0">
                <a:latin typeface="Courier New"/>
                <a:cs typeface="Courier New"/>
              </a:rPr>
              <a:t> eines beliebigen Commit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458a1 # </a:t>
            </a:r>
            <a:r>
              <a:rPr lang="de-DE" b="1" dirty="0" err="1" smtClean="0">
                <a:latin typeface="Courier New"/>
                <a:cs typeface="Courier New"/>
              </a:rPr>
              <a:t>detached</a:t>
            </a:r>
            <a:r>
              <a:rPr lang="de-DE" b="1" dirty="0" smtClean="0">
                <a:latin typeface="Courier New"/>
                <a:cs typeface="Courier New"/>
              </a:rPr>
              <a:t> HEAD!!!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Eine Datei aus einem Commit holen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slides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git-wks.pptx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91279"/>
            <a:chOff x="5626756" y="4200235"/>
            <a:chExt cx="1015463" cy="1391279"/>
          </a:xfrm>
        </p:grpSpPr>
        <p:sp>
          <p:nvSpPr>
            <p:cNvPr id="8" name="Oval 7"/>
            <p:cNvSpPr/>
            <p:nvPr/>
          </p:nvSpPr>
          <p:spPr>
            <a:xfrm>
              <a:off x="5626756" y="4627964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  <a:latin typeface="Courier New"/>
                  <a:cs typeface="Courier New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/>
                <a:t>bfe0a</a:t>
              </a:r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17070"/>
            <a:ext cx="512665" cy="13780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ierung 53"/>
          <p:cNvGrpSpPr/>
          <p:nvPr/>
        </p:nvGrpSpPr>
        <p:grpSpPr>
          <a:xfrm>
            <a:off x="5342970" y="580951"/>
            <a:ext cx="1299249" cy="1063621"/>
            <a:chOff x="452549" y="1270407"/>
            <a:chExt cx="1751792" cy="1283732"/>
          </a:xfrm>
        </p:grpSpPr>
        <p:sp>
          <p:nvSpPr>
            <p:cNvPr id="55" name="Rechteck 5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  <a:solidFill>
              <a:srgbClr val="FAC09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b67eb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552958" y="2800063"/>
            <a:ext cx="1470982" cy="642368"/>
          </a:xfrm>
          <a:prstGeom prst="wedgeRoundRectCallout">
            <a:avLst>
              <a:gd name="adj1" fmla="val 89589"/>
              <a:gd name="adj2" fmla="val -25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tag –a </a:t>
            </a:r>
            <a:r>
              <a:rPr lang="de-DE" dirty="0" err="1" smtClean="0"/>
              <a:t>aTag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9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Remotes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Bare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erzeugen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init</a:t>
            </a:r>
            <a:r>
              <a:rPr lang="de-DE" b="1" dirty="0" smtClean="0">
                <a:latin typeface="Courier New"/>
                <a:cs typeface="Courier New"/>
              </a:rPr>
              <a:t> --bare 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</a:t>
            </a:r>
            <a:r>
              <a:rPr lang="de-DE" b="1" dirty="0" err="1" smtClean="0">
                <a:latin typeface="Courier New"/>
                <a:cs typeface="Courier New"/>
              </a:rPr>
              <a:t>git-wks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Auf Start gehen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uebung0</a:t>
            </a: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/uebung0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72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56030" y="77749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930782"/>
            <a:ext cx="468475" cy="37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556030" y="1436242"/>
            <a:ext cx="17358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10" idx="1"/>
            <a:endCxn id="5" idx="5"/>
          </p:cNvCxnSpPr>
          <p:nvPr/>
        </p:nvCxnSpPr>
        <p:spPr>
          <a:xfrm flipH="1" flipV="1">
            <a:off x="2002040" y="1506152"/>
            <a:ext cx="55399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2557358" y="2590477"/>
            <a:ext cx="1953511" cy="642368"/>
          </a:xfrm>
          <a:prstGeom prst="wedgeRoundRectCallout">
            <a:avLst>
              <a:gd name="adj1" fmla="val -14058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 rechteckige Legende 21"/>
          <p:cNvSpPr/>
          <p:nvPr/>
        </p:nvSpPr>
        <p:spPr>
          <a:xfrm>
            <a:off x="3024503" y="2730061"/>
            <a:ext cx="1953511" cy="642368"/>
          </a:xfrm>
          <a:prstGeom prst="wedgeRoundRectCallout">
            <a:avLst>
              <a:gd name="adj1" fmla="val 33021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</a:t>
            </a:r>
            <a:r>
              <a:rPr lang="de-DE" dirty="0" err="1" smtClean="0"/>
              <a:t>u</a:t>
            </a:r>
            <a:r>
              <a:rPr lang="de-DE" dirty="0" smtClean="0"/>
              <a:t> uebung0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Default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symbolic-ref</a:t>
            </a:r>
            <a:r>
              <a:rPr lang="de-DE" b="1" dirty="0" smtClean="0">
                <a:latin typeface="Courier New"/>
                <a:cs typeface="Courier New"/>
              </a:rPr>
              <a:t> HEAD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heads</a:t>
            </a:r>
            <a:r>
              <a:rPr lang="de-DE" b="1" dirty="0" smtClean="0">
                <a:latin typeface="Courier New"/>
                <a:cs typeface="Courier New"/>
              </a:rPr>
              <a:t>/uebung0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oder vi HEAD und 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etzen auf: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heads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/uebung0 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			  (oder Editor nach Wahl ;)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local2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umbenennen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rename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7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39245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493893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3988433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141725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480609" y="4545884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26" idx="6"/>
          </p:cNvCxnSpPr>
          <p:nvPr/>
        </p:nvCxnSpPr>
        <p:spPr>
          <a:xfrm flipH="1" flipV="1">
            <a:off x="1939808" y="4209208"/>
            <a:ext cx="540801" cy="48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1365924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608893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Trees</a:t>
            </a:r>
            <a:r>
              <a:rPr lang="de-DE" dirty="0" smtClean="0"/>
              <a:t>, </a:t>
            </a:r>
            <a:r>
              <a:rPr lang="de-DE" dirty="0" err="1" smtClean="0"/>
              <a:t>Commits</a:t>
            </a:r>
            <a:r>
              <a:rPr lang="de-DE" dirty="0" smtClean="0"/>
              <a:t> und Tags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7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277646" y="2370144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087555" y="587700"/>
            <a:ext cx="540801" cy="15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 rechteckige Legende 35"/>
          <p:cNvSpPr/>
          <p:nvPr/>
        </p:nvSpPr>
        <p:spPr>
          <a:xfrm>
            <a:off x="2914743" y="1948109"/>
            <a:ext cx="2165459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sp>
        <p:nvSpPr>
          <p:cNvPr id="38" name="Abgerundete rechteckige Legende 37"/>
          <p:cNvSpPr/>
          <p:nvPr/>
        </p:nvSpPr>
        <p:spPr>
          <a:xfrm>
            <a:off x="2914744" y="2771176"/>
            <a:ext cx="1470982" cy="642368"/>
          </a:xfrm>
          <a:prstGeom prst="wedgeRoundRectCallout">
            <a:avLst>
              <a:gd name="adj1" fmla="val -12631"/>
              <a:gd name="adj2" fmla="val -102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fast </a:t>
            </a:r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&amp;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uebung1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2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8" idx="1"/>
            <a:endCxn id="36" idx="6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6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3016932" y="2637467"/>
            <a:ext cx="2213907" cy="642368"/>
          </a:xfrm>
          <a:prstGeom prst="wedgeRoundRectCallout">
            <a:avLst>
              <a:gd name="adj1" fmla="val -61612"/>
              <a:gd name="adj2" fmla="val -30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</a:t>
            </a:r>
            <a:r>
              <a:rPr lang="de-DE" dirty="0" err="1" smtClean="0"/>
              <a:t>u</a:t>
            </a:r>
            <a:r>
              <a:rPr lang="de-DE" dirty="0" smtClean="0"/>
              <a:t> uebung1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377321" y="493684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" name="Gerade Verbindung mit Pfeil 2"/>
          <p:cNvCxnSpPr>
            <a:endCxn id="17" idx="6"/>
          </p:cNvCxnSpPr>
          <p:nvPr/>
        </p:nvCxnSpPr>
        <p:spPr>
          <a:xfrm flipH="1" flipV="1">
            <a:off x="1731904" y="4683415"/>
            <a:ext cx="645417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</a:t>
            </a:r>
            <a:r>
              <a:rPr lang="de-DE" dirty="0"/>
              <a:t>n</a:t>
            </a:r>
            <a:r>
              <a:rPr lang="de-DE" dirty="0" smtClean="0"/>
              <a:t>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80885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 rechteckige Legende 32"/>
          <p:cNvSpPr/>
          <p:nvPr/>
        </p:nvSpPr>
        <p:spPr>
          <a:xfrm>
            <a:off x="3951222" y="5159052"/>
            <a:ext cx="3581492" cy="1542005"/>
          </a:xfrm>
          <a:prstGeom prst="wedgeRoundRectCallout">
            <a:avLst>
              <a:gd name="adj1" fmla="val -79211"/>
              <a:gd name="adj2" fmla="val -1668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Gerade Verbindung mit Pfeil 43"/>
          <p:cNvCxnSpPr>
            <a:stCxn id="43" idx="4"/>
            <a:endCxn id="42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293259" y="1310094"/>
            <a:ext cx="189644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5" idx="1"/>
            <a:endCxn id="43" idx="6"/>
          </p:cNvCxnSpPr>
          <p:nvPr/>
        </p:nvCxnSpPr>
        <p:spPr>
          <a:xfrm flipH="1">
            <a:off x="1647842" y="1463386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8" name="Gerade Verbindung mit Pfeil 47"/>
          <p:cNvCxnSpPr>
            <a:stCxn id="47" idx="1"/>
            <a:endCxn id="43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706668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293259" y="1835658"/>
            <a:ext cx="199863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6" idx="6"/>
          </p:cNvCxnSpPr>
          <p:nvPr/>
        </p:nvCxnSpPr>
        <p:spPr>
          <a:xfrm flipH="1">
            <a:off x="1647842" y="1988950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00990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1163200"/>
            <a:ext cx="378659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4453793" y="4165412"/>
            <a:ext cx="3581492" cy="1542005"/>
          </a:xfrm>
          <a:prstGeom prst="wedgeRoundRectCallout">
            <a:avLst>
              <a:gd name="adj1" fmla="val -73505"/>
              <a:gd name="adj2" fmla="val -1265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smtClean="0">
                <a:sym typeface="Wingdings"/>
              </a:rPr>
              <a:t> </a:t>
            </a:r>
            <a:r>
              <a:rPr lang="de-DE" dirty="0" err="1" smtClean="0">
                <a:sym typeface="Wingdings"/>
              </a:rPr>
              <a:t>error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33" idx="1"/>
            <a:endCxn id="36" idx="6"/>
          </p:cNvCxnSpPr>
          <p:nvPr/>
        </p:nvCxnSpPr>
        <p:spPr>
          <a:xfrm flipH="1" flipV="1">
            <a:off x="1647842" y="2120344"/>
            <a:ext cx="646082" cy="226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642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### Auf Start gehen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 paar nützliche Shortcuts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alias.l</a:t>
            </a:r>
            <a:r>
              <a:rPr lang="de-DE" b="1" dirty="0">
                <a:latin typeface="Courier New"/>
                <a:cs typeface="Courier New"/>
              </a:rPr>
              <a:t> </a:t>
            </a:r>
          </a:p>
          <a:p>
            <a:r>
              <a:rPr lang="de-DE" b="1" dirty="0">
                <a:latin typeface="Courier New"/>
                <a:cs typeface="Courier New"/>
              </a:rPr>
              <a:t>	"log --graph --</a:t>
            </a:r>
            <a:r>
              <a:rPr lang="de-DE" b="1" dirty="0" err="1">
                <a:latin typeface="Courier New"/>
                <a:cs typeface="Courier New"/>
              </a:rPr>
              <a:t>oneline</a:t>
            </a:r>
            <a:r>
              <a:rPr lang="de-DE" b="1" dirty="0">
                <a:latin typeface="Courier New"/>
                <a:cs typeface="Courier New"/>
              </a:rPr>
              <a:t> --color --</a:t>
            </a:r>
            <a:r>
              <a:rPr lang="de-DE" b="1" dirty="0" err="1">
                <a:latin typeface="Courier New"/>
                <a:cs typeface="Courier New"/>
              </a:rPr>
              <a:t>decorate</a:t>
            </a:r>
            <a:r>
              <a:rPr lang="de-DE" b="1" dirty="0">
                <a:latin typeface="Courier New"/>
                <a:cs typeface="Courier New"/>
              </a:rPr>
              <a:t>“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alias.s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status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92275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180232" y="70332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856616"/>
            <a:ext cx="264967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959228" y="1182152"/>
            <a:ext cx="1470982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Localen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gefetchten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7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925644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475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84976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1477976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17260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72652" y="98801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 flipV="1">
            <a:off x="6585386" y="1115564"/>
            <a:ext cx="487266" cy="2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16962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092208" y="2251737"/>
            <a:ext cx="174072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33" idx="4"/>
          </p:cNvCxnSpPr>
          <p:nvPr/>
        </p:nvCxnSpPr>
        <p:spPr>
          <a:xfrm flipV="1">
            <a:off x="2962570" y="1115564"/>
            <a:ext cx="750481" cy="113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2883353"/>
            <a:ext cx="1470982" cy="642368"/>
          </a:xfrm>
          <a:prstGeom prst="wedgeRoundRectCallout">
            <a:avLst>
              <a:gd name="adj1" fmla="val -56297"/>
              <a:gd name="adj2" fmla="val -715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smtClean="0"/>
              <a:t> push</a:t>
            </a:r>
            <a:endParaRPr lang="de-DE" dirty="0" smtClean="0"/>
          </a:p>
        </p:txBody>
      </p:sp>
      <p:sp>
        <p:nvSpPr>
          <p:cNvPr id="44" name="Oval 43"/>
          <p:cNvSpPr/>
          <p:nvPr/>
        </p:nvSpPr>
        <p:spPr>
          <a:xfrm>
            <a:off x="4724553" y="13491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4" idx="6"/>
            <a:endCxn id="32" idx="2"/>
          </p:cNvCxnSpPr>
          <p:nvPr/>
        </p:nvCxnSpPr>
        <p:spPr>
          <a:xfrm>
            <a:off x="5308484" y="1633839"/>
            <a:ext cx="352124" cy="407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01455" y="8308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45" idx="4"/>
          </p:cNvCxnSpPr>
          <p:nvPr/>
        </p:nvCxnSpPr>
        <p:spPr>
          <a:xfrm flipH="1">
            <a:off x="6001455" y="1400249"/>
            <a:ext cx="291966" cy="325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5" idx="2"/>
            <a:endCxn id="44" idx="7"/>
          </p:cNvCxnSpPr>
          <p:nvPr/>
        </p:nvCxnSpPr>
        <p:spPr>
          <a:xfrm flipH="1">
            <a:off x="5222969" y="1115564"/>
            <a:ext cx="778486" cy="316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1.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2.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uebung1</a:t>
            </a:r>
          </a:p>
        </p:txBody>
      </p:sp>
    </p:spTree>
    <p:extLst>
      <p:ext uri="{BB962C8B-B14F-4D97-AF65-F5344CB8AC3E}">
        <p14:creationId xmlns:p14="http://schemas.microsoft.com/office/powerpoint/2010/main" val="2824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Aktuellen Commit merken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uebung1-merge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Wieder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–f FETCH_HEAD:uebung1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r>
              <a:rPr lang="de-DE" b="1" dirty="0" smtClean="0">
                <a:latin typeface="Courier New"/>
                <a:cs typeface="Courier New"/>
              </a:rPr>
              <a:t> # nix :(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fsck</a:t>
            </a:r>
            <a:r>
              <a:rPr lang="de-DE" b="1" dirty="0" smtClean="0">
                <a:latin typeface="Courier New"/>
                <a:cs typeface="Courier New"/>
              </a:rPr>
              <a:t> # letzte Rettung!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Tipp: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Reflogging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in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bare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einschalten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config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core.logAllRefUpdates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true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3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4" idx="5"/>
          </p:cNvCxnSpPr>
          <p:nvPr/>
        </p:nvCxnSpPr>
        <p:spPr>
          <a:xfrm flipH="1" flipV="1">
            <a:off x="1829750" y="1495897"/>
            <a:ext cx="1044577" cy="8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35192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 HEAD und HEAD vor dem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Vergleich von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Merge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diff</a:t>
            </a:r>
            <a:r>
              <a:rPr lang="de-DE" b="1" smtClean="0">
                <a:latin typeface="Courier New"/>
                <a:cs typeface="Courier New"/>
                <a:sym typeface="Wingdings"/>
              </a:rPr>
              <a:t> uebung1 uebung1-merge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79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16446" y="83653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>
            <a:off x="6541591" y="989823"/>
            <a:ext cx="574855" cy="9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713051" y="1211361"/>
            <a:ext cx="92358" cy="21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45" name="Oval 44"/>
          <p:cNvSpPr/>
          <p:nvPr/>
        </p:nvSpPr>
        <p:spPr>
          <a:xfrm>
            <a:off x="5957660" y="8038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5" idx="4"/>
            <a:endCxn id="32" idx="0"/>
          </p:cNvCxnSpPr>
          <p:nvPr/>
        </p:nvCxnSpPr>
        <p:spPr>
          <a:xfrm flipH="1">
            <a:off x="5952574" y="1373243"/>
            <a:ext cx="297052" cy="383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Conflicts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43085" y="12866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593226"/>
            <a:ext cx="291965" cy="685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723227" y="32457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</p:cNvCxnSpPr>
          <p:nvPr/>
        </p:nvCxnSpPr>
        <p:spPr>
          <a:xfrm flipH="1" flipV="1">
            <a:off x="5343519" y="2764218"/>
            <a:ext cx="1310790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887878"/>
            <a:ext cx="8262690" cy="2667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Konflikt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-files –s 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... Konflikt lösen (z.B.: vi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A.txt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–-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55141" y="14399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746516"/>
            <a:ext cx="304021" cy="53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96193" y="34251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  <a:endCxn id="4" idx="5"/>
          </p:cNvCxnSpPr>
          <p:nvPr/>
        </p:nvCxnSpPr>
        <p:spPr>
          <a:xfrm flipH="1" flipV="1">
            <a:off x="5410678" y="2790741"/>
            <a:ext cx="1016597" cy="63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4233770"/>
            <a:ext cx="8262690" cy="23212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Konflikt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1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01584" y="23209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90338"/>
            <a:ext cx="666803" cy="355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6771770" y="35160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 flipH="1">
            <a:off x="6909232" y="658192"/>
            <a:ext cx="793620" cy="46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l MERGE_HEAD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HEAD</a:t>
            </a: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50109" y="17322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 flipH="1">
            <a:off x="5287099" y="2301642"/>
            <a:ext cx="854976" cy="102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325301" y="8383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4"/>
            <a:endCxn id="28" idx="7"/>
          </p:cNvCxnSpPr>
          <p:nvPr/>
        </p:nvCxnSpPr>
        <p:spPr>
          <a:xfrm flipH="1">
            <a:off x="6348525" y="1407692"/>
            <a:ext cx="268742" cy="407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68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01584" y="23209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90338"/>
            <a:ext cx="666803" cy="355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6771770" y="35160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 flipH="1">
            <a:off x="6909232" y="658192"/>
            <a:ext cx="793620" cy="46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rebase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/uebung3-2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ls</a:t>
            </a:r>
            <a:r>
              <a:rPr lang="de-DE" b="1" dirty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ours</a:t>
            </a:r>
            <a:r>
              <a:rPr lang="de-DE" b="1" dirty="0">
                <a:latin typeface="Courier New"/>
                <a:cs typeface="Courier New"/>
              </a:rPr>
              <a:t> -- </a:t>
            </a:r>
            <a:r>
              <a:rPr lang="de-DE" b="1" dirty="0" err="1">
                <a:latin typeface="Courier New"/>
                <a:cs typeface="Courier New"/>
              </a:rPr>
              <a:t>K.txt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theirs</a:t>
            </a:r>
            <a:r>
              <a:rPr lang="de-DE" b="1" dirty="0">
                <a:latin typeface="Courier New"/>
                <a:cs typeface="Courier New"/>
              </a:rPr>
              <a:t> -- </a:t>
            </a:r>
            <a:r>
              <a:rPr lang="de-DE" b="1" dirty="0" err="1">
                <a:latin typeface="Courier New"/>
                <a:cs typeface="Courier New"/>
              </a:rPr>
              <a:t>K.txt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rebase</a:t>
            </a:r>
            <a:r>
              <a:rPr lang="de-DE" b="1" dirty="0">
                <a:latin typeface="Courier New"/>
                <a:cs typeface="Courier New"/>
              </a:rPr>
              <a:t> --abort 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50109" y="17322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 flipH="1">
            <a:off x="5287099" y="2301642"/>
            <a:ext cx="854976" cy="102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325301" y="8383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4"/>
            <a:endCxn id="28" idx="7"/>
          </p:cNvCxnSpPr>
          <p:nvPr/>
        </p:nvCxnSpPr>
        <p:spPr>
          <a:xfrm flipH="1">
            <a:off x="6348525" y="1407692"/>
            <a:ext cx="268742" cy="407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Cherry-Pick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923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01584" y="23209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90338"/>
            <a:ext cx="666803" cy="355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6771770" y="35160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 flipH="1">
            <a:off x="6909232" y="658192"/>
            <a:ext cx="793620" cy="46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/uebung3-1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cherry</a:t>
            </a:r>
            <a:r>
              <a:rPr lang="de-DE" b="1" dirty="0" smtClean="0">
                <a:latin typeface="Courier New"/>
                <a:cs typeface="Courier New"/>
              </a:rPr>
              <a:t>-pick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 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50109" y="17322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 flipH="1">
            <a:off x="5287099" y="2301642"/>
            <a:ext cx="854976" cy="102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325301" y="8383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4"/>
            <a:endCxn id="28" idx="7"/>
          </p:cNvCxnSpPr>
          <p:nvPr/>
        </p:nvCxnSpPr>
        <p:spPr>
          <a:xfrm flipH="1">
            <a:off x="6348525" y="1407692"/>
            <a:ext cx="268742" cy="407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44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Revert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19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/uebung3-1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revert</a:t>
            </a:r>
            <a:r>
              <a:rPr lang="de-DE" b="1" dirty="0" smtClean="0">
                <a:latin typeface="Courier New"/>
                <a:cs typeface="Courier New"/>
              </a:rPr>
              <a:t> 4c157 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197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4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513999" y="66171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2"/>
            <a:endCxn id="5" idx="0"/>
          </p:cNvCxnSpPr>
          <p:nvPr/>
        </p:nvCxnSpPr>
        <p:spPr>
          <a:xfrm>
            <a:off x="6445081" y="968294"/>
            <a:ext cx="394155" cy="62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uebung4</a:t>
            </a:r>
          </a:p>
        </p:txBody>
      </p:sp>
    </p:spTree>
    <p:extLst>
      <p:ext uri="{BB962C8B-B14F-4D97-AF65-F5344CB8AC3E}">
        <p14:creationId xmlns:p14="http://schemas.microsoft.com/office/powerpoint/2010/main" val="90368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3" name="Abgerundete rechteckige Legende 12"/>
          <p:cNvSpPr/>
          <p:nvPr/>
        </p:nvSpPr>
        <p:spPr>
          <a:xfrm>
            <a:off x="2321127" y="1245057"/>
            <a:ext cx="1372238" cy="642368"/>
          </a:xfrm>
          <a:prstGeom prst="wedgeRoundRectCallout">
            <a:avLst>
              <a:gd name="adj1" fmla="val -85727"/>
              <a:gd name="adj2" fmla="val 761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hello</a:t>
            </a:r>
            <a:r>
              <a:rPr lang="de-DE" dirty="0" smtClean="0"/>
              <a:t> 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6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--soft HEAD~2</a:t>
            </a:r>
          </a:p>
        </p:txBody>
      </p:sp>
    </p:spTree>
    <p:extLst>
      <p:ext uri="{BB962C8B-B14F-4D97-AF65-F5344CB8AC3E}">
        <p14:creationId xmlns:p14="http://schemas.microsoft.com/office/powerpoint/2010/main" val="12240483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--mixed HEAD~2</a:t>
            </a:r>
          </a:p>
        </p:txBody>
      </p:sp>
    </p:spTree>
    <p:extLst>
      <p:ext uri="{BB962C8B-B14F-4D97-AF65-F5344CB8AC3E}">
        <p14:creationId xmlns:p14="http://schemas.microsoft.com/office/powerpoint/2010/main" val="1835083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</a:t>
            </a:r>
            <a:r>
              <a:rPr lang="de-DE" dirty="0" err="1" smtClean="0"/>
              <a:t>hard</a:t>
            </a:r>
            <a:r>
              <a:rPr lang="de-DE" dirty="0" smtClean="0"/>
              <a:t> HEAD~2</a:t>
            </a:r>
          </a:p>
        </p:txBody>
      </p:sp>
    </p:spTree>
    <p:extLst>
      <p:ext uri="{BB962C8B-B14F-4D97-AF65-F5344CB8AC3E}">
        <p14:creationId xmlns:p14="http://schemas.microsoft.com/office/powerpoint/2010/main" val="82699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77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87365" y="11206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2"/>
            <a:endCxn id="3" idx="1"/>
          </p:cNvCxnSpPr>
          <p:nvPr/>
        </p:nvCxnSpPr>
        <p:spPr>
          <a:xfrm>
            <a:off x="1718447" y="1427278"/>
            <a:ext cx="1016596" cy="69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2"/>
            <a:ext cx="1841027" cy="642368"/>
          </a:xfrm>
          <a:prstGeom prst="wedgeRoundRectCallout">
            <a:avLst>
              <a:gd name="adj1" fmla="val -44234"/>
              <a:gd name="adj2" fmla="val -146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81124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371227" y="173075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4186378" y="1884048"/>
            <a:ext cx="1184849" cy="47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1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  <p:sp>
        <p:nvSpPr>
          <p:cNvPr id="12" name="Oval 11"/>
          <p:cNvSpPr/>
          <p:nvPr/>
        </p:nvSpPr>
        <p:spPr>
          <a:xfrm>
            <a:off x="3602447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12" idx="4"/>
            <a:endCxn id="2" idx="7"/>
          </p:cNvCxnSpPr>
          <p:nvPr/>
        </p:nvCxnSpPr>
        <p:spPr>
          <a:xfrm flipH="1">
            <a:off x="3147944" y="2606711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Stash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uebung9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/uebung9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25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A.txt:f70f1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5" name="Oval 1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18" name="Gewinkelte Verbindung 17"/>
          <p:cNvCxnSpPr>
            <a:stCxn id="17" idx="1"/>
            <a:endCxn id="15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20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1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A.txt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A.txt:f70f1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5667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Anzeige der Files im Index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dem Index hinzufügen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hello.txt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Zeige Status des Index und des Working Dir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status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Typ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–t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err="1">
                <a:latin typeface="Courier New"/>
                <a:cs typeface="Courier New"/>
              </a:rPr>
              <a:t>blob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Inhalt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–p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5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A.txt:f70f1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A.txt:f70f1</a:t>
              </a:r>
              <a:endParaRPr lang="de-DE" sz="1200" dirty="0" smtClean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5" name="Oval 1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18" name="Gewinkelte Verbindung 17"/>
          <p:cNvCxnSpPr>
            <a:stCxn id="17" idx="1"/>
            <a:endCxn id="15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20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1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22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687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4928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</a:t>
            </a:r>
            <a:r>
              <a:rPr lang="de-DE" b="1" dirty="0" err="1" smtClean="0">
                <a:latin typeface="Courier New"/>
                <a:cs typeface="Courier New"/>
              </a:rPr>
              <a:t>at</a:t>
            </a:r>
            <a:r>
              <a:rPr lang="de-DE" b="1" dirty="0" smtClean="0">
                <a:latin typeface="Courier New"/>
                <a:cs typeface="Courier New"/>
              </a:rPr>
              <a:t>-file –p 853b6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2. Vater von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anshen</a:t>
            </a:r>
            <a:r>
              <a:rPr lang="de-DE" b="1" dirty="0" smtClean="0">
                <a:latin typeface="Courier New"/>
                <a:cs typeface="Courier New"/>
              </a:rPr>
              <a:t> (1.Vater = HEAD)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313cd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81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</a:t>
            </a:r>
            <a:r>
              <a:rPr lang="de-DE" dirty="0" smtClean="0"/>
              <a:t>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--index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apply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HEAD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apply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--index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05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--index</a:t>
            </a:r>
          </a:p>
          <a:p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 einem </a:t>
            </a:r>
            <a:r>
              <a:rPr lang="de-DE" dirty="0" err="1" smtClean="0"/>
              <a:t>Branch</a:t>
            </a:r>
            <a:r>
              <a:rPr lang="de-DE" dirty="0" smtClean="0"/>
              <a:t> 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6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15056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" idx="7"/>
          </p:cNvCxnSpPr>
          <p:nvPr/>
        </p:nvCxnSpPr>
        <p:spPr>
          <a:xfrm flipH="1">
            <a:off x="3329541" y="1121567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MR1</a:t>
            </a: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15056" y="425221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15" idx="7"/>
          </p:cNvCxnSpPr>
          <p:nvPr/>
        </p:nvCxnSpPr>
        <p:spPr>
          <a:xfrm flipH="1">
            <a:off x="3329541" y="4558799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feil nach unten 3"/>
          <p:cNvSpPr/>
          <p:nvPr/>
        </p:nvSpPr>
        <p:spPr>
          <a:xfrm>
            <a:off x="1423272" y="2982080"/>
            <a:ext cx="1723730" cy="15767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36613"/>
              <a:gd name="adj2" fmla="val -13068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552587" y="421224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5277219" y="4518833"/>
            <a:ext cx="206450" cy="51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405663" y="585428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29" idx="4"/>
          </p:cNvCxnSpPr>
          <p:nvPr/>
        </p:nvCxnSpPr>
        <p:spPr>
          <a:xfrm flipH="1" flipV="1">
            <a:off x="5191704" y="5614904"/>
            <a:ext cx="145041" cy="545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ML1</a:t>
            </a: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4329787"/>
            <a:ext cx="2761151" cy="947461"/>
          </a:xfrm>
          <a:prstGeom prst="wedgeRoundRectCallout">
            <a:avLst>
              <a:gd name="adj1" fmla="val -35770"/>
              <a:gd name="adj2" fmla="val 8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88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14415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34" idx="6"/>
          </p:cNvCxnSpPr>
          <p:nvPr/>
        </p:nvCxnSpPr>
        <p:spPr>
          <a:xfrm flipH="1">
            <a:off x="7431658" y="4000178"/>
            <a:ext cx="513839" cy="53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98918" y="42421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47727" y="425023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6382849" y="452687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5429619" y="4518833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5330219"/>
            <a:ext cx="2761151" cy="1005858"/>
          </a:xfrm>
          <a:prstGeom prst="wedgeRoundRectCallout">
            <a:avLst>
              <a:gd name="adj1" fmla="val -31012"/>
              <a:gd name="adj2" fmla="val -76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71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5993728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5993728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46310" y="39855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42" idx="1"/>
          </p:cNvCxnSpPr>
          <p:nvPr/>
        </p:nvCxnSpPr>
        <p:spPr>
          <a:xfrm>
            <a:off x="8077392" y="4292123"/>
            <a:ext cx="203242" cy="72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993121" y="436514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3855284" y="4518440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57090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5993728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5717087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599372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19038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190387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491374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19843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190387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49298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20647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20647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228458" y="29198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45" idx="1"/>
          </p:cNvCxnSpPr>
          <p:nvPr/>
        </p:nvCxnSpPr>
        <p:spPr>
          <a:xfrm>
            <a:off x="4090621" y="3073114"/>
            <a:ext cx="529687" cy="1328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48526" y="4286199"/>
            <a:ext cx="2761151" cy="1202800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71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99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970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698330" y="186046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06183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1653636" y="186046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32856" y="1348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5" idx="1"/>
          </p:cNvCxnSpPr>
          <p:nvPr/>
        </p:nvCxnSpPr>
        <p:spPr>
          <a:xfrm>
            <a:off x="8063938" y="1654953"/>
            <a:ext cx="508661" cy="1079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076952" y="364245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56" idx="1"/>
          </p:cNvCxnSpPr>
          <p:nvPr/>
        </p:nvCxnSpPr>
        <p:spPr>
          <a:xfrm>
            <a:off x="5939115" y="3795742"/>
            <a:ext cx="2640521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726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2690114" y="1860469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8346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3621196" y="1860469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8034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39115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91965" y="185625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4552277" y="1856257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1653636" y="3137542"/>
            <a:ext cx="1156041" cy="1009815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59" name="Oval 58"/>
          <p:cNvSpPr/>
          <p:nvPr/>
        </p:nvSpPr>
        <p:spPr>
          <a:xfrm>
            <a:off x="5433973" y="26351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82782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2" name="Gerade Verbindung mit Pfeil 61"/>
          <p:cNvCxnSpPr>
            <a:stCxn id="60" idx="2"/>
            <a:endCxn id="59" idx="6"/>
          </p:cNvCxnSpPr>
          <p:nvPr/>
        </p:nvCxnSpPr>
        <p:spPr>
          <a:xfrm flipH="1" flipV="1">
            <a:off x="6017904" y="291982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38275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87084" y="26512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6" name="Gerade Verbindung mit Pfeil 65"/>
          <p:cNvCxnSpPr>
            <a:stCxn id="65" idx="2"/>
            <a:endCxn id="64" idx="6"/>
          </p:cNvCxnSpPr>
          <p:nvPr/>
        </p:nvCxnSpPr>
        <p:spPr>
          <a:xfrm flipH="1" flipV="1">
            <a:off x="8022206" y="292786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4" idx="2"/>
            <a:endCxn id="60" idx="6"/>
          </p:cNvCxnSpPr>
          <p:nvPr/>
        </p:nvCxnSpPr>
        <p:spPr>
          <a:xfrm flipH="1">
            <a:off x="7066713" y="292786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9" idx="0"/>
            <a:endCxn id="37" idx="3"/>
          </p:cNvCxnSpPr>
          <p:nvPr/>
        </p:nvCxnSpPr>
        <p:spPr>
          <a:xfrm flipV="1">
            <a:off x="5725939" y="2057560"/>
            <a:ext cx="298691" cy="57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Auflösen eines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641312" y="504772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1"/>
            <a:endCxn id="26" idx="6"/>
          </p:cNvCxnSpPr>
          <p:nvPr/>
        </p:nvCxnSpPr>
        <p:spPr>
          <a:xfrm flipH="1" flipV="1">
            <a:off x="4253575" y="4843485"/>
            <a:ext cx="387737" cy="357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281873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8" idx="1"/>
            <a:endCxn id="29" idx="6"/>
          </p:cNvCxnSpPr>
          <p:nvPr/>
        </p:nvCxnSpPr>
        <p:spPr>
          <a:xfrm flipH="1">
            <a:off x="4253575" y="5638998"/>
            <a:ext cx="1028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724793" y="5765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3" idx="1"/>
            <a:endCxn id="29" idx="6"/>
          </p:cNvCxnSpPr>
          <p:nvPr/>
        </p:nvCxnSpPr>
        <p:spPr>
          <a:xfrm flipH="1" flipV="1">
            <a:off x="4253575" y="5638998"/>
            <a:ext cx="1471218" cy="28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3" idx="0"/>
          </p:cNvCxnSpPr>
          <p:nvPr/>
        </p:nvCxnSpPr>
        <p:spPr>
          <a:xfrm flipH="1">
            <a:off x="5212409" y="968275"/>
            <a:ext cx="359985" cy="53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36" idx="0"/>
          </p:cNvCxnSpPr>
          <p:nvPr/>
        </p:nvCxnSpPr>
        <p:spPr>
          <a:xfrm flipH="1">
            <a:off x="5212409" y="4496189"/>
            <a:ext cx="359985" cy="53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865493" y="3182637"/>
            <a:ext cx="3205517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920443" y="1506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666868" cy="47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3" idx="2"/>
            <a:endCxn id="11" idx="6"/>
          </p:cNvCxnSpPr>
          <p:nvPr/>
        </p:nvCxnSpPr>
        <p:spPr>
          <a:xfrm flipH="1">
            <a:off x="4253575" y="1791392"/>
            <a:ext cx="666868" cy="31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-92111"/>
              <a:gd name="adj2" fmla="val -12840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world</a:t>
            </a:r>
            <a:r>
              <a:rPr lang="de-DE" dirty="0" smtClean="0"/>
              <a:t> &gt;&gt;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/uebung10-</a:t>
            </a:r>
            <a:r>
              <a:rPr lang="de-DE" b="1" dirty="0" smtClean="0">
                <a:latin typeface="Courier New"/>
                <a:cs typeface="Courier New"/>
              </a:rPr>
              <a:t>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 </a:t>
            </a:r>
            <a:r>
              <a:rPr lang="de-DE" b="1" dirty="0" smtClean="0">
                <a:latin typeface="Courier New"/>
                <a:cs typeface="Courier New"/>
              </a:rPr>
              <a:t>–f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push </a:t>
            </a:r>
            <a:r>
              <a:rPr lang="de-DE" b="1" dirty="0" err="1">
                <a:latin typeface="Courier New"/>
                <a:cs typeface="Courier New"/>
              </a:rPr>
              <a:t>server</a:t>
            </a:r>
            <a:r>
              <a:rPr lang="de-DE" b="1" dirty="0">
                <a:latin typeface="Courier New"/>
                <a:cs typeface="Courier New"/>
              </a:rPr>
              <a:t> –</a:t>
            </a:r>
            <a:r>
              <a:rPr lang="de-DE" b="1" dirty="0" err="1">
                <a:latin typeface="Courier New"/>
                <a:cs typeface="Courier New"/>
              </a:rPr>
              <a:t>uf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/uebung10-1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uf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mal anschauen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09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pushen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# URGHHHH!!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6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9" idx="7"/>
          </p:cNvCxnSpPr>
          <p:nvPr/>
        </p:nvCxnSpPr>
        <p:spPr>
          <a:xfrm flipH="1">
            <a:off x="4168060" y="5318560"/>
            <a:ext cx="752383" cy="119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036645"/>
            <a:ext cx="2761151" cy="967382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r>
              <a:rPr lang="de-DE" dirty="0" smtClean="0"/>
              <a:t> (!!!!!!)</a:t>
            </a:r>
            <a:endParaRPr lang="de-DE" dirty="0"/>
          </a:p>
        </p:txBody>
      </p:sp>
      <p:sp>
        <p:nvSpPr>
          <p:cNvPr id="14" name="Gewitterblitz 13"/>
          <p:cNvSpPr/>
          <p:nvPr/>
        </p:nvSpPr>
        <p:spPr>
          <a:xfrm>
            <a:off x="7766287" y="2612182"/>
            <a:ext cx="1255452" cy="139184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0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26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alles auf Anfang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kleiner Check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nun alles andersrum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lokalen Feature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auf den entfernten </a:t>
            </a:r>
          </a:p>
          <a:p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   Master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pushen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feature:master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3" idx="2"/>
            <a:endCxn id="26" idx="1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4" idx="1"/>
          </p:cNvCxnSpPr>
          <p:nvPr/>
        </p:nvCxnSpPr>
        <p:spPr>
          <a:xfrm>
            <a:off x="5572394" y="968275"/>
            <a:ext cx="585065" cy="49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3097855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feature:master</a:t>
            </a:r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6854964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2" idx="1"/>
            <a:endCxn id="37" idx="5"/>
          </p:cNvCxnSpPr>
          <p:nvPr/>
        </p:nvCxnSpPr>
        <p:spPr>
          <a:xfrm flipH="1" flipV="1">
            <a:off x="6417960" y="5519863"/>
            <a:ext cx="437004" cy="11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72843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71944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4" idx="2"/>
            <a:endCxn id="43" idx="6"/>
          </p:cNvCxnSpPr>
          <p:nvPr/>
        </p:nvCxnSpPr>
        <p:spPr>
          <a:xfrm flipH="1">
            <a:off x="5656774" y="16630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819268" cy="34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einen </a:t>
            </a:r>
            <a:r>
              <a:rPr lang="de-DE" dirty="0" err="1" smtClean="0"/>
              <a:t>Branch</a:t>
            </a:r>
            <a:r>
              <a:rPr lang="de-DE" dirty="0" smtClean="0"/>
              <a:t> aktuell halten? (Feature </a:t>
            </a:r>
            <a:r>
              <a:rPr lang="de-DE" dirty="0" err="1" smtClean="0"/>
              <a:t>Branch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172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83558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214640" y="1398953"/>
            <a:ext cx="351924" cy="63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4401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5483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27447" y="44119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0"/>
          </p:cNvCxnSpPr>
          <p:nvPr/>
        </p:nvCxnSpPr>
        <p:spPr>
          <a:xfrm flipH="1" flipV="1">
            <a:off x="4274598" y="3344719"/>
            <a:ext cx="583931" cy="1067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49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04401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1"/>
          </p:cNvCxnSpPr>
          <p:nvPr/>
        </p:nvCxnSpPr>
        <p:spPr>
          <a:xfrm>
            <a:off x="3635483" y="1398953"/>
            <a:ext cx="724630" cy="722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264612" y="4434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1" idx="4"/>
          </p:cNvCxnSpPr>
          <p:nvPr/>
        </p:nvCxnSpPr>
        <p:spPr>
          <a:xfrm flipV="1">
            <a:off x="4195694" y="3344719"/>
            <a:ext cx="894645" cy="1089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5382304" y="4978345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5126775" y="404346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1" idx="4"/>
          </p:cNvCxnSpPr>
          <p:nvPr/>
        </p:nvCxnSpPr>
        <p:spPr>
          <a:xfrm flipH="1" flipV="1">
            <a:off x="5090339" y="3344719"/>
            <a:ext cx="967518" cy="69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327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194290" y="11773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6125372" y="1483973"/>
            <a:ext cx="338969" cy="55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4566564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5497646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038920" y="44128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0"/>
            <a:endCxn id="33" idx="5"/>
          </p:cNvCxnSpPr>
          <p:nvPr/>
        </p:nvCxnSpPr>
        <p:spPr>
          <a:xfrm flipH="1" flipV="1">
            <a:off x="6216481" y="3262974"/>
            <a:ext cx="753521" cy="114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1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2567</Words>
  <Application>Microsoft Macintosh PowerPoint</Application>
  <PresentationFormat>On-screen Show (4:3)</PresentationFormat>
  <Paragraphs>1429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9" baseType="lpstr">
      <vt:lpstr>Calibri</vt:lpstr>
      <vt:lpstr>Courier New</vt:lpstr>
      <vt:lpstr>Wingdings</vt:lpstr>
      <vt:lpstr>Arial</vt:lpstr>
      <vt:lpstr>Office-Design</vt:lpstr>
      <vt:lpstr>Git Workshop</vt:lpstr>
      <vt:lpstr>PowerPoint Presentation</vt:lpstr>
      <vt:lpstr>Blobs, Trees, Commits und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File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&amp;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Conflicts</vt:lpstr>
      <vt:lpstr>PowerPoint Presentation</vt:lpstr>
      <vt:lpstr>PowerPoint Presentation</vt:lpstr>
      <vt:lpstr>PowerPoint Presentation</vt:lpstr>
      <vt:lpstr>PowerPoint Presentation</vt:lpstr>
      <vt:lpstr>Cherry-Pick</vt:lpstr>
      <vt:lpstr>PowerPoint Presentation</vt:lpstr>
      <vt:lpstr>Revert</vt:lpstr>
      <vt:lpstr>PowerPoint Presentation</vt:lpstr>
      <vt:lpstr>Reset</vt:lpstr>
      <vt:lpstr>PowerPoint Presentation</vt:lpstr>
      <vt:lpstr>PowerPoint Presentation</vt:lpstr>
      <vt:lpstr>PowerPoint Presentation</vt:lpstr>
      <vt:lpstr>PowerPoint Presentation</vt:lpstr>
      <vt:lpstr>commit --amend </vt:lpstr>
      <vt:lpstr>PowerPoint Presentation</vt:lpstr>
      <vt:lpstr>PowerPoint Presentation</vt:lpstr>
      <vt:lpstr>Der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„Best(?)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Widder</dc:creator>
  <cp:lastModifiedBy>Oliver Widder</cp:lastModifiedBy>
  <cp:revision>547</cp:revision>
  <dcterms:created xsi:type="dcterms:W3CDTF">2014-04-27T06:45:06Z</dcterms:created>
  <dcterms:modified xsi:type="dcterms:W3CDTF">2016-08-14T10:08:51Z</dcterms:modified>
</cp:coreProperties>
</file>