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erriweather"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Light"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5832ea8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5832ea8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5cb8e5022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5cb8e5022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1200"/>
              </a:spcBef>
              <a:spcAft>
                <a:spcPts val="0"/>
              </a:spcAft>
              <a:buClr>
                <a:srgbClr val="002F4A"/>
              </a:buClr>
              <a:buSzPts val="2100"/>
              <a:buFont typeface="Roboto"/>
              <a:buChar char="-"/>
            </a:pPr>
            <a:r>
              <a:rPr lang="en" sz="2100">
                <a:solidFill>
                  <a:srgbClr val="002F4A"/>
                </a:solidFill>
                <a:latin typeface="Roboto"/>
                <a:ea typeface="Roboto"/>
                <a:cs typeface="Roboto"/>
                <a:sym typeface="Roboto"/>
              </a:rPr>
              <a:t>K-means++ clustering algorithm to group data based on similar characteristics.</a:t>
            </a:r>
            <a:endParaRPr sz="2100">
              <a:solidFill>
                <a:srgbClr val="002F4A"/>
              </a:solidFill>
              <a:latin typeface="Roboto"/>
              <a:ea typeface="Roboto"/>
              <a:cs typeface="Roboto"/>
              <a:sym typeface="Roboto"/>
            </a:endParaRPr>
          </a:p>
          <a:p>
            <a:pPr marL="457200" lvl="0" indent="-361950" algn="l" rtl="0">
              <a:lnSpc>
                <a:spcPct val="115000"/>
              </a:lnSpc>
              <a:spcBef>
                <a:spcPts val="0"/>
              </a:spcBef>
              <a:spcAft>
                <a:spcPts val="0"/>
              </a:spcAft>
              <a:buClr>
                <a:srgbClr val="002F4A"/>
              </a:buClr>
              <a:buSzPts val="2100"/>
              <a:buFont typeface="Roboto"/>
              <a:buChar char="-"/>
            </a:pPr>
            <a:r>
              <a:rPr lang="en" sz="2100">
                <a:solidFill>
                  <a:srgbClr val="002F4A"/>
                </a:solidFill>
                <a:latin typeface="Roboto"/>
                <a:ea typeface="Roboto"/>
                <a:cs typeface="Roboto"/>
                <a:sym typeface="Roboto"/>
              </a:rPr>
              <a:t>Total Weighted Sum of Squares (WSS) </a:t>
            </a:r>
            <a:endParaRPr sz="2100">
              <a:solidFill>
                <a:srgbClr val="002F4A"/>
              </a:solidFill>
              <a:latin typeface="Roboto"/>
              <a:ea typeface="Roboto"/>
              <a:cs typeface="Roboto"/>
              <a:sym typeface="Roboto"/>
            </a:endParaRPr>
          </a:p>
          <a:p>
            <a:pPr marL="457200" lvl="0" indent="-361950" algn="l" rtl="0">
              <a:lnSpc>
                <a:spcPct val="115000"/>
              </a:lnSpc>
              <a:spcBef>
                <a:spcPts val="0"/>
              </a:spcBef>
              <a:spcAft>
                <a:spcPts val="0"/>
              </a:spcAft>
              <a:buClr>
                <a:srgbClr val="002F4A"/>
              </a:buClr>
              <a:buSzPts val="2100"/>
              <a:buFont typeface="Roboto"/>
              <a:buChar char="-"/>
            </a:pPr>
            <a:r>
              <a:rPr lang="en" sz="2100">
                <a:solidFill>
                  <a:srgbClr val="002F4A"/>
                </a:solidFill>
                <a:latin typeface="Roboto"/>
                <a:ea typeface="Roboto"/>
                <a:cs typeface="Roboto"/>
                <a:sym typeface="Roboto"/>
              </a:rPr>
              <a:t>Clusters ranging from 2 to 12</a:t>
            </a:r>
            <a:endParaRPr sz="2100">
              <a:solidFill>
                <a:srgbClr val="002F4A"/>
              </a:solidFill>
              <a:latin typeface="Roboto"/>
              <a:ea typeface="Roboto"/>
              <a:cs typeface="Roboto"/>
              <a:sym typeface="Roboto"/>
            </a:endParaRPr>
          </a:p>
          <a:p>
            <a:pPr marL="457200" lvl="0" indent="-361950" algn="l" rtl="0">
              <a:lnSpc>
                <a:spcPct val="115000"/>
              </a:lnSpc>
              <a:spcBef>
                <a:spcPts val="0"/>
              </a:spcBef>
              <a:spcAft>
                <a:spcPts val="0"/>
              </a:spcAft>
              <a:buClr>
                <a:srgbClr val="002F4A"/>
              </a:buClr>
              <a:buSzPts val="2100"/>
              <a:buFont typeface="Roboto"/>
              <a:buChar char="-"/>
            </a:pPr>
            <a:r>
              <a:rPr lang="en" sz="2100">
                <a:solidFill>
                  <a:srgbClr val="002F4A"/>
                </a:solidFill>
                <a:latin typeface="Roboto"/>
                <a:ea typeface="Roboto"/>
                <a:cs typeface="Roboto"/>
                <a:sym typeface="Roboto"/>
              </a:rPr>
              <a:t>Plotted WSS against the number of clusters to identify the "elbow" point</a:t>
            </a:r>
            <a:endParaRPr sz="2100">
              <a:solidFill>
                <a:srgbClr val="002F4A"/>
              </a:solidFill>
              <a:latin typeface="Roboto"/>
              <a:ea typeface="Roboto"/>
              <a:cs typeface="Roboto"/>
              <a:sym typeface="Roboto"/>
            </a:endParaRPr>
          </a:p>
          <a:p>
            <a:pPr marL="457200" lvl="0" indent="-361950" algn="l" rtl="0">
              <a:lnSpc>
                <a:spcPct val="115000"/>
              </a:lnSpc>
              <a:spcBef>
                <a:spcPts val="0"/>
              </a:spcBef>
              <a:spcAft>
                <a:spcPts val="0"/>
              </a:spcAft>
              <a:buClr>
                <a:srgbClr val="002F4A"/>
              </a:buClr>
              <a:buSzPts val="2100"/>
              <a:buFont typeface="Roboto"/>
              <a:buChar char="-"/>
            </a:pPr>
            <a:r>
              <a:rPr lang="en" sz="2100" b="1">
                <a:solidFill>
                  <a:srgbClr val="002F4A"/>
                </a:solidFill>
                <a:latin typeface="Roboto"/>
                <a:ea typeface="Roboto"/>
                <a:cs typeface="Roboto"/>
                <a:sym typeface="Roboto"/>
              </a:rPr>
              <a:t>Result</a:t>
            </a:r>
            <a:r>
              <a:rPr lang="en" sz="2100">
                <a:solidFill>
                  <a:srgbClr val="002F4A"/>
                </a:solidFill>
                <a:latin typeface="Roboto"/>
                <a:ea typeface="Roboto"/>
                <a:cs typeface="Roboto"/>
                <a:sym typeface="Roboto"/>
              </a:rPr>
              <a:t>: 7 Clusters</a:t>
            </a:r>
            <a:endParaRPr sz="2100">
              <a:solidFill>
                <a:srgbClr val="002F4A"/>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e5cb8e5022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e5cb8e502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Why K-means++ clustering?</a:t>
            </a:r>
            <a:endParaRPr sz="1600"/>
          </a:p>
          <a:p>
            <a:pPr marL="0" lvl="0" indent="0" algn="l" rtl="0">
              <a:spcBef>
                <a:spcPts val="0"/>
              </a:spcBef>
              <a:spcAft>
                <a:spcPts val="0"/>
              </a:spcAft>
              <a:buNone/>
            </a:pPr>
            <a:r>
              <a:rPr lang="en" sz="1600"/>
              <a:t>Over K-means == more efficient and accurate due to one original center plotting </a:t>
            </a:r>
            <a:endParaRPr sz="1600"/>
          </a:p>
          <a:p>
            <a:pPr marL="0" lvl="0" indent="0" algn="l" rtl="0">
              <a:spcBef>
                <a:spcPts val="0"/>
              </a:spcBef>
              <a:spcAft>
                <a:spcPts val="0"/>
              </a:spcAft>
              <a:buNone/>
            </a:pPr>
            <a:r>
              <a:rPr lang="en" sz="1600"/>
              <a:t>Over hierarchical clustering == less computer power + better for larger datasets </a:t>
            </a:r>
            <a:endParaRPr sz="1600"/>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sz="2200" u="sng">
                <a:solidFill>
                  <a:srgbClr val="002F4A"/>
                </a:solidFill>
                <a:latin typeface="Roboto"/>
                <a:ea typeface="Roboto"/>
                <a:cs typeface="Roboto"/>
                <a:sym typeface="Roboto"/>
              </a:rPr>
              <a:t>High COVID Patients, High Ventilator Use</a:t>
            </a:r>
            <a:r>
              <a:rPr lang="en" sz="2200">
                <a:solidFill>
                  <a:srgbClr val="002F4A"/>
                </a:solidFill>
                <a:latin typeface="Roboto"/>
                <a:ea typeface="Roboto"/>
                <a:cs typeface="Roboto"/>
                <a:sym typeface="Roboto"/>
              </a:rPr>
              <a:t>:</a:t>
            </a:r>
            <a:endParaRPr sz="2200">
              <a:solidFill>
                <a:srgbClr val="002F4A"/>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200">
                <a:solidFill>
                  <a:srgbClr val="002F4A"/>
                </a:solidFill>
                <a:latin typeface="Roboto"/>
                <a:ea typeface="Roboto"/>
                <a:cs typeface="Roboto"/>
                <a:sym typeface="Roboto"/>
              </a:rPr>
              <a:t>Regions with more severe outbreaks and healthcare strain.</a:t>
            </a:r>
            <a:endParaRPr sz="2200">
              <a:solidFill>
                <a:srgbClr val="002F4A"/>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200" u="sng">
              <a:solidFill>
                <a:srgbClr val="002F4A"/>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200" u="sng">
                <a:solidFill>
                  <a:srgbClr val="002F4A"/>
                </a:solidFill>
                <a:latin typeface="Roboto"/>
                <a:ea typeface="Roboto"/>
                <a:cs typeface="Roboto"/>
                <a:sym typeface="Roboto"/>
              </a:rPr>
              <a:t>Low COVID Patients, Low Ventilator Use</a:t>
            </a:r>
            <a:r>
              <a:rPr lang="en" sz="2200">
                <a:solidFill>
                  <a:srgbClr val="002F4A"/>
                </a:solidFill>
                <a:latin typeface="Roboto"/>
                <a:ea typeface="Roboto"/>
                <a:cs typeface="Roboto"/>
                <a:sym typeface="Roboto"/>
              </a:rPr>
              <a:t>:</a:t>
            </a:r>
            <a:endParaRPr sz="2200">
              <a:solidFill>
                <a:srgbClr val="002F4A"/>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200">
                <a:solidFill>
                  <a:srgbClr val="002F4A"/>
                </a:solidFill>
                <a:latin typeface="Roboto"/>
                <a:ea typeface="Roboto"/>
                <a:cs typeface="Roboto"/>
                <a:sym typeface="Roboto"/>
              </a:rPr>
              <a:t>Less severe impacts.</a:t>
            </a:r>
            <a:endParaRPr sz="2100">
              <a:solidFill>
                <a:srgbClr val="002F4A"/>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5cb8e5022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e5cb8e5022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5d6a86be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e5d6a86b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Limitations:</a:t>
            </a:r>
            <a:endParaRPr sz="1900"/>
          </a:p>
          <a:p>
            <a:pPr marL="457200" lvl="0" indent="-349250" algn="l" rtl="0">
              <a:spcBef>
                <a:spcPts val="0"/>
              </a:spcBef>
              <a:spcAft>
                <a:spcPts val="0"/>
              </a:spcAft>
              <a:buSzPts val="1900"/>
              <a:buChar char="-"/>
            </a:pPr>
            <a:r>
              <a:rPr lang="en" sz="1900"/>
              <a:t>Hard to establish seasonality or trends without multiple years of data</a:t>
            </a:r>
            <a:endParaRPr sz="1900"/>
          </a:p>
          <a:p>
            <a:pPr marL="457200" lvl="0" indent="-349250" algn="l" rtl="0">
              <a:spcBef>
                <a:spcPts val="0"/>
              </a:spcBef>
              <a:spcAft>
                <a:spcPts val="0"/>
              </a:spcAft>
              <a:buSzPts val="1900"/>
              <a:buChar char="-"/>
            </a:pPr>
            <a:r>
              <a:rPr lang="en" sz="1900"/>
              <a:t>Mostly quantitative data </a:t>
            </a:r>
            <a:endParaRPr sz="1900"/>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5d6a86be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e5d6a86be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e50931ce6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e50931ce6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e4bcf15df1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e4bcf15df1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4bcf15df1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4bcf15df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4bcf15df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4bcf15df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e4bcf15df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e4bcf15df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5499dea9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5499dea9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5499dea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e5499dea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54c55a900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54c55a90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4bcf15df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e4bcf15df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11725" y="500925"/>
            <a:ext cx="34620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A Look Into Covid-19 Hospitalizations </a:t>
            </a:r>
            <a:endParaRPr sz="3100"/>
          </a:p>
        </p:txBody>
      </p:sp>
      <p:sp>
        <p:nvSpPr>
          <p:cNvPr id="65" name="Google Shape;65;p13"/>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accent3"/>
                </a:solidFill>
              </a:rPr>
              <a:t>Brooke Benton, Lay Len Ching, Oreoluwa Williams</a:t>
            </a:r>
            <a:endParaRPr>
              <a:solidFill>
                <a:schemeClr val="accent3"/>
              </a:solidFill>
            </a:endParaRPr>
          </a:p>
        </p:txBody>
      </p:sp>
      <p:pic>
        <p:nvPicPr>
          <p:cNvPr id="66" name="Google Shape;66;p13"/>
          <p:cNvPicPr preferRelativeResize="0"/>
          <p:nvPr/>
        </p:nvPicPr>
        <p:blipFill>
          <a:blip r:embed="rId3">
            <a:alphaModFix/>
          </a:blip>
          <a:stretch>
            <a:fillRect/>
          </a:stretch>
        </p:blipFill>
        <p:spPr>
          <a:xfrm>
            <a:off x="4227325" y="1033338"/>
            <a:ext cx="4427700" cy="2946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Share Insight</a:t>
            </a:r>
            <a:endParaRPr/>
          </a:p>
        </p:txBody>
      </p:sp>
      <p:sp>
        <p:nvSpPr>
          <p:cNvPr id="121" name="Google Shape;121;p22"/>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100" b="1">
                <a:solidFill>
                  <a:schemeClr val="accent1"/>
                </a:solidFill>
              </a:rPr>
              <a:t>Insight:</a:t>
            </a:r>
            <a:r>
              <a:rPr lang="en" sz="2100">
                <a:solidFill>
                  <a:schemeClr val="accent1"/>
                </a:solidFill>
              </a:rPr>
              <a:t> Over time, there were clear trends in ventilator use, with variations in the number of ventilators available and in use. In July we can see that the total ventilators and ventilators in use fall and rise back in August. </a:t>
            </a:r>
            <a:endParaRPr sz="2100">
              <a:solidFill>
                <a:schemeClr val="accent1"/>
              </a:solidFill>
            </a:endParaRPr>
          </a:p>
        </p:txBody>
      </p:sp>
      <p:sp>
        <p:nvSpPr>
          <p:cNvPr id="122" name="Google Shape;122;p22"/>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accent1"/>
                </a:solidFill>
              </a:rPr>
              <a:t>Conclusion:</a:t>
            </a:r>
            <a:r>
              <a:rPr lang="en" sz="2100">
                <a:solidFill>
                  <a:schemeClr val="accent1"/>
                </a:solidFill>
              </a:rPr>
              <a:t> Monitoring the use of ventilators is essential for controlling critical care resources. Hospitals can make sure patients in critical condition have the equipment they need by using this information to optimize ventilator distribution. </a:t>
            </a:r>
            <a:endParaRPr sz="2100">
              <a:solidFill>
                <a:schemeClr val="accent1"/>
              </a:solidFill>
            </a:endParaRPr>
          </a:p>
          <a:p>
            <a:pPr marL="0" lvl="0" indent="0" algn="l" rtl="0">
              <a:spcBef>
                <a:spcPts val="1200"/>
              </a:spcBef>
              <a:spcAft>
                <a:spcPts val="1200"/>
              </a:spcAft>
              <a:buNone/>
            </a:pPr>
            <a:endParaRPr sz="21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idx="4294967295"/>
          </p:nvPr>
        </p:nvSpPr>
        <p:spPr>
          <a:xfrm>
            <a:off x="3538200" y="176550"/>
            <a:ext cx="2067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Elbow Plot</a:t>
            </a:r>
            <a:endParaRPr sz="2700"/>
          </a:p>
        </p:txBody>
      </p:sp>
      <p:pic>
        <p:nvPicPr>
          <p:cNvPr id="128" name="Google Shape;128;p23"/>
          <p:cNvPicPr preferRelativeResize="0"/>
          <p:nvPr/>
        </p:nvPicPr>
        <p:blipFill rotWithShape="1">
          <a:blip r:embed="rId3">
            <a:alphaModFix/>
          </a:blip>
          <a:srcRect t="2799"/>
          <a:stretch/>
        </p:blipFill>
        <p:spPr>
          <a:xfrm>
            <a:off x="1057673" y="800250"/>
            <a:ext cx="7028654" cy="427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4"/>
          <p:cNvPicPr preferRelativeResize="0"/>
          <p:nvPr/>
        </p:nvPicPr>
        <p:blipFill rotWithShape="1">
          <a:blip r:embed="rId3">
            <a:alphaModFix/>
          </a:blip>
          <a:srcRect t="4716"/>
          <a:stretch/>
        </p:blipFill>
        <p:spPr>
          <a:xfrm>
            <a:off x="2300925" y="1010650"/>
            <a:ext cx="4542124" cy="4132851"/>
          </a:xfrm>
          <a:prstGeom prst="rect">
            <a:avLst/>
          </a:prstGeom>
          <a:noFill/>
          <a:ln>
            <a:noFill/>
          </a:ln>
        </p:spPr>
      </p:pic>
      <p:pic>
        <p:nvPicPr>
          <p:cNvPr id="134" name="Google Shape;134;p24"/>
          <p:cNvPicPr preferRelativeResize="0"/>
          <p:nvPr/>
        </p:nvPicPr>
        <p:blipFill rotWithShape="1">
          <a:blip r:embed="rId4">
            <a:alphaModFix/>
          </a:blip>
          <a:srcRect r="3222"/>
          <a:stretch/>
        </p:blipFill>
        <p:spPr>
          <a:xfrm>
            <a:off x="474750" y="296775"/>
            <a:ext cx="8194500" cy="50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p:nvPr/>
        </p:nvSpPr>
        <p:spPr>
          <a:xfrm>
            <a:off x="252350" y="286075"/>
            <a:ext cx="85806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Roboto"/>
                <a:ea typeface="Roboto"/>
                <a:cs typeface="Roboto"/>
                <a:sym typeface="Roboto"/>
              </a:rPr>
              <a:t>Clustering</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a:solidFill>
                  <a:schemeClr val="dk1"/>
                </a:solidFill>
                <a:latin typeface="Roboto"/>
                <a:ea typeface="Roboto"/>
                <a:cs typeface="Roboto"/>
                <a:sym typeface="Roboto"/>
              </a:rPr>
              <a:t>Applied k-means++ clustering with 7 clusters.</a:t>
            </a:r>
            <a:endParaRPr sz="2000">
              <a:solidFill>
                <a:schemeClr val="dk1"/>
              </a:solidFill>
              <a:latin typeface="Roboto"/>
              <a:ea typeface="Roboto"/>
              <a:cs typeface="Roboto"/>
              <a:sym typeface="Roboto"/>
            </a:endParaRPr>
          </a:p>
          <a:p>
            <a:pPr marL="0" lvl="0" indent="0" algn="l" rtl="0">
              <a:spcBef>
                <a:spcPts val="0"/>
              </a:spcBef>
              <a:spcAft>
                <a:spcPts val="0"/>
              </a:spcAft>
              <a:buNone/>
            </a:pPr>
            <a:endParaRPr sz="2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2000" b="1">
                <a:solidFill>
                  <a:schemeClr val="dk1"/>
                </a:solidFill>
                <a:latin typeface="Roboto"/>
                <a:ea typeface="Roboto"/>
                <a:cs typeface="Roboto"/>
                <a:sym typeface="Roboto"/>
              </a:rPr>
              <a:t>Visualizing </a:t>
            </a:r>
            <a:endParaRPr sz="2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2000">
                <a:solidFill>
                  <a:schemeClr val="dk1"/>
                </a:solidFill>
                <a:latin typeface="Roboto"/>
                <a:ea typeface="Roboto"/>
                <a:cs typeface="Roboto"/>
                <a:sym typeface="Roboto"/>
              </a:rPr>
              <a:t>Scatter plot showing relationship between # of COVID patients and ventilators in use.</a:t>
            </a:r>
            <a:endParaRPr sz="2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2000">
                <a:solidFill>
                  <a:schemeClr val="dk1"/>
                </a:solidFill>
                <a:latin typeface="Roboto"/>
                <a:ea typeface="Roboto"/>
                <a:cs typeface="Roboto"/>
                <a:sym typeface="Roboto"/>
              </a:rPr>
              <a:t>Colored points by assigned clusters → visualize data grouping.</a:t>
            </a:r>
            <a:endParaRPr sz="2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2000" b="1">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2000" b="1">
                <a:solidFill>
                  <a:schemeClr val="dk1"/>
                </a:solidFill>
                <a:latin typeface="Roboto"/>
                <a:ea typeface="Roboto"/>
                <a:cs typeface="Roboto"/>
                <a:sym typeface="Roboto"/>
              </a:rPr>
              <a:t>Result</a:t>
            </a:r>
            <a:endParaRPr sz="2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2000">
                <a:solidFill>
                  <a:schemeClr val="dk1"/>
                </a:solidFill>
                <a:latin typeface="Roboto"/>
                <a:ea typeface="Roboto"/>
                <a:cs typeface="Roboto"/>
                <a:sym typeface="Roboto"/>
              </a:rPr>
              <a:t>The scatter plot shows distinct clusters, indicating groups of counties with similar hospitalization characteristics.</a:t>
            </a:r>
            <a:endParaRPr sz="2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20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990"/>
              <a:buNone/>
            </a:pPr>
            <a:r>
              <a:rPr lang="en" sz="3340"/>
              <a:t>Evolving Dynamics of COVID-19 Hospitalizations</a:t>
            </a:r>
            <a:r>
              <a:rPr lang="en" sz="1740"/>
              <a:t> </a:t>
            </a:r>
            <a:endParaRPr sz="3090"/>
          </a:p>
        </p:txBody>
      </p:sp>
      <p:sp>
        <p:nvSpPr>
          <p:cNvPr id="145" name="Google Shape;145;p26"/>
          <p:cNvSpPr txBox="1">
            <a:spLocks noGrp="1"/>
          </p:cNvSpPr>
          <p:nvPr>
            <p:ph type="body" idx="1"/>
          </p:nvPr>
        </p:nvSpPr>
        <p:spPr>
          <a:xfrm>
            <a:off x="4653700" y="167050"/>
            <a:ext cx="4166400" cy="47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rPr>
              <a:t>Seasonal and Environmental Factors</a:t>
            </a:r>
            <a:endParaRPr sz="1200" b="1">
              <a:solidFill>
                <a:schemeClr val="dk1"/>
              </a:solidFill>
            </a:endParaRPr>
          </a:p>
          <a:p>
            <a:pPr marL="457200" lvl="0" indent="-311150" algn="l" rtl="0">
              <a:spcBef>
                <a:spcPts val="0"/>
              </a:spcBef>
              <a:spcAft>
                <a:spcPts val="0"/>
              </a:spcAft>
              <a:buClr>
                <a:schemeClr val="dk1"/>
              </a:buClr>
              <a:buSzPts val="1300"/>
              <a:buChar char="-"/>
            </a:pPr>
            <a:r>
              <a:rPr lang="en" sz="1200">
                <a:solidFill>
                  <a:schemeClr val="dk1"/>
                </a:solidFill>
              </a:rPr>
              <a:t>S</a:t>
            </a:r>
            <a:r>
              <a:rPr lang="en" sz="1100">
                <a:solidFill>
                  <a:schemeClr val="dk1"/>
                </a:solidFill>
              </a:rPr>
              <a:t>pike in ICU admissions approaching winter</a:t>
            </a:r>
            <a:endParaRPr sz="1100">
              <a:solidFill>
                <a:schemeClr val="dk1"/>
              </a:solidFill>
            </a:endParaRPr>
          </a:p>
          <a:p>
            <a:pPr marL="457200" lvl="0" indent="-311150" algn="l" rtl="0">
              <a:spcBef>
                <a:spcPts val="0"/>
              </a:spcBef>
              <a:spcAft>
                <a:spcPts val="0"/>
              </a:spcAft>
              <a:buClr>
                <a:schemeClr val="dk1"/>
              </a:buClr>
              <a:buSzPts val="1300"/>
              <a:buChar char="-"/>
            </a:pPr>
            <a:r>
              <a:rPr lang="en" sz="1100">
                <a:solidFill>
                  <a:schemeClr val="dk1"/>
                </a:solidFill>
              </a:rPr>
              <a:t>Seasonal factors (cold weather, increased indoor activity) may contribute to higher transmission rates of COVID-19 and force people to spend more time indoors</a:t>
            </a:r>
            <a:endParaRPr sz="1100">
              <a:solidFill>
                <a:schemeClr val="dk1"/>
              </a:solidFill>
            </a:endParaRPr>
          </a:p>
          <a:p>
            <a:pPr marL="45720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200" b="1">
                <a:solidFill>
                  <a:schemeClr val="dk1"/>
                </a:solidFill>
              </a:rPr>
              <a:t>Trend in Bed Availability</a:t>
            </a:r>
            <a:endParaRPr sz="1200" b="1">
              <a:solidFill>
                <a:schemeClr val="dk1"/>
              </a:solidFill>
            </a:endParaRPr>
          </a:p>
          <a:p>
            <a:pPr marL="457200" lvl="0" indent="-304800" algn="l" rtl="0">
              <a:spcBef>
                <a:spcPts val="0"/>
              </a:spcBef>
              <a:spcAft>
                <a:spcPts val="0"/>
              </a:spcAft>
              <a:buClr>
                <a:schemeClr val="dk1"/>
              </a:buClr>
              <a:buSzPts val="1200"/>
              <a:buChar char="-"/>
            </a:pPr>
            <a:r>
              <a:rPr lang="en" sz="1100">
                <a:solidFill>
                  <a:schemeClr val="dk1"/>
                </a:solidFill>
              </a:rPr>
              <a:t>Varying levels of preparedness</a:t>
            </a:r>
            <a:endParaRPr sz="1100">
              <a:solidFill>
                <a:schemeClr val="dk1"/>
              </a:solidFill>
            </a:endParaRPr>
          </a:p>
          <a:p>
            <a:pPr marL="914400" lvl="1" indent="-304800" algn="l" rtl="0">
              <a:spcBef>
                <a:spcPts val="0"/>
              </a:spcBef>
              <a:spcAft>
                <a:spcPts val="0"/>
              </a:spcAft>
              <a:buClr>
                <a:schemeClr val="dk1"/>
              </a:buClr>
              <a:buSzPts val="1200"/>
              <a:buChar char="-"/>
            </a:pPr>
            <a:r>
              <a:rPr lang="en">
                <a:solidFill>
                  <a:schemeClr val="dk1"/>
                </a:solidFill>
              </a:rPr>
              <a:t>S</a:t>
            </a:r>
            <a:r>
              <a:rPr lang="en" sz="1100">
                <a:solidFill>
                  <a:schemeClr val="dk1"/>
                </a:solidFill>
              </a:rPr>
              <a:t>ome counties having higher bed availability, due to(fewer initial serious COVID-19 cases, better healthcare infrastructure readiness).</a:t>
            </a:r>
            <a:endParaRPr sz="1100">
              <a:solidFill>
                <a:schemeClr val="dk1"/>
              </a:solidFill>
            </a:endParaRPr>
          </a:p>
          <a:p>
            <a:pPr marL="457200" lvl="0" indent="-304800" algn="l" rtl="0">
              <a:spcBef>
                <a:spcPts val="0"/>
              </a:spcBef>
              <a:spcAft>
                <a:spcPts val="0"/>
              </a:spcAft>
              <a:buClr>
                <a:schemeClr val="dk1"/>
              </a:buClr>
              <a:buSzPts val="1200"/>
              <a:buChar char="-"/>
            </a:pPr>
            <a:r>
              <a:rPr lang="en" sz="1100">
                <a:solidFill>
                  <a:schemeClr val="dk1"/>
                </a:solidFill>
              </a:rPr>
              <a:t>Over time, general decrease in bed availability is observed as a result of the</a:t>
            </a:r>
            <a:endParaRPr sz="1100">
              <a:solidFill>
                <a:schemeClr val="dk1"/>
              </a:solidFill>
            </a:endParaRPr>
          </a:p>
          <a:p>
            <a:pPr marL="914400" lvl="1" indent="-304800" algn="l" rtl="0">
              <a:spcBef>
                <a:spcPts val="0"/>
              </a:spcBef>
              <a:spcAft>
                <a:spcPts val="0"/>
              </a:spcAft>
              <a:buClr>
                <a:schemeClr val="dk1"/>
              </a:buClr>
              <a:buSzPts val="1200"/>
              <a:buChar char="-"/>
            </a:pPr>
            <a:r>
              <a:rPr lang="en">
                <a:solidFill>
                  <a:schemeClr val="dk1"/>
                </a:solidFill>
              </a:rPr>
              <a:t>G</a:t>
            </a:r>
            <a:r>
              <a:rPr lang="en" sz="1100">
                <a:solidFill>
                  <a:schemeClr val="dk1"/>
                </a:solidFill>
              </a:rPr>
              <a:t>rowing strain on healthcare resources </a:t>
            </a:r>
            <a:r>
              <a:rPr lang="en">
                <a:solidFill>
                  <a:schemeClr val="dk1"/>
                </a:solidFill>
              </a:rPr>
              <a:t>(</a:t>
            </a:r>
            <a:r>
              <a:rPr lang="en" sz="1100">
                <a:solidFill>
                  <a:schemeClr val="dk1"/>
                </a:solidFill>
              </a:rPr>
              <a:t>increasing COVID-19 cases and possibly other healthcare demands</a:t>
            </a:r>
            <a:r>
              <a:rPr lang="en">
                <a:solidFill>
                  <a:schemeClr val="dk1"/>
                </a:solidFill>
              </a:rPr>
              <a:t>)</a:t>
            </a:r>
            <a:endParaRPr>
              <a:solidFill>
                <a:schemeClr val="dk1"/>
              </a:solidFill>
            </a:endParaRPr>
          </a:p>
          <a:p>
            <a:pPr marL="91440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sz="1200" b="1">
                <a:solidFill>
                  <a:schemeClr val="dk1"/>
                </a:solidFill>
              </a:rPr>
              <a:t>Ventilator Utilization</a:t>
            </a:r>
            <a:endParaRPr sz="1200" b="1">
              <a:solidFill>
                <a:schemeClr val="dk1"/>
              </a:solidFill>
            </a:endParaRPr>
          </a:p>
          <a:p>
            <a:pPr marL="457200" lvl="0" indent="-304800" algn="l" rtl="0">
              <a:spcBef>
                <a:spcPts val="0"/>
              </a:spcBef>
              <a:spcAft>
                <a:spcPts val="0"/>
              </a:spcAft>
              <a:buClr>
                <a:schemeClr val="dk1"/>
              </a:buClr>
              <a:buSzPts val="1200"/>
              <a:buChar char="-"/>
            </a:pPr>
            <a:r>
              <a:rPr lang="en" sz="1100">
                <a:solidFill>
                  <a:schemeClr val="dk1"/>
                </a:solidFill>
              </a:rPr>
              <a:t>Patterns point to the importance of monitoring and optimizing critical care resources</a:t>
            </a:r>
            <a:endParaRPr sz="1100">
              <a:solidFill>
                <a:schemeClr val="dk1"/>
              </a:solidFill>
            </a:endParaRPr>
          </a:p>
          <a:p>
            <a:pPr marL="457200" lvl="0" indent="-304800" algn="l" rtl="0">
              <a:spcBef>
                <a:spcPts val="0"/>
              </a:spcBef>
              <a:spcAft>
                <a:spcPts val="0"/>
              </a:spcAft>
              <a:buClr>
                <a:schemeClr val="dk1"/>
              </a:buClr>
              <a:buSzPts val="1200"/>
              <a:buChar char="-"/>
            </a:pPr>
            <a:r>
              <a:rPr lang="en" sz="1100">
                <a:solidFill>
                  <a:schemeClr val="dk1"/>
                </a:solidFill>
              </a:rPr>
              <a:t>Variations in availability and use highlight fluctuations in patient severity and critical care needs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Further: Influencing policy and healthcare strategies</a:t>
            </a:r>
            <a:endParaRPr sz="700">
              <a:solidFill>
                <a:srgbClr val="000000"/>
              </a:solidFill>
              <a:latin typeface="Arial"/>
              <a:ea typeface="Arial"/>
              <a:cs typeface="Arial"/>
              <a:sym typeface="Arial"/>
            </a:endParaRPr>
          </a:p>
          <a:p>
            <a:pPr marL="0" lvl="0" indent="0" algn="l" rtl="0">
              <a:spcBef>
                <a:spcPts val="0"/>
              </a:spcBef>
              <a:spcAft>
                <a:spcPts val="0"/>
              </a:spcAft>
              <a:buSzPts val="990"/>
              <a:buNone/>
            </a:pPr>
            <a:endParaRPr sz="2320"/>
          </a:p>
        </p:txBody>
      </p:sp>
      <p:sp>
        <p:nvSpPr>
          <p:cNvPr id="151" name="Google Shape;151;p27"/>
          <p:cNvSpPr txBox="1">
            <a:spLocks noGrp="1"/>
          </p:cNvSpPr>
          <p:nvPr>
            <p:ph type="body" idx="1"/>
          </p:nvPr>
        </p:nvSpPr>
        <p:spPr>
          <a:xfrm>
            <a:off x="311725" y="1505700"/>
            <a:ext cx="3999900" cy="3076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accent1"/>
                </a:solidFill>
              </a:rPr>
              <a:t>Regional Disparities</a:t>
            </a:r>
            <a:endParaRPr b="1">
              <a:solidFill>
                <a:schemeClr val="accent1"/>
              </a:solidFill>
            </a:endParaRPr>
          </a:p>
          <a:p>
            <a:pPr marL="457200" lvl="0" indent="-311150" algn="l" rtl="0">
              <a:spcBef>
                <a:spcPts val="1200"/>
              </a:spcBef>
              <a:spcAft>
                <a:spcPts val="0"/>
              </a:spcAft>
              <a:buClr>
                <a:schemeClr val="accent1"/>
              </a:buClr>
              <a:buSzPts val="1300"/>
              <a:buChar char="-"/>
            </a:pPr>
            <a:r>
              <a:rPr lang="en">
                <a:solidFill>
                  <a:schemeClr val="accent1"/>
                </a:solidFill>
              </a:rPr>
              <a:t>Examine how healthcare resource availability varies across different demographic and socioeconomic groups within counties</a:t>
            </a:r>
            <a:endParaRPr>
              <a:solidFill>
                <a:schemeClr val="accent1"/>
              </a:solidFill>
            </a:endParaRPr>
          </a:p>
          <a:p>
            <a:pPr marL="457200" lvl="0" indent="-311150" algn="l" rtl="0">
              <a:spcBef>
                <a:spcPts val="0"/>
              </a:spcBef>
              <a:spcAft>
                <a:spcPts val="0"/>
              </a:spcAft>
              <a:buClr>
                <a:schemeClr val="accent1"/>
              </a:buClr>
              <a:buSzPts val="1300"/>
              <a:buChar char="-"/>
            </a:pPr>
            <a:r>
              <a:rPr lang="en">
                <a:solidFill>
                  <a:schemeClr val="accent1"/>
                </a:solidFill>
              </a:rPr>
              <a:t>Inform policies aimed at reducing disparities.</a:t>
            </a:r>
            <a:endParaRPr>
              <a:solidFill>
                <a:schemeClr val="accent1"/>
              </a:solidFill>
            </a:endParaRPr>
          </a:p>
          <a:p>
            <a:pPr marL="457200" lvl="0" indent="-311150" algn="l" rtl="0">
              <a:spcBef>
                <a:spcPts val="0"/>
              </a:spcBef>
              <a:spcAft>
                <a:spcPts val="0"/>
              </a:spcAft>
              <a:buClr>
                <a:schemeClr val="accent1"/>
              </a:buClr>
              <a:buSzPts val="1300"/>
              <a:buChar char="-"/>
            </a:pPr>
            <a:r>
              <a:rPr lang="en">
                <a:solidFill>
                  <a:schemeClr val="accent1"/>
                </a:solidFill>
              </a:rPr>
              <a:t>Targeted interventions to improve access to healthcare services and resources in underserved communities.(telehealth services)</a:t>
            </a:r>
            <a:endParaRPr>
              <a:solidFill>
                <a:schemeClr val="accent1"/>
              </a:solidFill>
            </a:endParaRPr>
          </a:p>
          <a:p>
            <a:pPr marL="0" lvl="0" indent="0" algn="l" rtl="0">
              <a:spcBef>
                <a:spcPts val="1200"/>
              </a:spcBef>
              <a:spcAft>
                <a:spcPts val="0"/>
              </a:spcAft>
              <a:buNone/>
            </a:pPr>
            <a:endParaRPr>
              <a:solidFill>
                <a:schemeClr val="accent1"/>
              </a:solidFill>
            </a:endParaRPr>
          </a:p>
          <a:p>
            <a:pPr marL="0" lvl="0" indent="0" algn="l" rtl="0">
              <a:spcBef>
                <a:spcPts val="1200"/>
              </a:spcBef>
              <a:spcAft>
                <a:spcPts val="1200"/>
              </a:spcAft>
              <a:buNone/>
            </a:pPr>
            <a:endParaRPr>
              <a:solidFill>
                <a:schemeClr val="accent1"/>
              </a:solidFill>
            </a:endParaRPr>
          </a:p>
        </p:txBody>
      </p:sp>
      <p:sp>
        <p:nvSpPr>
          <p:cNvPr id="152" name="Google Shape;152;p2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accent1"/>
                </a:solidFill>
              </a:rPr>
              <a:t>Resource Allocation Strategies</a:t>
            </a:r>
            <a:endParaRPr b="1">
              <a:solidFill>
                <a:schemeClr val="accent1"/>
              </a:solidFill>
            </a:endParaRPr>
          </a:p>
          <a:p>
            <a:pPr marL="457200" lvl="0" indent="-311150" algn="l" rtl="0">
              <a:spcBef>
                <a:spcPts val="1200"/>
              </a:spcBef>
              <a:spcAft>
                <a:spcPts val="0"/>
              </a:spcAft>
              <a:buClr>
                <a:schemeClr val="accent1"/>
              </a:buClr>
              <a:buSzPts val="1300"/>
              <a:buChar char="-"/>
            </a:pPr>
            <a:r>
              <a:rPr lang="en">
                <a:solidFill>
                  <a:schemeClr val="accent1"/>
                </a:solidFill>
              </a:rPr>
              <a:t>Building on the cluster analysis, policymakers can refine resource allocation strategies.</a:t>
            </a:r>
            <a:endParaRPr>
              <a:solidFill>
                <a:schemeClr val="accent1"/>
              </a:solidFill>
            </a:endParaRPr>
          </a:p>
          <a:p>
            <a:pPr marL="457200" lvl="0" indent="-311150" algn="l" rtl="0">
              <a:spcBef>
                <a:spcPts val="0"/>
              </a:spcBef>
              <a:spcAft>
                <a:spcPts val="0"/>
              </a:spcAft>
              <a:buClr>
                <a:schemeClr val="accent1"/>
              </a:buClr>
              <a:buSzPts val="1300"/>
              <a:buChar char="-"/>
            </a:pPr>
            <a:r>
              <a:rPr lang="en">
                <a:solidFill>
                  <a:schemeClr val="accent1"/>
                </a:solidFill>
              </a:rPr>
              <a:t>Counties identified with high COVID-19 patient numbers and ventilator use could receive priority in resource allocation</a:t>
            </a:r>
            <a:endParaRPr>
              <a:solidFill>
                <a:schemeClr val="accent1"/>
              </a:solidFill>
            </a:endParaRPr>
          </a:p>
          <a:p>
            <a:pPr marL="914400" lvl="1" indent="-298450" algn="l" rtl="0">
              <a:spcBef>
                <a:spcPts val="0"/>
              </a:spcBef>
              <a:spcAft>
                <a:spcPts val="0"/>
              </a:spcAft>
              <a:buClr>
                <a:schemeClr val="accent1"/>
              </a:buClr>
              <a:buSzPts val="1100"/>
              <a:buChar char="-"/>
            </a:pPr>
            <a:r>
              <a:rPr lang="en">
                <a:solidFill>
                  <a:schemeClr val="accent1"/>
                </a:solidFill>
              </a:rPr>
              <a:t>Additional ventilators</a:t>
            </a:r>
            <a:endParaRPr>
              <a:solidFill>
                <a:schemeClr val="accent1"/>
              </a:solidFill>
            </a:endParaRPr>
          </a:p>
          <a:p>
            <a:pPr marL="914400" lvl="1" indent="-298450" algn="l" rtl="0">
              <a:spcBef>
                <a:spcPts val="0"/>
              </a:spcBef>
              <a:spcAft>
                <a:spcPts val="0"/>
              </a:spcAft>
              <a:buClr>
                <a:schemeClr val="accent1"/>
              </a:buClr>
              <a:buSzPts val="1100"/>
              <a:buChar char="-"/>
            </a:pPr>
            <a:r>
              <a:rPr lang="en">
                <a:solidFill>
                  <a:schemeClr val="accent1"/>
                </a:solidFill>
              </a:rPr>
              <a:t>ICU beds</a:t>
            </a:r>
            <a:endParaRPr>
              <a:solidFill>
                <a:schemeClr val="accent1"/>
              </a:solidFill>
            </a:endParaRPr>
          </a:p>
          <a:p>
            <a:pPr marL="914400" lvl="1" indent="-298450" algn="l" rtl="0">
              <a:spcBef>
                <a:spcPts val="0"/>
              </a:spcBef>
              <a:spcAft>
                <a:spcPts val="0"/>
              </a:spcAft>
              <a:buClr>
                <a:schemeClr val="accent1"/>
              </a:buClr>
              <a:buSzPts val="1100"/>
              <a:buChar char="-"/>
            </a:pPr>
            <a:r>
              <a:rPr lang="en">
                <a:solidFill>
                  <a:schemeClr val="accent1"/>
                </a:solidFill>
              </a:rPr>
              <a:t>Healthcare personnel.</a:t>
            </a:r>
            <a:endParaRPr>
              <a:solidFill>
                <a:schemeClr val="accent1"/>
              </a:solidFill>
            </a:endParaRPr>
          </a:p>
          <a:p>
            <a:pPr marL="0" lvl="0" indent="0" algn="l" rtl="0">
              <a:spcBef>
                <a:spcPts val="1200"/>
              </a:spcBef>
              <a:spcAft>
                <a:spcPts val="1200"/>
              </a:spcAft>
              <a:buNone/>
            </a:pPr>
            <a:endParaRPr>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2111525" y="1689950"/>
            <a:ext cx="53349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5000"/>
              <a:t>Any Questions?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Covid-19 Hospitalization Data</a:t>
            </a:r>
            <a:endParaRPr/>
          </a:p>
        </p:txBody>
      </p:sp>
      <p:sp>
        <p:nvSpPr>
          <p:cNvPr id="72" name="Google Shape;72;p14"/>
          <p:cNvSpPr txBox="1">
            <a:spLocks noGrp="1"/>
          </p:cNvSpPr>
          <p:nvPr>
            <p:ph type="body" idx="1"/>
          </p:nvPr>
        </p:nvSpPr>
        <p:spPr>
          <a:xfrm>
            <a:off x="4572000" y="1342975"/>
            <a:ext cx="4166400" cy="322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accent1"/>
              </a:buClr>
              <a:buSzPts val="1400"/>
              <a:buChar char="●"/>
            </a:pPr>
            <a:r>
              <a:rPr lang="en" sz="1400" b="1">
                <a:solidFill>
                  <a:schemeClr val="accent1"/>
                </a:solidFill>
              </a:rPr>
              <a:t>Source</a:t>
            </a:r>
            <a:r>
              <a:rPr lang="en" sz="1400">
                <a:solidFill>
                  <a:schemeClr val="accent1"/>
                </a:solidFill>
              </a:rPr>
              <a:t>: Open Data Pennsylvania</a:t>
            </a:r>
            <a:endParaRPr sz="1400">
              <a:solidFill>
                <a:schemeClr val="accent1"/>
              </a:solidFill>
            </a:endParaRPr>
          </a:p>
          <a:p>
            <a:pPr marL="457200" lvl="0" indent="-317500" algn="l" rtl="0">
              <a:spcBef>
                <a:spcPts val="0"/>
              </a:spcBef>
              <a:spcAft>
                <a:spcPts val="0"/>
              </a:spcAft>
              <a:buClr>
                <a:schemeClr val="accent1"/>
              </a:buClr>
              <a:buSzPts val="1400"/>
              <a:buChar char="●"/>
            </a:pPr>
            <a:r>
              <a:rPr lang="en" sz="1400">
                <a:solidFill>
                  <a:schemeClr val="accent1"/>
                </a:solidFill>
              </a:rPr>
              <a:t>Each observation corresponds to a county in PA</a:t>
            </a:r>
            <a:endParaRPr sz="1400">
              <a:solidFill>
                <a:schemeClr val="accent1"/>
              </a:solidFill>
            </a:endParaRPr>
          </a:p>
          <a:p>
            <a:pPr marL="457200" lvl="0" indent="-317500" algn="l" rtl="0">
              <a:spcBef>
                <a:spcPts val="0"/>
              </a:spcBef>
              <a:spcAft>
                <a:spcPts val="0"/>
              </a:spcAft>
              <a:buClr>
                <a:schemeClr val="accent1"/>
              </a:buClr>
              <a:buSzPts val="1400"/>
              <a:buChar char="●"/>
            </a:pPr>
            <a:r>
              <a:rPr lang="en" sz="1400">
                <a:solidFill>
                  <a:schemeClr val="accent1"/>
                </a:solidFill>
              </a:rPr>
              <a:t>Data was collected from April 2020 - December 2020</a:t>
            </a:r>
            <a:endParaRPr sz="1400">
              <a:solidFill>
                <a:schemeClr val="accent1"/>
              </a:solidFill>
            </a:endParaRPr>
          </a:p>
          <a:p>
            <a:pPr marL="457200" lvl="0" indent="-317500" algn="l" rtl="0">
              <a:spcBef>
                <a:spcPts val="0"/>
              </a:spcBef>
              <a:spcAft>
                <a:spcPts val="0"/>
              </a:spcAft>
              <a:buClr>
                <a:schemeClr val="accent1"/>
              </a:buClr>
              <a:buSzPts val="1400"/>
              <a:buChar char="●"/>
            </a:pPr>
            <a:r>
              <a:rPr lang="en" sz="1400" b="1">
                <a:solidFill>
                  <a:schemeClr val="accent1"/>
                </a:solidFill>
              </a:rPr>
              <a:t>Our goal: </a:t>
            </a:r>
            <a:r>
              <a:rPr lang="en" sz="1400">
                <a:solidFill>
                  <a:schemeClr val="accent1"/>
                </a:solidFill>
              </a:rPr>
              <a:t>Examine change in variables corresponding to COVID hospitalizations over time  </a:t>
            </a:r>
            <a:endParaRPr sz="1400">
              <a:solidFill>
                <a:schemeClr val="accent1"/>
              </a:solidFill>
            </a:endParaRPr>
          </a:p>
          <a:p>
            <a:pPr marL="457200" lvl="0" indent="0" algn="l" rtl="0">
              <a:spcBef>
                <a:spcPts val="1200"/>
              </a:spcBef>
              <a:spcAft>
                <a:spcPts val="1200"/>
              </a:spcAft>
              <a:buNone/>
            </a:pPr>
            <a:endParaRPr sz="12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Method </a:t>
            </a:r>
            <a:endParaRPr/>
          </a:p>
        </p:txBody>
      </p:sp>
      <p:sp>
        <p:nvSpPr>
          <p:cNvPr id="78" name="Google Shape;78;p15"/>
          <p:cNvSpPr txBox="1">
            <a:spLocks noGrp="1"/>
          </p:cNvSpPr>
          <p:nvPr>
            <p:ph type="body" idx="1"/>
          </p:nvPr>
        </p:nvSpPr>
        <p:spPr>
          <a:xfrm>
            <a:off x="4654575" y="105275"/>
            <a:ext cx="4489500" cy="4098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407"/>
              <a:t>The Updated Code:</a:t>
            </a:r>
            <a:endParaRPr sz="1407"/>
          </a:p>
          <a:p>
            <a:pPr marL="0" lvl="0" indent="0" algn="l" rtl="0">
              <a:lnSpc>
                <a:spcPct val="95000"/>
              </a:lnSpc>
              <a:spcBef>
                <a:spcPts val="0"/>
              </a:spcBef>
              <a:spcAft>
                <a:spcPts val="0"/>
              </a:spcAft>
              <a:buSzPts val="852"/>
              <a:buNone/>
            </a:pPr>
            <a:endParaRPr sz="1407"/>
          </a:p>
          <a:p>
            <a:pPr marL="457200" lvl="0" indent="0" algn="l" rtl="0">
              <a:lnSpc>
                <a:spcPct val="95000"/>
              </a:lnSpc>
              <a:spcBef>
                <a:spcPts val="0"/>
              </a:spcBef>
              <a:spcAft>
                <a:spcPts val="0"/>
              </a:spcAft>
              <a:buSzPts val="852"/>
              <a:buNone/>
            </a:pPr>
            <a:r>
              <a:rPr lang="en" sz="1207"/>
              <a:t>covid_hospitalizations |&gt; </a:t>
            </a:r>
            <a:endParaRPr sz="1207"/>
          </a:p>
          <a:p>
            <a:pPr marL="457200" lvl="0" indent="0" algn="l" rtl="0">
              <a:lnSpc>
                <a:spcPct val="95000"/>
              </a:lnSpc>
              <a:spcBef>
                <a:spcPts val="0"/>
              </a:spcBef>
              <a:spcAft>
                <a:spcPts val="0"/>
              </a:spcAft>
              <a:buSzPts val="852"/>
              <a:buNone/>
            </a:pPr>
            <a:r>
              <a:rPr lang="en" sz="1207"/>
              <a:t>  mutate(proportion_covid_icu = covid_icu / icu_total) |&gt; </a:t>
            </a:r>
            <a:endParaRPr sz="1207"/>
          </a:p>
          <a:p>
            <a:pPr marL="457200" lvl="0" indent="0" algn="l" rtl="0">
              <a:lnSpc>
                <a:spcPct val="95000"/>
              </a:lnSpc>
              <a:spcBef>
                <a:spcPts val="0"/>
              </a:spcBef>
              <a:spcAft>
                <a:spcPts val="0"/>
              </a:spcAft>
              <a:buSzPts val="852"/>
              <a:buNone/>
            </a:pPr>
            <a:r>
              <a:rPr lang="en" sz="1207"/>
              <a:t> filter(county== c("Allegheny", "Jefferson", "Fayette", "Delaware", "Philadelphia", "Westmoreland")) |&gt; </a:t>
            </a:r>
            <a:endParaRPr sz="1207"/>
          </a:p>
          <a:p>
            <a:pPr marL="457200" lvl="0" indent="0" algn="l" rtl="0">
              <a:lnSpc>
                <a:spcPct val="95000"/>
              </a:lnSpc>
              <a:spcBef>
                <a:spcPts val="0"/>
              </a:spcBef>
              <a:spcAft>
                <a:spcPts val="0"/>
              </a:spcAft>
              <a:buSzPts val="852"/>
              <a:buNone/>
            </a:pPr>
            <a:r>
              <a:rPr lang="en" sz="1207"/>
              <a:t>  ggplot(aes(x = date, y = proportion_covid_icu, color=county, color=c("purple", "tomato", "thistle", "orange", "seagreen"))) +</a:t>
            </a:r>
            <a:endParaRPr sz="1207"/>
          </a:p>
          <a:p>
            <a:pPr marL="457200" lvl="0" indent="0" algn="l" rtl="0">
              <a:lnSpc>
                <a:spcPct val="95000"/>
              </a:lnSpc>
              <a:spcBef>
                <a:spcPts val="0"/>
              </a:spcBef>
              <a:spcAft>
                <a:spcPts val="0"/>
              </a:spcAft>
              <a:buSzPts val="852"/>
              <a:buNone/>
            </a:pPr>
            <a:r>
              <a:rPr lang="en" sz="1207"/>
              <a:t>  geom_line()+</a:t>
            </a:r>
            <a:endParaRPr sz="1207"/>
          </a:p>
          <a:p>
            <a:pPr marL="457200" lvl="0" indent="0" algn="l" rtl="0">
              <a:lnSpc>
                <a:spcPct val="95000"/>
              </a:lnSpc>
              <a:spcBef>
                <a:spcPts val="0"/>
              </a:spcBef>
              <a:spcAft>
                <a:spcPts val="0"/>
              </a:spcAft>
              <a:buSzPts val="852"/>
              <a:buNone/>
            </a:pPr>
            <a:r>
              <a:rPr lang="en" sz="1207"/>
              <a:t>  facet_wrap(~county)</a:t>
            </a:r>
            <a:endParaRPr sz="1207">
              <a:solidFill>
                <a:schemeClr val="dk1"/>
              </a:solidFill>
            </a:endParaRPr>
          </a:p>
          <a:p>
            <a:pPr marL="0" lvl="0" indent="0" algn="l" rtl="0">
              <a:lnSpc>
                <a:spcPct val="95000"/>
              </a:lnSpc>
              <a:spcBef>
                <a:spcPts val="0"/>
              </a:spcBef>
              <a:spcAft>
                <a:spcPts val="0"/>
              </a:spcAft>
              <a:buSzPts val="852"/>
              <a:buNone/>
            </a:pPr>
            <a:r>
              <a:rPr lang="en" sz="1407">
                <a:solidFill>
                  <a:schemeClr val="dk1"/>
                </a:solidFill>
              </a:rPr>
              <a:t>: </a:t>
            </a:r>
            <a:endParaRPr sz="1407">
              <a:solidFill>
                <a:schemeClr val="dk1"/>
              </a:solidFill>
            </a:endParaRPr>
          </a:p>
          <a:p>
            <a:pPr marL="457200" lvl="0" indent="-330676" algn="l" rtl="0">
              <a:lnSpc>
                <a:spcPct val="80000"/>
              </a:lnSpc>
              <a:spcBef>
                <a:spcPts val="1200"/>
              </a:spcBef>
              <a:spcAft>
                <a:spcPts val="0"/>
              </a:spcAft>
              <a:buClr>
                <a:schemeClr val="dk1"/>
              </a:buClr>
              <a:buSzPts val="1608"/>
              <a:buChar char="●"/>
            </a:pPr>
            <a:r>
              <a:rPr lang="en" sz="1607">
                <a:solidFill>
                  <a:schemeClr val="dk1"/>
                </a:solidFill>
              </a:rPr>
              <a:t>Time series graph for each county</a:t>
            </a:r>
            <a:endParaRPr sz="1607">
              <a:solidFill>
                <a:schemeClr val="dk1"/>
              </a:solidFill>
            </a:endParaRPr>
          </a:p>
          <a:p>
            <a:pPr marL="457200" lvl="0" indent="-330676" algn="l" rtl="0">
              <a:lnSpc>
                <a:spcPct val="80000"/>
              </a:lnSpc>
              <a:spcBef>
                <a:spcPts val="0"/>
              </a:spcBef>
              <a:spcAft>
                <a:spcPts val="0"/>
              </a:spcAft>
              <a:buClr>
                <a:schemeClr val="dk1"/>
              </a:buClr>
              <a:buSzPts val="1608"/>
              <a:buChar char="●"/>
            </a:pPr>
            <a:r>
              <a:rPr lang="en" sz="1607">
                <a:solidFill>
                  <a:schemeClr val="dk1"/>
                </a:solidFill>
              </a:rPr>
              <a:t>Visualize how proportion of Covid patients changes over time for the respective location</a:t>
            </a:r>
            <a:endParaRPr sz="1607">
              <a:solidFill>
                <a:schemeClr val="dk1"/>
              </a:solidFill>
            </a:endParaRPr>
          </a:p>
          <a:p>
            <a:pPr marL="457200" lvl="0" indent="-330676" algn="l" rtl="0">
              <a:lnSpc>
                <a:spcPct val="95000"/>
              </a:lnSpc>
              <a:spcBef>
                <a:spcPts val="0"/>
              </a:spcBef>
              <a:spcAft>
                <a:spcPts val="0"/>
              </a:spcAft>
              <a:buClr>
                <a:schemeClr val="dk1"/>
              </a:buClr>
              <a:buSzPts val="1608"/>
              <a:buChar char="●"/>
            </a:pPr>
            <a:r>
              <a:rPr lang="en" sz="1607">
                <a:solidFill>
                  <a:schemeClr val="dk1"/>
                </a:solidFill>
              </a:rPr>
              <a:t>Representative sample of six counties</a:t>
            </a:r>
            <a:endParaRPr sz="1607">
              <a:solidFill>
                <a:schemeClr val="dk1"/>
              </a:solidFill>
            </a:endParaRPr>
          </a:p>
          <a:p>
            <a:pPr marL="457200" lvl="0" indent="-330676" algn="l" rtl="0">
              <a:lnSpc>
                <a:spcPct val="95000"/>
              </a:lnSpc>
              <a:spcBef>
                <a:spcPts val="0"/>
              </a:spcBef>
              <a:spcAft>
                <a:spcPts val="0"/>
              </a:spcAft>
              <a:buClr>
                <a:schemeClr val="dk1"/>
              </a:buClr>
              <a:buSzPts val="1608"/>
              <a:buChar char="●"/>
            </a:pPr>
            <a:r>
              <a:rPr lang="en" sz="1607">
                <a:solidFill>
                  <a:schemeClr val="dk1"/>
                </a:solidFill>
              </a:rPr>
              <a:t>Color to make the graphs easier to view</a:t>
            </a:r>
            <a:endParaRPr sz="1607">
              <a:solidFill>
                <a:schemeClr val="dk1"/>
              </a:solidFill>
            </a:endParaRPr>
          </a:p>
          <a:p>
            <a:pPr marL="457200" lvl="0" indent="-330676" algn="l" rtl="0">
              <a:lnSpc>
                <a:spcPct val="95000"/>
              </a:lnSpc>
              <a:spcBef>
                <a:spcPts val="0"/>
              </a:spcBef>
              <a:spcAft>
                <a:spcPts val="0"/>
              </a:spcAft>
              <a:buClr>
                <a:schemeClr val="dk1"/>
              </a:buClr>
              <a:buSzPts val="1608"/>
              <a:buChar char="●"/>
            </a:pPr>
            <a:r>
              <a:rPr lang="en" sz="1607" b="1">
                <a:solidFill>
                  <a:schemeClr val="dk1"/>
                </a:solidFill>
              </a:rPr>
              <a:t>New variable</a:t>
            </a:r>
            <a:r>
              <a:rPr lang="en" sz="1607">
                <a:solidFill>
                  <a:schemeClr val="dk1"/>
                </a:solidFill>
              </a:rPr>
              <a:t> - </a:t>
            </a:r>
            <a:r>
              <a:rPr lang="en" sz="1607">
                <a:solidFill>
                  <a:schemeClr val="dk1"/>
                </a:solidFill>
                <a:latin typeface="Roboto Light"/>
                <a:ea typeface="Roboto Light"/>
                <a:cs typeface="Roboto Light"/>
                <a:sym typeface="Roboto Light"/>
              </a:rPr>
              <a:t>proportion_covid_icu</a:t>
            </a:r>
            <a:endParaRPr sz="1607">
              <a:solidFill>
                <a:schemeClr val="dk1"/>
              </a:solidFill>
            </a:endParaRPr>
          </a:p>
          <a:p>
            <a:pPr marL="914400" lvl="1" indent="-330676" algn="l" rtl="0">
              <a:lnSpc>
                <a:spcPct val="80000"/>
              </a:lnSpc>
              <a:spcBef>
                <a:spcPts val="0"/>
              </a:spcBef>
              <a:spcAft>
                <a:spcPts val="0"/>
              </a:spcAft>
              <a:buClr>
                <a:schemeClr val="dk1"/>
              </a:buClr>
              <a:buSzPts val="1608"/>
              <a:buChar char="○"/>
            </a:pPr>
            <a:r>
              <a:rPr lang="en" sz="1607">
                <a:solidFill>
                  <a:schemeClr val="dk1"/>
                </a:solidFill>
              </a:rPr>
              <a:t>Determines the proportion of ICU patients with COVID by month</a:t>
            </a:r>
            <a:endParaRPr sz="1607">
              <a:solidFill>
                <a:schemeClr val="dk1"/>
              </a:solidFill>
            </a:endParaRPr>
          </a:p>
          <a:p>
            <a:pPr marL="0" lvl="0" indent="0" algn="l" rtl="0">
              <a:lnSpc>
                <a:spcPct val="95000"/>
              </a:lnSpc>
              <a:spcBef>
                <a:spcPts val="0"/>
              </a:spcBef>
              <a:spcAft>
                <a:spcPts val="1200"/>
              </a:spcAft>
              <a:buSzPts val="852"/>
              <a:buNone/>
            </a:pPr>
            <a:endParaRPr sz="130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1521974" y="1340700"/>
            <a:ext cx="6224824" cy="3650400"/>
          </a:xfrm>
          <a:prstGeom prst="rect">
            <a:avLst/>
          </a:prstGeom>
          <a:noFill/>
          <a:ln>
            <a:noFill/>
          </a:ln>
        </p:spPr>
      </p:pic>
      <p:sp>
        <p:nvSpPr>
          <p:cNvPr id="84" name="Google Shape;84;p16"/>
          <p:cNvSpPr txBox="1">
            <a:spLocks noGrp="1"/>
          </p:cNvSpPr>
          <p:nvPr>
            <p:ph type="title"/>
          </p:nvPr>
        </p:nvSpPr>
        <p:spPr>
          <a:xfrm>
            <a:off x="199100" y="2944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6000"/>
              <a:t>Updated Time Series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77013" y="382700"/>
            <a:ext cx="81900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a:t>How Does the Availability of ICU Beds Change Over Time?</a:t>
            </a:r>
            <a:endParaRPr sz="2220"/>
          </a:p>
        </p:txBody>
      </p:sp>
      <p:pic>
        <p:nvPicPr>
          <p:cNvPr id="90" name="Google Shape;90;p17"/>
          <p:cNvPicPr preferRelativeResize="0"/>
          <p:nvPr/>
        </p:nvPicPr>
        <p:blipFill rotWithShape="1">
          <a:blip r:embed="rId3">
            <a:alphaModFix/>
          </a:blip>
          <a:srcRect t="22925" b="22952"/>
          <a:stretch/>
        </p:blipFill>
        <p:spPr>
          <a:xfrm>
            <a:off x="1043616" y="1324272"/>
            <a:ext cx="7056775" cy="38192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789200" y="422075"/>
            <a:ext cx="5565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a:t>Visualizing ICU Bed Availability</a:t>
            </a:r>
            <a:endParaRPr sz="2700"/>
          </a:p>
        </p:txBody>
      </p:sp>
      <p:sp>
        <p:nvSpPr>
          <p:cNvPr id="96" name="Google Shape;96;p18"/>
          <p:cNvSpPr txBox="1"/>
          <p:nvPr/>
        </p:nvSpPr>
        <p:spPr>
          <a:xfrm>
            <a:off x="311725" y="1487875"/>
            <a:ext cx="91440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Roboto"/>
                <a:ea typeface="Roboto"/>
                <a:cs typeface="Roboto"/>
                <a:sym typeface="Roboto"/>
              </a:rPr>
              <a:t>library(sf)</a:t>
            </a:r>
            <a:r>
              <a:rPr lang="en" sz="2000">
                <a:solidFill>
                  <a:schemeClr val="dk1"/>
                </a:solidFill>
                <a:latin typeface="Roboto"/>
                <a:ea typeface="Roboto"/>
                <a:cs typeface="Roboto"/>
                <a:sym typeface="Roboto"/>
              </a:rPr>
              <a:t> to encode spatial vector data</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b="1">
                <a:solidFill>
                  <a:schemeClr val="dk1"/>
                </a:solidFill>
                <a:latin typeface="Roboto"/>
                <a:ea typeface="Roboto"/>
                <a:cs typeface="Roboto"/>
                <a:sym typeface="Roboto"/>
              </a:rPr>
              <a:t>library(Lubridate)</a:t>
            </a:r>
            <a:r>
              <a:rPr lang="en" sz="2000">
                <a:solidFill>
                  <a:schemeClr val="dk1"/>
                </a:solidFill>
                <a:latin typeface="Roboto"/>
                <a:ea typeface="Roboto"/>
                <a:cs typeface="Roboto"/>
                <a:sym typeface="Roboto"/>
              </a:rPr>
              <a:t> to create month column</a:t>
            </a:r>
            <a:endParaRPr sz="2000">
              <a:solidFill>
                <a:schemeClr val="dk1"/>
              </a:solidFill>
              <a:latin typeface="Roboto"/>
              <a:ea typeface="Roboto"/>
              <a:cs typeface="Roboto"/>
              <a:sym typeface="Roboto"/>
            </a:endParaRPr>
          </a:p>
          <a:p>
            <a:pPr marL="0" lvl="0" indent="0" algn="l" rtl="0">
              <a:spcBef>
                <a:spcPts val="0"/>
              </a:spcBef>
              <a:spcAft>
                <a:spcPts val="0"/>
              </a:spcAft>
              <a:buNone/>
            </a:pP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b="1">
                <a:solidFill>
                  <a:schemeClr val="dk1"/>
                </a:solidFill>
                <a:latin typeface="Roboto"/>
                <a:ea typeface="Roboto"/>
                <a:cs typeface="Roboto"/>
                <a:sym typeface="Roboto"/>
              </a:rPr>
              <a:t>Data Transformation</a:t>
            </a:r>
            <a:endParaRPr sz="2000" b="1">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New column “month”</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Converted date column to `Date` objects.</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Grouped data by county and month.</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Calculated the median ICU beds available per month for each county.</a:t>
            </a:r>
            <a:endParaRPr sz="2000">
              <a:solidFill>
                <a:schemeClr val="dk1"/>
              </a:solidFill>
              <a:latin typeface="Roboto"/>
              <a:ea typeface="Roboto"/>
              <a:cs typeface="Roboto"/>
              <a:sym typeface="Roboto"/>
            </a:endParaRPr>
          </a:p>
          <a:p>
            <a:pPr marL="0" lvl="0" indent="0" algn="l" rtl="0">
              <a:spcBef>
                <a:spcPts val="0"/>
              </a:spcBef>
              <a:spcAft>
                <a:spcPts val="0"/>
              </a:spcAft>
              <a:buNone/>
            </a:pPr>
            <a:endParaRPr sz="2000">
              <a:solidFill>
                <a:schemeClr val="dk1"/>
              </a:solidFill>
              <a:latin typeface="Roboto"/>
              <a:ea typeface="Roboto"/>
              <a:cs typeface="Roboto"/>
              <a:sym typeface="Roboto"/>
            </a:endParaRPr>
          </a:p>
          <a:p>
            <a:pPr marL="0" lvl="0" indent="0" algn="l" rtl="0">
              <a:spcBef>
                <a:spcPts val="0"/>
              </a:spcBef>
              <a:spcAft>
                <a:spcPts val="0"/>
              </a:spcAft>
              <a:buNone/>
            </a:pPr>
            <a:endParaRPr sz="2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163900" y="1757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a:t>Resource allocation is crucial for effective response in times of emergency</a:t>
            </a:r>
            <a:endParaRPr sz="2700"/>
          </a:p>
        </p:txBody>
      </p:sp>
      <p:sp>
        <p:nvSpPr>
          <p:cNvPr id="102" name="Google Shape;102;p19"/>
          <p:cNvSpPr txBox="1">
            <a:spLocks noGrp="1"/>
          </p:cNvSpPr>
          <p:nvPr>
            <p:ph type="body" idx="2"/>
          </p:nvPr>
        </p:nvSpPr>
        <p:spPr>
          <a:xfrm>
            <a:off x="311725" y="1377075"/>
            <a:ext cx="87684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dk1"/>
                </a:solidFill>
              </a:rPr>
              <a:t>Initial High Availability</a:t>
            </a:r>
            <a:r>
              <a:rPr lang="en" sz="1700">
                <a:solidFill>
                  <a:schemeClr val="dk1"/>
                </a:solidFill>
              </a:rPr>
              <a:t>: Counties like Allegheny, Philadelphia, and Montgomery start with the highest bed availability</a:t>
            </a:r>
            <a:endParaRPr sz="1700">
              <a:solidFill>
                <a:schemeClr val="dk1"/>
              </a:solidFill>
            </a:endParaRPr>
          </a:p>
          <a:p>
            <a:pPr marL="457200" lvl="0" indent="-336550" algn="l" rtl="0">
              <a:spcBef>
                <a:spcPts val="1200"/>
              </a:spcBef>
              <a:spcAft>
                <a:spcPts val="0"/>
              </a:spcAft>
              <a:buClr>
                <a:schemeClr val="dk1"/>
              </a:buClr>
              <a:buSzPts val="1700"/>
              <a:buChar char="-"/>
            </a:pPr>
            <a:r>
              <a:rPr lang="en" sz="1700">
                <a:solidFill>
                  <a:schemeClr val="dk1"/>
                </a:solidFill>
              </a:rPr>
              <a:t>Counties may have fewer serious COVID-19 cases initially or better-prepared healthcare infrastructure</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Big cities: PGH, Philly</a:t>
            </a:r>
            <a:endParaRPr sz="1700">
              <a:solidFill>
                <a:schemeClr val="dk1"/>
              </a:solidFill>
            </a:endParaRPr>
          </a:p>
          <a:p>
            <a:pPr marL="0" lvl="0" indent="0" algn="l" rtl="0">
              <a:spcBef>
                <a:spcPts val="1200"/>
              </a:spcBef>
              <a:spcAft>
                <a:spcPts val="0"/>
              </a:spcAft>
              <a:buNone/>
            </a:pPr>
            <a:r>
              <a:rPr lang="en" sz="1700" b="1">
                <a:solidFill>
                  <a:schemeClr val="dk1"/>
                </a:solidFill>
              </a:rPr>
              <a:t>Decreasing Trend</a:t>
            </a:r>
            <a:r>
              <a:rPr lang="en" sz="1700">
                <a:solidFill>
                  <a:schemeClr val="dk1"/>
                </a:solidFill>
              </a:rPr>
              <a:t>: General decrease in bed availability over time across all counties</a:t>
            </a:r>
            <a:endParaRPr sz="1700">
              <a:solidFill>
                <a:schemeClr val="dk1"/>
              </a:solidFill>
            </a:endParaRPr>
          </a:p>
          <a:p>
            <a:pPr marL="457200" lvl="0" indent="-336550" algn="l" rtl="0">
              <a:spcBef>
                <a:spcPts val="1200"/>
              </a:spcBef>
              <a:spcAft>
                <a:spcPts val="0"/>
              </a:spcAft>
              <a:buClr>
                <a:schemeClr val="dk1"/>
              </a:buClr>
              <a:buSzPts val="1700"/>
              <a:buChar char="-"/>
            </a:pPr>
            <a:r>
              <a:rPr lang="en" sz="1700">
                <a:solidFill>
                  <a:schemeClr val="dk1"/>
                </a:solidFill>
              </a:rPr>
              <a:t>Increasing COVID-19 cases or other healthcare demands are progressively occupying available beds</a:t>
            </a:r>
            <a:endParaRPr sz="1700">
              <a:solidFill>
                <a:schemeClr val="dk1"/>
              </a:solidFill>
            </a:endParaRPr>
          </a:p>
          <a:p>
            <a:pPr marL="0" lvl="0" indent="0" algn="l" rtl="0">
              <a:spcBef>
                <a:spcPts val="1200"/>
              </a:spcBef>
              <a:spcAft>
                <a:spcPts val="0"/>
              </a:spcAft>
              <a:buNone/>
            </a:pPr>
            <a:r>
              <a:rPr lang="en" sz="1700" b="1">
                <a:solidFill>
                  <a:schemeClr val="dk1"/>
                </a:solidFill>
              </a:rPr>
              <a:t>Resource Allocation</a:t>
            </a:r>
            <a:r>
              <a:rPr lang="en" sz="1700">
                <a:solidFill>
                  <a:schemeClr val="dk1"/>
                </a:solidFill>
              </a:rPr>
              <a:t>: The data suggests a need for careful resource allocation to manage decreasing bed availability</a:t>
            </a:r>
            <a:endParaRPr sz="1700">
              <a:solidFill>
                <a:schemeClr val="dk1"/>
              </a:solidFill>
            </a:endParaRPr>
          </a:p>
          <a:p>
            <a:pPr marL="0" lvl="0" indent="0" algn="l" rtl="0">
              <a:spcBef>
                <a:spcPts val="1200"/>
              </a:spcBef>
              <a:spcAft>
                <a:spcPts val="1200"/>
              </a:spcAft>
              <a:buNone/>
            </a:pP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25" y="100000"/>
            <a:ext cx="7974900" cy="1197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700"/>
              <a:t>How do the Dynamics of Total Ventilators and Ventilator Use Change Over Time?</a:t>
            </a:r>
            <a:endParaRPr sz="2700"/>
          </a:p>
          <a:p>
            <a:pPr marL="0" lvl="0" indent="0" algn="l" rtl="0">
              <a:spcBef>
                <a:spcPts val="0"/>
              </a:spcBef>
              <a:spcAft>
                <a:spcPts val="0"/>
              </a:spcAft>
              <a:buNone/>
            </a:pPr>
            <a:endParaRPr sz="2700"/>
          </a:p>
        </p:txBody>
      </p:sp>
      <p:sp>
        <p:nvSpPr>
          <p:cNvPr id="108" name="Google Shape;108;p20"/>
          <p:cNvSpPr txBox="1"/>
          <p:nvPr/>
        </p:nvSpPr>
        <p:spPr>
          <a:xfrm>
            <a:off x="473150" y="1447300"/>
            <a:ext cx="8359200" cy="3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Roboto"/>
              <a:ea typeface="Roboto"/>
              <a:cs typeface="Roboto"/>
              <a:sym typeface="Roboto"/>
            </a:endParaRPr>
          </a:p>
        </p:txBody>
      </p:sp>
      <p:pic>
        <p:nvPicPr>
          <p:cNvPr id="109" name="Google Shape;109;p20"/>
          <p:cNvPicPr preferRelativeResize="0"/>
          <p:nvPr/>
        </p:nvPicPr>
        <p:blipFill>
          <a:blip r:embed="rId3">
            <a:alphaModFix/>
          </a:blip>
          <a:stretch>
            <a:fillRect/>
          </a:stretch>
        </p:blipFill>
        <p:spPr>
          <a:xfrm>
            <a:off x="0" y="1297000"/>
            <a:ext cx="9144000" cy="395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41625" y="295025"/>
            <a:ext cx="8902500" cy="6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Methods for Analyzing Ventilator Dynamics</a:t>
            </a:r>
            <a:endParaRPr sz="3000"/>
          </a:p>
        </p:txBody>
      </p:sp>
      <p:sp>
        <p:nvSpPr>
          <p:cNvPr id="115" name="Google Shape;115;p21"/>
          <p:cNvSpPr txBox="1">
            <a:spLocks noGrp="1"/>
          </p:cNvSpPr>
          <p:nvPr>
            <p:ph type="body" idx="1"/>
          </p:nvPr>
        </p:nvSpPr>
        <p:spPr>
          <a:xfrm>
            <a:off x="113875" y="1347425"/>
            <a:ext cx="8902500" cy="33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Methods:</a:t>
            </a:r>
            <a:endParaRPr sz="1800" b="1">
              <a:solidFill>
                <a:srgbClr val="000000"/>
              </a:solidFill>
            </a:endParaRPr>
          </a:p>
          <a:p>
            <a:pPr marL="0" lvl="0" indent="0" algn="l" rtl="0">
              <a:spcBef>
                <a:spcPts val="1200"/>
              </a:spcBef>
              <a:spcAft>
                <a:spcPts val="0"/>
              </a:spcAft>
              <a:buNone/>
            </a:pPr>
            <a:r>
              <a:rPr lang="en" sz="1800">
                <a:solidFill>
                  <a:srgbClr val="000000"/>
                </a:solidFill>
              </a:rPr>
              <a:t>Data grouped by month to aggregate ventilator usage and availability using the floor_date function which rounds down dates to the nearest month.</a:t>
            </a:r>
            <a:endParaRPr sz="1800">
              <a:solidFill>
                <a:srgbClr val="000000"/>
              </a:solidFill>
            </a:endParaRPr>
          </a:p>
          <a:p>
            <a:pPr marL="0" lvl="0" indent="0" algn="l" rtl="0">
              <a:spcBef>
                <a:spcPts val="1200"/>
              </a:spcBef>
              <a:spcAft>
                <a:spcPts val="0"/>
              </a:spcAft>
              <a:buNone/>
            </a:pPr>
            <a:r>
              <a:rPr lang="en" sz="1800">
                <a:solidFill>
                  <a:srgbClr val="000000"/>
                </a:solidFill>
              </a:rPr>
              <a:t>Calculated the mean values of ventilators in use `</a:t>
            </a:r>
            <a:r>
              <a:rPr lang="en" sz="1800">
                <a:solidFill>
                  <a:srgbClr val="0000FF"/>
                </a:solidFill>
                <a:latin typeface="Roboto Light"/>
                <a:ea typeface="Roboto Light"/>
                <a:cs typeface="Roboto Light"/>
                <a:sym typeface="Roboto Light"/>
              </a:rPr>
              <a:t>vents_use</a:t>
            </a:r>
            <a:r>
              <a:rPr lang="en" sz="1800">
                <a:solidFill>
                  <a:srgbClr val="000000"/>
                </a:solidFill>
              </a:rPr>
              <a:t>` and total ventilators `</a:t>
            </a:r>
            <a:r>
              <a:rPr lang="en" sz="1800">
                <a:solidFill>
                  <a:srgbClr val="0000FF"/>
                </a:solidFill>
                <a:latin typeface="Roboto Light"/>
                <a:ea typeface="Roboto Light"/>
                <a:cs typeface="Roboto Light"/>
                <a:sym typeface="Roboto Light"/>
              </a:rPr>
              <a:t>vents</a:t>
            </a:r>
            <a:r>
              <a:rPr lang="en" sz="1800">
                <a:solidFill>
                  <a:srgbClr val="000000"/>
                </a:solidFill>
              </a:rPr>
              <a:t>` for each month. This provides an average value that represents the overall trend.</a:t>
            </a:r>
            <a:endParaRPr sz="1800">
              <a:solidFill>
                <a:srgbClr val="000000"/>
              </a:solidFill>
            </a:endParaRPr>
          </a:p>
          <a:p>
            <a:pPr marL="0" lvl="0" indent="0" algn="l" rtl="0">
              <a:spcBef>
                <a:spcPts val="1200"/>
              </a:spcBef>
              <a:spcAft>
                <a:spcPts val="0"/>
              </a:spcAft>
              <a:buNone/>
            </a:pPr>
            <a:r>
              <a:rPr lang="en" sz="1800">
                <a:solidFill>
                  <a:srgbClr val="000000"/>
                </a:solidFill>
              </a:rPr>
              <a:t>na.rm = TRUE ignores missing values.</a:t>
            </a:r>
            <a:endParaRPr sz="1800">
              <a:solidFill>
                <a:srgbClr val="000000"/>
              </a:solidFill>
            </a:endParaRPr>
          </a:p>
          <a:p>
            <a:pPr marL="0" lvl="0" indent="0" algn="l" rtl="0">
              <a:spcBef>
                <a:spcPts val="1200"/>
              </a:spcBef>
              <a:spcAft>
                <a:spcPts val="0"/>
              </a:spcAft>
              <a:buNone/>
            </a:pPr>
            <a:r>
              <a:rPr lang="en" sz="1800" b="1">
                <a:solidFill>
                  <a:srgbClr val="000000"/>
                </a:solidFill>
              </a:rPr>
              <a:t>Visualization:</a:t>
            </a:r>
            <a:endParaRPr sz="1800" b="1">
              <a:solidFill>
                <a:srgbClr val="000000"/>
              </a:solidFill>
            </a:endParaRPr>
          </a:p>
          <a:p>
            <a:pPr marL="0" lvl="0" indent="0" algn="l" rtl="0">
              <a:spcBef>
                <a:spcPts val="1200"/>
              </a:spcBef>
              <a:spcAft>
                <a:spcPts val="0"/>
              </a:spcAft>
              <a:buNone/>
            </a:pPr>
            <a:r>
              <a:rPr lang="en" sz="1800">
                <a:solidFill>
                  <a:srgbClr val="000000"/>
                </a:solidFill>
              </a:rPr>
              <a:t>Line plot created to visualize `</a:t>
            </a:r>
            <a:r>
              <a:rPr lang="en" sz="1800">
                <a:solidFill>
                  <a:srgbClr val="0000FF"/>
                </a:solidFill>
                <a:latin typeface="Roboto Light"/>
                <a:ea typeface="Roboto Light"/>
                <a:cs typeface="Roboto Light"/>
                <a:sym typeface="Roboto Light"/>
              </a:rPr>
              <a:t>vents_use</a:t>
            </a:r>
            <a:r>
              <a:rPr lang="en" sz="1800">
                <a:solidFill>
                  <a:srgbClr val="000000"/>
                </a:solidFill>
              </a:rPr>
              <a:t>` &amp; `</a:t>
            </a:r>
            <a:r>
              <a:rPr lang="en" sz="1800">
                <a:solidFill>
                  <a:srgbClr val="0000FF"/>
                </a:solidFill>
                <a:latin typeface="Roboto Light"/>
                <a:ea typeface="Roboto Light"/>
                <a:cs typeface="Roboto Light"/>
                <a:sym typeface="Roboto Light"/>
              </a:rPr>
              <a:t>vents</a:t>
            </a:r>
            <a:r>
              <a:rPr lang="en" sz="1800">
                <a:solidFill>
                  <a:srgbClr val="000000"/>
                </a:solidFill>
              </a:rPr>
              <a:t>` over time.</a:t>
            </a:r>
            <a:endParaRPr sz="1800">
              <a:solidFill>
                <a:srgbClr val="000000"/>
              </a:solidFill>
            </a:endParaRPr>
          </a:p>
          <a:p>
            <a:pPr marL="0" lvl="0" indent="0" algn="l" rtl="0">
              <a:spcBef>
                <a:spcPts val="1200"/>
              </a:spcBef>
              <a:spcAft>
                <a:spcPts val="0"/>
              </a:spcAft>
              <a:buNone/>
            </a:pPr>
            <a:endParaRPr sz="1800">
              <a:solidFill>
                <a:srgbClr val="000000"/>
              </a:solidFill>
            </a:endParaRPr>
          </a:p>
          <a:p>
            <a:pPr marL="0" lvl="0" indent="0" algn="l" rtl="0">
              <a:spcBef>
                <a:spcPts val="1200"/>
              </a:spcBef>
              <a:spcAft>
                <a:spcPts val="1200"/>
              </a:spcAft>
              <a:buNone/>
            </a:pPr>
            <a:endParaRPr sz="1800">
              <a:solidFill>
                <a:srgbClr val="000000"/>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On-screen Show (16:9)</PresentationFormat>
  <Paragraphs>105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 Light</vt:lpstr>
      <vt:lpstr>Roboto</vt:lpstr>
      <vt:lpstr>Arial</vt:lpstr>
      <vt:lpstr>Merriweather</vt:lpstr>
      <vt:lpstr>Paradigm</vt:lpstr>
      <vt:lpstr>A Look Into Covid-19 Hospitalizations </vt:lpstr>
      <vt:lpstr>Covid-19 Hospitalization Data</vt:lpstr>
      <vt:lpstr>The Method </vt:lpstr>
      <vt:lpstr>Updated Time Series</vt:lpstr>
      <vt:lpstr>How Does the Availability of ICU Beds Change Over Time?</vt:lpstr>
      <vt:lpstr>Visualizing ICU Bed Availability</vt:lpstr>
      <vt:lpstr>Resource allocation is crucial for effective response in times of emergency</vt:lpstr>
      <vt:lpstr>How do the Dynamics of Total Ventilators and Ventilator Use Change Over Time? </vt:lpstr>
      <vt:lpstr>Methods for Analyzing Ventilator Dynamics</vt:lpstr>
      <vt:lpstr>Share Insight</vt:lpstr>
      <vt:lpstr>Elbow Plot</vt:lpstr>
      <vt:lpstr>PowerPoint Presentation</vt:lpstr>
      <vt:lpstr>PowerPoint Presentation</vt:lpstr>
      <vt:lpstr>Evolving Dynamics of COVID-19 Hospitalizations </vt:lpstr>
      <vt:lpstr>Further: Influencing policy and healthcare strategies </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Oreoluwa</dc:creator>
  <cp:lastModifiedBy>Oreoluwa Williams</cp:lastModifiedBy>
  <cp:revision>1</cp:revision>
  <dcterms:modified xsi:type="dcterms:W3CDTF">2024-06-18T14:12:51Z</dcterms:modified>
</cp:coreProperties>
</file>