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63" r:id="rId4"/>
    <p:sldId id="264" r:id="rId5"/>
    <p:sldId id="272" r:id="rId6"/>
    <p:sldId id="260" r:id="rId7"/>
    <p:sldId id="265" r:id="rId8"/>
    <p:sldId id="266" r:id="rId9"/>
    <p:sldId id="268" r:id="rId10"/>
    <p:sldId id="273" r:id="rId11"/>
    <p:sldId id="27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400C8-08D7-D468-6E7B-2AC7AF82BFDA}" v="156" dt="2024-05-06T02:35:22.740"/>
    <p1510:client id="{7D12DBB3-7F7D-3098-915D-31CD7A2E7A3B}" v="89" dt="2024-05-07T15:56:18.264"/>
    <p1510:client id="{938A80A3-AC19-F35E-02E2-7CD54800EA2E}" v="61" dt="2024-05-06T02:05:58.946"/>
    <p1510:client id="{E570F21C-6117-0180-E62F-762BCDDA6D32}" v="17" dt="2024-05-07T03:53:41.757"/>
    <p1510:client id="{F873FBA3-DBC4-9970-DD05-368CEFB93D1E}" v="620" dt="2024-05-06T02:43:32.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59430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75478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94653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0354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10206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7/26/2024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60420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7/26/2024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861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7/26/2024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26857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75970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7/26/2024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65289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7/26/2024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948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7/26/2024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3888268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CareTrack</a:t>
            </a:r>
            <a:br>
              <a:rPr lang="en-US"/>
            </a:br>
            <a:r>
              <a:rPr lang="en-US" sz="2400" b="0">
                <a:latin typeface="Arial"/>
                <a:cs typeface="Arial"/>
              </a:rPr>
              <a:t>Database for Nursing Home: Autumn Lake Healthcare</a:t>
            </a:r>
            <a:endParaRPr lang="en-US" sz="2400"/>
          </a:p>
          <a:p>
            <a:endParaRPr lang="en-US"/>
          </a:p>
        </p:txBody>
      </p:sp>
      <p:sp>
        <p:nvSpPr>
          <p:cNvPr id="3" name="Subtitle 2"/>
          <p:cNvSpPr>
            <a:spLocks noGrp="1"/>
          </p:cNvSpPr>
          <p:nvPr>
            <p:ph type="subTitle" idx="1"/>
          </p:nvPr>
        </p:nvSpPr>
        <p:spPr/>
        <p:txBody>
          <a:bodyPr>
            <a:normAutofit/>
          </a:bodyPr>
          <a:lstStyle/>
          <a:p>
            <a:r>
              <a:rPr lang="en-US" sz="2000"/>
              <a:t>Presented by: Sarah Welsh, Darrel Abang, Oreoluwa Williams, &amp; Jaelyn McCracken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3" name="Rectangle 12">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3382DC-92E9-8322-A73A-76868FC7E163}"/>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Delete Page</a:t>
            </a:r>
          </a:p>
        </p:txBody>
      </p:sp>
      <p:pic>
        <p:nvPicPr>
          <p:cNvPr id="4" name="Content Placeholder 3" descr="A screenshot of a computer&#10;&#10;Description automatically generated">
            <a:extLst>
              <a:ext uri="{FF2B5EF4-FFF2-40B4-BE49-F238E27FC236}">
                <a16:creationId xmlns:a16="http://schemas.microsoft.com/office/drawing/2014/main" id="{4431B6E8-5BB2-B402-ADD7-086BE59D9A14}"/>
              </a:ext>
            </a:extLst>
          </p:cNvPr>
          <p:cNvPicPr>
            <a:picLocks noGrp="1" noChangeAspect="1"/>
          </p:cNvPicPr>
          <p:nvPr>
            <p:ph idx="1"/>
          </p:nvPr>
        </p:nvPicPr>
        <p:blipFill>
          <a:blip r:embed="rId2"/>
          <a:stretch>
            <a:fillRect/>
          </a:stretch>
        </p:blipFill>
        <p:spPr>
          <a:xfrm>
            <a:off x="2884415" y="484632"/>
            <a:ext cx="7008384" cy="3556755"/>
          </a:xfrm>
          <a:prstGeom prst="rect">
            <a:avLst/>
          </a:prstGeom>
        </p:spPr>
      </p:pic>
    </p:spTree>
    <p:extLst>
      <p:ext uri="{BB962C8B-B14F-4D97-AF65-F5344CB8AC3E}">
        <p14:creationId xmlns:p14="http://schemas.microsoft.com/office/powerpoint/2010/main" val="342434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5" name="Rectangle 34">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1142F14-B34F-7485-42A4-031194EB7DDD}"/>
              </a:ext>
            </a:extLst>
          </p:cNvPr>
          <p:cNvSpPr>
            <a:spLocks noGrp="1"/>
          </p:cNvSpPr>
          <p:nvPr>
            <p:ph type="title"/>
          </p:nvPr>
        </p:nvSpPr>
        <p:spPr>
          <a:xfrm>
            <a:off x="334557" y="1653703"/>
            <a:ext cx="3361953" cy="2470488"/>
          </a:xfrm>
        </p:spPr>
        <p:txBody>
          <a:bodyPr vert="horz" lIns="91440" tIns="45720" rIns="91440" bIns="45720" rtlCol="0" anchor="b">
            <a:normAutofit/>
          </a:bodyPr>
          <a:lstStyle/>
          <a:p>
            <a:r>
              <a:rPr lang="en-US" sz="4800" spc="-100"/>
              <a:t>Update Page</a:t>
            </a:r>
          </a:p>
        </p:txBody>
      </p:sp>
      <p:pic>
        <p:nvPicPr>
          <p:cNvPr id="3" name="Picture 2" descr="A screenshot of a computer&#10;&#10;Description automatically generated">
            <a:extLst>
              <a:ext uri="{FF2B5EF4-FFF2-40B4-BE49-F238E27FC236}">
                <a16:creationId xmlns:a16="http://schemas.microsoft.com/office/drawing/2014/main" id="{BEBE68FB-DC2D-D61F-F7E4-DC9D7419F35D}"/>
              </a:ext>
            </a:extLst>
          </p:cNvPr>
          <p:cNvPicPr>
            <a:picLocks noChangeAspect="1"/>
          </p:cNvPicPr>
          <p:nvPr/>
        </p:nvPicPr>
        <p:blipFill>
          <a:blip r:embed="rId2"/>
          <a:stretch>
            <a:fillRect/>
          </a:stretch>
        </p:blipFill>
        <p:spPr>
          <a:xfrm>
            <a:off x="8402290" y="1877153"/>
            <a:ext cx="3435968" cy="3453234"/>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0FBD1B43-2E62-8480-A36B-3D64B0C0CA58}"/>
              </a:ext>
            </a:extLst>
          </p:cNvPr>
          <p:cNvPicPr>
            <a:picLocks noChangeAspect="1"/>
          </p:cNvPicPr>
          <p:nvPr/>
        </p:nvPicPr>
        <p:blipFill>
          <a:blip r:embed="rId3"/>
          <a:stretch>
            <a:fillRect/>
          </a:stretch>
        </p:blipFill>
        <p:spPr>
          <a:xfrm>
            <a:off x="4510335" y="2565989"/>
            <a:ext cx="3435969" cy="2061581"/>
          </a:xfrm>
          <a:prstGeom prst="rect">
            <a:avLst/>
          </a:prstGeom>
        </p:spPr>
      </p:pic>
    </p:spTree>
    <p:extLst>
      <p:ext uri="{BB962C8B-B14F-4D97-AF65-F5344CB8AC3E}">
        <p14:creationId xmlns:p14="http://schemas.microsoft.com/office/powerpoint/2010/main" val="305544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F14AA2E-0627-7CE4-4ACC-471C88135A60}"/>
              </a:ext>
            </a:extLst>
          </p:cNvPr>
          <p:cNvSpPr>
            <a:spLocks noGrp="1"/>
          </p:cNvSpPr>
          <p:nvPr>
            <p:ph type="title"/>
          </p:nvPr>
        </p:nvSpPr>
        <p:spPr>
          <a:xfrm>
            <a:off x="494260" y="1683144"/>
            <a:ext cx="2774922" cy="3491712"/>
          </a:xfrm>
        </p:spPr>
        <p:txBody>
          <a:bodyPr>
            <a:normAutofit/>
          </a:bodyPr>
          <a:lstStyle/>
          <a:p>
            <a:r>
              <a:rPr lang="en-US"/>
              <a:t>Next Steps</a:t>
            </a:r>
          </a:p>
        </p:txBody>
      </p:sp>
      <p:sp>
        <p:nvSpPr>
          <p:cNvPr id="3" name="Content Placeholder 2">
            <a:extLst>
              <a:ext uri="{FF2B5EF4-FFF2-40B4-BE49-F238E27FC236}">
                <a16:creationId xmlns:a16="http://schemas.microsoft.com/office/drawing/2014/main" id="{52174CD7-27B8-BF68-CE60-AD006C2923E5}"/>
              </a:ext>
            </a:extLst>
          </p:cNvPr>
          <p:cNvSpPr>
            <a:spLocks noGrp="1"/>
          </p:cNvSpPr>
          <p:nvPr>
            <p:ph idx="1"/>
          </p:nvPr>
        </p:nvSpPr>
        <p:spPr>
          <a:xfrm>
            <a:off x="4361606" y="1683143"/>
            <a:ext cx="6627377" cy="3491713"/>
          </a:xfrm>
        </p:spPr>
        <p:txBody>
          <a:bodyPr vert="horz" lIns="91440" tIns="45720" rIns="91440" bIns="45720" rtlCol="0">
            <a:normAutofit/>
          </a:bodyPr>
          <a:lstStyle/>
          <a:p>
            <a:r>
              <a:rPr lang="en-US">
                <a:ea typeface="+mn-lt"/>
                <a:cs typeface="+mn-lt"/>
              </a:rPr>
              <a:t>Keep working on and implementing  'Create' page</a:t>
            </a:r>
          </a:p>
          <a:p>
            <a:r>
              <a:rPr lang="en-US">
                <a:ea typeface="+mn-lt"/>
                <a:cs typeface="+mn-lt"/>
              </a:rPr>
              <a:t>Include all information on 'Search' page. For ex: diagnosis, who is assigned to what nurse or doctor, medication, </a:t>
            </a:r>
            <a:r>
              <a:rPr lang="en-US" err="1">
                <a:ea typeface="+mn-lt"/>
                <a:cs typeface="+mn-lt"/>
              </a:rPr>
              <a:t>etc</a:t>
            </a:r>
            <a:endParaRPr lang="en-US" err="1"/>
          </a:p>
          <a:p>
            <a:endParaRPr lang="en-US"/>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121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31EE-2FC0-6437-137F-569C788F4ABE}"/>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Thank You </a:t>
            </a:r>
          </a:p>
        </p:txBody>
      </p:sp>
    </p:spTree>
    <p:extLst>
      <p:ext uri="{BB962C8B-B14F-4D97-AF65-F5344CB8AC3E}">
        <p14:creationId xmlns:p14="http://schemas.microsoft.com/office/powerpoint/2010/main" val="363449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CC926B9-2C2B-AFE1-96B2-89B7C91AD1F2}"/>
              </a:ext>
            </a:extLst>
          </p:cNvPr>
          <p:cNvSpPr>
            <a:spLocks noGrp="1"/>
          </p:cNvSpPr>
          <p:nvPr>
            <p:ph type="title"/>
          </p:nvPr>
        </p:nvSpPr>
        <p:spPr>
          <a:xfrm>
            <a:off x="494260" y="1683144"/>
            <a:ext cx="2774922" cy="3491712"/>
          </a:xfrm>
        </p:spPr>
        <p:txBody>
          <a:bodyPr>
            <a:normAutofit/>
          </a:bodyPr>
          <a:lstStyle/>
          <a:p>
            <a:r>
              <a:rPr lang="en-US" sz="2300"/>
              <a:t>Intro: </a:t>
            </a:r>
            <a:r>
              <a:rPr lang="en-US" sz="2300" b="0">
                <a:latin typeface="Century Gothic"/>
                <a:cs typeface="Times New Roman"/>
              </a:rPr>
              <a:t>Autumn Lake Healthcare</a:t>
            </a:r>
            <a:endParaRPr lang="en-US" sz="2300">
              <a:latin typeface="Century Gothic"/>
            </a:endParaRPr>
          </a:p>
        </p:txBody>
      </p:sp>
      <p:sp>
        <p:nvSpPr>
          <p:cNvPr id="3" name="Content Placeholder 2">
            <a:extLst>
              <a:ext uri="{FF2B5EF4-FFF2-40B4-BE49-F238E27FC236}">
                <a16:creationId xmlns:a16="http://schemas.microsoft.com/office/drawing/2014/main" id="{6F328353-8EE2-81BE-AE3B-70F87B59DD44}"/>
              </a:ext>
            </a:extLst>
          </p:cNvPr>
          <p:cNvSpPr>
            <a:spLocks noGrp="1"/>
          </p:cNvSpPr>
          <p:nvPr>
            <p:ph idx="1"/>
          </p:nvPr>
        </p:nvSpPr>
        <p:spPr>
          <a:xfrm>
            <a:off x="4361606" y="1683143"/>
            <a:ext cx="6627377" cy="3491713"/>
          </a:xfrm>
        </p:spPr>
        <p:txBody>
          <a:bodyPr vert="horz" lIns="91440" tIns="45720" rIns="91440" bIns="45720" rtlCol="0">
            <a:normAutofit/>
          </a:bodyPr>
          <a:lstStyle/>
          <a:p>
            <a:r>
              <a:rPr lang="en-US" sz="1600">
                <a:latin typeface="Century Gothic"/>
                <a:cs typeface="Arial"/>
              </a:rPr>
              <a:t>Privately owned management that provides care for older patients after accidents or surgeries</a:t>
            </a:r>
            <a:endParaRPr lang="en-US" sz="1600">
              <a:latin typeface="Century Gothic"/>
              <a:cs typeface="Times New Roman"/>
            </a:endParaRPr>
          </a:p>
          <a:p>
            <a:r>
              <a:rPr lang="en-US" sz="1600">
                <a:latin typeface="Century Gothic"/>
                <a:cs typeface="Times New Roman"/>
              </a:rPr>
              <a:t>Nursing homes are important for people who need assistance with everyday living. </a:t>
            </a:r>
            <a:r>
              <a:rPr lang="en-US" sz="1600">
                <a:latin typeface="Century Gothic"/>
                <a:cs typeface="Arial"/>
              </a:rPr>
              <a:t>Staff includes doctors and nurses who must oversee the medical care, activities, and status of patients</a:t>
            </a:r>
          </a:p>
          <a:p>
            <a:r>
              <a:rPr lang="en-US" sz="1600">
                <a:latin typeface="Century Gothic"/>
                <a:cs typeface="Arial"/>
              </a:rPr>
              <a:t>A personalized care plan is created based on this assessment to meet each resident's particular needs</a:t>
            </a:r>
          </a:p>
          <a:p>
            <a:r>
              <a:rPr lang="en-US" sz="1600">
                <a:latin typeface="Century Gothic"/>
                <a:cs typeface="Arial"/>
              </a:rPr>
              <a:t>It's important to keep accurate records of care plans, drug administration records, medical records, and other pertinent data for the residents. This guarantees resident care management efficiency, order, and compliance with regulations.</a:t>
            </a:r>
            <a:endParaRPr lang="en-US" sz="1600">
              <a:latin typeface="Century Gothic"/>
            </a:endParaRPr>
          </a:p>
          <a:p>
            <a:endParaRPr lang="en-US" sz="1600">
              <a:latin typeface="Times New Roman"/>
              <a:cs typeface="Arial"/>
            </a:endParaRPr>
          </a:p>
          <a:p>
            <a:endParaRPr lang="en-US" sz="1600">
              <a:latin typeface="Times New Roman"/>
              <a:cs typeface="Arial"/>
            </a:endParaRPr>
          </a:p>
          <a:p>
            <a:endParaRPr lang="en-US" sz="1600">
              <a:latin typeface="Times New Roman"/>
              <a:cs typeface="Arial"/>
            </a:endParaRP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259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415F0D2-3773-56FD-EDAD-745FE232988B}"/>
              </a:ext>
            </a:extLst>
          </p:cNvPr>
          <p:cNvSpPr>
            <a:spLocks noGrp="1"/>
          </p:cNvSpPr>
          <p:nvPr>
            <p:ph type="title"/>
          </p:nvPr>
        </p:nvSpPr>
        <p:spPr>
          <a:xfrm>
            <a:off x="1600754" y="1087374"/>
            <a:ext cx="8983489" cy="1000978"/>
          </a:xfrm>
        </p:spPr>
        <p:txBody>
          <a:bodyPr>
            <a:normAutofit/>
          </a:bodyPr>
          <a:lstStyle/>
          <a:p>
            <a:r>
              <a:rPr lang="en-US"/>
              <a:t>Process Modeling Requirements</a:t>
            </a:r>
          </a:p>
        </p:txBody>
      </p:sp>
      <p:sp>
        <p:nvSpPr>
          <p:cNvPr id="19" name="Rectangle 18">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1C9EBB9-29DA-2136-2767-C34EE47660F3}"/>
              </a:ext>
            </a:extLst>
          </p:cNvPr>
          <p:cNvSpPr>
            <a:spLocks noGrp="1"/>
          </p:cNvSpPr>
          <p:nvPr>
            <p:ph idx="1"/>
          </p:nvPr>
        </p:nvSpPr>
        <p:spPr>
          <a:xfrm>
            <a:off x="1600753" y="2535446"/>
            <a:ext cx="8983489" cy="3554457"/>
          </a:xfrm>
        </p:spPr>
        <p:txBody>
          <a:bodyPr vert="horz" lIns="91440" tIns="45720" rIns="91440" bIns="45720" rtlCol="0">
            <a:normAutofit/>
          </a:bodyPr>
          <a:lstStyle/>
          <a:p>
            <a:r>
              <a:rPr lang="en-US" sz="1700">
                <a:solidFill>
                  <a:schemeClr val="tx1"/>
                </a:solidFill>
                <a:latin typeface="Century Gothic"/>
                <a:ea typeface="+mn-lt"/>
                <a:cs typeface="+mn-lt"/>
              </a:rPr>
              <a:t>The Nursing home has patients and many levels of Staff in it. Staff is categorized into Nurses, Doctors, and Management.</a:t>
            </a:r>
            <a:endParaRPr lang="en-US" sz="1700">
              <a:solidFill>
                <a:schemeClr val="tx1"/>
              </a:solidFill>
              <a:latin typeface="Century Gothic"/>
              <a:cs typeface="Times New Roman"/>
            </a:endParaRPr>
          </a:p>
          <a:p>
            <a:r>
              <a:rPr lang="en-US" sz="1700">
                <a:solidFill>
                  <a:schemeClr val="tx1"/>
                </a:solidFill>
                <a:latin typeface="Century Gothic"/>
                <a:ea typeface="+mn-lt"/>
                <a:cs typeface="+mn-lt"/>
              </a:rPr>
              <a:t>Staff has attributes such as Name (First Name, Last Name), Address, Phone Number, DoB, Gender, SSN, Schedule, Salary, StaffType and Staff ID (unique for each staff member). </a:t>
            </a:r>
            <a:endParaRPr lang="en-US" sz="1700">
              <a:solidFill>
                <a:schemeClr val="tx1"/>
              </a:solidFill>
              <a:latin typeface="Century Gothic"/>
              <a:cs typeface="Times New Roman"/>
            </a:endParaRPr>
          </a:p>
          <a:p>
            <a:r>
              <a:rPr lang="en-US" sz="1700">
                <a:solidFill>
                  <a:schemeClr val="tx1"/>
                </a:solidFill>
                <a:latin typeface="Century Gothic"/>
                <a:ea typeface="+mn-lt"/>
                <a:cs typeface="+mn-lt"/>
              </a:rPr>
              <a:t>Patient has Information such as Name (First name, Last Name), Gender, RoomNo, Date of Birth, SSN (unique for each patient), and StartDate.</a:t>
            </a:r>
            <a:endParaRPr lang="en-US" sz="1700">
              <a:solidFill>
                <a:schemeClr val="tx1"/>
              </a:solidFill>
              <a:latin typeface="Century Gothic"/>
              <a:cs typeface="Times New Roman"/>
            </a:endParaRPr>
          </a:p>
          <a:p>
            <a:r>
              <a:rPr lang="en-US" sz="1700">
                <a:solidFill>
                  <a:schemeClr val="tx1"/>
                </a:solidFill>
                <a:latin typeface="Century Gothic"/>
                <a:ea typeface="+mn-lt"/>
                <a:cs typeface="+mn-lt"/>
              </a:rPr>
              <a:t>Each patient has Guests, and the Guest could be a Visitor or an EmergencyContact. </a:t>
            </a:r>
            <a:endParaRPr lang="en-US" sz="1700">
              <a:solidFill>
                <a:schemeClr val="tx1"/>
              </a:solidFill>
              <a:latin typeface="Century Gothic"/>
              <a:cs typeface="Times New Roman"/>
            </a:endParaRPr>
          </a:p>
          <a:p>
            <a:r>
              <a:rPr lang="en-US" sz="1700">
                <a:solidFill>
                  <a:schemeClr val="tx1"/>
                </a:solidFill>
                <a:latin typeface="Century Gothic"/>
                <a:ea typeface="+mn-lt"/>
                <a:cs typeface="+mn-lt"/>
              </a:rPr>
              <a:t>The Guest contains Information such as Name (First Name, Last Name), Relationship, PhoneNo, Email, and a unique GuestID.</a:t>
            </a:r>
            <a:endParaRPr lang="en-US" sz="1700">
              <a:solidFill>
                <a:schemeClr val="tx1"/>
              </a:solidFill>
              <a:latin typeface="Century Gothic"/>
              <a:cs typeface="Times New Roman"/>
            </a:endParaRPr>
          </a:p>
        </p:txBody>
      </p:sp>
    </p:spTree>
    <p:extLst>
      <p:ext uri="{BB962C8B-B14F-4D97-AF65-F5344CB8AC3E}">
        <p14:creationId xmlns:p14="http://schemas.microsoft.com/office/powerpoint/2010/main" val="411468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stethoscope and computer keyboard">
            <a:extLst>
              <a:ext uri="{FF2B5EF4-FFF2-40B4-BE49-F238E27FC236}">
                <a16:creationId xmlns:a16="http://schemas.microsoft.com/office/drawing/2014/main" id="{7E3FB6F0-34AC-2D34-CFF7-FB01EFC3D43C}"/>
              </a:ext>
            </a:extLst>
          </p:cNvPr>
          <p:cNvPicPr>
            <a:picLocks noChangeAspect="1"/>
          </p:cNvPicPr>
          <p:nvPr/>
        </p:nvPicPr>
        <p:blipFill rotWithShape="1">
          <a:blip r:embed="rId2">
            <a:duotone>
              <a:schemeClr val="bg2">
                <a:shade val="45000"/>
                <a:satMod val="135000"/>
              </a:schemeClr>
              <a:prstClr val="white"/>
            </a:duotone>
            <a:alphaModFix amt="25000"/>
          </a:blip>
          <a:srcRect l="9091" t="3434" r="3" b="19938"/>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FA2CA9E-47F5-3702-CDA6-6C822B72DC8C}"/>
              </a:ext>
            </a:extLst>
          </p:cNvPr>
          <p:cNvSpPr>
            <a:spLocks noGrp="1"/>
          </p:cNvSpPr>
          <p:nvPr>
            <p:ph type="title"/>
          </p:nvPr>
        </p:nvSpPr>
        <p:spPr>
          <a:xfrm>
            <a:off x="252919" y="1123837"/>
            <a:ext cx="2947482" cy="4601183"/>
          </a:xfrm>
        </p:spPr>
        <p:txBody>
          <a:bodyPr>
            <a:normAutofit/>
          </a:bodyPr>
          <a:lstStyle/>
          <a:p>
            <a:r>
              <a:rPr lang="en-US"/>
              <a:t>Data Modeling Requirements</a:t>
            </a:r>
          </a:p>
        </p:txBody>
      </p:sp>
      <p:sp>
        <p:nvSpPr>
          <p:cNvPr id="3" name="Content Placeholder 2">
            <a:extLst>
              <a:ext uri="{FF2B5EF4-FFF2-40B4-BE49-F238E27FC236}">
                <a16:creationId xmlns:a16="http://schemas.microsoft.com/office/drawing/2014/main" id="{FA7CECC5-8764-917D-4587-F820E69BEDA6}"/>
              </a:ext>
            </a:extLst>
          </p:cNvPr>
          <p:cNvSpPr>
            <a:spLocks noGrp="1"/>
          </p:cNvSpPr>
          <p:nvPr>
            <p:ph idx="1"/>
          </p:nvPr>
        </p:nvSpPr>
        <p:spPr>
          <a:xfrm>
            <a:off x="3869268" y="864108"/>
            <a:ext cx="7315200" cy="5120640"/>
          </a:xfrm>
        </p:spPr>
        <p:txBody>
          <a:bodyPr vert="horz" lIns="91440" tIns="45720" rIns="91440" bIns="45720" rtlCol="0">
            <a:normAutofit/>
          </a:bodyPr>
          <a:lstStyle/>
          <a:p>
            <a:pPr marL="0" indent="0">
              <a:buNone/>
            </a:pPr>
            <a:r>
              <a:rPr lang="en-US">
                <a:latin typeface="Century Gothic"/>
                <a:ea typeface="+mn-lt"/>
                <a:cs typeface="+mn-lt"/>
              </a:rPr>
              <a:t>Allow user to manually input information for patients, staffs, guests, room assignments, guests, medical conditions, and diagnoses. </a:t>
            </a:r>
            <a:endParaRPr lang="en-US">
              <a:latin typeface="Century Gothic"/>
              <a:cs typeface="Times New Roman"/>
            </a:endParaRPr>
          </a:p>
          <a:p>
            <a:r>
              <a:rPr lang="en-US">
                <a:latin typeface="Century Gothic"/>
                <a:ea typeface="+mn-lt"/>
                <a:cs typeface="+mn-lt"/>
              </a:rPr>
              <a:t>Allow user to manually search, create, and update all the above information. </a:t>
            </a:r>
            <a:endParaRPr lang="en-US">
              <a:latin typeface="Century Gothic"/>
              <a:cs typeface="Times New Roman"/>
            </a:endParaRPr>
          </a:p>
          <a:p>
            <a:r>
              <a:rPr lang="en-US">
                <a:latin typeface="Century Gothic"/>
                <a:ea typeface="+mn-lt"/>
                <a:cs typeface="+mn-lt"/>
              </a:rPr>
              <a:t>Allow user to generate list of patients, staffs, guests, medical records, room assignments, etc. </a:t>
            </a:r>
            <a:endParaRPr lang="en-US">
              <a:latin typeface="Century Gothic"/>
              <a:cs typeface="Times New Roman"/>
            </a:endParaRPr>
          </a:p>
          <a:p>
            <a:r>
              <a:rPr lang="en-US">
                <a:latin typeface="Century Gothic"/>
                <a:ea typeface="+mn-lt"/>
                <a:cs typeface="+mn-lt"/>
              </a:rPr>
              <a:t>Allow user to create patient information for medical records, caretaking, and incidents of emergency.  </a:t>
            </a:r>
            <a:endParaRPr lang="en-US">
              <a:latin typeface="Century Gothic"/>
              <a:cs typeface="Times New Roman"/>
            </a:endParaRPr>
          </a:p>
          <a:p>
            <a:r>
              <a:rPr lang="en-US">
                <a:latin typeface="Century Gothic"/>
                <a:ea typeface="+mn-lt"/>
                <a:cs typeface="+mn-lt"/>
              </a:rPr>
              <a:t>Allow user to produce list of patients with diagnoses and medications.</a:t>
            </a:r>
            <a:endParaRPr lang="en-US">
              <a:latin typeface="Century Gothic"/>
              <a:cs typeface="Times New Roman"/>
            </a:endParaRPr>
          </a:p>
          <a:p>
            <a:pPr marL="0" indent="0">
              <a:buNone/>
            </a:pPr>
            <a:r>
              <a:rPr lang="en-US">
                <a:latin typeface="Century Gothic"/>
                <a:ea typeface="+mn-lt"/>
                <a:cs typeface="+mn-lt"/>
              </a:rPr>
              <a:t>There are many other user requirements that this database will generate. </a:t>
            </a:r>
            <a:endParaRPr lang="en-US">
              <a:latin typeface="Century Gothic"/>
              <a:cs typeface="Times New Roman"/>
            </a:endParaRPr>
          </a:p>
          <a:p>
            <a:endParaRPr lang="en-US">
              <a:latin typeface="Times New Roman"/>
              <a:cs typeface="Times New Roman"/>
            </a:endParaRP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7104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335253-C63E-92CC-D763-BD645A39AD11}"/>
              </a:ext>
            </a:extLst>
          </p:cNvPr>
          <p:cNvSpPr txBox="1"/>
          <p:nvPr/>
        </p:nvSpPr>
        <p:spPr>
          <a:xfrm>
            <a:off x="473978" y="459996"/>
            <a:ext cx="23237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ERD</a:t>
            </a:r>
            <a:endParaRPr lang="en-US" sz="3600"/>
          </a:p>
        </p:txBody>
      </p:sp>
      <p:pic>
        <p:nvPicPr>
          <p:cNvPr id="5" name="Picture 4" descr="A group of white ovals with words&#10;&#10;Description automatically generated">
            <a:extLst>
              <a:ext uri="{FF2B5EF4-FFF2-40B4-BE49-F238E27FC236}">
                <a16:creationId xmlns:a16="http://schemas.microsoft.com/office/drawing/2014/main" id="{598CBDBF-156F-7708-D08B-643DA278CE2E}"/>
              </a:ext>
            </a:extLst>
          </p:cNvPr>
          <p:cNvPicPr>
            <a:picLocks noChangeAspect="1"/>
          </p:cNvPicPr>
          <p:nvPr/>
        </p:nvPicPr>
        <p:blipFill>
          <a:blip r:embed="rId2"/>
          <a:stretch>
            <a:fillRect/>
          </a:stretch>
        </p:blipFill>
        <p:spPr>
          <a:xfrm>
            <a:off x="1293304" y="516965"/>
            <a:ext cx="9605394" cy="5775136"/>
          </a:xfrm>
          <a:prstGeom prst="rect">
            <a:avLst/>
          </a:prstGeom>
        </p:spPr>
      </p:pic>
    </p:spTree>
    <p:extLst>
      <p:ext uri="{BB962C8B-B14F-4D97-AF65-F5344CB8AC3E}">
        <p14:creationId xmlns:p14="http://schemas.microsoft.com/office/powerpoint/2010/main" val="74424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4" name="Rectangle 2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3465E97-5D9B-FA6C-9769-0997E12E571C}"/>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a:t>Login Page</a:t>
            </a:r>
          </a:p>
        </p:txBody>
      </p:sp>
      <p:pic>
        <p:nvPicPr>
          <p:cNvPr id="4" name="Picture 3" descr="A screenshot of a login screen&#10;&#10;Description automatically generated">
            <a:extLst>
              <a:ext uri="{FF2B5EF4-FFF2-40B4-BE49-F238E27FC236}">
                <a16:creationId xmlns:a16="http://schemas.microsoft.com/office/drawing/2014/main" id="{62727ED2-7E48-C094-639C-DD3DE99C6B42}"/>
              </a:ext>
            </a:extLst>
          </p:cNvPr>
          <p:cNvPicPr>
            <a:picLocks noChangeAspect="1"/>
          </p:cNvPicPr>
          <p:nvPr/>
        </p:nvPicPr>
        <p:blipFill rotWithShape="1">
          <a:blip r:embed="rId2"/>
          <a:srcRect t="836" r="-2" b="214"/>
          <a:stretch/>
        </p:blipFill>
        <p:spPr>
          <a:xfrm>
            <a:off x="5120640" y="1290701"/>
            <a:ext cx="6367271" cy="4268445"/>
          </a:xfrm>
          <a:prstGeom prst="rect">
            <a:avLst/>
          </a:prstGeom>
        </p:spPr>
      </p:pic>
      <p:sp>
        <p:nvSpPr>
          <p:cNvPr id="28" name="Rectangle 2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019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7" name="Rectangle 26">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02A043-6FC3-C283-F32C-3C153DE5965A}"/>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Dashboard</a:t>
            </a:r>
          </a:p>
        </p:txBody>
      </p:sp>
      <p:pic>
        <p:nvPicPr>
          <p:cNvPr id="7" name="Picture 6" descr="A white screen with black text&#10;&#10;Description automatically generated">
            <a:extLst>
              <a:ext uri="{FF2B5EF4-FFF2-40B4-BE49-F238E27FC236}">
                <a16:creationId xmlns:a16="http://schemas.microsoft.com/office/drawing/2014/main" id="{D86CAABD-0E96-95CE-850D-8E7B7173FE07}"/>
              </a:ext>
            </a:extLst>
          </p:cNvPr>
          <p:cNvPicPr>
            <a:picLocks noChangeAspect="1"/>
          </p:cNvPicPr>
          <p:nvPr/>
        </p:nvPicPr>
        <p:blipFill>
          <a:blip r:embed="rId2"/>
          <a:stretch>
            <a:fillRect/>
          </a:stretch>
        </p:blipFill>
        <p:spPr>
          <a:xfrm>
            <a:off x="7343553" y="484632"/>
            <a:ext cx="1929539" cy="3556755"/>
          </a:xfrm>
          <a:prstGeom prst="rect">
            <a:avLst/>
          </a:prstGeom>
        </p:spPr>
      </p:pic>
      <p:pic>
        <p:nvPicPr>
          <p:cNvPr id="6" name="Content Placeholder 5" descr="A white rectangular object with a black border&#10;&#10;Description automatically generated">
            <a:extLst>
              <a:ext uri="{FF2B5EF4-FFF2-40B4-BE49-F238E27FC236}">
                <a16:creationId xmlns:a16="http://schemas.microsoft.com/office/drawing/2014/main" id="{58652B24-FC93-29A5-3DF3-990D09F7D698}"/>
              </a:ext>
            </a:extLst>
          </p:cNvPr>
          <p:cNvPicPr>
            <a:picLocks noGrp="1" noChangeAspect="1"/>
          </p:cNvPicPr>
          <p:nvPr>
            <p:ph idx="1"/>
          </p:nvPr>
        </p:nvPicPr>
        <p:blipFill>
          <a:blip r:embed="rId3"/>
          <a:stretch>
            <a:fillRect/>
          </a:stretch>
        </p:blipFill>
        <p:spPr>
          <a:xfrm>
            <a:off x="9660042" y="484632"/>
            <a:ext cx="1947323" cy="355675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90F22CA-9E5F-ED15-EB61-E92699CAA9BA}"/>
              </a:ext>
            </a:extLst>
          </p:cNvPr>
          <p:cNvPicPr>
            <a:picLocks noChangeAspect="1"/>
          </p:cNvPicPr>
          <p:nvPr/>
        </p:nvPicPr>
        <p:blipFill rotWithShape="1">
          <a:blip r:embed="rId4"/>
          <a:srcRect l="516" r="874" b="5350"/>
          <a:stretch/>
        </p:blipFill>
        <p:spPr>
          <a:xfrm>
            <a:off x="639114" y="376673"/>
            <a:ext cx="5457116" cy="3660822"/>
          </a:xfrm>
          <a:prstGeom prst="rect">
            <a:avLst/>
          </a:prstGeom>
        </p:spPr>
      </p:pic>
    </p:spTree>
    <p:extLst>
      <p:ext uri="{BB962C8B-B14F-4D97-AF65-F5344CB8AC3E}">
        <p14:creationId xmlns:p14="http://schemas.microsoft.com/office/powerpoint/2010/main" val="104297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39A0-374D-AFBB-3238-DB9EF4AD435B}"/>
              </a:ext>
            </a:extLst>
          </p:cNvPr>
          <p:cNvSpPr>
            <a:spLocks noGrp="1"/>
          </p:cNvSpPr>
          <p:nvPr>
            <p:ph type="title"/>
          </p:nvPr>
        </p:nvSpPr>
        <p:spPr/>
        <p:txBody>
          <a:bodyPr/>
          <a:lstStyle/>
          <a:p>
            <a:r>
              <a:rPr lang="en-US"/>
              <a:t>Search Page</a:t>
            </a:r>
          </a:p>
        </p:txBody>
      </p:sp>
      <p:pic>
        <p:nvPicPr>
          <p:cNvPr id="4" name="Content Placeholder 3" descr="A screenshot of a computer&#10;&#10;Description automatically generated">
            <a:extLst>
              <a:ext uri="{FF2B5EF4-FFF2-40B4-BE49-F238E27FC236}">
                <a16:creationId xmlns:a16="http://schemas.microsoft.com/office/drawing/2014/main" id="{7357FCFD-116F-BAC4-214B-12916F14C0D7}"/>
              </a:ext>
            </a:extLst>
          </p:cNvPr>
          <p:cNvPicPr>
            <a:picLocks noGrp="1" noChangeAspect="1"/>
          </p:cNvPicPr>
          <p:nvPr>
            <p:ph idx="1"/>
          </p:nvPr>
        </p:nvPicPr>
        <p:blipFill>
          <a:blip r:embed="rId2"/>
          <a:stretch>
            <a:fillRect/>
          </a:stretch>
        </p:blipFill>
        <p:spPr>
          <a:xfrm>
            <a:off x="3868738" y="1234015"/>
            <a:ext cx="7315200" cy="4380445"/>
          </a:xfrm>
        </p:spPr>
      </p:pic>
    </p:spTree>
    <p:extLst>
      <p:ext uri="{BB962C8B-B14F-4D97-AF65-F5344CB8AC3E}">
        <p14:creationId xmlns:p14="http://schemas.microsoft.com/office/powerpoint/2010/main" val="390490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00"/>
            <a:ext cx="4053525" cy="533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3382DC-92E9-8322-A73A-76868FC7E163}"/>
              </a:ext>
            </a:extLst>
          </p:cNvPr>
          <p:cNvSpPr>
            <a:spLocks noGrp="1"/>
          </p:cNvSpPr>
          <p:nvPr>
            <p:ph type="title"/>
          </p:nvPr>
        </p:nvSpPr>
        <p:spPr>
          <a:xfrm>
            <a:off x="436035" y="3073139"/>
            <a:ext cx="3616348" cy="708311"/>
          </a:xfrm>
        </p:spPr>
        <p:txBody>
          <a:bodyPr vert="horz" lIns="91440" tIns="45720" rIns="91440" bIns="45720" rtlCol="0">
            <a:normAutofit/>
          </a:bodyPr>
          <a:lstStyle/>
          <a:p>
            <a:r>
              <a:rPr lang="en-US" spc="-100"/>
              <a:t>Create Page</a:t>
            </a:r>
          </a:p>
        </p:txBody>
      </p:sp>
      <p:pic>
        <p:nvPicPr>
          <p:cNvPr id="6" name="Content Placeholder 5" descr="A screenshot of a medical form&#10;&#10;Description automatically generated">
            <a:extLst>
              <a:ext uri="{FF2B5EF4-FFF2-40B4-BE49-F238E27FC236}">
                <a16:creationId xmlns:a16="http://schemas.microsoft.com/office/drawing/2014/main" id="{24E175A1-6AA7-A962-E8AE-61D91265F285}"/>
              </a:ext>
            </a:extLst>
          </p:cNvPr>
          <p:cNvPicPr>
            <a:picLocks noChangeAspect="1"/>
          </p:cNvPicPr>
          <p:nvPr/>
        </p:nvPicPr>
        <p:blipFill>
          <a:blip r:embed="rId2"/>
          <a:stretch>
            <a:fillRect/>
          </a:stretch>
        </p:blipFill>
        <p:spPr>
          <a:xfrm>
            <a:off x="4515391" y="1294858"/>
            <a:ext cx="3435968" cy="426828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F90392C-27E9-D6C1-8F4D-57A7DE932332}"/>
              </a:ext>
            </a:extLst>
          </p:cNvPr>
          <p:cNvPicPr>
            <a:picLocks noChangeAspect="1"/>
          </p:cNvPicPr>
          <p:nvPr/>
        </p:nvPicPr>
        <p:blipFill>
          <a:blip r:embed="rId3"/>
          <a:stretch>
            <a:fillRect/>
          </a:stretch>
        </p:blipFill>
        <p:spPr>
          <a:xfrm>
            <a:off x="8271399" y="1611026"/>
            <a:ext cx="3435969" cy="3635947"/>
          </a:xfrm>
          <a:prstGeom prst="rect">
            <a:avLst/>
          </a:prstGeom>
        </p:spPr>
      </p:pic>
    </p:spTree>
    <p:extLst>
      <p:ext uri="{BB962C8B-B14F-4D97-AF65-F5344CB8AC3E}">
        <p14:creationId xmlns:p14="http://schemas.microsoft.com/office/powerpoint/2010/main" val="61081400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419</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Corbel</vt:lpstr>
      <vt:lpstr>Times New Roman</vt:lpstr>
      <vt:lpstr>Wingdings 2</vt:lpstr>
      <vt:lpstr>Frame</vt:lpstr>
      <vt:lpstr>CareTrack Database for Nursing Home: Autumn Lake Healthcare </vt:lpstr>
      <vt:lpstr>Intro: Autumn Lake Healthcare</vt:lpstr>
      <vt:lpstr>Process Modeling Requirements</vt:lpstr>
      <vt:lpstr>Data Modeling Requirements</vt:lpstr>
      <vt:lpstr>PowerPoint Presentation</vt:lpstr>
      <vt:lpstr>Login Page</vt:lpstr>
      <vt:lpstr>Dashboard</vt:lpstr>
      <vt:lpstr>Search Page</vt:lpstr>
      <vt:lpstr>Create Page</vt:lpstr>
      <vt:lpstr>Delete Page</vt:lpstr>
      <vt:lpstr>Update Page</vt:lpstr>
      <vt:lpstr>Next Steps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Oreoluwa</dc:creator>
  <cp:lastModifiedBy>Oreoluwa Williams</cp:lastModifiedBy>
  <cp:revision>1</cp:revision>
  <dcterms:created xsi:type="dcterms:W3CDTF">2024-05-01T17:31:22Z</dcterms:created>
  <dcterms:modified xsi:type="dcterms:W3CDTF">2024-07-26T18:06:06Z</dcterms:modified>
</cp:coreProperties>
</file>