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9" r:id="rId6"/>
    <p:sldId id="306" r:id="rId7"/>
    <p:sldId id="310" r:id="rId8"/>
    <p:sldId id="312" r:id="rId9"/>
    <p:sldId id="316" r:id="rId10"/>
    <p:sldId id="311" r:id="rId11"/>
    <p:sldId id="313" r:id="rId12"/>
    <p:sldId id="314" r:id="rId13"/>
    <p:sldId id="309" r:id="rId14"/>
    <p:sldId id="315" r:id="rId15"/>
    <p:sldId id="326" r:id="rId16"/>
    <p:sldId id="327" r:id="rId17"/>
    <p:sldId id="328" r:id="rId18"/>
    <p:sldId id="329" r:id="rId19"/>
    <p:sldId id="325" r:id="rId20"/>
    <p:sldId id="322" r:id="rId21"/>
    <p:sldId id="323" r:id="rId22"/>
    <p:sldId id="334" r:id="rId23"/>
    <p:sldId id="331" r:id="rId24"/>
    <p:sldId id="332" r:id="rId25"/>
    <p:sldId id="324" r:id="rId26"/>
    <p:sldId id="330" r:id="rId27"/>
    <p:sldId id="337" r:id="rId28"/>
    <p:sldId id="338" r:id="rId29"/>
    <p:sldId id="341" r:id="rId30"/>
    <p:sldId id="342" r:id="rId31"/>
    <p:sldId id="343" r:id="rId32"/>
    <p:sldId id="344" r:id="rId33"/>
    <p:sldId id="335" r:id="rId34"/>
    <p:sldId id="346" r:id="rId35"/>
    <p:sldId id="345" r:id="rId36"/>
    <p:sldId id="275" r:id="rId37"/>
    <p:sldId id="348" r:id="rId38"/>
    <p:sldId id="349" r:id="rId39"/>
    <p:sldId id="350" r:id="rId40"/>
    <p:sldId id="352" r:id="rId41"/>
    <p:sldId id="351" r:id="rId42"/>
    <p:sldId id="353" r:id="rId43"/>
    <p:sldId id="354" r:id="rId44"/>
    <p:sldId id="355" r:id="rId45"/>
    <p:sldId id="356" r:id="rId46"/>
    <p:sldId id="357" r:id="rId47"/>
    <p:sldId id="26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DEDBD8"/>
    <a:srgbClr val="FF8B8B"/>
    <a:srgbClr val="E2DED9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2/6/2020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r>
              <a:rPr lang="en-US" noProof="0" smtClean="0"/>
              <a:t>‹#›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2408044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4424554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2408044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2408044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4424553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4424552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4424552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4424552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2433444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1292239" y="2433444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93953" y="2433444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387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7223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119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25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dirty="0" smtClean="0"/>
              <a:t>Dynamic Programming Algorithms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‹#›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9" r:id="rId11"/>
    <p:sldLayoutId id="2147483698" r:id="rId12"/>
    <p:sldLayoutId id="2147483700" r:id="rId13"/>
    <p:sldLayoutId id="2147483693" r:id="rId14"/>
    <p:sldLayoutId id="2147483701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small" dirty="0" smtClean="0"/>
              <a:t>Dynamic Programming</a:t>
            </a:r>
            <a:endParaRPr lang="en-US" sz="54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n-US" sz="2200" spc="54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Cse-237 : Algorithm design and analysis</a:t>
            </a:r>
            <a:endParaRPr lang="en-US" sz="2200" spc="54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896" y="2380808"/>
            <a:ext cx="1429503" cy="10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Matrix-chain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Problem : </a:t>
            </a:r>
            <a:r>
              <a:rPr lang="en-US" altLang="en-US" dirty="0"/>
              <a:t>Given a sequence of matrices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A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… A</a:t>
            </a:r>
            <a:r>
              <a:rPr lang="en-US" altLang="en-US" i="1" baseline="-25000" dirty="0"/>
              <a:t>n</a:t>
            </a:r>
            <a:r>
              <a:rPr lang="en-US" altLang="en-US" dirty="0"/>
              <a:t>, with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of dimension </a:t>
            </a:r>
            <a:r>
              <a:rPr lang="en-US" altLang="en-US" i="1" dirty="0" err="1"/>
              <a:t>m</a:t>
            </a:r>
            <a:r>
              <a:rPr lang="en-US" altLang="en-US" i="1" baseline="-25000" dirty="0" err="1"/>
              <a:t>i</a:t>
            </a:r>
            <a:r>
              <a:rPr lang="en-US" altLang="en-US" dirty="0" err="1">
                <a:sym typeface="Symbol" panose="05050102010706020507" pitchFamily="18" charset="2"/>
              </a:rPr>
              <a:t></a:t>
            </a:r>
            <a:r>
              <a:rPr lang="en-US" altLang="en-US" i="1" dirty="0" err="1"/>
              <a:t>n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, insert parenthesis to minimize the total number of scalar multiplications. </a:t>
            </a:r>
            <a:endParaRPr lang="en-US" altLang="en-US" dirty="0" smtClean="0"/>
          </a:p>
          <a:p>
            <a:endParaRPr lang="en-US" b="1" dirty="0"/>
          </a:p>
          <a:p>
            <a:r>
              <a:rPr lang="en-US" altLang="en-US" b="1" dirty="0" smtClean="0"/>
              <a:t>Review</a:t>
            </a:r>
            <a:r>
              <a:rPr lang="en-US" altLang="en-US" dirty="0"/>
              <a:t>: Matrix </a:t>
            </a:r>
            <a:r>
              <a:rPr lang="en-US" altLang="en-US" dirty="0" smtClean="0"/>
              <a:t>Multiplication </a:t>
            </a:r>
            <a:r>
              <a:rPr lang="en-US" altLang="en-US" i="1" dirty="0" smtClean="0"/>
              <a:t>C = A * B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Dimensions of A and B are </a:t>
            </a:r>
            <a:r>
              <a:rPr lang="en-US" altLang="en-US" i="1" dirty="0" smtClean="0"/>
              <a:t>d x e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e x f</a:t>
            </a:r>
          </a:p>
          <a:p>
            <a:pPr lvl="1"/>
            <a:r>
              <a:rPr lang="en-US" dirty="0" smtClean="0"/>
              <a:t>Computational complexity is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d</a:t>
            </a:r>
            <a:r>
              <a:rPr lang="en-US" altLang="en-US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e</a:t>
            </a:r>
            <a:r>
              <a:rPr lang="en-US" altLang="en-US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en-US" b="1" i="1" dirty="0" err="1">
                <a:latin typeface="Times New Roman" panose="02020603050405020304" pitchFamily="18" charset="0"/>
              </a:rPr>
              <a:t>f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72" y="3119308"/>
            <a:ext cx="2821967" cy="2509015"/>
          </a:xfrm>
          <a:prstGeom prst="rect">
            <a:avLst/>
          </a:prstGeom>
        </p:spPr>
      </p:pic>
      <p:graphicFrame>
        <p:nvGraphicFramePr>
          <p:cNvPr id="6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927874"/>
              </p:ext>
            </p:extLst>
          </p:nvPr>
        </p:nvGraphicFramePr>
        <p:xfrm>
          <a:off x="1954243" y="4755198"/>
          <a:ext cx="33401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4" imgW="1650960" imgH="431640" progId="Equation.3">
                  <p:embed/>
                </p:oleObj>
              </mc:Choice>
              <mc:Fallback>
                <p:oleObj name="Equation" r:id="rId4" imgW="1650960" imgH="431640" progId="Equation.3">
                  <p:embed/>
                  <p:pic>
                    <p:nvPicPr>
                      <p:cNvPr id="1026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43" y="4755198"/>
                        <a:ext cx="33401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6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Overlapped subproblems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34" y="1973921"/>
            <a:ext cx="9060118" cy="36812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9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Tabulation </a:t>
            </a:r>
            <a:r>
              <a:rPr lang="en-US" cap="small" dirty="0" smtClean="0"/>
              <a:t>vs</a:t>
            </a:r>
            <a:r>
              <a:rPr lang="en-US" dirty="0" smtClean="0"/>
              <a:t> Memoization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</a:t>
            </a:r>
            <a:r>
              <a:rPr lang="en-US" dirty="0" smtClean="0"/>
              <a:t>wo </a:t>
            </a:r>
            <a:r>
              <a:rPr lang="en-US" dirty="0"/>
              <a:t>different ways to store the values so that the values of a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reused</a:t>
            </a:r>
          </a:p>
          <a:p>
            <a:pPr lvl="1" fontAlgn="base"/>
            <a:r>
              <a:rPr lang="en-US" b="1" dirty="0" smtClean="0"/>
              <a:t>Tabulation</a:t>
            </a:r>
            <a:r>
              <a:rPr lang="en-US" dirty="0"/>
              <a:t> </a:t>
            </a:r>
            <a:r>
              <a:rPr lang="en-US" dirty="0" smtClean="0"/>
              <a:t>(Bottom Up) and </a:t>
            </a:r>
            <a:r>
              <a:rPr lang="en-US" b="1" dirty="0" smtClean="0"/>
              <a:t>Memoization</a:t>
            </a:r>
            <a:r>
              <a:rPr lang="en-US" dirty="0"/>
              <a:t> </a:t>
            </a:r>
            <a:r>
              <a:rPr lang="en-US" dirty="0" smtClean="0"/>
              <a:t>(Top Down)</a:t>
            </a:r>
          </a:p>
          <a:p>
            <a:pPr lvl="8" fontAlgn="base"/>
            <a:endParaRPr lang="en-US" dirty="0"/>
          </a:p>
          <a:p>
            <a:pPr fontAlgn="base"/>
            <a:r>
              <a:rPr lang="en-US" b="1" dirty="0" smtClean="0"/>
              <a:t>Problem :</a:t>
            </a:r>
            <a:r>
              <a:rPr lang="en-US" dirty="0" smtClean="0"/>
              <a:t> Let’s </a:t>
            </a:r>
            <a:r>
              <a:rPr lang="en-US" dirty="0"/>
              <a:t>describe a state for our DP problem to be </a:t>
            </a:r>
            <a:r>
              <a:rPr lang="en-US" dirty="0" err="1"/>
              <a:t>dp</a:t>
            </a:r>
            <a:r>
              <a:rPr lang="en-US" dirty="0"/>
              <a:t>[x] with </a:t>
            </a:r>
            <a:r>
              <a:rPr lang="en-US" dirty="0" err="1"/>
              <a:t>dp</a:t>
            </a:r>
            <a:r>
              <a:rPr lang="en-US" dirty="0"/>
              <a:t>[0] as base state and </a:t>
            </a:r>
            <a:r>
              <a:rPr lang="en-US" dirty="0" err="1"/>
              <a:t>dp</a:t>
            </a:r>
            <a:r>
              <a:rPr lang="en-US" dirty="0"/>
              <a:t>[n] as our destination state. So,  we need to find the value of </a:t>
            </a:r>
            <a:r>
              <a:rPr lang="en-US" dirty="0" err="1" smtClean="0"/>
              <a:t>dp</a:t>
            </a:r>
            <a:r>
              <a:rPr lang="en-US" dirty="0" smtClean="0"/>
              <a:t>[n].</a:t>
            </a:r>
          </a:p>
          <a:p>
            <a:pPr lvl="1" fontAlgn="base"/>
            <a:r>
              <a:rPr lang="en-US" b="1" dirty="0"/>
              <a:t>Bottom Up approach</a:t>
            </a:r>
            <a:r>
              <a:rPr lang="en-US" dirty="0"/>
              <a:t> </a:t>
            </a:r>
            <a:r>
              <a:rPr lang="en-US" dirty="0" smtClean="0"/>
              <a:t>- start the </a:t>
            </a:r>
            <a:r>
              <a:rPr lang="en-US" dirty="0"/>
              <a:t>transition from </a:t>
            </a:r>
            <a:r>
              <a:rPr lang="en-US" dirty="0" smtClean="0"/>
              <a:t>the bottom </a:t>
            </a:r>
            <a:r>
              <a:rPr lang="en-US" dirty="0"/>
              <a:t>base state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[0] and follow </a:t>
            </a:r>
            <a:r>
              <a:rPr lang="en-US" dirty="0" smtClean="0"/>
              <a:t>the </a:t>
            </a:r>
            <a:r>
              <a:rPr lang="en-US" dirty="0"/>
              <a:t>state transition relation to reach </a:t>
            </a:r>
            <a:r>
              <a:rPr lang="en-US" dirty="0" smtClean="0"/>
              <a:t>the </a:t>
            </a:r>
            <a:r>
              <a:rPr lang="en-US" dirty="0"/>
              <a:t>destination state </a:t>
            </a:r>
            <a:r>
              <a:rPr lang="en-US" dirty="0" err="1"/>
              <a:t>dp</a:t>
            </a:r>
            <a:r>
              <a:rPr lang="en-US" dirty="0"/>
              <a:t>[n</a:t>
            </a:r>
            <a:r>
              <a:rPr lang="en-US" dirty="0" smtClean="0"/>
              <a:t>].</a:t>
            </a:r>
          </a:p>
          <a:p>
            <a:pPr lvl="1" fontAlgn="base"/>
            <a:r>
              <a:rPr lang="en-US" b="1" dirty="0" smtClean="0"/>
              <a:t>Top Down </a:t>
            </a:r>
            <a:r>
              <a:rPr lang="en-US" b="1" dirty="0"/>
              <a:t>approach</a:t>
            </a:r>
            <a:r>
              <a:rPr lang="en-US" dirty="0"/>
              <a:t> - start the transition from the </a:t>
            </a:r>
            <a:r>
              <a:rPr lang="en-US" dirty="0" smtClean="0"/>
              <a:t>top destination state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[n] </a:t>
            </a:r>
            <a:r>
              <a:rPr lang="en-US" dirty="0"/>
              <a:t>and follow the state transition relation </a:t>
            </a:r>
            <a:r>
              <a:rPr lang="en-US" dirty="0" smtClean="0"/>
              <a:t>from which the </a:t>
            </a:r>
            <a:r>
              <a:rPr lang="en-US" dirty="0"/>
              <a:t>destination state </a:t>
            </a:r>
            <a:r>
              <a:rPr lang="en-US" dirty="0" err="1"/>
              <a:t>dp</a:t>
            </a:r>
            <a:r>
              <a:rPr lang="en-US" dirty="0"/>
              <a:t>[n</a:t>
            </a:r>
            <a:r>
              <a:rPr lang="en-US" dirty="0" smtClean="0"/>
              <a:t>] can be reached.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07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287315" y="2569770"/>
            <a:ext cx="4645152" cy="801943"/>
          </a:xfrm>
        </p:spPr>
        <p:txBody>
          <a:bodyPr/>
          <a:lstStyle/>
          <a:p>
            <a:pPr algn="ctr"/>
            <a:r>
              <a:rPr lang="en-US" dirty="0" smtClean="0"/>
              <a:t>Tabulated version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252486" y="2573224"/>
            <a:ext cx="4645152" cy="802237"/>
          </a:xfrm>
        </p:spPr>
        <p:txBody>
          <a:bodyPr/>
          <a:lstStyle/>
          <a:p>
            <a:pPr algn="ctr"/>
            <a:r>
              <a:rPr lang="en-US" dirty="0" err="1" smtClean="0"/>
              <a:t>Memoized</a:t>
            </a:r>
            <a:r>
              <a:rPr lang="en-US" dirty="0" smtClean="0"/>
              <a:t> version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Tabulation </a:t>
            </a:r>
            <a:r>
              <a:rPr lang="en-US" cap="small" dirty="0"/>
              <a:t>vs</a:t>
            </a:r>
            <a:r>
              <a:rPr lang="en-US" dirty="0"/>
              <a:t> Memoization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8" name="Text Placeholder 31"/>
          <p:cNvSpPr txBox="1">
            <a:spLocks/>
          </p:cNvSpPr>
          <p:nvPr/>
        </p:nvSpPr>
        <p:spPr>
          <a:xfrm>
            <a:off x="1290908" y="1617663"/>
            <a:ext cx="9618391" cy="1336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r>
              <a:rPr lang="en-US" b="1" dirty="0" smtClean="0"/>
              <a:t>Factorial </a:t>
            </a:r>
            <a:r>
              <a:rPr lang="en-US" b="1" dirty="0"/>
              <a:t>of a </a:t>
            </a:r>
            <a:r>
              <a:rPr lang="en-US" b="1" dirty="0" smtClean="0"/>
              <a:t>number</a:t>
            </a:r>
            <a:r>
              <a:rPr lang="en-US" dirty="0" smtClean="0"/>
              <a:t> : </a:t>
            </a: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state as </a:t>
            </a:r>
            <a:r>
              <a:rPr lang="en-US" dirty="0" err="1"/>
              <a:t>dp</a:t>
            </a:r>
            <a:r>
              <a:rPr lang="en-US" dirty="0"/>
              <a:t>[x], where </a:t>
            </a:r>
            <a:r>
              <a:rPr lang="en-US" dirty="0" err="1"/>
              <a:t>dp</a:t>
            </a:r>
            <a:r>
              <a:rPr lang="en-US" dirty="0"/>
              <a:t>[x] is to find the factorial of x</a:t>
            </a:r>
            <a:r>
              <a:rPr lang="en-US" dirty="0" smtClean="0"/>
              <a:t> number, i.e. </a:t>
            </a:r>
            <a:r>
              <a:rPr lang="en-US" b="1" dirty="0" err="1" smtClean="0"/>
              <a:t>dp</a:t>
            </a:r>
            <a:r>
              <a:rPr lang="en-US" b="1" dirty="0" smtClean="0"/>
              <a:t>[x] </a:t>
            </a:r>
            <a:r>
              <a:rPr lang="en-US" b="1" dirty="0"/>
              <a:t>= </a:t>
            </a:r>
            <a:r>
              <a:rPr lang="en-US" b="1" dirty="0" err="1" smtClean="0"/>
              <a:t>dp</a:t>
            </a:r>
            <a:r>
              <a:rPr lang="en-US" b="1" dirty="0" smtClean="0"/>
              <a:t>[x-1] </a:t>
            </a:r>
            <a:r>
              <a:rPr lang="en-US" b="1" dirty="0"/>
              <a:t>* </a:t>
            </a:r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45920" y="3490911"/>
            <a:ext cx="3812345" cy="189865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3681" y="3371850"/>
            <a:ext cx="3924886" cy="2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Tabulation </a:t>
            </a:r>
            <a:r>
              <a:rPr lang="en-US" cap="small" dirty="0"/>
              <a:t>vs</a:t>
            </a:r>
            <a:r>
              <a:rPr lang="en-US" dirty="0"/>
              <a:t> Memoization 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2021681"/>
            <a:ext cx="8834511" cy="357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600" y="1645522"/>
            <a:ext cx="5797821" cy="3840852"/>
          </a:xfrm>
        </p:spPr>
        <p:txBody>
          <a:bodyPr>
            <a:normAutofit/>
          </a:bodyPr>
          <a:lstStyle/>
          <a:p>
            <a:r>
              <a:rPr lang="en-US" b="1" dirty="0" smtClean="0"/>
              <a:t>Problem : </a:t>
            </a:r>
            <a:r>
              <a:rPr lang="en-US" dirty="0" smtClean="0"/>
              <a:t>Interpret the words – though the </a:t>
            </a:r>
            <a:r>
              <a:rPr lang="en-US" dirty="0"/>
              <a:t>second letter in each word is </a:t>
            </a:r>
            <a:r>
              <a:rPr lang="en-US" dirty="0" smtClean="0"/>
              <a:t>ambiguous.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Solution :</a:t>
            </a:r>
            <a:r>
              <a:rPr lang="en-US" altLang="en-US" dirty="0" smtClean="0"/>
              <a:t>  Which one </a:t>
            </a:r>
            <a:r>
              <a:rPr lang="en-US" altLang="en-US" b="1" dirty="0" smtClean="0"/>
              <a:t>process</a:t>
            </a:r>
            <a:r>
              <a:rPr lang="en-US" altLang="en-US" dirty="0" smtClean="0"/>
              <a:t> will lead to the solution – </a:t>
            </a:r>
            <a:r>
              <a:rPr lang="en-US" altLang="en-US" b="1" dirty="0" smtClean="0"/>
              <a:t>TOP-DOWN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BOTTOM-UP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Top-down </a:t>
            </a:r>
            <a:r>
              <a:rPr lang="en-US" altLang="en-US" b="1" cap="small" dirty="0" smtClean="0"/>
              <a:t>vs</a:t>
            </a:r>
            <a:r>
              <a:rPr lang="en-US" altLang="en-US" dirty="0" smtClean="0"/>
              <a:t> bottom-up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8" y="2071807"/>
            <a:ext cx="2855745" cy="29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Matrix-chain multiplication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Greedy Approach :  </a:t>
            </a:r>
            <a:r>
              <a:rPr lang="en-US" altLang="en-US" dirty="0" smtClean="0"/>
              <a:t>repeatedly </a:t>
            </a:r>
            <a:r>
              <a:rPr lang="en-US" altLang="en-US" dirty="0"/>
              <a:t>select the product that </a:t>
            </a:r>
            <a:r>
              <a:rPr lang="en-US" altLang="en-US" dirty="0" smtClean="0"/>
              <a:t>uses </a:t>
            </a:r>
            <a:r>
              <a:rPr lang="en-US" altLang="en-US" dirty="0"/>
              <a:t>the </a:t>
            </a:r>
            <a:r>
              <a:rPr lang="en-US" altLang="en-US" b="1" dirty="0"/>
              <a:t>most</a:t>
            </a:r>
            <a:r>
              <a:rPr lang="en-US" altLang="en-US" dirty="0"/>
              <a:t> operations.</a:t>
            </a:r>
            <a:r>
              <a:rPr lang="en-US" altLang="en-US" dirty="0" smtClean="0"/>
              <a:t> </a:t>
            </a:r>
          </a:p>
          <a:p>
            <a:pPr lvl="5"/>
            <a:endParaRPr lang="en-US" b="1" dirty="0"/>
          </a:p>
          <a:p>
            <a:r>
              <a:rPr lang="en-US" altLang="en-US" b="1" i="1" dirty="0" smtClean="0">
                <a:solidFill>
                  <a:schemeClr val="tx2"/>
                </a:solidFill>
              </a:rPr>
              <a:t>Counter-example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Sequence of Matrices : 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A</a:t>
            </a:r>
            <a:r>
              <a:rPr lang="en-US" altLang="en-US" i="1" baseline="-25000" dirty="0" smtClean="0"/>
              <a:t>3</a:t>
            </a:r>
            <a:r>
              <a:rPr lang="en-US" altLang="en-US" i="1" dirty="0" smtClean="0"/>
              <a:t> A</a:t>
            </a:r>
            <a:r>
              <a:rPr lang="en-US" altLang="en-US" i="1" baseline="-25000" dirty="0"/>
              <a:t>4</a:t>
            </a:r>
            <a:endParaRPr lang="en-US" altLang="en-US" i="1" dirty="0" smtClean="0"/>
          </a:p>
          <a:p>
            <a:pPr lvl="1"/>
            <a:r>
              <a:rPr lang="en-US" dirty="0" smtClean="0"/>
              <a:t>Dimensions : 10 x 5, 5 x 10, 10 x 5</a:t>
            </a:r>
            <a:r>
              <a:rPr lang="en-US" dirty="0"/>
              <a:t>, </a:t>
            </a:r>
            <a:r>
              <a:rPr lang="en-US" dirty="0" smtClean="0"/>
              <a:t>5 x 10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Greedy solution : (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 *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) * (A</a:t>
            </a:r>
            <a:r>
              <a:rPr lang="en-US" altLang="en-US" i="1" baseline="-25000" dirty="0" smtClean="0"/>
              <a:t>3</a:t>
            </a:r>
            <a:r>
              <a:rPr lang="en-US" altLang="en-US" i="1" dirty="0" smtClean="0"/>
              <a:t> * </a:t>
            </a:r>
            <a:r>
              <a:rPr lang="en-US" altLang="en-US" i="1" dirty="0"/>
              <a:t>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4</a:t>
            </a:r>
            <a:r>
              <a:rPr lang="en-US" altLang="en-US" i="1" dirty="0" smtClean="0"/>
              <a:t> ) which takes </a:t>
            </a:r>
            <a:r>
              <a:rPr lang="en-US" i="1" dirty="0" smtClean="0"/>
              <a:t>500 + 500 + 1000 = 2000</a:t>
            </a:r>
            <a:r>
              <a:rPr lang="en-US" dirty="0" smtClean="0"/>
              <a:t> ops</a:t>
            </a:r>
          </a:p>
          <a:p>
            <a:pPr lvl="8"/>
            <a:endParaRPr lang="en-US" dirty="0"/>
          </a:p>
          <a:p>
            <a:pPr lvl="1"/>
            <a:r>
              <a:rPr lang="en-US" dirty="0" smtClean="0"/>
              <a:t>Optimal </a:t>
            </a:r>
            <a:r>
              <a:rPr lang="en-US" dirty="0"/>
              <a:t>solution :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 * </a:t>
            </a:r>
            <a:r>
              <a:rPr lang="en-US" dirty="0"/>
              <a:t>(</a:t>
            </a:r>
            <a:r>
              <a:rPr lang="en-US" altLang="en-US" i="1" dirty="0" smtClean="0"/>
              <a:t> A</a:t>
            </a:r>
            <a:r>
              <a:rPr lang="en-US" altLang="en-US" i="1" baseline="-25000" dirty="0" smtClean="0"/>
              <a:t>2 </a:t>
            </a:r>
            <a:r>
              <a:rPr lang="en-US" altLang="en-US" i="1" dirty="0" smtClean="0"/>
              <a:t>* A</a:t>
            </a:r>
            <a:r>
              <a:rPr lang="en-US" altLang="en-US" i="1" baseline="-25000" dirty="0" smtClean="0"/>
              <a:t>3</a:t>
            </a:r>
            <a:r>
              <a:rPr lang="en-US" altLang="en-US" i="1" dirty="0" smtClean="0"/>
              <a:t> ) *  A</a:t>
            </a:r>
            <a:r>
              <a:rPr lang="en-US" altLang="en-US" i="1" baseline="-25000" dirty="0"/>
              <a:t>4</a:t>
            </a:r>
            <a:r>
              <a:rPr lang="en-US" altLang="en-US" i="1" dirty="0" smtClean="0"/>
              <a:t> ) </a:t>
            </a:r>
            <a:r>
              <a:rPr lang="en-US" altLang="en-US" i="1" dirty="0"/>
              <a:t>which takes </a:t>
            </a:r>
            <a:r>
              <a:rPr lang="en-US" altLang="en-US" i="1" dirty="0" smtClean="0"/>
              <a:t>2</a:t>
            </a:r>
            <a:r>
              <a:rPr lang="en-US" i="1" dirty="0" smtClean="0"/>
              <a:t>50 </a:t>
            </a:r>
            <a:r>
              <a:rPr lang="en-US" i="1" dirty="0"/>
              <a:t>+ </a:t>
            </a:r>
            <a:r>
              <a:rPr lang="en-US" i="1" dirty="0" smtClean="0"/>
              <a:t>250 </a:t>
            </a:r>
            <a:r>
              <a:rPr lang="en-US" i="1" dirty="0"/>
              <a:t>+ </a:t>
            </a:r>
            <a:r>
              <a:rPr lang="en-US" i="1" dirty="0" smtClean="0"/>
              <a:t>500 </a:t>
            </a:r>
            <a:r>
              <a:rPr lang="en-US" i="1" dirty="0"/>
              <a:t>= </a:t>
            </a:r>
            <a:r>
              <a:rPr lang="en-US" i="1" dirty="0" smtClean="0"/>
              <a:t>1000</a:t>
            </a:r>
            <a:r>
              <a:rPr lang="en-US" dirty="0" smtClean="0"/>
              <a:t> </a:t>
            </a:r>
            <a:r>
              <a:rPr lang="en-US" dirty="0"/>
              <a:t>ops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4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/>
              <a:t>Matrix-chain multiplication </a:t>
            </a:r>
            <a:r>
              <a:rPr lang="en-US" altLang="zh-TW" dirty="0" smtClean="0"/>
              <a:t>solution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Greedy Approach :  </a:t>
            </a:r>
            <a:r>
              <a:rPr lang="en-US" altLang="en-US" dirty="0" smtClean="0"/>
              <a:t>repeatedly </a:t>
            </a:r>
            <a:r>
              <a:rPr lang="en-US" altLang="en-US" dirty="0"/>
              <a:t>select the product that uses </a:t>
            </a:r>
            <a:r>
              <a:rPr lang="en-US" altLang="en-US" dirty="0" smtClean="0"/>
              <a:t>the </a:t>
            </a:r>
            <a:r>
              <a:rPr lang="en-US" altLang="en-US" b="1" i="1" dirty="0" smtClean="0"/>
              <a:t>fewest</a:t>
            </a:r>
            <a:r>
              <a:rPr lang="en-US" altLang="en-US" dirty="0" smtClean="0"/>
              <a:t> </a:t>
            </a:r>
            <a:r>
              <a:rPr lang="en-US" altLang="en-US" dirty="0"/>
              <a:t>operations.</a:t>
            </a:r>
            <a:r>
              <a:rPr lang="en-US" altLang="en-US" dirty="0" smtClean="0"/>
              <a:t> </a:t>
            </a:r>
          </a:p>
          <a:p>
            <a:pPr lvl="5"/>
            <a:endParaRPr lang="en-US" b="1" dirty="0"/>
          </a:p>
          <a:p>
            <a:r>
              <a:rPr lang="en-US" altLang="en-US" b="1" i="1" dirty="0" smtClean="0">
                <a:solidFill>
                  <a:schemeClr val="tx2"/>
                </a:solidFill>
              </a:rPr>
              <a:t>Counter-example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Sequence of Matrices : 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A</a:t>
            </a:r>
            <a:r>
              <a:rPr lang="en-US" altLang="en-US" i="1" baseline="-25000" dirty="0" smtClean="0"/>
              <a:t>3</a:t>
            </a:r>
            <a:r>
              <a:rPr lang="en-US" altLang="en-US" i="1" dirty="0" smtClean="0"/>
              <a:t> A</a:t>
            </a:r>
            <a:r>
              <a:rPr lang="en-US" altLang="en-US" i="1" baseline="-25000" dirty="0"/>
              <a:t>4</a:t>
            </a:r>
            <a:endParaRPr lang="en-US" altLang="en-US" i="1" dirty="0" smtClean="0"/>
          </a:p>
          <a:p>
            <a:pPr lvl="1"/>
            <a:r>
              <a:rPr lang="en-US" dirty="0" smtClean="0"/>
              <a:t>Dimensions : 20 x 10, 10 x 5, 5 x 10, 10 x 15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Greedy solution : 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 * ( (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* A</a:t>
            </a:r>
            <a:r>
              <a:rPr lang="en-US" altLang="en-US" i="1" baseline="-25000" dirty="0" smtClean="0"/>
              <a:t>3</a:t>
            </a:r>
            <a:r>
              <a:rPr lang="en-US" altLang="en-US" i="1" dirty="0" smtClean="0"/>
              <a:t> ) *  A</a:t>
            </a:r>
            <a:r>
              <a:rPr lang="en-US" altLang="en-US" i="1" baseline="-25000" dirty="0" smtClean="0"/>
              <a:t>4</a:t>
            </a:r>
            <a:r>
              <a:rPr lang="en-US" altLang="en-US" i="1" dirty="0" smtClean="0"/>
              <a:t> ) which takes </a:t>
            </a:r>
            <a:r>
              <a:rPr lang="en-US" i="1" dirty="0" smtClean="0"/>
              <a:t>500 + 1500 + 3000 = 5000</a:t>
            </a:r>
            <a:r>
              <a:rPr lang="en-US" dirty="0" smtClean="0"/>
              <a:t> ops</a:t>
            </a:r>
          </a:p>
          <a:p>
            <a:pPr lvl="8"/>
            <a:endParaRPr lang="en-US" dirty="0"/>
          </a:p>
          <a:p>
            <a:pPr lvl="1"/>
            <a:r>
              <a:rPr lang="en-US" dirty="0" smtClean="0"/>
              <a:t>Optimal </a:t>
            </a:r>
            <a:r>
              <a:rPr lang="en-US" dirty="0"/>
              <a:t>solution : </a:t>
            </a:r>
            <a:r>
              <a:rPr lang="en-US" dirty="0" smtClean="0"/>
              <a:t>(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 *  A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) * ( A</a:t>
            </a:r>
            <a:r>
              <a:rPr lang="en-US" altLang="en-US" i="1" baseline="-25000" dirty="0" smtClean="0"/>
              <a:t>3</a:t>
            </a:r>
            <a:r>
              <a:rPr lang="en-US" altLang="en-US" i="1" dirty="0" smtClean="0"/>
              <a:t> *  A</a:t>
            </a:r>
            <a:r>
              <a:rPr lang="en-US" altLang="en-US" i="1" baseline="-25000" dirty="0"/>
              <a:t>4</a:t>
            </a:r>
            <a:r>
              <a:rPr lang="en-US" altLang="en-US" i="1" dirty="0" smtClean="0"/>
              <a:t> ) </a:t>
            </a:r>
            <a:r>
              <a:rPr lang="en-US" altLang="en-US" i="1" dirty="0"/>
              <a:t>which takes </a:t>
            </a:r>
            <a:r>
              <a:rPr lang="en-US" altLang="en-US" i="1" dirty="0" smtClean="0"/>
              <a:t>10</a:t>
            </a:r>
            <a:r>
              <a:rPr lang="en-US" i="1" dirty="0" smtClean="0"/>
              <a:t>00 </a:t>
            </a:r>
            <a:r>
              <a:rPr lang="en-US" i="1" dirty="0"/>
              <a:t>+ 7</a:t>
            </a:r>
            <a:r>
              <a:rPr lang="en-US" i="1" dirty="0" smtClean="0"/>
              <a:t>50 </a:t>
            </a:r>
            <a:r>
              <a:rPr lang="en-US" i="1" dirty="0"/>
              <a:t>+ </a:t>
            </a:r>
            <a:r>
              <a:rPr lang="en-US" i="1" dirty="0" smtClean="0"/>
              <a:t>1500 </a:t>
            </a:r>
            <a:r>
              <a:rPr lang="en-US" i="1" dirty="0"/>
              <a:t>= </a:t>
            </a:r>
            <a:r>
              <a:rPr lang="en-US" i="1" dirty="0" smtClean="0"/>
              <a:t>3250</a:t>
            </a:r>
            <a:r>
              <a:rPr lang="en-US" dirty="0" smtClean="0"/>
              <a:t> </a:t>
            </a:r>
            <a:r>
              <a:rPr lang="en-US" dirty="0"/>
              <a:t>ops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1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/>
              <a:t>Matrix-chain multiplication </a:t>
            </a:r>
            <a:r>
              <a:rPr lang="en-US" altLang="zh-TW" dirty="0" smtClean="0"/>
              <a:t>solution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DP Approach :  </a:t>
            </a:r>
            <a:r>
              <a:rPr lang="en-US" altLang="en-US" dirty="0" smtClean="0"/>
              <a:t>Given a chain </a:t>
            </a:r>
            <a:r>
              <a:rPr lang="en-US" altLang="en-US" dirty="0"/>
              <a:t>of matrices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A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A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…, A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</a:t>
            </a:r>
            <a:r>
              <a:rPr lang="en-US" altLang="en-US" dirty="0">
                <a:sym typeface="Symbol" panose="05050102010706020507" pitchFamily="18" charset="2"/>
              </a:rPr>
              <a:t>, where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has dimensions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i-1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x p</a:t>
            </a:r>
            <a:r>
              <a:rPr lang="en-US" alt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fully </a:t>
            </a:r>
            <a:r>
              <a:rPr lang="en-US" altLang="en-US" b="1" dirty="0">
                <a:sym typeface="Symbol" panose="05050102010706020507" pitchFamily="18" charset="2"/>
              </a:rPr>
              <a:t>parenthesize</a:t>
            </a:r>
            <a:r>
              <a:rPr lang="en-US" altLang="en-US" dirty="0">
                <a:sym typeface="Symbol" panose="05050102010706020507" pitchFamily="18" charset="2"/>
              </a:rPr>
              <a:t> the product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 A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 A</a:t>
            </a:r>
            <a:r>
              <a:rPr lang="en-US" alt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in a way that minimizes the number of scalar multiplications.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Define </a:t>
            </a:r>
            <a:r>
              <a:rPr lang="en-US" altLang="en-US" b="1" dirty="0" smtClean="0"/>
              <a:t>subproblems : </a:t>
            </a:r>
            <a:r>
              <a:rPr lang="en-US" altLang="en-US" b="1" dirty="0" smtClean="0"/>
              <a:t>sub-optimal </a:t>
            </a:r>
            <a:r>
              <a:rPr lang="en-US" altLang="en-US" b="1" dirty="0" err="1" smtClean="0"/>
              <a:t>parenthesization</a:t>
            </a:r>
            <a:r>
              <a:rPr lang="en-US" altLang="en-US" b="1" dirty="0" smtClean="0"/>
              <a:t> (op)</a:t>
            </a:r>
            <a:r>
              <a:rPr lang="en-US" altLang="en-US" dirty="0" smtClean="0"/>
              <a:t> </a:t>
            </a:r>
          </a:p>
          <a:p>
            <a:pPr lvl="1"/>
            <a:r>
              <a:rPr lang="tr-TR" altLang="en-US" dirty="0"/>
              <a:t>Let </a:t>
            </a:r>
            <a:r>
              <a:rPr lang="tr-TR" altLang="en-US" i="1" dirty="0">
                <a:latin typeface="Times New Roman" panose="02020603050405020304" pitchFamily="18" charset="0"/>
              </a:rPr>
              <a:t>A</a:t>
            </a:r>
            <a:r>
              <a:rPr lang="tr-TR" altLang="en-US" i="1" baseline="-25000" dirty="0">
                <a:latin typeface="Times New Roman" panose="02020603050405020304" pitchFamily="18" charset="0"/>
              </a:rPr>
              <a:t>i...j</a:t>
            </a:r>
            <a:r>
              <a:rPr lang="tr-TR" altLang="en-US" i="1" dirty="0">
                <a:latin typeface="Times New Roman" panose="02020603050405020304" pitchFamily="18" charset="0"/>
              </a:rPr>
              <a:t> </a:t>
            </a:r>
            <a:r>
              <a:rPr lang="tr-TR" altLang="en-US" dirty="0">
                <a:latin typeface="Arial Unicode MS" pitchFamily="34" charset="-128"/>
              </a:rPr>
              <a:t>where </a:t>
            </a:r>
            <a:r>
              <a:rPr lang="tr-TR" altLang="en-US" i="1" dirty="0">
                <a:latin typeface="Times New Roman" panose="02020603050405020304" pitchFamily="18" charset="0"/>
              </a:rPr>
              <a:t>i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j</a:t>
            </a:r>
            <a:r>
              <a:rPr lang="tr-TR" altLang="en-US" dirty="0">
                <a:cs typeface="Times New Roman" panose="02020603050405020304" pitchFamily="18" charset="0"/>
              </a:rPr>
              <a:t>, denote the matrix product            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tr-T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tr-T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altLang="en-US" dirty="0">
                <a:cs typeface="Times New Roman" panose="02020603050405020304" pitchFamily="18" charset="0"/>
              </a:rPr>
              <a:t>Any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>
                <a:cs typeface="Times New Roman" panose="02020603050405020304" pitchFamily="18" charset="0"/>
              </a:rPr>
              <a:t>parenthesization of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dirty="0">
                <a:cs typeface="Times New Roman" panose="02020603050405020304" pitchFamily="18" charset="0"/>
              </a:rPr>
              <a:t>must split the product between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tr-TR" altLang="en-US" dirty="0">
                <a:cs typeface="Times New Roman" panose="02020603050405020304" pitchFamily="18" charset="0"/>
              </a:rPr>
              <a:t>and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tr-T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tr-TR" altLang="en-US" dirty="0">
                <a:cs typeface="Times New Roman" panose="02020603050405020304" pitchFamily="18" charset="0"/>
              </a:rPr>
              <a:t>for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en-US" i="1" dirty="0">
                <a:latin typeface="Times New Roman" panose="02020603050405020304" pitchFamily="18" charset="0"/>
              </a:rPr>
              <a:t>i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k </a:t>
            </a:r>
            <a:r>
              <a:rPr lang="tr-TR" altLang="en-US" i="1" dirty="0">
                <a:latin typeface="Times New Roman" panose="02020603050405020304" pitchFamily="18" charset="0"/>
              </a:rPr>
              <a:t>&lt;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tr-T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048000" y="3162543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A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1     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  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A</a:t>
            </a:r>
            <a:r>
              <a:rPr lang="en-US" sz="2000" b="1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 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 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    A</a:t>
            </a:r>
            <a:r>
              <a:rPr lang="en-US" sz="2000" b="1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i 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   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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 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A</a:t>
            </a:r>
            <a:r>
              <a:rPr lang="en-US" sz="2000" b="1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i+1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    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A</a:t>
            </a:r>
            <a:r>
              <a:rPr lang="en-US" sz="2000" b="1" baseline="-25000" dirty="0">
                <a:solidFill>
                  <a:srgbClr val="CC0000"/>
                </a:solidFill>
                <a:sym typeface="Symbol" panose="05050102010706020507" pitchFamily="18" charset="2"/>
              </a:rPr>
              <a:t>n</a:t>
            </a:r>
            <a:r>
              <a:rPr lang="en-US" sz="2000" b="1" dirty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endParaRPr lang="en-US" sz="2000" b="1" dirty="0" smtClean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p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0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x p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1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</a:t>
            </a:r>
            <a:r>
              <a:rPr lang="en-US" sz="2000" b="1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p</a:t>
            </a:r>
            <a:r>
              <a:rPr lang="en-US" sz="2000" b="1" baseline="-250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1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x p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  p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i-1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x p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</a:t>
            </a:r>
            <a:r>
              <a:rPr lang="en-US" sz="2000" b="1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p</a:t>
            </a:r>
            <a:r>
              <a:rPr lang="en-US" sz="2000" b="1" baseline="-250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i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x p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i+1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     p</a:t>
            </a:r>
            <a:r>
              <a:rPr lang="en-US" sz="2000" b="1" baseline="-25000" dirty="0" smtClean="0">
                <a:solidFill>
                  <a:srgbClr val="CC0000"/>
                </a:solidFill>
                <a:sym typeface="Symbol" panose="05050102010706020507" pitchFamily="18" charset="2"/>
              </a:rPr>
              <a:t>n-1 </a:t>
            </a:r>
            <a:r>
              <a:rPr lang="en-US" sz="2000" b="1" dirty="0" smtClean="0">
                <a:solidFill>
                  <a:srgbClr val="CC0000"/>
                </a:solidFill>
                <a:sym typeface="Symbol" panose="05050102010706020507" pitchFamily="18" charset="2"/>
              </a:rPr>
              <a:t>x </a:t>
            </a:r>
            <a:r>
              <a:rPr lang="en-US" sz="2000" b="1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p</a:t>
            </a:r>
            <a:r>
              <a:rPr lang="en-US" sz="2000" b="1" baseline="-250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n</a:t>
            </a:r>
            <a:endParaRPr lang="en-US" sz="2000" b="1" baseline="-25000" dirty="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55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/>
              <a:t>Matrix-chain multiplication </a:t>
            </a:r>
            <a:r>
              <a:rPr lang="en-US" altLang="zh-TW" dirty="0" smtClean="0"/>
              <a:t>solution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Characterizing </a:t>
            </a:r>
            <a:r>
              <a:rPr lang="en-US" altLang="en-US" b="1" dirty="0"/>
              <a:t>Equation</a:t>
            </a:r>
            <a:r>
              <a:rPr lang="en-US" altLang="en-US" b="1" dirty="0" smtClean="0"/>
              <a:t> : </a:t>
            </a:r>
            <a:r>
              <a:rPr lang="en-US" altLang="en-US" dirty="0" smtClean="0"/>
              <a:t>optimal cost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N</a:t>
            </a:r>
            <a:r>
              <a:rPr lang="tr-TR" altLang="en-US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tr-TR" altLang="en-US" i="1" baseline="-25000" dirty="0" smtClean="0">
                <a:latin typeface="Times New Roman" panose="02020603050405020304" pitchFamily="18" charset="0"/>
              </a:rPr>
              <a:t>j</a:t>
            </a:r>
            <a:r>
              <a:rPr lang="en-US" altLang="en-US" dirty="0" smtClean="0"/>
              <a:t> for the </a:t>
            </a:r>
            <a:r>
              <a:rPr lang="en-US" altLang="en-US" dirty="0" err="1" smtClean="0"/>
              <a:t>subproblem</a:t>
            </a:r>
            <a:r>
              <a:rPr lang="en-US" altLang="en-US" dirty="0" smtClean="0"/>
              <a:t> 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tr-T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A</a:t>
            </a:r>
            <a:r>
              <a:rPr lang="tr-TR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dirty="0" smtClean="0"/>
              <a:t> can be defined as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Recall </a:t>
            </a:r>
            <a:r>
              <a:rPr lang="en-US" altLang="en-US" dirty="0"/>
              <a:t>that A</a:t>
            </a:r>
            <a:r>
              <a:rPr lang="en-US" altLang="en-US" baseline="-25000" dirty="0"/>
              <a:t>i</a:t>
            </a:r>
            <a:r>
              <a:rPr lang="en-US" altLang="en-US" dirty="0"/>
              <a:t> is a 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i-1</a:t>
            </a:r>
            <a:r>
              <a:rPr lang="en-US" altLang="en-US" dirty="0" smtClean="0"/>
              <a:t> </a:t>
            </a:r>
            <a:r>
              <a:rPr lang="en-US" altLang="en-US" dirty="0">
                <a:cs typeface="Tahoma" panose="020B0604030504040204" pitchFamily="34" charset="0"/>
              </a:rPr>
              <a:t>× </a:t>
            </a:r>
            <a:r>
              <a:rPr lang="en-US" altLang="en-US" dirty="0" smtClean="0">
                <a:cs typeface="Tahoma" panose="020B0604030504040204" pitchFamily="34" charset="0"/>
              </a:rPr>
              <a:t>d</a:t>
            </a:r>
            <a:r>
              <a:rPr lang="en-US" altLang="en-US" baseline="-25000" dirty="0" smtClean="0">
                <a:cs typeface="Tahoma" panose="020B0604030504040204" pitchFamily="34" charset="0"/>
              </a:rPr>
              <a:t>i</a:t>
            </a:r>
            <a:r>
              <a:rPr lang="en-US" altLang="en-US" dirty="0" smtClean="0">
                <a:cs typeface="Tahoma" panose="020B0604030504040204" pitchFamily="34" charset="0"/>
              </a:rPr>
              <a:t> </a:t>
            </a:r>
            <a:r>
              <a:rPr lang="en-US" altLang="en-US" dirty="0">
                <a:cs typeface="Tahoma" panose="020B0604030504040204" pitchFamily="34" charset="0"/>
              </a:rPr>
              <a:t>dimensional matrix. </a:t>
            </a:r>
            <a:endParaRPr lang="en-US" altLang="en-US" dirty="0" smtClean="0">
              <a:cs typeface="Tahoma" panose="020B0604030504040204" pitchFamily="34" charset="0"/>
            </a:endParaRPr>
          </a:p>
          <a:p>
            <a:pPr lvl="1"/>
            <a:r>
              <a:rPr lang="en-US" altLang="en-US" dirty="0">
                <a:cs typeface="Tahoma" panose="020B0604030504040204" pitchFamily="34" charset="0"/>
              </a:rPr>
              <a:t>Note that subproblems are not </a:t>
            </a:r>
            <a:r>
              <a:rPr lang="en-US" altLang="en-US" dirty="0" smtClean="0">
                <a:cs typeface="Tahoma" panose="020B0604030504040204" pitchFamily="34" charset="0"/>
              </a:rPr>
              <a:t>independent, - the </a:t>
            </a:r>
            <a:r>
              <a:rPr lang="en-US" altLang="en-US" b="1" dirty="0" smtClean="0">
                <a:cs typeface="Tahoma" panose="020B0604030504040204" pitchFamily="34" charset="0"/>
              </a:rPr>
              <a:t>subproblems are overlapped</a:t>
            </a:r>
            <a:r>
              <a:rPr lang="en-US" altLang="en-US" dirty="0" smtClean="0">
                <a:cs typeface="Tahoma" panose="020B0604030504040204" pitchFamily="34" charset="0"/>
              </a:rPr>
              <a:t>. 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74464"/>
              </p:ext>
            </p:extLst>
          </p:nvPr>
        </p:nvGraphicFramePr>
        <p:xfrm>
          <a:off x="2787650" y="3228975"/>
          <a:ext cx="65103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2133360" imgH="291960" progId="Equation.3">
                  <p:embed/>
                </p:oleObj>
              </mc:Choice>
              <mc:Fallback>
                <p:oleObj name="Equation" r:id="rId3" imgW="2133360" imgH="291960" progId="Equation.3">
                  <p:embed/>
                  <p:pic>
                    <p:nvPicPr>
                      <p:cNvPr id="2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228975"/>
                        <a:ext cx="65103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6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Finding a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 smtClean="0"/>
              <a:t>Divide-and-Conquer Algorithms :</a:t>
            </a:r>
            <a:r>
              <a:rPr lang="en-US" altLang="zh-TW" dirty="0" smtClean="0"/>
              <a:t> </a:t>
            </a:r>
            <a:r>
              <a:rPr lang="en-US" altLang="en-US" dirty="0" smtClean="0">
                <a:ea typeface="Geneva" pitchFamily="122" charset="-128"/>
              </a:rPr>
              <a:t>Split </a:t>
            </a:r>
            <a:r>
              <a:rPr lang="en-US" altLang="en-US" dirty="0">
                <a:ea typeface="Geneva" pitchFamily="122" charset="-128"/>
              </a:rPr>
              <a:t>a problem into </a:t>
            </a:r>
            <a:r>
              <a:rPr lang="en-US" altLang="en-US" dirty="0" smtClean="0">
                <a:ea typeface="Geneva" pitchFamily="122" charset="-128"/>
              </a:rPr>
              <a:t>separate (</a:t>
            </a:r>
            <a:r>
              <a:rPr lang="en-US" altLang="en-US" b="1" dirty="0" smtClean="0">
                <a:ea typeface="Geneva" pitchFamily="122" charset="-128"/>
              </a:rPr>
              <a:t>independent</a:t>
            </a:r>
            <a:r>
              <a:rPr lang="en-US" altLang="en-US" dirty="0" smtClean="0">
                <a:ea typeface="Geneva" pitchFamily="122" charset="-128"/>
              </a:rPr>
              <a:t>) sub-problems</a:t>
            </a:r>
            <a:r>
              <a:rPr lang="en-US" altLang="en-US" dirty="0">
                <a:ea typeface="Geneva" pitchFamily="122" charset="-128"/>
              </a:rPr>
              <a:t>, solve the </a:t>
            </a:r>
            <a:r>
              <a:rPr lang="en-US" altLang="en-US" dirty="0" smtClean="0">
                <a:ea typeface="Geneva" pitchFamily="122" charset="-128"/>
              </a:rPr>
              <a:t>sub-problems</a:t>
            </a:r>
            <a:r>
              <a:rPr lang="en-US" altLang="en-US" dirty="0">
                <a:ea typeface="Geneva" pitchFamily="122" charset="-128"/>
              </a:rPr>
              <a:t>, and combine the results for a solution to the original </a:t>
            </a:r>
            <a:r>
              <a:rPr lang="en-US" altLang="en-US" dirty="0" smtClean="0">
                <a:ea typeface="Geneva" pitchFamily="122" charset="-128"/>
              </a:rPr>
              <a:t>problem.</a:t>
            </a:r>
          </a:p>
          <a:p>
            <a:pPr lvl="1"/>
            <a:r>
              <a:rPr lang="en-US" altLang="en-US" dirty="0" smtClean="0">
                <a:ea typeface="Geneva" pitchFamily="122" charset="-128"/>
              </a:rPr>
              <a:t>Can </a:t>
            </a:r>
            <a:r>
              <a:rPr lang="en-US" altLang="en-US" dirty="0">
                <a:ea typeface="Geneva" pitchFamily="122" charset="-128"/>
              </a:rPr>
              <a:t>be thought of as</a:t>
            </a:r>
            <a:r>
              <a:rPr lang="en-US" altLang="en-US" b="1" dirty="0">
                <a:ea typeface="Geneva" pitchFamily="122" charset="-128"/>
              </a:rPr>
              <a:t> top-down</a:t>
            </a:r>
            <a:r>
              <a:rPr lang="en-US" altLang="en-US" dirty="0">
                <a:ea typeface="Geneva" pitchFamily="122" charset="-128"/>
              </a:rPr>
              <a:t> algorithms </a:t>
            </a:r>
            <a:endParaRPr lang="en-US" altLang="en-US" dirty="0" smtClean="0">
              <a:ea typeface="Geneva" pitchFamily="122" charset="-128"/>
            </a:endParaRPr>
          </a:p>
          <a:p>
            <a:pPr lvl="1"/>
            <a:endParaRPr lang="en-US" altLang="en-US" dirty="0" smtClean="0">
              <a:ea typeface="Geneva" pitchFamily="122" charset="-128"/>
            </a:endParaRPr>
          </a:p>
          <a:p>
            <a:pPr lvl="1"/>
            <a:endParaRPr lang="en-US" altLang="en-US" dirty="0" smtClean="0">
              <a:ea typeface="Geneva" pitchFamily="122" charset="-128"/>
            </a:endParaRPr>
          </a:p>
          <a:p>
            <a:r>
              <a:rPr lang="en-US" dirty="0" smtClean="0"/>
              <a:t>Example : The sub-problem graph for the </a:t>
            </a:r>
            <a:r>
              <a:rPr lang="en-US" b="1" dirty="0" smtClean="0"/>
              <a:t>Fibonacci Sequence</a:t>
            </a:r>
            <a:endParaRPr lang="en-US" altLang="en-US" b="1" dirty="0" smtClean="0">
              <a:ea typeface="Geneva" pitchFamily="122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Dynamic Programming Algorithms</a:t>
            </a:r>
            <a:endParaRPr lang="en-US" noProof="0" dirty="0"/>
          </a:p>
        </p:txBody>
      </p:sp>
      <p:pic>
        <p:nvPicPr>
          <p:cNvPr id="2050" name="Picture 2" descr="https://upload.wikimedia.org/wikipedia/commons/thumb/0/06/Fibonacci_dynamic_programming.svg/108px-Fibonacci_dynamic_programm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612" y="3120420"/>
            <a:ext cx="1743563" cy="240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/>
              <a:t>Computing the Optimal Costs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589650"/>
            <a:ext cx="9603274" cy="3876696"/>
          </a:xfrm>
        </p:spPr>
        <p:txBody>
          <a:bodyPr>
            <a:normAutofit/>
          </a:bodyPr>
          <a:lstStyle/>
          <a:p>
            <a:pPr lvl="1"/>
            <a:endParaRPr lang="en-US" altLang="en-US" dirty="0"/>
          </a:p>
          <a:p>
            <a:r>
              <a:rPr lang="en-US" altLang="en-US" dirty="0"/>
              <a:t>Length = 1: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= j,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= 1, 2, …, n</a:t>
            </a:r>
          </a:p>
          <a:p>
            <a:r>
              <a:rPr lang="en-US" altLang="en-US" dirty="0"/>
              <a:t>Length = 2: </a:t>
            </a:r>
            <a:r>
              <a:rPr lang="en-US" altLang="en-US" dirty="0">
                <a:latin typeface="Comic Sans MS" panose="030F0702030302020204" pitchFamily="66" charset="0"/>
              </a:rPr>
              <a:t>j =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+ 1, </a:t>
            </a:r>
            <a:r>
              <a:rPr lang="en-US" altLang="en-US" dirty="0" err="1"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latin typeface="Comic Sans MS" panose="030F0702030302020204" pitchFamily="66" charset="0"/>
              </a:rPr>
              <a:t> = 1, 2, …, n-1</a:t>
            </a:r>
          </a:p>
          <a:p>
            <a:pPr>
              <a:buFontTx/>
              <a:buNone/>
            </a:pPr>
            <a:endParaRPr lang="en-US" altLang="en-US" sz="1800" dirty="0" smtClean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1800" dirty="0" smtClean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olidFill>
                  <a:srgbClr val="DD0111"/>
                </a:solidFill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dirty="0" smtClean="0">
                <a:sym typeface="Symbol" panose="05050102010706020507" pitchFamily="18" charset="2"/>
              </a:rPr>
              <a:t>          </a:t>
            </a:r>
            <a:r>
              <a:rPr lang="en-US" altLang="en-US" dirty="0" smtClean="0">
                <a:solidFill>
                  <a:srgbClr val="DD0111"/>
                </a:solidFill>
                <a:sym typeface="Symbol" panose="05050102010706020507" pitchFamily="18" charset="2"/>
              </a:rPr>
              <a:t>if </a:t>
            </a:r>
            <a:r>
              <a:rPr lang="en-US" altLang="en-US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j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m[</a:t>
            </a:r>
            <a:r>
              <a:rPr lang="en-US" altLang="en-US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, j]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=  min {m[</a:t>
            </a:r>
            <a:r>
              <a:rPr lang="en-US" altLang="en-US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, k] + m[k+1, j] + p</a:t>
            </a:r>
            <a:r>
              <a:rPr lang="en-US" altLang="en-US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i-1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j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}</a:t>
            </a:r>
            <a:r>
              <a:rPr lang="en-US" altLang="en-US" baseline="-25000" dirty="0">
                <a:solidFill>
                  <a:srgbClr val="DD0111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dirty="0">
                <a:solidFill>
                  <a:srgbClr val="DD0111"/>
                </a:solidFill>
              </a:rPr>
              <a:t>if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solidFill>
                  <a:srgbClr val="DD011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dirty="0">
                <a:solidFill>
                  <a:srgbClr val="DD0111"/>
                </a:solidFill>
                <a:latin typeface="Comic Sans MS" panose="030F0702030302020204" pitchFamily="66" charset="0"/>
              </a:rPr>
              <a:t> &lt; j</a:t>
            </a:r>
            <a:endParaRPr lang="en-US" altLang="en-US" baseline="-25000" dirty="0">
              <a:solidFill>
                <a:srgbClr val="DD0111"/>
              </a:solidFill>
              <a:latin typeface="Comic Sans MS" panose="030F0702030302020204" pitchFamily="66" charset="0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baseline="30000" dirty="0" err="1">
                <a:solidFill>
                  <a:srgbClr val="DD0111"/>
                </a:solidFill>
                <a:sym typeface="Symbol" panose="05050102010706020507" pitchFamily="18" charset="2"/>
              </a:rPr>
              <a:t>i</a:t>
            </a:r>
            <a:r>
              <a:rPr lang="en-US" altLang="en-US" baseline="30000" dirty="0" err="1" smtClean="0">
                <a:solidFill>
                  <a:srgbClr val="DD0111"/>
                </a:solidFill>
                <a:sym typeface="Symbol" panose="05050102010706020507" pitchFamily="18" charset="2"/>
              </a:rPr>
              <a:t>k</a:t>
            </a:r>
            <a:r>
              <a:rPr lang="en-US" altLang="en-US" baseline="30000" dirty="0" smtClean="0">
                <a:solidFill>
                  <a:srgbClr val="DD0111"/>
                </a:solidFill>
                <a:sym typeface="Symbol" panose="05050102010706020507" pitchFamily="18" charset="2"/>
              </a:rPr>
              <a:t>&lt;j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2556872" y="4094859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50" y="2585279"/>
            <a:ext cx="3324548" cy="3140277"/>
          </a:xfrm>
          <a:prstGeom prst="rect">
            <a:avLst/>
          </a:prstGeom>
        </p:spPr>
      </p:pic>
      <p:sp>
        <p:nvSpPr>
          <p:cNvPr id="10" name="Text Box 75"/>
          <p:cNvSpPr txBox="1">
            <a:spLocks noChangeArrowheads="1"/>
          </p:cNvSpPr>
          <p:nvPr/>
        </p:nvSpPr>
        <p:spPr bwMode="auto">
          <a:xfrm>
            <a:off x="3624462" y="3300506"/>
            <a:ext cx="2585525" cy="715089"/>
          </a:xfrm>
          <a:prstGeom prst="wedgeRoundRectCallout">
            <a:avLst>
              <a:gd name="adj1" fmla="val 117911"/>
              <a:gd name="adj2" fmla="val -5750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m[1, n]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gives the optimal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35136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/>
              <a:t>Computing the Optimal </a:t>
            </a:r>
            <a:r>
              <a:rPr lang="en-US" altLang="en-US" dirty="0" smtClean="0"/>
              <a:t>Costs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3460652"/>
            <a:ext cx="9603274" cy="2005694"/>
          </a:xfrm>
        </p:spPr>
        <p:txBody>
          <a:bodyPr>
            <a:normAutofit/>
          </a:bodyPr>
          <a:lstStyle/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13" y="3467271"/>
            <a:ext cx="3727047" cy="2277640"/>
          </a:xfrm>
          <a:prstGeom prst="rect">
            <a:avLst/>
          </a:prstGeom>
        </p:spPr>
      </p:pic>
      <p:sp>
        <p:nvSpPr>
          <p:cNvPr id="9" name="Text Placeholder 662530"/>
          <p:cNvSpPr>
            <a:spLocks noGrp="1"/>
          </p:cNvSpPr>
          <p:nvPr/>
        </p:nvSpPr>
        <p:spPr>
          <a:xfrm>
            <a:off x="1928901" y="1738182"/>
            <a:ext cx="8007350" cy="1468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t>				</a:t>
            </a:r>
            <a:r>
              <a:rPr>
                <a:solidFill>
                  <a:srgbClr val="336699"/>
                </a:solidFill>
              </a:rPr>
              <a:t>m[2, 2] + m[3, 5] + p</a:t>
            </a:r>
            <a:r>
              <a:rPr baseline="-25000">
                <a:solidFill>
                  <a:srgbClr val="336699"/>
                </a:solidFill>
              </a:rPr>
              <a:t>1</a:t>
            </a:r>
            <a:r>
              <a:rPr>
                <a:solidFill>
                  <a:srgbClr val="336699"/>
                </a:solidFill>
              </a:rPr>
              <a:t>p</a:t>
            </a:r>
            <a:r>
              <a:rPr baseline="-25000">
                <a:solidFill>
                  <a:srgbClr val="336699"/>
                </a:solidFill>
              </a:rPr>
              <a:t>2</a:t>
            </a:r>
            <a:r>
              <a:rPr>
                <a:solidFill>
                  <a:srgbClr val="336699"/>
                </a:solidFill>
              </a:rPr>
              <a:t>p</a:t>
            </a:r>
            <a:r>
              <a:rPr baseline="-25000">
                <a:solidFill>
                  <a:srgbClr val="336699"/>
                </a:solidFill>
              </a:rPr>
              <a:t>5</a:t>
            </a:r>
            <a:r>
              <a:rPr>
                <a:solidFill>
                  <a:srgbClr val="336699"/>
                </a:solidFill>
              </a:rPr>
              <a:t>	</a:t>
            </a:r>
            <a:endParaRPr baseline="-25000">
              <a:solidFill>
                <a:srgbClr val="336699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>
                <a:solidFill>
                  <a:srgbClr val="FF0066"/>
                </a:solidFill>
              </a:rPr>
              <a:t>				m[2, 3] + m[4, 5] + p</a:t>
            </a:r>
            <a:r>
              <a:rPr baseline="-25000">
                <a:solidFill>
                  <a:srgbClr val="FF0066"/>
                </a:solidFill>
              </a:rPr>
              <a:t>1</a:t>
            </a:r>
            <a:r>
              <a:rPr>
                <a:solidFill>
                  <a:srgbClr val="FF0066"/>
                </a:solidFill>
              </a:rPr>
              <a:t>p</a:t>
            </a:r>
            <a:r>
              <a:rPr baseline="-25000">
                <a:solidFill>
                  <a:srgbClr val="FF0066"/>
                </a:solidFill>
              </a:rPr>
              <a:t>3</a:t>
            </a:r>
            <a:r>
              <a:rPr>
                <a:solidFill>
                  <a:srgbClr val="FF0066"/>
                </a:solidFill>
              </a:rPr>
              <a:t>p</a:t>
            </a:r>
            <a:r>
              <a:rPr baseline="-25000">
                <a:solidFill>
                  <a:srgbClr val="FF0066"/>
                </a:solidFill>
              </a:rPr>
              <a:t>5</a:t>
            </a:r>
            <a:r>
              <a:rPr>
                <a:solidFill>
                  <a:srgbClr val="FF0066"/>
                </a:solidFill>
              </a:rPr>
              <a:t>	</a:t>
            </a:r>
            <a:endParaRPr baseline="-2500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t>				</a:t>
            </a:r>
            <a:r>
              <a:rPr>
                <a:solidFill>
                  <a:srgbClr val="008000"/>
                </a:solidFill>
              </a:rPr>
              <a:t>m[2, 4] + m[5, 5] + p</a:t>
            </a:r>
            <a:r>
              <a:rPr baseline="-25000">
                <a:solidFill>
                  <a:srgbClr val="008000"/>
                </a:solidFill>
              </a:rPr>
              <a:t>1</a:t>
            </a:r>
            <a:r>
              <a:rPr>
                <a:solidFill>
                  <a:srgbClr val="008000"/>
                </a:solidFill>
              </a:rPr>
              <a:t>p</a:t>
            </a:r>
            <a:r>
              <a:rPr baseline="-25000">
                <a:solidFill>
                  <a:srgbClr val="008000"/>
                </a:solidFill>
              </a:rPr>
              <a:t>4</a:t>
            </a:r>
            <a:r>
              <a:rPr>
                <a:solidFill>
                  <a:srgbClr val="008000"/>
                </a:solidFill>
              </a:rPr>
              <a:t>p</a:t>
            </a:r>
            <a:r>
              <a:rPr baseline="-25000">
                <a:solidFill>
                  <a:srgbClr val="008000"/>
                </a:solidFill>
              </a:rPr>
              <a:t>5</a:t>
            </a:r>
            <a:r>
              <a:rPr>
                <a:solidFill>
                  <a:srgbClr val="008000"/>
                </a:solidFill>
              </a:rPr>
              <a:t>	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4430801" y="1804857"/>
            <a:ext cx="134937" cy="1282700"/>
          </a:xfrm>
          <a:prstGeom prst="leftBrace">
            <a:avLst>
              <a:gd name="adj1" fmla="val 79215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s 662603"/>
          <p:cNvSpPr/>
          <p:nvPr/>
        </p:nvSpPr>
        <p:spPr>
          <a:xfrm>
            <a:off x="2392451" y="2203319"/>
            <a:ext cx="2349500" cy="619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>
              <a:buNone/>
            </a:pPr>
            <a:r>
              <a:rPr sz="2400" dirty="0"/>
              <a:t>m[2, 5] = min </a:t>
            </a:r>
            <a:endParaRPr sz="2400" dirty="0">
              <a:solidFill>
                <a:srgbClr val="008000"/>
              </a:solidFill>
            </a:endParaRPr>
          </a:p>
        </p:txBody>
      </p:sp>
      <p:sp>
        <p:nvSpPr>
          <p:cNvPr id="13" name="Rectangles 662608"/>
          <p:cNvSpPr/>
          <p:nvPr/>
        </p:nvSpPr>
        <p:spPr>
          <a:xfrm>
            <a:off x="9464763" y="1760407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>
                <a:solidFill>
                  <a:srgbClr val="336699"/>
                </a:solidFill>
              </a:rPr>
              <a:t>k = 2</a:t>
            </a:r>
          </a:p>
        </p:txBody>
      </p:sp>
      <p:sp>
        <p:nvSpPr>
          <p:cNvPr id="14" name="Rectangles 662609"/>
          <p:cNvSpPr/>
          <p:nvPr/>
        </p:nvSpPr>
        <p:spPr>
          <a:xfrm>
            <a:off x="9464763" y="2203319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solidFill>
                  <a:srgbClr val="FF0066"/>
                </a:solidFill>
              </a:rPr>
              <a:t>k = 3</a:t>
            </a:r>
          </a:p>
        </p:txBody>
      </p:sp>
      <p:sp>
        <p:nvSpPr>
          <p:cNvPr id="15" name="Rectangles 662610"/>
          <p:cNvSpPr/>
          <p:nvPr/>
        </p:nvSpPr>
        <p:spPr>
          <a:xfrm>
            <a:off x="9464763" y="2695444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solidFill>
                  <a:srgbClr val="008000"/>
                </a:solidFill>
              </a:rPr>
              <a:t>k = 4</a:t>
            </a:r>
          </a:p>
        </p:txBody>
      </p:sp>
      <p:sp>
        <p:nvSpPr>
          <p:cNvPr id="10" name="Text Box 75"/>
          <p:cNvSpPr txBox="1">
            <a:spLocks noChangeArrowheads="1"/>
          </p:cNvSpPr>
          <p:nvPr/>
        </p:nvSpPr>
        <p:spPr bwMode="auto">
          <a:xfrm>
            <a:off x="1859348" y="4532995"/>
            <a:ext cx="4133491" cy="715089"/>
          </a:xfrm>
          <a:prstGeom prst="wedgeRoundRectCallout">
            <a:avLst>
              <a:gd name="adj1" fmla="val 90917"/>
              <a:gd name="adj2" fmla="val -1125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Values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m[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, j] depend only on values that have been previously computed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err="1" smtClean="0"/>
              <a:t>Mcm</a:t>
            </a:r>
            <a:r>
              <a:rPr lang="en-US" altLang="zh-TW" dirty="0" smtClean="0"/>
              <a:t> solution using </a:t>
            </a:r>
            <a:r>
              <a:rPr lang="en-US" altLang="zh-TW" dirty="0" err="1" smtClean="0"/>
              <a:t>dp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4951692" cy="361259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bottom-up construction fills in the N array by </a:t>
            </a:r>
            <a:r>
              <a:rPr lang="en-US" altLang="en-US" dirty="0" smtClean="0"/>
              <a:t>diagonals.</a:t>
            </a:r>
          </a:p>
          <a:p>
            <a:r>
              <a:rPr lang="en-US" altLang="en-US" dirty="0" err="1"/>
              <a:t>N</a:t>
            </a:r>
            <a:r>
              <a:rPr lang="en-US" altLang="en-US" baseline="-25000" dirty="0" err="1"/>
              <a:t>i,j</a:t>
            </a:r>
            <a:r>
              <a:rPr lang="en-US" altLang="en-US" dirty="0"/>
              <a:t> gets values from previous entries in </a:t>
            </a:r>
            <a:r>
              <a:rPr lang="en-US" altLang="en-US" dirty="0" err="1" smtClean="0"/>
              <a:t>i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row and </a:t>
            </a:r>
            <a:r>
              <a:rPr lang="en-US" altLang="en-US" dirty="0" err="1" smtClean="0"/>
              <a:t>j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column.</a:t>
            </a:r>
          </a:p>
          <a:p>
            <a:r>
              <a:rPr lang="en-US" altLang="en-US" dirty="0"/>
              <a:t>Filling in each entry </a:t>
            </a:r>
            <a:r>
              <a:rPr lang="en-US" altLang="en-US" dirty="0" smtClean="0"/>
              <a:t>will take </a:t>
            </a:r>
            <a:r>
              <a:rPr lang="en-US" altLang="en-US" dirty="0"/>
              <a:t>O(n) </a:t>
            </a:r>
            <a:r>
              <a:rPr lang="en-US" altLang="en-US" dirty="0" smtClean="0"/>
              <a:t>time.</a:t>
            </a:r>
          </a:p>
          <a:p>
            <a:r>
              <a:rPr lang="en-US" altLang="en-US" dirty="0"/>
              <a:t>Total run time: O(n</a:t>
            </a:r>
            <a:r>
              <a:rPr lang="en-US" altLang="en-US" baseline="30000" dirty="0"/>
              <a:t>3</a:t>
            </a:r>
            <a:r>
              <a:rPr lang="en-US" altLang="en-US" dirty="0" smtClean="0"/>
              <a:t>).</a:t>
            </a:r>
          </a:p>
          <a:p>
            <a:r>
              <a:rPr lang="en-US" altLang="en-US" dirty="0"/>
              <a:t>Getting actual </a:t>
            </a:r>
            <a:r>
              <a:rPr lang="en-US" altLang="en-US" dirty="0" err="1"/>
              <a:t>parenthesization</a:t>
            </a:r>
            <a:r>
              <a:rPr lang="en-US" altLang="en-US" dirty="0"/>
              <a:t> can be done by remembering “k” for each N entry</a:t>
            </a:r>
            <a:r>
              <a:rPr lang="en-US" altLang="en-US" dirty="0" smtClean="0">
                <a:cs typeface="Tahoma" panose="020B0604030504040204" pitchFamily="34" charset="0"/>
              </a:rPr>
              <a:t>.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0" y="2247993"/>
            <a:ext cx="4229553" cy="3395208"/>
          </a:xfrm>
          <a:prstGeom prst="rect">
            <a:avLst/>
          </a:prstGeom>
        </p:spPr>
      </p:pic>
      <p:graphicFrame>
        <p:nvGraphicFramePr>
          <p:cNvPr id="7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82242"/>
              </p:ext>
            </p:extLst>
          </p:nvPr>
        </p:nvGraphicFramePr>
        <p:xfrm>
          <a:off x="6543675" y="1633538"/>
          <a:ext cx="43672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2222280" imgH="291960" progId="Equation.3">
                  <p:embed/>
                </p:oleObj>
              </mc:Choice>
              <mc:Fallback>
                <p:oleObj name="Equation" r:id="rId4" imgW="2222280" imgH="291960" progId="Equation.3">
                  <p:embed/>
                  <p:pic>
                    <p:nvPicPr>
                      <p:cNvPr id="3074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1633538"/>
                        <a:ext cx="43672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err="1" smtClean="0"/>
              <a:t>dp</a:t>
            </a:r>
            <a:r>
              <a:rPr lang="en-US" altLang="zh-TW" dirty="0" smtClean="0"/>
              <a:t> algorithm </a:t>
            </a:r>
            <a:r>
              <a:rPr lang="en-US" altLang="zh-TW" cap="small" dirty="0" smtClean="0"/>
              <a:t>for</a:t>
            </a:r>
            <a:r>
              <a:rPr lang="en-US" altLang="zh-TW" dirty="0" smtClean="0"/>
              <a:t> mcm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853754"/>
            <a:ext cx="4951692" cy="3612591"/>
          </a:xfrm>
        </p:spPr>
        <p:txBody>
          <a:bodyPr>
            <a:normAutofit lnSpcReduction="10000"/>
          </a:bodyPr>
          <a:lstStyle/>
          <a:p>
            <a:pPr lvl="8"/>
            <a:endParaRPr lang="en-US" altLang="en-US" dirty="0" smtClean="0"/>
          </a:p>
          <a:p>
            <a:r>
              <a:rPr lang="en-US" altLang="en-US" dirty="0" smtClean="0"/>
              <a:t>Since </a:t>
            </a:r>
            <a:r>
              <a:rPr lang="en-US" altLang="en-US" b="1" i="1" dirty="0"/>
              <a:t>subproblems </a:t>
            </a:r>
            <a:r>
              <a:rPr lang="en-US" altLang="en-US" b="1" i="1" dirty="0" smtClean="0"/>
              <a:t>are overlapped</a:t>
            </a:r>
            <a:r>
              <a:rPr lang="en-US" altLang="en-US" dirty="0" smtClean="0"/>
              <a:t>, </a:t>
            </a:r>
            <a:r>
              <a:rPr lang="en-US" altLang="en-US" dirty="0" smtClean="0"/>
              <a:t>bottom-up </a:t>
            </a:r>
            <a:r>
              <a:rPr lang="en-US" altLang="en-US" dirty="0" smtClean="0"/>
              <a:t>fashion </a:t>
            </a:r>
            <a:r>
              <a:rPr lang="en-US" altLang="en-US" dirty="0" smtClean="0"/>
              <a:t>will be faster than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recursive </a:t>
            </a:r>
            <a:r>
              <a:rPr lang="en-US" altLang="en-US" dirty="0" smtClean="0"/>
              <a:t>style.</a:t>
            </a:r>
          </a:p>
          <a:p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i,i</a:t>
            </a:r>
            <a:r>
              <a:rPr lang="en-US" altLang="en-US" dirty="0" err="1" smtClean="0"/>
              <a:t>’s</a:t>
            </a:r>
            <a:r>
              <a:rPr lang="en-US" altLang="en-US" dirty="0" smtClean="0"/>
              <a:t> </a:t>
            </a:r>
            <a:r>
              <a:rPr lang="en-US" altLang="en-US" dirty="0"/>
              <a:t>are easy, so start with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base states</a:t>
            </a:r>
          </a:p>
          <a:p>
            <a:r>
              <a:rPr lang="en-US" altLang="en-US" dirty="0"/>
              <a:t>Then do problems of “length” 2,3,… subproblems, and so on. </a:t>
            </a:r>
            <a:endParaRPr lang="en-US" altLang="en-US" dirty="0" smtClean="0"/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Running </a:t>
            </a:r>
            <a:r>
              <a:rPr lang="en-US" altLang="en-US" dirty="0"/>
              <a:t>time: </a:t>
            </a:r>
            <a:r>
              <a:rPr lang="en-US" altLang="en-US" dirty="0" smtClean="0"/>
              <a:t>O(n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34" y="1853754"/>
            <a:ext cx="4732104" cy="38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Working example </a:t>
            </a:r>
            <a:r>
              <a:rPr lang="en-US" altLang="zh-TW" cap="small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Mcm</a:t>
            </a:r>
            <a:r>
              <a:rPr lang="en-US" altLang="zh-TW" dirty="0" smtClean="0"/>
              <a:t>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22534"/>
              </p:ext>
            </p:extLst>
          </p:nvPr>
        </p:nvGraphicFramePr>
        <p:xfrm>
          <a:off x="1478845" y="2025581"/>
          <a:ext cx="2299897" cy="350472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92681">
                  <a:extLst>
                    <a:ext uri="{9D8B030D-6E8A-4147-A177-3AD203B41FA5}">
                      <a16:colId xmlns:a16="http://schemas.microsoft.com/office/drawing/2014/main" val="3811410355"/>
                    </a:ext>
                  </a:extLst>
                </a:gridCol>
                <a:gridCol w="1407216">
                  <a:extLst>
                    <a:ext uri="{9D8B030D-6E8A-4147-A177-3AD203B41FA5}">
                      <a16:colId xmlns:a16="http://schemas.microsoft.com/office/drawing/2014/main" val="2903677803"/>
                    </a:ext>
                  </a:extLst>
                </a:gridCol>
              </a:tblGrid>
              <a:tr h="5006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84479"/>
                  </a:ext>
                </a:extLst>
              </a:tr>
              <a:tr h="5006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x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79185"/>
                  </a:ext>
                </a:extLst>
              </a:tr>
              <a:tr h="5006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x 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83979"/>
                  </a:ext>
                </a:extLst>
              </a:tr>
              <a:tr h="5006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x 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360742"/>
                  </a:ext>
                </a:extLst>
              </a:tr>
              <a:tr h="5006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5 x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89565"/>
                  </a:ext>
                </a:extLst>
              </a:tr>
              <a:tr h="5006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x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20638"/>
                  </a:ext>
                </a:extLst>
              </a:tr>
              <a:tr h="5006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5 x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27493"/>
                  </a:ext>
                </a:extLst>
              </a:tr>
            </a:tbl>
          </a:graphicData>
        </a:graphic>
      </p:graphicFrame>
      <p:grpSp>
        <p:nvGrpSpPr>
          <p:cNvPr id="304" name="Group 303"/>
          <p:cNvGrpSpPr/>
          <p:nvPr/>
        </p:nvGrpSpPr>
        <p:grpSpPr>
          <a:xfrm>
            <a:off x="3923963" y="1978066"/>
            <a:ext cx="5074139" cy="3706986"/>
            <a:chOff x="4106847" y="1851454"/>
            <a:chExt cx="5074139" cy="3706986"/>
          </a:xfrm>
        </p:grpSpPr>
        <p:grpSp>
          <p:nvGrpSpPr>
            <p:cNvPr id="137" name="Group 136"/>
            <p:cNvGrpSpPr/>
            <p:nvPr/>
          </p:nvGrpSpPr>
          <p:grpSpPr>
            <a:xfrm>
              <a:off x="4240333" y="2448065"/>
              <a:ext cx="4873609" cy="2646383"/>
              <a:chOff x="4184063" y="2166718"/>
              <a:chExt cx="4873609" cy="26463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6096000" y="2166718"/>
                <a:ext cx="814009" cy="575945"/>
                <a:chOff x="5926430" y="4347210"/>
                <a:chExt cx="814009" cy="575945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1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5721666" y="2577747"/>
                <a:ext cx="720725" cy="575945"/>
                <a:chOff x="5721666" y="2577747"/>
                <a:chExt cx="720725" cy="575945"/>
              </a:xfrm>
            </p:grpSpPr>
            <p:sp>
              <p:nvSpPr>
                <p:cNvPr id="198" name="Rectangle 197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9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5326462" y="2997384"/>
                <a:ext cx="814009" cy="575945"/>
                <a:chOff x="5926430" y="4347210"/>
                <a:chExt cx="814009" cy="575945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4952128" y="3408413"/>
                <a:ext cx="720725" cy="575945"/>
                <a:chOff x="5721666" y="2577747"/>
                <a:chExt cx="720725" cy="575945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558397" y="3826127"/>
                <a:ext cx="814009" cy="575945"/>
                <a:chOff x="5926430" y="4347210"/>
                <a:chExt cx="814009" cy="575945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3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4184063" y="4237156"/>
                <a:ext cx="720725" cy="575945"/>
                <a:chOff x="5721666" y="2577747"/>
                <a:chExt cx="720725" cy="575945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1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6141343" y="2969301"/>
                <a:ext cx="720725" cy="575945"/>
                <a:chOff x="5721666" y="2577747"/>
                <a:chExt cx="720725" cy="575945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5371805" y="3388938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186" name="Rectangle 185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87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85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4979045" y="4216532"/>
                <a:ext cx="814009" cy="575945"/>
                <a:chOff x="5926430" y="4347210"/>
                <a:chExt cx="814009" cy="575945"/>
              </a:xfrm>
            </p:grpSpPr>
            <p:sp>
              <p:nvSpPr>
                <p:cNvPr id="180" name="Rectangle 179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1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6563380" y="3363190"/>
                <a:ext cx="720725" cy="575945"/>
                <a:chOff x="5721666" y="2577747"/>
                <a:chExt cx="720725" cy="575945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9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6168176" y="3782827"/>
                <a:ext cx="814009" cy="575945"/>
                <a:chOff x="5926430" y="4347210"/>
                <a:chExt cx="814009" cy="575945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793842" y="4193856"/>
                <a:ext cx="720725" cy="575945"/>
                <a:chOff x="5721666" y="2577747"/>
                <a:chExt cx="720725" cy="575945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5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6997130" y="3754742"/>
                <a:ext cx="720725" cy="575945"/>
                <a:chOff x="5721666" y="2577747"/>
                <a:chExt cx="720725" cy="575945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6601926" y="4174379"/>
                <a:ext cx="814009" cy="575945"/>
                <a:chOff x="5926430" y="4347210"/>
                <a:chExt cx="814009" cy="575945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1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7424004" y="4166050"/>
                <a:ext cx="720725" cy="575945"/>
                <a:chOff x="5721666" y="2577747"/>
                <a:chExt cx="720725" cy="575945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9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6529751" y="2558271"/>
                <a:ext cx="814009" cy="575945"/>
                <a:chOff x="5926430" y="4347210"/>
                <a:chExt cx="814009" cy="575945"/>
              </a:xfrm>
            </p:grpSpPr>
            <p:sp>
              <p:nvSpPr>
                <p:cNvPr id="166" name="Rectangle 165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7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6951780" y="2952170"/>
                <a:ext cx="814009" cy="575945"/>
                <a:chOff x="5926430" y="4347210"/>
                <a:chExt cx="814009" cy="575945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5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7385531" y="3343723"/>
                <a:ext cx="814009" cy="575945"/>
                <a:chOff x="5926430" y="4347210"/>
                <a:chExt cx="814009" cy="575945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3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7809912" y="3739954"/>
                <a:ext cx="814009" cy="575945"/>
                <a:chOff x="5926430" y="4347210"/>
                <a:chExt cx="814009" cy="575945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1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8243663" y="4131507"/>
                <a:ext cx="814009" cy="575945"/>
                <a:chOff x="5926430" y="4347210"/>
                <a:chExt cx="814009" cy="575945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9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4106847" y="2221416"/>
              <a:ext cx="2326005" cy="2442210"/>
              <a:chOff x="6231069" y="1954137"/>
              <a:chExt cx="2326005" cy="2442210"/>
            </a:xfrm>
          </p:grpSpPr>
          <p:sp>
            <p:nvSpPr>
              <p:cNvPr id="220" name="Text Box 105"/>
              <p:cNvSpPr txBox="1"/>
              <p:nvPr/>
            </p:nvSpPr>
            <p:spPr>
              <a:xfrm rot="19038813">
                <a:off x="6231069" y="405789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Text Box 84"/>
              <p:cNvSpPr txBox="1"/>
              <p:nvPr/>
            </p:nvSpPr>
            <p:spPr>
              <a:xfrm rot="19038813">
                <a:off x="6986719" y="32654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Text Box 104"/>
              <p:cNvSpPr txBox="1"/>
              <p:nvPr/>
            </p:nvSpPr>
            <p:spPr>
              <a:xfrm rot="19038813">
                <a:off x="6598099" y="3654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733941" y="2277687"/>
              <a:ext cx="2447045" cy="2283364"/>
              <a:chOff x="8844095" y="1954136"/>
              <a:chExt cx="2447045" cy="2283364"/>
            </a:xfrm>
          </p:grpSpPr>
          <p:sp>
            <p:nvSpPr>
              <p:cNvPr id="225" name="Text Box 98"/>
              <p:cNvSpPr txBox="1"/>
              <p:nvPr/>
            </p:nvSpPr>
            <p:spPr>
              <a:xfrm rot="2585809">
                <a:off x="9290499" y="2257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Text Box 100"/>
              <p:cNvSpPr txBox="1"/>
              <p:nvPr/>
            </p:nvSpPr>
            <p:spPr>
              <a:xfrm rot="2585809">
                <a:off x="9723569" y="26894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Text Box 101"/>
              <p:cNvSpPr txBox="1"/>
              <p:nvPr/>
            </p:nvSpPr>
            <p:spPr>
              <a:xfrm rot="2585809">
                <a:off x="10516048" y="3481313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Text Box 102"/>
              <p:cNvSpPr txBox="1"/>
              <p:nvPr/>
            </p:nvSpPr>
            <p:spPr>
              <a:xfrm rot="2585809">
                <a:off x="10082344" y="30495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Text Box 103"/>
              <p:cNvSpPr txBox="1"/>
              <p:nvPr/>
            </p:nvSpPr>
            <p:spPr>
              <a:xfrm rot="2585809">
                <a:off x="10931095" y="3899045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Text Box 107"/>
              <p:cNvSpPr txBox="1"/>
              <p:nvPr/>
            </p:nvSpPr>
            <p:spPr>
              <a:xfrm rot="2585809">
                <a:off x="8844095" y="1954136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504701" y="5219985"/>
              <a:ext cx="4552950" cy="338455"/>
              <a:chOff x="6488243" y="4938638"/>
              <a:chExt cx="4552950" cy="338455"/>
            </a:xfrm>
          </p:grpSpPr>
          <p:sp>
            <p:nvSpPr>
              <p:cNvPr id="232" name="Text Box 113"/>
              <p:cNvSpPr txBox="1"/>
              <p:nvPr/>
            </p:nvSpPr>
            <p:spPr>
              <a:xfrm>
                <a:off x="6488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1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" name="Text Box 114"/>
              <p:cNvSpPr txBox="1"/>
              <p:nvPr/>
            </p:nvSpPr>
            <p:spPr>
              <a:xfrm>
                <a:off x="73473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2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" name="Text Box 115"/>
              <p:cNvSpPr txBox="1"/>
              <p:nvPr/>
            </p:nvSpPr>
            <p:spPr>
              <a:xfrm>
                <a:off x="8139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3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" name="Text Box 116"/>
              <p:cNvSpPr txBox="1"/>
              <p:nvPr/>
            </p:nvSpPr>
            <p:spPr>
              <a:xfrm>
                <a:off x="8974268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4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" name="Text Box 117"/>
              <p:cNvSpPr txBox="1"/>
              <p:nvPr/>
            </p:nvSpPr>
            <p:spPr>
              <a:xfrm>
                <a:off x="976674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5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" name="Text Box 118"/>
              <p:cNvSpPr txBox="1"/>
              <p:nvPr/>
            </p:nvSpPr>
            <p:spPr>
              <a:xfrm>
                <a:off x="105731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6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8" name="Text Box 119"/>
            <p:cNvSpPr txBox="1"/>
            <p:nvPr/>
          </p:nvSpPr>
          <p:spPr>
            <a:xfrm>
              <a:off x="6320781" y="1851454"/>
              <a:ext cx="46831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2000" b="1" i="1" dirty="0">
                  <a:latin typeface="Times New Roman" panose="02020603050405020304" pitchFamily="18" charset="0"/>
                </a:rPr>
                <a:t>m</a:t>
              </a:r>
              <a:endParaRPr sz="2000" b="1" i="1" baseline="-1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9" name="Text Box 109"/>
            <p:cNvSpPr txBox="1"/>
            <p:nvPr/>
          </p:nvSpPr>
          <p:spPr>
            <a:xfrm rot="2585809">
              <a:off x="8062433" y="2932352"/>
              <a:ext cx="360363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i="1" dirty="0">
                  <a:latin typeface="Times New Roman" panose="02020603050405020304" pitchFamily="18" charset="0"/>
                </a:rPr>
                <a:t>i</a:t>
              </a:r>
              <a:endParaRPr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40" name="Text Box 111"/>
            <p:cNvSpPr txBox="1"/>
            <p:nvPr/>
          </p:nvSpPr>
          <p:spPr>
            <a:xfrm rot="19038813">
              <a:off x="4889973" y="2895082"/>
              <a:ext cx="36988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b="0" i="1" dirty="0">
                  <a:latin typeface="Times New Roman" panose="02020603050405020304" pitchFamily="18" charset="0"/>
                </a:rPr>
                <a:t>j</a:t>
              </a:r>
              <a:endParaRPr sz="1800" baseline="-15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 rot="10800000">
            <a:off x="7822031" y="2255167"/>
            <a:ext cx="4065524" cy="2832895"/>
            <a:chOff x="7048379" y="2441376"/>
            <a:chExt cx="4065524" cy="2832895"/>
          </a:xfrm>
        </p:grpSpPr>
        <p:grpSp>
          <p:nvGrpSpPr>
            <p:cNvPr id="306" name="Group 305"/>
            <p:cNvGrpSpPr/>
            <p:nvPr/>
          </p:nvGrpSpPr>
          <p:grpSpPr>
            <a:xfrm>
              <a:off x="8585982" y="3038917"/>
              <a:ext cx="814009" cy="575945"/>
              <a:chOff x="5926430" y="4347210"/>
              <a:chExt cx="814009" cy="575945"/>
            </a:xfrm>
          </p:grpSpPr>
          <p:sp>
            <p:nvSpPr>
              <p:cNvPr id="351" name="Rectangle 350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2" name="Text Box 11"/>
              <p:cNvSpPr txBox="1"/>
              <p:nvPr/>
            </p:nvSpPr>
            <p:spPr>
              <a:xfrm>
                <a:off x="5926430" y="4442460"/>
                <a:ext cx="814009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8211648" y="3449946"/>
              <a:ext cx="720725" cy="575945"/>
              <a:chOff x="5721666" y="2577747"/>
              <a:chExt cx="720725" cy="575945"/>
            </a:xfrm>
          </p:grpSpPr>
          <p:sp>
            <p:nvSpPr>
              <p:cNvPr id="349" name="Rectangle 348"/>
              <p:cNvSpPr/>
              <p:nvPr/>
            </p:nvSpPr>
            <p:spPr>
              <a:xfrm rot="2579501">
                <a:off x="5836162" y="2577747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0" name="Text Box 11"/>
              <p:cNvSpPr txBox="1"/>
              <p:nvPr/>
            </p:nvSpPr>
            <p:spPr>
              <a:xfrm>
                <a:off x="5721666" y="2658929"/>
                <a:ext cx="72072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7816444" y="3869583"/>
              <a:ext cx="814009" cy="575945"/>
              <a:chOff x="5926430" y="4347210"/>
              <a:chExt cx="814009" cy="575945"/>
            </a:xfrm>
          </p:grpSpPr>
          <p:sp>
            <p:nvSpPr>
              <p:cNvPr id="347" name="Rectangle 346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Text Box 11"/>
              <p:cNvSpPr txBox="1"/>
              <p:nvPr/>
            </p:nvSpPr>
            <p:spPr>
              <a:xfrm>
                <a:off x="5926430" y="4442460"/>
                <a:ext cx="814009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7442110" y="4280612"/>
              <a:ext cx="720725" cy="575945"/>
              <a:chOff x="5721666" y="2577747"/>
              <a:chExt cx="720725" cy="575945"/>
            </a:xfrm>
          </p:grpSpPr>
          <p:sp>
            <p:nvSpPr>
              <p:cNvPr id="345" name="Rectangle 344"/>
              <p:cNvSpPr/>
              <p:nvPr/>
            </p:nvSpPr>
            <p:spPr>
              <a:xfrm rot="2579501">
                <a:off x="5836162" y="2577747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6" name="Text Box 11"/>
              <p:cNvSpPr txBox="1"/>
              <p:nvPr/>
            </p:nvSpPr>
            <p:spPr>
              <a:xfrm>
                <a:off x="5721666" y="2658929"/>
                <a:ext cx="72072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7048379" y="4698326"/>
              <a:ext cx="814009" cy="575945"/>
              <a:chOff x="5926430" y="4347210"/>
              <a:chExt cx="814009" cy="575945"/>
            </a:xfrm>
          </p:grpSpPr>
          <p:sp>
            <p:nvSpPr>
              <p:cNvPr id="343" name="Rectangle 342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4" name="Text Box 11"/>
              <p:cNvSpPr txBox="1"/>
              <p:nvPr/>
            </p:nvSpPr>
            <p:spPr>
              <a:xfrm>
                <a:off x="5926430" y="4483448"/>
                <a:ext cx="814009" cy="256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sz="1600" b="1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8631325" y="3841500"/>
              <a:ext cx="720725" cy="575945"/>
              <a:chOff x="5721666" y="2577747"/>
              <a:chExt cx="720725" cy="575945"/>
            </a:xfrm>
          </p:grpSpPr>
          <p:sp>
            <p:nvSpPr>
              <p:cNvPr id="341" name="Rectangle 340"/>
              <p:cNvSpPr/>
              <p:nvPr/>
            </p:nvSpPr>
            <p:spPr>
              <a:xfrm rot="2579501">
                <a:off x="5836162" y="2577747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2" name="Text Box 11"/>
              <p:cNvSpPr txBox="1"/>
              <p:nvPr/>
            </p:nvSpPr>
            <p:spPr>
              <a:xfrm>
                <a:off x="5721666" y="2658929"/>
                <a:ext cx="72072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7861787" y="4261137"/>
              <a:ext cx="1188343" cy="986974"/>
              <a:chOff x="4966196" y="3011452"/>
              <a:chExt cx="1188343" cy="986974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5340530" y="3011452"/>
                <a:ext cx="814009" cy="575945"/>
                <a:chOff x="5926430" y="4347210"/>
                <a:chExt cx="814009" cy="575945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336" name="Group 335"/>
              <p:cNvGrpSpPr/>
              <p:nvPr/>
            </p:nvGrpSpPr>
            <p:grpSpPr>
              <a:xfrm>
                <a:off x="4966196" y="3422481"/>
                <a:ext cx="720725" cy="575945"/>
                <a:chOff x="5721666" y="2577747"/>
                <a:chExt cx="720725" cy="575945"/>
              </a:xfrm>
            </p:grpSpPr>
            <p:sp>
              <p:nvSpPr>
                <p:cNvPr id="337" name="Rectangle 33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8" name="Text Box 11"/>
                <p:cNvSpPr txBox="1"/>
                <p:nvPr/>
              </p:nvSpPr>
              <p:spPr>
                <a:xfrm>
                  <a:off x="5721666" y="2699917"/>
                  <a:ext cx="720725" cy="256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13" name="Group 312"/>
            <p:cNvGrpSpPr/>
            <p:nvPr/>
          </p:nvGrpSpPr>
          <p:grpSpPr>
            <a:xfrm>
              <a:off x="9053362" y="4235389"/>
              <a:ext cx="720725" cy="575945"/>
              <a:chOff x="5721666" y="2577747"/>
              <a:chExt cx="720725" cy="575945"/>
            </a:xfrm>
          </p:grpSpPr>
          <p:sp>
            <p:nvSpPr>
              <p:cNvPr id="333" name="Rectangle 332"/>
              <p:cNvSpPr/>
              <p:nvPr/>
            </p:nvSpPr>
            <p:spPr>
              <a:xfrm rot="2579501">
                <a:off x="5836162" y="2577747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4" name="Text Box 11"/>
              <p:cNvSpPr txBox="1"/>
              <p:nvPr/>
            </p:nvSpPr>
            <p:spPr>
              <a:xfrm>
                <a:off x="5721666" y="2658929"/>
                <a:ext cx="72072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8658158" y="4655026"/>
              <a:ext cx="814009" cy="575945"/>
              <a:chOff x="5926430" y="4347210"/>
              <a:chExt cx="814009" cy="575945"/>
            </a:xfrm>
          </p:grpSpPr>
          <p:sp>
            <p:nvSpPr>
              <p:cNvPr id="331" name="Rectangle 330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2" name="Text Box 11"/>
              <p:cNvSpPr txBox="1"/>
              <p:nvPr/>
            </p:nvSpPr>
            <p:spPr>
              <a:xfrm>
                <a:off x="5926430" y="4483448"/>
                <a:ext cx="814009" cy="256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sz="1600" b="1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487112" y="4626941"/>
              <a:ext cx="720725" cy="575945"/>
              <a:chOff x="5721666" y="2577747"/>
              <a:chExt cx="720725" cy="575945"/>
            </a:xfrm>
          </p:grpSpPr>
          <p:sp>
            <p:nvSpPr>
              <p:cNvPr id="329" name="Rectangle 328"/>
              <p:cNvSpPr/>
              <p:nvPr/>
            </p:nvSpPr>
            <p:spPr>
              <a:xfrm rot="2579501">
                <a:off x="5836162" y="2577747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0" name="Text Box 11"/>
              <p:cNvSpPr txBox="1"/>
              <p:nvPr/>
            </p:nvSpPr>
            <p:spPr>
              <a:xfrm>
                <a:off x="5721666" y="2699917"/>
                <a:ext cx="720725" cy="256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sz="1600" b="1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9019733" y="3430470"/>
              <a:ext cx="814009" cy="575945"/>
              <a:chOff x="5926430" y="4347210"/>
              <a:chExt cx="814009" cy="575945"/>
            </a:xfrm>
          </p:grpSpPr>
          <p:sp>
            <p:nvSpPr>
              <p:cNvPr id="327" name="Rectangle 326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8" name="Text Box 11"/>
              <p:cNvSpPr txBox="1"/>
              <p:nvPr/>
            </p:nvSpPr>
            <p:spPr>
              <a:xfrm>
                <a:off x="5926430" y="4442460"/>
                <a:ext cx="814009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9441762" y="3824369"/>
              <a:ext cx="814009" cy="575945"/>
              <a:chOff x="5926430" y="4347210"/>
              <a:chExt cx="814009" cy="575945"/>
            </a:xfrm>
          </p:grpSpPr>
          <p:sp>
            <p:nvSpPr>
              <p:cNvPr id="325" name="Rectangle 324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6" name="Text Box 11"/>
              <p:cNvSpPr txBox="1"/>
              <p:nvPr/>
            </p:nvSpPr>
            <p:spPr>
              <a:xfrm>
                <a:off x="5926430" y="4442460"/>
                <a:ext cx="814009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9875513" y="4215922"/>
              <a:ext cx="814009" cy="575945"/>
              <a:chOff x="5926430" y="4347210"/>
              <a:chExt cx="814009" cy="575945"/>
            </a:xfrm>
          </p:grpSpPr>
          <p:sp>
            <p:nvSpPr>
              <p:cNvPr id="323" name="Rectangle 322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4" name="Text Box 11"/>
              <p:cNvSpPr txBox="1"/>
              <p:nvPr/>
            </p:nvSpPr>
            <p:spPr>
              <a:xfrm>
                <a:off x="5926430" y="4442460"/>
                <a:ext cx="814009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tr-TR" altLang="x-none" sz="1600" dirty="0" smtClean="0">
                    <a:latin typeface="Arial" panose="020B0604020202020204" pitchFamily="34" charset="0"/>
                  </a:rPr>
                  <a:t> 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10299894" y="4612153"/>
              <a:ext cx="814009" cy="575945"/>
              <a:chOff x="5926430" y="4347210"/>
              <a:chExt cx="814009" cy="575945"/>
            </a:xfrm>
          </p:grpSpPr>
          <p:sp>
            <p:nvSpPr>
              <p:cNvPr id="321" name="Rectangle 320"/>
              <p:cNvSpPr/>
              <p:nvPr/>
            </p:nvSpPr>
            <p:spPr>
              <a:xfrm rot="2579501">
                <a:off x="6045462" y="4347210"/>
                <a:ext cx="575945" cy="57594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tr-TR" altLang="x-none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2" name="Text Box 11"/>
              <p:cNvSpPr txBox="1"/>
              <p:nvPr/>
            </p:nvSpPr>
            <p:spPr>
              <a:xfrm>
                <a:off x="5926430" y="4483448"/>
                <a:ext cx="814009" cy="256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sz="1600" b="1" baseline="-15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0" name="Text Box 119"/>
            <p:cNvSpPr txBox="1"/>
            <p:nvPr/>
          </p:nvSpPr>
          <p:spPr>
            <a:xfrm>
              <a:off x="8824854" y="2441376"/>
              <a:ext cx="46831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1" i="1" dirty="0">
                  <a:latin typeface="Times New Roman" panose="02020603050405020304" pitchFamily="18" charset="0"/>
                </a:rPr>
                <a:t>s</a:t>
              </a:r>
              <a:endParaRPr sz="2000" b="1" i="1" baseline="-15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Working example </a:t>
            </a:r>
            <a:r>
              <a:rPr lang="en-US" altLang="zh-TW" cap="small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Mcm</a:t>
            </a:r>
            <a:r>
              <a:rPr lang="en-US" altLang="zh-TW" dirty="0" smtClean="0"/>
              <a:t>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79240" y="1978066"/>
            <a:ext cx="5074139" cy="3706986"/>
            <a:chOff x="4106847" y="1851454"/>
            <a:chExt cx="5074139" cy="3706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240333" y="2448065"/>
              <a:ext cx="4873609" cy="2646383"/>
              <a:chOff x="4184063" y="2166718"/>
              <a:chExt cx="4873609" cy="2646383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096000" y="2166718"/>
                <a:ext cx="814009" cy="575945"/>
                <a:chOff x="5926430" y="4347210"/>
                <a:chExt cx="814009" cy="575945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721666" y="2577747"/>
                <a:ext cx="720725" cy="575945"/>
                <a:chOff x="5721666" y="2577747"/>
                <a:chExt cx="720725" cy="575945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5326462" y="2997384"/>
                <a:ext cx="814009" cy="575945"/>
                <a:chOff x="5926430" y="4347210"/>
                <a:chExt cx="814009" cy="575945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4952128" y="3408413"/>
                <a:ext cx="720725" cy="575945"/>
                <a:chOff x="5721666" y="2577747"/>
                <a:chExt cx="720725" cy="575945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558397" y="38261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9000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184063" y="4237156"/>
                <a:ext cx="720725" cy="575945"/>
                <a:chOff x="5721666" y="2577747"/>
                <a:chExt cx="720725" cy="575945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41343" y="2969301"/>
                <a:ext cx="720725" cy="575945"/>
                <a:chOff x="5721666" y="2577747"/>
                <a:chExt cx="720725" cy="575945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371805" y="3388938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11" name="Rectangle 21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09" name="Rectangle 20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3">
                      <a:lumMod val="25000"/>
                      <a:lumOff val="75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b="1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b="1" dirty="0" smtClean="0">
                        <a:latin typeface="Arial" panose="020B0604020202020204" pitchFamily="34" charset="0"/>
                      </a:rPr>
                      <a:t>1500</a:t>
                    </a:r>
                    <a:endParaRPr sz="1600" b="1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4979045" y="4216532"/>
                <a:ext cx="814009" cy="575945"/>
                <a:chOff x="5926430" y="4347210"/>
                <a:chExt cx="814009" cy="575945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6563380" y="3363190"/>
                <a:ext cx="720725" cy="575945"/>
                <a:chOff x="5721666" y="2577747"/>
                <a:chExt cx="720725" cy="575945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6168176" y="37828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750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5793842" y="4193856"/>
                <a:ext cx="720725" cy="575945"/>
                <a:chOff x="5721666" y="2577747"/>
                <a:chExt cx="720725" cy="575945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6997130" y="3754742"/>
                <a:ext cx="720725" cy="575945"/>
                <a:chOff x="5721666" y="2577747"/>
                <a:chExt cx="720725" cy="575945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250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01926" y="4174379"/>
                <a:ext cx="814009" cy="575945"/>
                <a:chOff x="5926430" y="4347210"/>
                <a:chExt cx="814009" cy="57594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7424004" y="4166050"/>
                <a:ext cx="720725" cy="575945"/>
                <a:chOff x="5721666" y="2577747"/>
                <a:chExt cx="720725" cy="575945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529751" y="2558271"/>
                <a:ext cx="814009" cy="575945"/>
                <a:chOff x="5926430" y="4347210"/>
                <a:chExt cx="814009" cy="575945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6951780" y="2952170"/>
                <a:ext cx="814009" cy="575945"/>
                <a:chOff x="5926430" y="4347210"/>
                <a:chExt cx="814009" cy="575945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7385531" y="3343723"/>
                <a:ext cx="814009" cy="575945"/>
                <a:chOff x="5926430" y="4347210"/>
                <a:chExt cx="814009" cy="575945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7809912" y="3739954"/>
                <a:ext cx="814009" cy="575945"/>
                <a:chOff x="5926430" y="4347210"/>
                <a:chExt cx="814009" cy="575945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500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243663" y="4131507"/>
                <a:ext cx="814009" cy="575945"/>
                <a:chOff x="5926430" y="4347210"/>
                <a:chExt cx="814009" cy="575945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4106847" y="2221416"/>
              <a:ext cx="2326005" cy="2442210"/>
              <a:chOff x="6231069" y="1954137"/>
              <a:chExt cx="2326005" cy="2442210"/>
            </a:xfrm>
          </p:grpSpPr>
          <p:sp>
            <p:nvSpPr>
              <p:cNvPr id="157" name="Text Box 105"/>
              <p:cNvSpPr txBox="1"/>
              <p:nvPr/>
            </p:nvSpPr>
            <p:spPr>
              <a:xfrm rot="19038813">
                <a:off x="6231069" y="405789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Text Box 84"/>
              <p:cNvSpPr txBox="1"/>
              <p:nvPr/>
            </p:nvSpPr>
            <p:spPr>
              <a:xfrm rot="19038813">
                <a:off x="6986719" y="32654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Text Box 104"/>
              <p:cNvSpPr txBox="1"/>
              <p:nvPr/>
            </p:nvSpPr>
            <p:spPr>
              <a:xfrm rot="19038813">
                <a:off x="6598099" y="3654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733941" y="2277687"/>
              <a:ext cx="2447045" cy="2283364"/>
              <a:chOff x="8844095" y="1954136"/>
              <a:chExt cx="2447045" cy="2283364"/>
            </a:xfrm>
          </p:grpSpPr>
          <p:sp>
            <p:nvSpPr>
              <p:cNvPr id="151" name="Text Box 98"/>
              <p:cNvSpPr txBox="1"/>
              <p:nvPr/>
            </p:nvSpPr>
            <p:spPr>
              <a:xfrm rot="2585809">
                <a:off x="9290499" y="2257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Text Box 100"/>
              <p:cNvSpPr txBox="1"/>
              <p:nvPr/>
            </p:nvSpPr>
            <p:spPr>
              <a:xfrm rot="2585809">
                <a:off x="9723569" y="26894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Text Box 101"/>
              <p:cNvSpPr txBox="1"/>
              <p:nvPr/>
            </p:nvSpPr>
            <p:spPr>
              <a:xfrm rot="2585809">
                <a:off x="10516048" y="3481313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Text Box 102"/>
              <p:cNvSpPr txBox="1"/>
              <p:nvPr/>
            </p:nvSpPr>
            <p:spPr>
              <a:xfrm rot="2585809">
                <a:off x="10082344" y="30495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Text Box 103"/>
              <p:cNvSpPr txBox="1"/>
              <p:nvPr/>
            </p:nvSpPr>
            <p:spPr>
              <a:xfrm rot="2585809">
                <a:off x="10931095" y="3899045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Text Box 107"/>
              <p:cNvSpPr txBox="1"/>
              <p:nvPr/>
            </p:nvSpPr>
            <p:spPr>
              <a:xfrm rot="2585809">
                <a:off x="8844095" y="1954136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04701" y="5219985"/>
              <a:ext cx="4552950" cy="338455"/>
              <a:chOff x="6488243" y="4938638"/>
              <a:chExt cx="4552950" cy="338455"/>
            </a:xfrm>
          </p:grpSpPr>
          <p:sp>
            <p:nvSpPr>
              <p:cNvPr id="145" name="Text Box 113"/>
              <p:cNvSpPr txBox="1"/>
              <p:nvPr/>
            </p:nvSpPr>
            <p:spPr>
              <a:xfrm>
                <a:off x="6488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1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Text Box 114"/>
              <p:cNvSpPr txBox="1"/>
              <p:nvPr/>
            </p:nvSpPr>
            <p:spPr>
              <a:xfrm>
                <a:off x="73473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2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Text Box 115"/>
              <p:cNvSpPr txBox="1"/>
              <p:nvPr/>
            </p:nvSpPr>
            <p:spPr>
              <a:xfrm>
                <a:off x="8139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3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Text Box 116"/>
              <p:cNvSpPr txBox="1"/>
              <p:nvPr/>
            </p:nvSpPr>
            <p:spPr>
              <a:xfrm>
                <a:off x="8974268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4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Text Box 117"/>
              <p:cNvSpPr txBox="1"/>
              <p:nvPr/>
            </p:nvSpPr>
            <p:spPr>
              <a:xfrm>
                <a:off x="976674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5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Text Box 118"/>
              <p:cNvSpPr txBox="1"/>
              <p:nvPr/>
            </p:nvSpPr>
            <p:spPr>
              <a:xfrm>
                <a:off x="105731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6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2" name="Text Box 119"/>
            <p:cNvSpPr txBox="1"/>
            <p:nvPr/>
          </p:nvSpPr>
          <p:spPr>
            <a:xfrm>
              <a:off x="6320781" y="1851454"/>
              <a:ext cx="46831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2000" b="1" i="1" dirty="0">
                  <a:latin typeface="Times New Roman" panose="02020603050405020304" pitchFamily="18" charset="0"/>
                </a:rPr>
                <a:t>m</a:t>
              </a:r>
              <a:endParaRPr sz="2000" b="1" i="1" baseline="-1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" name="Text Box 109"/>
            <p:cNvSpPr txBox="1"/>
            <p:nvPr/>
          </p:nvSpPr>
          <p:spPr>
            <a:xfrm rot="2585809">
              <a:off x="8062433" y="2932352"/>
              <a:ext cx="360363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i="1" dirty="0">
                  <a:latin typeface="Times New Roman" panose="02020603050405020304" pitchFamily="18" charset="0"/>
                </a:rPr>
                <a:t>i</a:t>
              </a:r>
              <a:endParaRPr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111"/>
            <p:cNvSpPr txBox="1"/>
            <p:nvPr/>
          </p:nvSpPr>
          <p:spPr>
            <a:xfrm rot="19038813">
              <a:off x="4889973" y="2895082"/>
              <a:ext cx="36988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b="0" i="1" dirty="0">
                  <a:latin typeface="Times New Roman" panose="02020603050405020304" pitchFamily="18" charset="0"/>
                </a:rPr>
                <a:t>j</a:t>
              </a:r>
              <a:endParaRPr sz="1800" baseline="-15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879450" y="1977143"/>
            <a:ext cx="4277994" cy="2832895"/>
            <a:chOff x="6949788" y="2441376"/>
            <a:chExt cx="4277994" cy="2832895"/>
          </a:xfrm>
        </p:grpSpPr>
        <p:grpSp>
          <p:nvGrpSpPr>
            <p:cNvPr id="228" name="Group 227"/>
            <p:cNvGrpSpPr/>
            <p:nvPr/>
          </p:nvGrpSpPr>
          <p:grpSpPr>
            <a:xfrm>
              <a:off x="6949788" y="2812261"/>
              <a:ext cx="1874567" cy="1926442"/>
              <a:chOff x="6682507" y="1954137"/>
              <a:chExt cx="1874567" cy="1926442"/>
            </a:xfrm>
          </p:grpSpPr>
          <p:sp>
            <p:nvSpPr>
              <p:cNvPr id="285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Text Box 84"/>
              <p:cNvSpPr txBox="1"/>
              <p:nvPr/>
            </p:nvSpPr>
            <p:spPr>
              <a:xfrm rot="19038813">
                <a:off x="6986719" y="32654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Text Box 104"/>
              <p:cNvSpPr txBox="1"/>
              <p:nvPr/>
            </p:nvSpPr>
            <p:spPr>
              <a:xfrm rot="19038813">
                <a:off x="6682507" y="3542124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048379" y="2441376"/>
              <a:ext cx="4179403" cy="2832895"/>
              <a:chOff x="7048379" y="2441376"/>
              <a:chExt cx="4179403" cy="2832895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8585982" y="3038917"/>
                <a:ext cx="814009" cy="575945"/>
                <a:chOff x="5926430" y="4347210"/>
                <a:chExt cx="814009" cy="575945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8211648" y="3449946"/>
                <a:ext cx="720725" cy="575945"/>
                <a:chOff x="5721666" y="2577747"/>
                <a:chExt cx="720725" cy="575945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7816444" y="3869583"/>
                <a:ext cx="814009" cy="575945"/>
                <a:chOff x="5926430" y="4347210"/>
                <a:chExt cx="814009" cy="575945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7442110" y="4280612"/>
                <a:ext cx="720725" cy="575945"/>
                <a:chOff x="5721666" y="2577747"/>
                <a:chExt cx="720725" cy="575945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7048379" y="46983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1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8631325" y="3841500"/>
                <a:ext cx="720725" cy="575945"/>
                <a:chOff x="5721666" y="2577747"/>
                <a:chExt cx="720725" cy="575945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7861787" y="4261137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67" name="Group 26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3">
                      <a:lumMod val="25000"/>
                      <a:lumOff val="75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b="1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b="1" dirty="0" smtClean="0">
                        <a:latin typeface="Arial" panose="020B0604020202020204" pitchFamily="34" charset="0"/>
                      </a:rPr>
                      <a:t>2</a:t>
                    </a:r>
                    <a:endParaRPr sz="1600" b="1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37" name="Group 236"/>
              <p:cNvGrpSpPr/>
              <p:nvPr/>
            </p:nvGrpSpPr>
            <p:grpSpPr>
              <a:xfrm>
                <a:off x="9053362" y="4235389"/>
                <a:ext cx="720725" cy="575945"/>
                <a:chOff x="5721666" y="2577747"/>
                <a:chExt cx="720725" cy="575945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8658158" y="46550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3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9487112" y="4626941"/>
                <a:ext cx="720725" cy="575945"/>
                <a:chOff x="5721666" y="2577747"/>
                <a:chExt cx="720725" cy="575945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4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9019733" y="3430470"/>
                <a:ext cx="814009" cy="575945"/>
                <a:chOff x="5926430" y="4347210"/>
                <a:chExt cx="814009" cy="575945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9441762" y="3824369"/>
                <a:ext cx="814009" cy="575945"/>
                <a:chOff x="5926430" y="4347210"/>
                <a:chExt cx="814009" cy="575945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9875513" y="4215922"/>
                <a:ext cx="814009" cy="575945"/>
                <a:chOff x="5926430" y="4347210"/>
                <a:chExt cx="814009" cy="575945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10299894" y="4612153"/>
                <a:ext cx="814009" cy="575945"/>
                <a:chOff x="5926430" y="4347210"/>
                <a:chExt cx="814009" cy="575945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5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 Box 109"/>
              <p:cNvSpPr txBox="1"/>
              <p:nvPr/>
            </p:nvSpPr>
            <p:spPr>
              <a:xfrm rot="2585809">
                <a:off x="10045981" y="3242696"/>
                <a:ext cx="360363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i="1" dirty="0">
                    <a:latin typeface="Times New Roman" panose="02020603050405020304" pitchFamily="18" charset="0"/>
                  </a:rPr>
                  <a:t>i</a:t>
                </a:r>
                <a:endParaRPr sz="18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Text Box 111"/>
              <p:cNvSpPr txBox="1"/>
              <p:nvPr/>
            </p:nvSpPr>
            <p:spPr>
              <a:xfrm rot="-2561187">
                <a:off x="7619108" y="3233562"/>
                <a:ext cx="369888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b="0" i="1" dirty="0">
                    <a:latin typeface="Times New Roman" panose="02020603050405020304" pitchFamily="18" charset="0"/>
                  </a:rPr>
                  <a:t>j</a:t>
                </a:r>
                <a:endParaRPr sz="18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Text Box 119"/>
              <p:cNvSpPr txBox="1"/>
              <p:nvPr/>
            </p:nvSpPr>
            <p:spPr>
              <a:xfrm>
                <a:off x="8824854" y="2441376"/>
                <a:ext cx="46831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b="1" i="1" dirty="0">
                    <a:latin typeface="Times New Roman" panose="02020603050405020304" pitchFamily="18" charset="0"/>
                  </a:rPr>
                  <a:t>s</a:t>
                </a:r>
                <a:endParaRPr sz="2000" b="1" i="1" baseline="-150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9195784" y="2882600"/>
                <a:ext cx="2031998" cy="1865632"/>
                <a:chOff x="8844095" y="1954136"/>
                <a:chExt cx="2031998" cy="1865632"/>
              </a:xfrm>
            </p:grpSpPr>
            <p:sp>
              <p:nvSpPr>
                <p:cNvPr id="248" name="Text Box 98"/>
                <p:cNvSpPr txBox="1"/>
                <p:nvPr/>
              </p:nvSpPr>
              <p:spPr>
                <a:xfrm rot="2585809">
                  <a:off x="9290499" y="2257667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2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" name="Text Box 100"/>
                <p:cNvSpPr txBox="1"/>
                <p:nvPr/>
              </p:nvSpPr>
              <p:spPr>
                <a:xfrm rot="2585809">
                  <a:off x="9723569" y="2689467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0" name="Text Box 101"/>
                <p:cNvSpPr txBox="1"/>
                <p:nvPr/>
              </p:nvSpPr>
              <p:spPr>
                <a:xfrm rot="2585809">
                  <a:off x="10516048" y="3481313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Text Box 102"/>
                <p:cNvSpPr txBox="1"/>
                <p:nvPr/>
              </p:nvSpPr>
              <p:spPr>
                <a:xfrm rot="2585809">
                  <a:off x="10082344" y="3049512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2" name="Text Box 107"/>
                <p:cNvSpPr txBox="1"/>
                <p:nvPr/>
              </p:nvSpPr>
              <p:spPr>
                <a:xfrm rot="2585809">
                  <a:off x="8844095" y="1954136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30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Working example </a:t>
            </a:r>
            <a:r>
              <a:rPr lang="en-US" altLang="zh-TW" cap="small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Mcm</a:t>
            </a:r>
            <a:r>
              <a:rPr lang="en-US" altLang="zh-TW" dirty="0" smtClean="0"/>
              <a:t>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79240" y="1978066"/>
            <a:ext cx="5074139" cy="3706986"/>
            <a:chOff x="4106847" y="1851454"/>
            <a:chExt cx="5074139" cy="3706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240333" y="2448065"/>
              <a:ext cx="4873609" cy="2646383"/>
              <a:chOff x="4184063" y="2166718"/>
              <a:chExt cx="4873609" cy="2646383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096000" y="2166718"/>
                <a:ext cx="814009" cy="575945"/>
                <a:chOff x="5926430" y="4347210"/>
                <a:chExt cx="814009" cy="575945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721666" y="2577747"/>
                <a:ext cx="720725" cy="575945"/>
                <a:chOff x="5721666" y="2577747"/>
                <a:chExt cx="720725" cy="575945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5326462" y="2997384"/>
                <a:ext cx="814009" cy="575945"/>
                <a:chOff x="5926430" y="4347210"/>
                <a:chExt cx="814009" cy="575945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4952128" y="3408413"/>
                <a:ext cx="720725" cy="575945"/>
                <a:chOff x="5721666" y="2577747"/>
                <a:chExt cx="720725" cy="575945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4500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558397" y="38261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9000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184063" y="4237156"/>
                <a:ext cx="720725" cy="575945"/>
                <a:chOff x="5721666" y="2577747"/>
                <a:chExt cx="720725" cy="575945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41343" y="2969301"/>
                <a:ext cx="720725" cy="575945"/>
                <a:chOff x="5721666" y="2577747"/>
                <a:chExt cx="720725" cy="575945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371805" y="3388938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11" name="Rectangle 21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3">
                      <a:lumMod val="25000"/>
                      <a:lumOff val="75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b="1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b="1" dirty="0" smtClean="0">
                        <a:latin typeface="Arial" panose="020B0604020202020204" pitchFamily="34" charset="0"/>
                      </a:rPr>
                      <a:t>2500</a:t>
                    </a:r>
                    <a:endParaRPr sz="1600" b="1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09" name="Rectangle 20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1500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4979045" y="4216532"/>
                <a:ext cx="814009" cy="575945"/>
                <a:chOff x="5926430" y="4347210"/>
                <a:chExt cx="814009" cy="575945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6563380" y="3363190"/>
                <a:ext cx="720725" cy="575945"/>
                <a:chOff x="5721666" y="2577747"/>
                <a:chExt cx="720725" cy="575945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625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6168176" y="37828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750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5793842" y="4193856"/>
                <a:ext cx="720725" cy="575945"/>
                <a:chOff x="5721666" y="2577747"/>
                <a:chExt cx="720725" cy="575945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6997130" y="3754742"/>
                <a:ext cx="720725" cy="575945"/>
                <a:chOff x="5721666" y="2577747"/>
                <a:chExt cx="720725" cy="575945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01926" y="4174379"/>
                <a:ext cx="814009" cy="575945"/>
                <a:chOff x="5926430" y="4347210"/>
                <a:chExt cx="814009" cy="57594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7424004" y="4166050"/>
                <a:ext cx="720725" cy="575945"/>
                <a:chOff x="5721666" y="2577747"/>
                <a:chExt cx="720725" cy="575945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529751" y="2558271"/>
                <a:ext cx="814009" cy="575945"/>
                <a:chOff x="5926430" y="4347210"/>
                <a:chExt cx="814009" cy="575945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6951780" y="2952170"/>
                <a:ext cx="814009" cy="575945"/>
                <a:chOff x="5926430" y="4347210"/>
                <a:chExt cx="814009" cy="575945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7385531" y="3343723"/>
                <a:ext cx="814009" cy="575945"/>
                <a:chOff x="5926430" y="4347210"/>
                <a:chExt cx="814009" cy="575945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500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7809912" y="3739954"/>
                <a:ext cx="814009" cy="575945"/>
                <a:chOff x="5926430" y="4347210"/>
                <a:chExt cx="814009" cy="575945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243663" y="4131507"/>
                <a:ext cx="814009" cy="575945"/>
                <a:chOff x="5926430" y="4347210"/>
                <a:chExt cx="814009" cy="575945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4106847" y="2221416"/>
              <a:ext cx="2326005" cy="2442210"/>
              <a:chOff x="6231069" y="1954137"/>
              <a:chExt cx="2326005" cy="2442210"/>
            </a:xfrm>
          </p:grpSpPr>
          <p:sp>
            <p:nvSpPr>
              <p:cNvPr id="157" name="Text Box 105"/>
              <p:cNvSpPr txBox="1"/>
              <p:nvPr/>
            </p:nvSpPr>
            <p:spPr>
              <a:xfrm rot="19038813">
                <a:off x="6231069" y="405789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Text Box 84"/>
              <p:cNvSpPr txBox="1"/>
              <p:nvPr/>
            </p:nvSpPr>
            <p:spPr>
              <a:xfrm rot="19038813">
                <a:off x="6986719" y="32654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Text Box 104"/>
              <p:cNvSpPr txBox="1"/>
              <p:nvPr/>
            </p:nvSpPr>
            <p:spPr>
              <a:xfrm rot="19038813">
                <a:off x="6598099" y="3654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733941" y="2277687"/>
              <a:ext cx="2447045" cy="2283364"/>
              <a:chOff x="8844095" y="1954136"/>
              <a:chExt cx="2447045" cy="2283364"/>
            </a:xfrm>
          </p:grpSpPr>
          <p:sp>
            <p:nvSpPr>
              <p:cNvPr id="151" name="Text Box 98"/>
              <p:cNvSpPr txBox="1"/>
              <p:nvPr/>
            </p:nvSpPr>
            <p:spPr>
              <a:xfrm rot="2585809">
                <a:off x="9290499" y="2257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Text Box 100"/>
              <p:cNvSpPr txBox="1"/>
              <p:nvPr/>
            </p:nvSpPr>
            <p:spPr>
              <a:xfrm rot="2585809">
                <a:off x="9723569" y="26894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Text Box 101"/>
              <p:cNvSpPr txBox="1"/>
              <p:nvPr/>
            </p:nvSpPr>
            <p:spPr>
              <a:xfrm rot="2585809">
                <a:off x="10516048" y="3481313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Text Box 102"/>
              <p:cNvSpPr txBox="1"/>
              <p:nvPr/>
            </p:nvSpPr>
            <p:spPr>
              <a:xfrm rot="2585809">
                <a:off x="10082344" y="30495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Text Box 103"/>
              <p:cNvSpPr txBox="1"/>
              <p:nvPr/>
            </p:nvSpPr>
            <p:spPr>
              <a:xfrm rot="2585809">
                <a:off x="10931095" y="3899045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Text Box 107"/>
              <p:cNvSpPr txBox="1"/>
              <p:nvPr/>
            </p:nvSpPr>
            <p:spPr>
              <a:xfrm rot="2585809">
                <a:off x="8844095" y="1954136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04701" y="5219985"/>
              <a:ext cx="4552950" cy="338455"/>
              <a:chOff x="6488243" y="4938638"/>
              <a:chExt cx="4552950" cy="338455"/>
            </a:xfrm>
          </p:grpSpPr>
          <p:sp>
            <p:nvSpPr>
              <p:cNvPr id="145" name="Text Box 113"/>
              <p:cNvSpPr txBox="1"/>
              <p:nvPr/>
            </p:nvSpPr>
            <p:spPr>
              <a:xfrm>
                <a:off x="6488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1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Text Box 114"/>
              <p:cNvSpPr txBox="1"/>
              <p:nvPr/>
            </p:nvSpPr>
            <p:spPr>
              <a:xfrm>
                <a:off x="73473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2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Text Box 115"/>
              <p:cNvSpPr txBox="1"/>
              <p:nvPr/>
            </p:nvSpPr>
            <p:spPr>
              <a:xfrm>
                <a:off x="8139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3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Text Box 116"/>
              <p:cNvSpPr txBox="1"/>
              <p:nvPr/>
            </p:nvSpPr>
            <p:spPr>
              <a:xfrm>
                <a:off x="8974268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4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Text Box 117"/>
              <p:cNvSpPr txBox="1"/>
              <p:nvPr/>
            </p:nvSpPr>
            <p:spPr>
              <a:xfrm>
                <a:off x="976674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5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Text Box 118"/>
              <p:cNvSpPr txBox="1"/>
              <p:nvPr/>
            </p:nvSpPr>
            <p:spPr>
              <a:xfrm>
                <a:off x="105731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6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2" name="Text Box 119"/>
            <p:cNvSpPr txBox="1"/>
            <p:nvPr/>
          </p:nvSpPr>
          <p:spPr>
            <a:xfrm>
              <a:off x="6320781" y="1851454"/>
              <a:ext cx="46831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2000" b="1" i="1" dirty="0">
                  <a:latin typeface="Times New Roman" panose="02020603050405020304" pitchFamily="18" charset="0"/>
                </a:rPr>
                <a:t>m</a:t>
              </a:r>
              <a:endParaRPr sz="2000" b="1" i="1" baseline="-1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" name="Text Box 109"/>
            <p:cNvSpPr txBox="1"/>
            <p:nvPr/>
          </p:nvSpPr>
          <p:spPr>
            <a:xfrm rot="2585809">
              <a:off x="8062433" y="2932352"/>
              <a:ext cx="360363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i="1" dirty="0">
                  <a:latin typeface="Times New Roman" panose="02020603050405020304" pitchFamily="18" charset="0"/>
                </a:rPr>
                <a:t>i</a:t>
              </a:r>
              <a:endParaRPr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111"/>
            <p:cNvSpPr txBox="1"/>
            <p:nvPr/>
          </p:nvSpPr>
          <p:spPr>
            <a:xfrm rot="19038813">
              <a:off x="4889973" y="2895082"/>
              <a:ext cx="36988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b="0" i="1" dirty="0">
                  <a:latin typeface="Times New Roman" panose="02020603050405020304" pitchFamily="18" charset="0"/>
                </a:rPr>
                <a:t>j</a:t>
              </a:r>
              <a:endParaRPr sz="1800" baseline="-15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879450" y="1977143"/>
            <a:ext cx="4277994" cy="2832895"/>
            <a:chOff x="6949788" y="2441376"/>
            <a:chExt cx="4277994" cy="2832895"/>
          </a:xfrm>
        </p:grpSpPr>
        <p:grpSp>
          <p:nvGrpSpPr>
            <p:cNvPr id="228" name="Group 227"/>
            <p:cNvGrpSpPr/>
            <p:nvPr/>
          </p:nvGrpSpPr>
          <p:grpSpPr>
            <a:xfrm>
              <a:off x="6949788" y="2812261"/>
              <a:ext cx="1874567" cy="1926442"/>
              <a:chOff x="6682507" y="1954137"/>
              <a:chExt cx="1874567" cy="1926442"/>
            </a:xfrm>
          </p:grpSpPr>
          <p:sp>
            <p:nvSpPr>
              <p:cNvPr id="285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Text Box 84"/>
              <p:cNvSpPr txBox="1"/>
              <p:nvPr/>
            </p:nvSpPr>
            <p:spPr>
              <a:xfrm rot="19038813">
                <a:off x="7099263" y="3181004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Text Box 104"/>
              <p:cNvSpPr txBox="1"/>
              <p:nvPr/>
            </p:nvSpPr>
            <p:spPr>
              <a:xfrm rot="19038813">
                <a:off x="6682507" y="3542124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048379" y="2441376"/>
              <a:ext cx="4179403" cy="2832895"/>
              <a:chOff x="7048379" y="2441376"/>
              <a:chExt cx="4179403" cy="2832895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8585982" y="3038917"/>
                <a:ext cx="814009" cy="575945"/>
                <a:chOff x="5926430" y="4347210"/>
                <a:chExt cx="814009" cy="575945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8211648" y="3449946"/>
                <a:ext cx="720725" cy="575945"/>
                <a:chOff x="5721666" y="2577747"/>
                <a:chExt cx="720725" cy="575945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7816444" y="3869583"/>
                <a:ext cx="814009" cy="575945"/>
                <a:chOff x="5926430" y="4347210"/>
                <a:chExt cx="814009" cy="575945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7442110" y="4280612"/>
                <a:ext cx="720725" cy="575945"/>
                <a:chOff x="5721666" y="2577747"/>
                <a:chExt cx="720725" cy="575945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1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7048379" y="46983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8631325" y="3841500"/>
                <a:ext cx="720725" cy="575945"/>
                <a:chOff x="5721666" y="2577747"/>
                <a:chExt cx="720725" cy="575945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7861787" y="4261137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67" name="Group 26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3">
                      <a:lumMod val="25000"/>
                      <a:lumOff val="75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b="1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b="1" dirty="0" smtClean="0">
                        <a:latin typeface="Arial" panose="020B0604020202020204" pitchFamily="34" charset="0"/>
                      </a:rPr>
                      <a:t>3</a:t>
                    </a:r>
                    <a:endParaRPr sz="1600" b="1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2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37" name="Group 236"/>
              <p:cNvGrpSpPr/>
              <p:nvPr/>
            </p:nvGrpSpPr>
            <p:grpSpPr>
              <a:xfrm>
                <a:off x="9053362" y="4235389"/>
                <a:ext cx="720725" cy="575945"/>
                <a:chOff x="5721666" y="2577747"/>
                <a:chExt cx="720725" cy="575945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3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8658158" y="46550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9487112" y="4626941"/>
                <a:ext cx="720725" cy="575945"/>
                <a:chOff x="5721666" y="2577747"/>
                <a:chExt cx="720725" cy="575945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9019733" y="3430470"/>
                <a:ext cx="814009" cy="575945"/>
                <a:chOff x="5926430" y="4347210"/>
                <a:chExt cx="814009" cy="575945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9441762" y="3824369"/>
                <a:ext cx="814009" cy="575945"/>
                <a:chOff x="5926430" y="4347210"/>
                <a:chExt cx="814009" cy="575945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9875513" y="4215922"/>
                <a:ext cx="814009" cy="575945"/>
                <a:chOff x="5926430" y="4347210"/>
                <a:chExt cx="814009" cy="575945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5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10299894" y="4612153"/>
                <a:ext cx="814009" cy="575945"/>
                <a:chOff x="5926430" y="4347210"/>
                <a:chExt cx="814009" cy="575945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 Box 109"/>
              <p:cNvSpPr txBox="1"/>
              <p:nvPr/>
            </p:nvSpPr>
            <p:spPr>
              <a:xfrm rot="2585809">
                <a:off x="10045981" y="3242696"/>
                <a:ext cx="360363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i="1" dirty="0">
                    <a:latin typeface="Times New Roman" panose="02020603050405020304" pitchFamily="18" charset="0"/>
                  </a:rPr>
                  <a:t>i</a:t>
                </a:r>
                <a:endParaRPr sz="18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Text Box 111"/>
              <p:cNvSpPr txBox="1"/>
              <p:nvPr/>
            </p:nvSpPr>
            <p:spPr>
              <a:xfrm rot="-2561187">
                <a:off x="7619108" y="3233562"/>
                <a:ext cx="369888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b="0" i="1" dirty="0">
                    <a:latin typeface="Times New Roman" panose="02020603050405020304" pitchFamily="18" charset="0"/>
                  </a:rPr>
                  <a:t>j</a:t>
                </a:r>
                <a:endParaRPr sz="18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Text Box 119"/>
              <p:cNvSpPr txBox="1"/>
              <p:nvPr/>
            </p:nvSpPr>
            <p:spPr>
              <a:xfrm>
                <a:off x="8824854" y="2441376"/>
                <a:ext cx="46831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b="1" i="1" dirty="0">
                    <a:latin typeface="Times New Roman" panose="02020603050405020304" pitchFamily="18" charset="0"/>
                  </a:rPr>
                  <a:t>s</a:t>
                </a:r>
                <a:endParaRPr sz="2000" b="1" i="1" baseline="-150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9195784" y="2882600"/>
                <a:ext cx="2031998" cy="1865632"/>
                <a:chOff x="8844095" y="1954136"/>
                <a:chExt cx="2031998" cy="1865632"/>
              </a:xfrm>
            </p:grpSpPr>
            <p:sp>
              <p:nvSpPr>
                <p:cNvPr id="248" name="Text Box 98"/>
                <p:cNvSpPr txBox="1"/>
                <p:nvPr/>
              </p:nvSpPr>
              <p:spPr>
                <a:xfrm rot="2585809">
                  <a:off x="9290499" y="2257667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2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" name="Text Box 100"/>
                <p:cNvSpPr txBox="1"/>
                <p:nvPr/>
              </p:nvSpPr>
              <p:spPr>
                <a:xfrm rot="2585809">
                  <a:off x="9723569" y="2689467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0" name="Text Box 101"/>
                <p:cNvSpPr txBox="1"/>
                <p:nvPr/>
              </p:nvSpPr>
              <p:spPr>
                <a:xfrm rot="2585809">
                  <a:off x="10516048" y="3481313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Text Box 102"/>
                <p:cNvSpPr txBox="1"/>
                <p:nvPr/>
              </p:nvSpPr>
              <p:spPr>
                <a:xfrm rot="2585809">
                  <a:off x="10082344" y="3049512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2" name="Text Box 107"/>
                <p:cNvSpPr txBox="1"/>
                <p:nvPr/>
              </p:nvSpPr>
              <p:spPr>
                <a:xfrm rot="2585809">
                  <a:off x="8844095" y="1954136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55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Working example </a:t>
            </a:r>
            <a:r>
              <a:rPr lang="en-US" altLang="zh-TW" cap="small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Mcm</a:t>
            </a:r>
            <a:r>
              <a:rPr lang="en-US" altLang="zh-TW" dirty="0" smtClean="0"/>
              <a:t>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79240" y="1978066"/>
            <a:ext cx="5074139" cy="3706986"/>
            <a:chOff x="4106847" y="1851454"/>
            <a:chExt cx="5074139" cy="3706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240333" y="2448065"/>
              <a:ext cx="4873609" cy="2646383"/>
              <a:chOff x="4184063" y="2166718"/>
              <a:chExt cx="4873609" cy="2646383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096000" y="2166718"/>
                <a:ext cx="814009" cy="575945"/>
                <a:chOff x="5926430" y="4347210"/>
                <a:chExt cx="814009" cy="575945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721666" y="2577747"/>
                <a:ext cx="720725" cy="575945"/>
                <a:chOff x="5721666" y="2577747"/>
                <a:chExt cx="720725" cy="575945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5326462" y="2997384"/>
                <a:ext cx="814009" cy="575945"/>
                <a:chOff x="5926430" y="4347210"/>
                <a:chExt cx="814009" cy="575945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6000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4952128" y="3408413"/>
                <a:ext cx="720725" cy="575945"/>
                <a:chOff x="5721666" y="2577747"/>
                <a:chExt cx="720725" cy="575945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4500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558397" y="38261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9000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184063" y="4237156"/>
                <a:ext cx="720725" cy="575945"/>
                <a:chOff x="5721666" y="2577747"/>
                <a:chExt cx="720725" cy="575945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41343" y="2969301"/>
                <a:ext cx="720725" cy="575945"/>
                <a:chOff x="5721666" y="2577747"/>
                <a:chExt cx="720725" cy="575945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2125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371805" y="3388938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11" name="Rectangle 21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2500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09" name="Rectangle 20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1500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4979045" y="4216532"/>
                <a:ext cx="814009" cy="575945"/>
                <a:chOff x="5926430" y="4347210"/>
                <a:chExt cx="814009" cy="575945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6563380" y="3363190"/>
                <a:ext cx="720725" cy="575945"/>
                <a:chOff x="5721666" y="2577747"/>
                <a:chExt cx="720725" cy="575945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625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6168176" y="37828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750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5793842" y="4193856"/>
                <a:ext cx="720725" cy="575945"/>
                <a:chOff x="5721666" y="2577747"/>
                <a:chExt cx="720725" cy="575945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6997130" y="3754742"/>
                <a:ext cx="720725" cy="575945"/>
                <a:chOff x="5721666" y="2577747"/>
                <a:chExt cx="720725" cy="575945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01926" y="4174379"/>
                <a:ext cx="814009" cy="575945"/>
                <a:chOff x="5926430" y="4347210"/>
                <a:chExt cx="814009" cy="57594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7424004" y="4166050"/>
                <a:ext cx="720725" cy="575945"/>
                <a:chOff x="5721666" y="2577747"/>
                <a:chExt cx="720725" cy="575945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529751" y="2558271"/>
                <a:ext cx="814009" cy="575945"/>
                <a:chOff x="5926430" y="4347210"/>
                <a:chExt cx="814009" cy="575945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6951780" y="2952170"/>
                <a:ext cx="814009" cy="575945"/>
                <a:chOff x="5926430" y="4347210"/>
                <a:chExt cx="814009" cy="575945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1250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7385531" y="3343723"/>
                <a:ext cx="814009" cy="575945"/>
                <a:chOff x="5926430" y="4347210"/>
                <a:chExt cx="814009" cy="575945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7809912" y="3739954"/>
                <a:ext cx="814009" cy="575945"/>
                <a:chOff x="5926430" y="4347210"/>
                <a:chExt cx="814009" cy="575945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243663" y="4131507"/>
                <a:ext cx="814009" cy="575945"/>
                <a:chOff x="5926430" y="4347210"/>
                <a:chExt cx="814009" cy="575945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4106847" y="2221416"/>
              <a:ext cx="2326005" cy="2442210"/>
              <a:chOff x="6231069" y="1954137"/>
              <a:chExt cx="2326005" cy="2442210"/>
            </a:xfrm>
          </p:grpSpPr>
          <p:sp>
            <p:nvSpPr>
              <p:cNvPr id="157" name="Text Box 105"/>
              <p:cNvSpPr txBox="1"/>
              <p:nvPr/>
            </p:nvSpPr>
            <p:spPr>
              <a:xfrm rot="19038813">
                <a:off x="6231069" y="405789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Text Box 84"/>
              <p:cNvSpPr txBox="1"/>
              <p:nvPr/>
            </p:nvSpPr>
            <p:spPr>
              <a:xfrm rot="19038813">
                <a:off x="6986719" y="32654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Text Box 104"/>
              <p:cNvSpPr txBox="1"/>
              <p:nvPr/>
            </p:nvSpPr>
            <p:spPr>
              <a:xfrm rot="19038813">
                <a:off x="6598099" y="3654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733941" y="2277687"/>
              <a:ext cx="2447045" cy="2283364"/>
              <a:chOff x="8844095" y="1954136"/>
              <a:chExt cx="2447045" cy="2283364"/>
            </a:xfrm>
          </p:grpSpPr>
          <p:sp>
            <p:nvSpPr>
              <p:cNvPr id="151" name="Text Box 98"/>
              <p:cNvSpPr txBox="1"/>
              <p:nvPr/>
            </p:nvSpPr>
            <p:spPr>
              <a:xfrm rot="2585809">
                <a:off x="9290499" y="2257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Text Box 100"/>
              <p:cNvSpPr txBox="1"/>
              <p:nvPr/>
            </p:nvSpPr>
            <p:spPr>
              <a:xfrm rot="2585809">
                <a:off x="9723569" y="26894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Text Box 101"/>
              <p:cNvSpPr txBox="1"/>
              <p:nvPr/>
            </p:nvSpPr>
            <p:spPr>
              <a:xfrm rot="2585809">
                <a:off x="10516048" y="3481313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Text Box 102"/>
              <p:cNvSpPr txBox="1"/>
              <p:nvPr/>
            </p:nvSpPr>
            <p:spPr>
              <a:xfrm rot="2585809">
                <a:off x="10082344" y="30495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Text Box 103"/>
              <p:cNvSpPr txBox="1"/>
              <p:nvPr/>
            </p:nvSpPr>
            <p:spPr>
              <a:xfrm rot="2585809">
                <a:off x="10931095" y="3899045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Text Box 107"/>
              <p:cNvSpPr txBox="1"/>
              <p:nvPr/>
            </p:nvSpPr>
            <p:spPr>
              <a:xfrm rot="2585809">
                <a:off x="8844095" y="1954136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04701" y="5219985"/>
              <a:ext cx="4552950" cy="338455"/>
              <a:chOff x="6488243" y="4938638"/>
              <a:chExt cx="4552950" cy="338455"/>
            </a:xfrm>
          </p:grpSpPr>
          <p:sp>
            <p:nvSpPr>
              <p:cNvPr id="145" name="Text Box 113"/>
              <p:cNvSpPr txBox="1"/>
              <p:nvPr/>
            </p:nvSpPr>
            <p:spPr>
              <a:xfrm>
                <a:off x="6488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1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Text Box 114"/>
              <p:cNvSpPr txBox="1"/>
              <p:nvPr/>
            </p:nvSpPr>
            <p:spPr>
              <a:xfrm>
                <a:off x="73473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2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Text Box 115"/>
              <p:cNvSpPr txBox="1"/>
              <p:nvPr/>
            </p:nvSpPr>
            <p:spPr>
              <a:xfrm>
                <a:off x="8139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3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Text Box 116"/>
              <p:cNvSpPr txBox="1"/>
              <p:nvPr/>
            </p:nvSpPr>
            <p:spPr>
              <a:xfrm>
                <a:off x="8974268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4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Text Box 117"/>
              <p:cNvSpPr txBox="1"/>
              <p:nvPr/>
            </p:nvSpPr>
            <p:spPr>
              <a:xfrm>
                <a:off x="976674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5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Text Box 118"/>
              <p:cNvSpPr txBox="1"/>
              <p:nvPr/>
            </p:nvSpPr>
            <p:spPr>
              <a:xfrm>
                <a:off x="105731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6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2" name="Text Box 119"/>
            <p:cNvSpPr txBox="1"/>
            <p:nvPr/>
          </p:nvSpPr>
          <p:spPr>
            <a:xfrm>
              <a:off x="6320781" y="1851454"/>
              <a:ext cx="46831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2000" b="1" i="1" dirty="0">
                  <a:latin typeface="Times New Roman" panose="02020603050405020304" pitchFamily="18" charset="0"/>
                </a:rPr>
                <a:t>m</a:t>
              </a:r>
              <a:endParaRPr sz="2000" b="1" i="1" baseline="-1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" name="Text Box 109"/>
            <p:cNvSpPr txBox="1"/>
            <p:nvPr/>
          </p:nvSpPr>
          <p:spPr>
            <a:xfrm rot="2585809">
              <a:off x="8062433" y="2932352"/>
              <a:ext cx="360363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i="1" dirty="0">
                  <a:latin typeface="Times New Roman" panose="02020603050405020304" pitchFamily="18" charset="0"/>
                </a:rPr>
                <a:t>i</a:t>
              </a:r>
              <a:endParaRPr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111"/>
            <p:cNvSpPr txBox="1"/>
            <p:nvPr/>
          </p:nvSpPr>
          <p:spPr>
            <a:xfrm rot="19038813">
              <a:off x="4889973" y="2895082"/>
              <a:ext cx="36988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b="0" i="1" dirty="0">
                  <a:latin typeface="Times New Roman" panose="02020603050405020304" pitchFamily="18" charset="0"/>
                </a:rPr>
                <a:t>j</a:t>
              </a:r>
              <a:endParaRPr sz="1800" baseline="-15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879450" y="1977143"/>
            <a:ext cx="4277994" cy="2832895"/>
            <a:chOff x="6949788" y="2441376"/>
            <a:chExt cx="4277994" cy="2832895"/>
          </a:xfrm>
        </p:grpSpPr>
        <p:grpSp>
          <p:nvGrpSpPr>
            <p:cNvPr id="228" name="Group 227"/>
            <p:cNvGrpSpPr/>
            <p:nvPr/>
          </p:nvGrpSpPr>
          <p:grpSpPr>
            <a:xfrm>
              <a:off x="6949788" y="2812261"/>
              <a:ext cx="1874567" cy="1926442"/>
              <a:chOff x="6682507" y="1954137"/>
              <a:chExt cx="1874567" cy="1926442"/>
            </a:xfrm>
          </p:grpSpPr>
          <p:sp>
            <p:nvSpPr>
              <p:cNvPr id="285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Text Box 84"/>
              <p:cNvSpPr txBox="1"/>
              <p:nvPr/>
            </p:nvSpPr>
            <p:spPr>
              <a:xfrm rot="19038813">
                <a:off x="7099263" y="3181004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Text Box 104"/>
              <p:cNvSpPr txBox="1"/>
              <p:nvPr/>
            </p:nvSpPr>
            <p:spPr>
              <a:xfrm rot="19038813">
                <a:off x="6682507" y="3542124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048379" y="2441376"/>
              <a:ext cx="4179403" cy="2832895"/>
              <a:chOff x="7048379" y="2441376"/>
              <a:chExt cx="4179403" cy="2832895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8585982" y="3038917"/>
                <a:ext cx="814009" cy="575945"/>
                <a:chOff x="5926430" y="4347210"/>
                <a:chExt cx="814009" cy="575945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8211648" y="3449946"/>
                <a:ext cx="720725" cy="575945"/>
                <a:chOff x="5721666" y="2577747"/>
                <a:chExt cx="720725" cy="575945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7816444" y="3869101"/>
                <a:ext cx="814009" cy="575945"/>
                <a:chOff x="5926430" y="4346728"/>
                <a:chExt cx="814009" cy="575945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2579501">
                  <a:off x="6045461" y="4346728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3</a:t>
                  </a: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7442110" y="4280612"/>
                <a:ext cx="720725" cy="575945"/>
                <a:chOff x="5721666" y="2577747"/>
                <a:chExt cx="720725" cy="575945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7048379" y="46983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8631325" y="3841500"/>
                <a:ext cx="720725" cy="575945"/>
                <a:chOff x="5721666" y="2577747"/>
                <a:chExt cx="720725" cy="575945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2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7861787" y="4261137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67" name="Group 26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3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2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37" name="Group 236"/>
              <p:cNvGrpSpPr/>
              <p:nvPr/>
            </p:nvGrpSpPr>
            <p:grpSpPr>
              <a:xfrm>
                <a:off x="9053362" y="4235389"/>
                <a:ext cx="720725" cy="575945"/>
                <a:chOff x="5721666" y="2577747"/>
                <a:chExt cx="720725" cy="575945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8658158" y="46550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9487112" y="4626941"/>
                <a:ext cx="720725" cy="575945"/>
                <a:chOff x="5721666" y="2577747"/>
                <a:chExt cx="720725" cy="575945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9019733" y="3429988"/>
                <a:ext cx="814009" cy="575945"/>
                <a:chOff x="5926430" y="4346728"/>
                <a:chExt cx="814009" cy="575945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 rot="2579501">
                  <a:off x="6045461" y="4346728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9441762" y="3824369"/>
                <a:ext cx="814009" cy="575945"/>
                <a:chOff x="5926430" y="4347210"/>
                <a:chExt cx="814009" cy="575945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3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9875513" y="4215922"/>
                <a:ext cx="814009" cy="575945"/>
                <a:chOff x="5926430" y="4347210"/>
                <a:chExt cx="814009" cy="575945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10299894" y="4612153"/>
                <a:ext cx="814009" cy="575945"/>
                <a:chOff x="5926430" y="4347210"/>
                <a:chExt cx="814009" cy="575945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 Box 109"/>
              <p:cNvSpPr txBox="1"/>
              <p:nvPr/>
            </p:nvSpPr>
            <p:spPr>
              <a:xfrm rot="2585809">
                <a:off x="10045981" y="3242696"/>
                <a:ext cx="360363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i="1" dirty="0">
                    <a:latin typeface="Times New Roman" panose="02020603050405020304" pitchFamily="18" charset="0"/>
                  </a:rPr>
                  <a:t>i</a:t>
                </a:r>
                <a:endParaRPr sz="18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Text Box 111"/>
              <p:cNvSpPr txBox="1"/>
              <p:nvPr/>
            </p:nvSpPr>
            <p:spPr>
              <a:xfrm rot="-2561187">
                <a:off x="7619108" y="3233562"/>
                <a:ext cx="369888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b="0" i="1" dirty="0">
                    <a:latin typeface="Times New Roman" panose="02020603050405020304" pitchFamily="18" charset="0"/>
                  </a:rPr>
                  <a:t>j</a:t>
                </a:r>
                <a:endParaRPr sz="18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Text Box 119"/>
              <p:cNvSpPr txBox="1"/>
              <p:nvPr/>
            </p:nvSpPr>
            <p:spPr>
              <a:xfrm>
                <a:off x="8824854" y="2441376"/>
                <a:ext cx="46831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b="1" i="1" dirty="0">
                    <a:latin typeface="Times New Roman" panose="02020603050405020304" pitchFamily="18" charset="0"/>
                  </a:rPr>
                  <a:t>s</a:t>
                </a:r>
                <a:endParaRPr sz="2000" b="1" i="1" baseline="-150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9195784" y="2882600"/>
                <a:ext cx="2031998" cy="1865632"/>
                <a:chOff x="8844095" y="1954136"/>
                <a:chExt cx="2031998" cy="1865632"/>
              </a:xfrm>
            </p:grpSpPr>
            <p:sp>
              <p:nvSpPr>
                <p:cNvPr id="248" name="Text Box 98"/>
                <p:cNvSpPr txBox="1"/>
                <p:nvPr/>
              </p:nvSpPr>
              <p:spPr>
                <a:xfrm rot="2585809">
                  <a:off x="9290499" y="2257667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2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" name="Text Box 100"/>
                <p:cNvSpPr txBox="1"/>
                <p:nvPr/>
              </p:nvSpPr>
              <p:spPr>
                <a:xfrm rot="2585809">
                  <a:off x="9723569" y="2689467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0" name="Text Box 101"/>
                <p:cNvSpPr txBox="1"/>
                <p:nvPr/>
              </p:nvSpPr>
              <p:spPr>
                <a:xfrm rot="2585809">
                  <a:off x="10516048" y="3481313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Text Box 102"/>
                <p:cNvSpPr txBox="1"/>
                <p:nvPr/>
              </p:nvSpPr>
              <p:spPr>
                <a:xfrm rot="2585809">
                  <a:off x="10082344" y="3049512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2" name="Text Box 107"/>
                <p:cNvSpPr txBox="1"/>
                <p:nvPr/>
              </p:nvSpPr>
              <p:spPr>
                <a:xfrm rot="2585809">
                  <a:off x="8844095" y="1954136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60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Working example </a:t>
            </a:r>
            <a:r>
              <a:rPr lang="en-US" altLang="zh-TW" cap="small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Mcm</a:t>
            </a:r>
            <a:r>
              <a:rPr lang="en-US" altLang="zh-TW" dirty="0" smtClean="0"/>
              <a:t>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79240" y="1978066"/>
            <a:ext cx="5074139" cy="3706986"/>
            <a:chOff x="4106847" y="1851454"/>
            <a:chExt cx="5074139" cy="3706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240333" y="2448065"/>
              <a:ext cx="4873609" cy="2646383"/>
              <a:chOff x="4184063" y="2166718"/>
              <a:chExt cx="4873609" cy="2646383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096000" y="2166718"/>
                <a:ext cx="814009" cy="575945"/>
                <a:chOff x="5926430" y="4347210"/>
                <a:chExt cx="814009" cy="575945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721666" y="2577747"/>
                <a:ext cx="720725" cy="575945"/>
                <a:chOff x="5721666" y="2577747"/>
                <a:chExt cx="720725" cy="575945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5125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5326462" y="2997384"/>
                <a:ext cx="814009" cy="575945"/>
                <a:chOff x="5926430" y="4347210"/>
                <a:chExt cx="814009" cy="575945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6000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4952128" y="3408413"/>
                <a:ext cx="720725" cy="575945"/>
                <a:chOff x="5721666" y="2577747"/>
                <a:chExt cx="720725" cy="575945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4500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558397" y="38261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9000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184063" y="4237156"/>
                <a:ext cx="720725" cy="575945"/>
                <a:chOff x="5721666" y="2577747"/>
                <a:chExt cx="720725" cy="575945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41343" y="2969301"/>
                <a:ext cx="720725" cy="575945"/>
                <a:chOff x="5721666" y="2577747"/>
                <a:chExt cx="720725" cy="575945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2125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371805" y="3388938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11" name="Rectangle 21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2500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09" name="Rectangle 20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1500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4979045" y="4216532"/>
                <a:ext cx="814009" cy="575945"/>
                <a:chOff x="5926430" y="4347210"/>
                <a:chExt cx="814009" cy="575945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6563380" y="3363190"/>
                <a:ext cx="720725" cy="575945"/>
                <a:chOff x="5721666" y="2577747"/>
                <a:chExt cx="720725" cy="575945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625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6168176" y="37828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750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5793842" y="4193856"/>
                <a:ext cx="720725" cy="575945"/>
                <a:chOff x="5721666" y="2577747"/>
                <a:chExt cx="720725" cy="575945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6997130" y="3754742"/>
                <a:ext cx="720725" cy="575945"/>
                <a:chOff x="5721666" y="2577747"/>
                <a:chExt cx="720725" cy="575945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01926" y="4174379"/>
                <a:ext cx="814009" cy="575945"/>
                <a:chOff x="5926430" y="4347210"/>
                <a:chExt cx="814009" cy="57594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7424004" y="4166050"/>
                <a:ext cx="720725" cy="575945"/>
                <a:chOff x="5721666" y="2577747"/>
                <a:chExt cx="720725" cy="575945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529751" y="2558271"/>
                <a:ext cx="814009" cy="575945"/>
                <a:chOff x="5926430" y="4347210"/>
                <a:chExt cx="814009" cy="575945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3000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6951780" y="2952170"/>
                <a:ext cx="814009" cy="575945"/>
                <a:chOff x="5926430" y="4347210"/>
                <a:chExt cx="814009" cy="575945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1250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7385531" y="3343723"/>
                <a:ext cx="814009" cy="575945"/>
                <a:chOff x="5926430" y="4347210"/>
                <a:chExt cx="814009" cy="575945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7809912" y="3739954"/>
                <a:ext cx="814009" cy="575945"/>
                <a:chOff x="5926430" y="4347210"/>
                <a:chExt cx="814009" cy="575945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243663" y="4131507"/>
                <a:ext cx="814009" cy="575945"/>
                <a:chOff x="5926430" y="4347210"/>
                <a:chExt cx="814009" cy="575945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4106847" y="2221416"/>
              <a:ext cx="2326005" cy="2442210"/>
              <a:chOff x="6231069" y="1954137"/>
              <a:chExt cx="2326005" cy="2442210"/>
            </a:xfrm>
          </p:grpSpPr>
          <p:sp>
            <p:nvSpPr>
              <p:cNvPr id="157" name="Text Box 105"/>
              <p:cNvSpPr txBox="1"/>
              <p:nvPr/>
            </p:nvSpPr>
            <p:spPr>
              <a:xfrm rot="19038813">
                <a:off x="6231069" y="405789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Text Box 84"/>
              <p:cNvSpPr txBox="1"/>
              <p:nvPr/>
            </p:nvSpPr>
            <p:spPr>
              <a:xfrm rot="19038813">
                <a:off x="6986719" y="32654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Text Box 104"/>
              <p:cNvSpPr txBox="1"/>
              <p:nvPr/>
            </p:nvSpPr>
            <p:spPr>
              <a:xfrm rot="19038813">
                <a:off x="6598099" y="3654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733941" y="2277687"/>
              <a:ext cx="2447045" cy="2283364"/>
              <a:chOff x="8844095" y="1954136"/>
              <a:chExt cx="2447045" cy="2283364"/>
            </a:xfrm>
          </p:grpSpPr>
          <p:sp>
            <p:nvSpPr>
              <p:cNvPr id="151" name="Text Box 98"/>
              <p:cNvSpPr txBox="1"/>
              <p:nvPr/>
            </p:nvSpPr>
            <p:spPr>
              <a:xfrm rot="2585809">
                <a:off x="9290499" y="2257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Text Box 100"/>
              <p:cNvSpPr txBox="1"/>
              <p:nvPr/>
            </p:nvSpPr>
            <p:spPr>
              <a:xfrm rot="2585809">
                <a:off x="9723569" y="26894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Text Box 101"/>
              <p:cNvSpPr txBox="1"/>
              <p:nvPr/>
            </p:nvSpPr>
            <p:spPr>
              <a:xfrm rot="2585809">
                <a:off x="10516048" y="3481313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Text Box 102"/>
              <p:cNvSpPr txBox="1"/>
              <p:nvPr/>
            </p:nvSpPr>
            <p:spPr>
              <a:xfrm rot="2585809">
                <a:off x="10082344" y="30495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Text Box 103"/>
              <p:cNvSpPr txBox="1"/>
              <p:nvPr/>
            </p:nvSpPr>
            <p:spPr>
              <a:xfrm rot="2585809">
                <a:off x="10931095" y="3899045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Text Box 107"/>
              <p:cNvSpPr txBox="1"/>
              <p:nvPr/>
            </p:nvSpPr>
            <p:spPr>
              <a:xfrm rot="2585809">
                <a:off x="8844095" y="1954136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04701" y="5219985"/>
              <a:ext cx="4552950" cy="338455"/>
              <a:chOff x="6488243" y="4938638"/>
              <a:chExt cx="4552950" cy="338455"/>
            </a:xfrm>
          </p:grpSpPr>
          <p:sp>
            <p:nvSpPr>
              <p:cNvPr id="145" name="Text Box 113"/>
              <p:cNvSpPr txBox="1"/>
              <p:nvPr/>
            </p:nvSpPr>
            <p:spPr>
              <a:xfrm>
                <a:off x="6488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1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Text Box 114"/>
              <p:cNvSpPr txBox="1"/>
              <p:nvPr/>
            </p:nvSpPr>
            <p:spPr>
              <a:xfrm>
                <a:off x="73473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2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Text Box 115"/>
              <p:cNvSpPr txBox="1"/>
              <p:nvPr/>
            </p:nvSpPr>
            <p:spPr>
              <a:xfrm>
                <a:off x="8139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3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Text Box 116"/>
              <p:cNvSpPr txBox="1"/>
              <p:nvPr/>
            </p:nvSpPr>
            <p:spPr>
              <a:xfrm>
                <a:off x="8974268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4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Text Box 117"/>
              <p:cNvSpPr txBox="1"/>
              <p:nvPr/>
            </p:nvSpPr>
            <p:spPr>
              <a:xfrm>
                <a:off x="976674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5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Text Box 118"/>
              <p:cNvSpPr txBox="1"/>
              <p:nvPr/>
            </p:nvSpPr>
            <p:spPr>
              <a:xfrm>
                <a:off x="105731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6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2" name="Text Box 119"/>
            <p:cNvSpPr txBox="1"/>
            <p:nvPr/>
          </p:nvSpPr>
          <p:spPr>
            <a:xfrm>
              <a:off x="6320781" y="1851454"/>
              <a:ext cx="46831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2000" b="1" i="1" dirty="0">
                  <a:latin typeface="Times New Roman" panose="02020603050405020304" pitchFamily="18" charset="0"/>
                </a:rPr>
                <a:t>m</a:t>
              </a:r>
              <a:endParaRPr sz="2000" b="1" i="1" baseline="-1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" name="Text Box 109"/>
            <p:cNvSpPr txBox="1"/>
            <p:nvPr/>
          </p:nvSpPr>
          <p:spPr>
            <a:xfrm rot="2585809">
              <a:off x="8062433" y="2932352"/>
              <a:ext cx="360363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i="1" dirty="0">
                  <a:latin typeface="Times New Roman" panose="02020603050405020304" pitchFamily="18" charset="0"/>
                </a:rPr>
                <a:t>i</a:t>
              </a:r>
              <a:endParaRPr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111"/>
            <p:cNvSpPr txBox="1"/>
            <p:nvPr/>
          </p:nvSpPr>
          <p:spPr>
            <a:xfrm rot="19038813">
              <a:off x="4889973" y="2895082"/>
              <a:ext cx="36988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b="0" i="1" dirty="0">
                  <a:latin typeface="Times New Roman" panose="02020603050405020304" pitchFamily="18" charset="0"/>
                </a:rPr>
                <a:t>j</a:t>
              </a:r>
              <a:endParaRPr sz="1800" baseline="-15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879450" y="1977143"/>
            <a:ext cx="4277994" cy="2832895"/>
            <a:chOff x="6949788" y="2441376"/>
            <a:chExt cx="4277994" cy="2832895"/>
          </a:xfrm>
        </p:grpSpPr>
        <p:grpSp>
          <p:nvGrpSpPr>
            <p:cNvPr id="228" name="Group 227"/>
            <p:cNvGrpSpPr/>
            <p:nvPr/>
          </p:nvGrpSpPr>
          <p:grpSpPr>
            <a:xfrm>
              <a:off x="6949788" y="2812261"/>
              <a:ext cx="1874567" cy="1926442"/>
              <a:chOff x="6682507" y="1954137"/>
              <a:chExt cx="1874567" cy="1926442"/>
            </a:xfrm>
          </p:grpSpPr>
          <p:sp>
            <p:nvSpPr>
              <p:cNvPr id="285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Text Box 84"/>
              <p:cNvSpPr txBox="1"/>
              <p:nvPr/>
            </p:nvSpPr>
            <p:spPr>
              <a:xfrm rot="19038813">
                <a:off x="7099263" y="3181004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Text Box 104"/>
              <p:cNvSpPr txBox="1"/>
              <p:nvPr/>
            </p:nvSpPr>
            <p:spPr>
              <a:xfrm rot="19038813">
                <a:off x="6682507" y="3542124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048379" y="2441376"/>
              <a:ext cx="4179403" cy="2832895"/>
              <a:chOff x="7048379" y="2441376"/>
              <a:chExt cx="4179403" cy="2832895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8585982" y="3038917"/>
                <a:ext cx="814009" cy="575945"/>
                <a:chOff x="5926430" y="4347210"/>
                <a:chExt cx="814009" cy="575945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8211648" y="3449946"/>
                <a:ext cx="720725" cy="575945"/>
                <a:chOff x="5721666" y="2577747"/>
                <a:chExt cx="720725" cy="575945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1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7816444" y="3869101"/>
                <a:ext cx="814009" cy="575945"/>
                <a:chOff x="5926430" y="4346728"/>
                <a:chExt cx="814009" cy="575945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2579501">
                  <a:off x="6045461" y="4346728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7442110" y="4280612"/>
                <a:ext cx="720725" cy="575945"/>
                <a:chOff x="5721666" y="2577747"/>
                <a:chExt cx="720725" cy="575945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7048379" y="46983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8631325" y="3841500"/>
                <a:ext cx="720725" cy="575945"/>
                <a:chOff x="5721666" y="2577747"/>
                <a:chExt cx="720725" cy="575945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7861787" y="4261137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67" name="Group 26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3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2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37" name="Group 236"/>
              <p:cNvGrpSpPr/>
              <p:nvPr/>
            </p:nvGrpSpPr>
            <p:grpSpPr>
              <a:xfrm>
                <a:off x="9053362" y="4235389"/>
                <a:ext cx="720725" cy="575945"/>
                <a:chOff x="5721666" y="2577747"/>
                <a:chExt cx="720725" cy="575945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8658158" y="46550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9487112" y="4626941"/>
                <a:ext cx="720725" cy="575945"/>
                <a:chOff x="5721666" y="2577747"/>
                <a:chExt cx="720725" cy="575945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9019733" y="3429988"/>
                <a:ext cx="814009" cy="575945"/>
                <a:chOff x="5926430" y="4346728"/>
                <a:chExt cx="814009" cy="575945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 rot="2579501">
                  <a:off x="6045461" y="4346728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3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9441762" y="3824369"/>
                <a:ext cx="814009" cy="575945"/>
                <a:chOff x="5926430" y="4347210"/>
                <a:chExt cx="814009" cy="575945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9875513" y="4215922"/>
                <a:ext cx="814009" cy="575945"/>
                <a:chOff x="5926430" y="4347210"/>
                <a:chExt cx="814009" cy="575945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10299894" y="4612153"/>
                <a:ext cx="814009" cy="575945"/>
                <a:chOff x="5926430" y="4347210"/>
                <a:chExt cx="814009" cy="575945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 Box 109"/>
              <p:cNvSpPr txBox="1"/>
              <p:nvPr/>
            </p:nvSpPr>
            <p:spPr>
              <a:xfrm rot="2585809">
                <a:off x="10045981" y="3242696"/>
                <a:ext cx="360363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i="1" dirty="0">
                    <a:latin typeface="Times New Roman" panose="02020603050405020304" pitchFamily="18" charset="0"/>
                  </a:rPr>
                  <a:t>i</a:t>
                </a:r>
                <a:endParaRPr sz="18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Text Box 111"/>
              <p:cNvSpPr txBox="1"/>
              <p:nvPr/>
            </p:nvSpPr>
            <p:spPr>
              <a:xfrm rot="-2561187">
                <a:off x="7619108" y="3233562"/>
                <a:ext cx="369888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b="0" i="1" dirty="0">
                    <a:latin typeface="Times New Roman" panose="02020603050405020304" pitchFamily="18" charset="0"/>
                  </a:rPr>
                  <a:t>j</a:t>
                </a:r>
                <a:endParaRPr sz="18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Text Box 119"/>
              <p:cNvSpPr txBox="1"/>
              <p:nvPr/>
            </p:nvSpPr>
            <p:spPr>
              <a:xfrm>
                <a:off x="8824854" y="2441376"/>
                <a:ext cx="46831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b="1" i="1" dirty="0">
                    <a:latin typeface="Times New Roman" panose="02020603050405020304" pitchFamily="18" charset="0"/>
                  </a:rPr>
                  <a:t>s</a:t>
                </a:r>
                <a:endParaRPr sz="2000" b="1" i="1" baseline="-150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9195784" y="2882600"/>
                <a:ext cx="2031998" cy="1865632"/>
                <a:chOff x="8844095" y="1954136"/>
                <a:chExt cx="2031998" cy="1865632"/>
              </a:xfrm>
            </p:grpSpPr>
            <p:sp>
              <p:nvSpPr>
                <p:cNvPr id="248" name="Text Box 98"/>
                <p:cNvSpPr txBox="1"/>
                <p:nvPr/>
              </p:nvSpPr>
              <p:spPr>
                <a:xfrm rot="2585809">
                  <a:off x="9290499" y="2257667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2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" name="Text Box 100"/>
                <p:cNvSpPr txBox="1"/>
                <p:nvPr/>
              </p:nvSpPr>
              <p:spPr>
                <a:xfrm rot="2585809">
                  <a:off x="9723569" y="2689467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0" name="Text Box 101"/>
                <p:cNvSpPr txBox="1"/>
                <p:nvPr/>
              </p:nvSpPr>
              <p:spPr>
                <a:xfrm rot="2585809">
                  <a:off x="10516048" y="3481313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Text Box 102"/>
                <p:cNvSpPr txBox="1"/>
                <p:nvPr/>
              </p:nvSpPr>
              <p:spPr>
                <a:xfrm rot="2585809">
                  <a:off x="10082344" y="3049512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2" name="Text Box 107"/>
                <p:cNvSpPr txBox="1"/>
                <p:nvPr/>
              </p:nvSpPr>
              <p:spPr>
                <a:xfrm rot="2585809">
                  <a:off x="8844095" y="1954136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132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Working example </a:t>
            </a:r>
            <a:r>
              <a:rPr lang="en-US" altLang="zh-TW" cap="small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Mcm</a:t>
            </a:r>
            <a:r>
              <a:rPr lang="en-US" altLang="zh-TW" dirty="0" smtClean="0"/>
              <a:t>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79240" y="1978066"/>
            <a:ext cx="5074139" cy="3706986"/>
            <a:chOff x="4106847" y="1851454"/>
            <a:chExt cx="5074139" cy="3706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4240333" y="2448065"/>
              <a:ext cx="4873609" cy="2646383"/>
              <a:chOff x="4184063" y="2166718"/>
              <a:chExt cx="4873609" cy="2646383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6096000" y="2166718"/>
                <a:ext cx="814009" cy="575945"/>
                <a:chOff x="5926430" y="4347210"/>
                <a:chExt cx="814009" cy="575945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6500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721666" y="2577747"/>
                <a:ext cx="720725" cy="575945"/>
                <a:chOff x="5721666" y="2577747"/>
                <a:chExt cx="720725" cy="575945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5125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5326462" y="2997384"/>
                <a:ext cx="814009" cy="575945"/>
                <a:chOff x="5926430" y="4347210"/>
                <a:chExt cx="814009" cy="575945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6000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4952128" y="3408413"/>
                <a:ext cx="720725" cy="575945"/>
                <a:chOff x="5721666" y="2577747"/>
                <a:chExt cx="720725" cy="575945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4500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558397" y="38261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9000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184063" y="4237156"/>
                <a:ext cx="720725" cy="575945"/>
                <a:chOff x="5721666" y="2577747"/>
                <a:chExt cx="720725" cy="575945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41343" y="2969301"/>
                <a:ext cx="720725" cy="575945"/>
                <a:chOff x="5721666" y="2577747"/>
                <a:chExt cx="720725" cy="575945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2125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371805" y="3388938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11" name="Rectangle 21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2500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8" name="Group 20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09" name="Rectangle 20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1500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71" name="Group 170"/>
              <p:cNvGrpSpPr/>
              <p:nvPr/>
            </p:nvGrpSpPr>
            <p:grpSpPr>
              <a:xfrm>
                <a:off x="4979045" y="4216532"/>
                <a:ext cx="814009" cy="575945"/>
                <a:chOff x="5926430" y="4347210"/>
                <a:chExt cx="814009" cy="575945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6563380" y="3363190"/>
                <a:ext cx="720725" cy="575945"/>
                <a:chOff x="5721666" y="2577747"/>
                <a:chExt cx="720725" cy="575945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625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6168176" y="3782827"/>
                <a:ext cx="814009" cy="575945"/>
                <a:chOff x="5926430" y="4347210"/>
                <a:chExt cx="814009" cy="575945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750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5793842" y="4193856"/>
                <a:ext cx="720725" cy="575945"/>
                <a:chOff x="5721666" y="2577747"/>
                <a:chExt cx="720725" cy="575945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0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6997130" y="3754742"/>
                <a:ext cx="720725" cy="575945"/>
                <a:chOff x="5721666" y="2577747"/>
                <a:chExt cx="720725" cy="575945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601926" y="4174379"/>
                <a:ext cx="814009" cy="575945"/>
                <a:chOff x="5926430" y="4347210"/>
                <a:chExt cx="814009" cy="57594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7424004" y="4166050"/>
                <a:ext cx="720725" cy="575945"/>
                <a:chOff x="5721666" y="2577747"/>
                <a:chExt cx="720725" cy="575945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529751" y="2558271"/>
                <a:ext cx="814009" cy="575945"/>
                <a:chOff x="5926430" y="4347210"/>
                <a:chExt cx="814009" cy="575945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3000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6951780" y="2952170"/>
                <a:ext cx="814009" cy="575945"/>
                <a:chOff x="5926430" y="4347210"/>
                <a:chExt cx="814009" cy="575945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1250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7385531" y="3343723"/>
                <a:ext cx="814009" cy="575945"/>
                <a:chOff x="5926430" y="4347210"/>
                <a:chExt cx="814009" cy="575945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7809912" y="3739954"/>
                <a:ext cx="814009" cy="575945"/>
                <a:chOff x="5926430" y="4347210"/>
                <a:chExt cx="814009" cy="575945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500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243663" y="4131507"/>
                <a:ext cx="814009" cy="575945"/>
                <a:chOff x="5926430" y="4347210"/>
                <a:chExt cx="814009" cy="575945"/>
              </a:xfrm>
            </p:grpSpPr>
            <p:sp>
              <p:nvSpPr>
                <p:cNvPr id="183" name="Rectangle 1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0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4106847" y="2221416"/>
              <a:ext cx="2326005" cy="2442210"/>
              <a:chOff x="6231069" y="1954137"/>
              <a:chExt cx="2326005" cy="2442210"/>
            </a:xfrm>
          </p:grpSpPr>
          <p:sp>
            <p:nvSpPr>
              <p:cNvPr id="157" name="Text Box 105"/>
              <p:cNvSpPr txBox="1"/>
              <p:nvPr/>
            </p:nvSpPr>
            <p:spPr>
              <a:xfrm rot="19038813">
                <a:off x="6231069" y="405789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Text Box 84"/>
              <p:cNvSpPr txBox="1"/>
              <p:nvPr/>
            </p:nvSpPr>
            <p:spPr>
              <a:xfrm rot="19038813">
                <a:off x="6986719" y="32654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2" name="Text Box 104"/>
              <p:cNvSpPr txBox="1"/>
              <p:nvPr/>
            </p:nvSpPr>
            <p:spPr>
              <a:xfrm rot="19038813">
                <a:off x="6598099" y="3654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733941" y="2277687"/>
              <a:ext cx="2447045" cy="2283364"/>
              <a:chOff x="8844095" y="1954136"/>
              <a:chExt cx="2447045" cy="2283364"/>
            </a:xfrm>
          </p:grpSpPr>
          <p:sp>
            <p:nvSpPr>
              <p:cNvPr id="151" name="Text Box 98"/>
              <p:cNvSpPr txBox="1"/>
              <p:nvPr/>
            </p:nvSpPr>
            <p:spPr>
              <a:xfrm rot="2585809">
                <a:off x="9290499" y="2257667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Text Box 100"/>
              <p:cNvSpPr txBox="1"/>
              <p:nvPr/>
            </p:nvSpPr>
            <p:spPr>
              <a:xfrm rot="2585809">
                <a:off x="9723569" y="26894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Text Box 101"/>
              <p:cNvSpPr txBox="1"/>
              <p:nvPr/>
            </p:nvSpPr>
            <p:spPr>
              <a:xfrm rot="2585809">
                <a:off x="10516048" y="3481313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Text Box 102"/>
              <p:cNvSpPr txBox="1"/>
              <p:nvPr/>
            </p:nvSpPr>
            <p:spPr>
              <a:xfrm rot="2585809">
                <a:off x="10082344" y="304951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Text Box 103"/>
              <p:cNvSpPr txBox="1"/>
              <p:nvPr/>
            </p:nvSpPr>
            <p:spPr>
              <a:xfrm rot="2585809">
                <a:off x="10931095" y="3899045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Text Box 107"/>
              <p:cNvSpPr txBox="1"/>
              <p:nvPr/>
            </p:nvSpPr>
            <p:spPr>
              <a:xfrm rot="2585809">
                <a:off x="8844095" y="1954136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1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04701" y="5219985"/>
              <a:ext cx="4552950" cy="338455"/>
              <a:chOff x="6488243" y="4938638"/>
              <a:chExt cx="4552950" cy="338455"/>
            </a:xfrm>
          </p:grpSpPr>
          <p:sp>
            <p:nvSpPr>
              <p:cNvPr id="145" name="Text Box 113"/>
              <p:cNvSpPr txBox="1"/>
              <p:nvPr/>
            </p:nvSpPr>
            <p:spPr>
              <a:xfrm>
                <a:off x="6488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1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" name="Text Box 114"/>
              <p:cNvSpPr txBox="1"/>
              <p:nvPr/>
            </p:nvSpPr>
            <p:spPr>
              <a:xfrm>
                <a:off x="73473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2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Text Box 115"/>
              <p:cNvSpPr txBox="1"/>
              <p:nvPr/>
            </p:nvSpPr>
            <p:spPr>
              <a:xfrm>
                <a:off x="8139243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3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Text Box 116"/>
              <p:cNvSpPr txBox="1"/>
              <p:nvPr/>
            </p:nvSpPr>
            <p:spPr>
              <a:xfrm>
                <a:off x="8974268" y="4938638"/>
                <a:ext cx="46863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4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Text Box 117"/>
              <p:cNvSpPr txBox="1"/>
              <p:nvPr/>
            </p:nvSpPr>
            <p:spPr>
              <a:xfrm>
                <a:off x="976674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5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Text Box 118"/>
              <p:cNvSpPr txBox="1"/>
              <p:nvPr/>
            </p:nvSpPr>
            <p:spPr>
              <a:xfrm>
                <a:off x="10573198" y="4938638"/>
                <a:ext cx="46799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i="1" dirty="0">
                    <a:latin typeface="Times New Roman" panose="02020603050405020304" pitchFamily="18" charset="0"/>
                  </a:rPr>
                  <a:t>A</a:t>
                </a:r>
                <a:r>
                  <a:rPr lang="tr-TR" altLang="x-none" sz="1600" i="1" baseline="-15000" dirty="0">
                    <a:latin typeface="Times New Roman" panose="02020603050405020304" pitchFamily="18" charset="0"/>
                  </a:rPr>
                  <a:t>6</a:t>
                </a:r>
                <a:endParaRPr sz="1600" i="1" baseline="-1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2" name="Text Box 119"/>
            <p:cNvSpPr txBox="1"/>
            <p:nvPr/>
          </p:nvSpPr>
          <p:spPr>
            <a:xfrm>
              <a:off x="6320781" y="1851454"/>
              <a:ext cx="46831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2000" b="1" i="1" dirty="0">
                  <a:latin typeface="Times New Roman" panose="02020603050405020304" pitchFamily="18" charset="0"/>
                </a:rPr>
                <a:t>m</a:t>
              </a:r>
              <a:endParaRPr sz="2000" b="1" i="1" baseline="-1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3" name="Text Box 109"/>
            <p:cNvSpPr txBox="1"/>
            <p:nvPr/>
          </p:nvSpPr>
          <p:spPr>
            <a:xfrm rot="2585809">
              <a:off x="8062433" y="2932352"/>
              <a:ext cx="360363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i="1" dirty="0">
                  <a:latin typeface="Times New Roman" panose="02020603050405020304" pitchFamily="18" charset="0"/>
                </a:rPr>
                <a:t>i</a:t>
              </a:r>
              <a:endParaRPr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111"/>
            <p:cNvSpPr txBox="1"/>
            <p:nvPr/>
          </p:nvSpPr>
          <p:spPr>
            <a:xfrm rot="19038813">
              <a:off x="4889973" y="2895082"/>
              <a:ext cx="36988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x-none" sz="1800" b="0" i="1" dirty="0">
                  <a:latin typeface="Times New Roman" panose="02020603050405020304" pitchFamily="18" charset="0"/>
                </a:rPr>
                <a:t>j</a:t>
              </a:r>
              <a:endParaRPr sz="1800" baseline="-15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879450" y="1978066"/>
            <a:ext cx="4277994" cy="2832895"/>
            <a:chOff x="6949788" y="2441376"/>
            <a:chExt cx="4277994" cy="2832895"/>
          </a:xfrm>
        </p:grpSpPr>
        <p:grpSp>
          <p:nvGrpSpPr>
            <p:cNvPr id="228" name="Group 227"/>
            <p:cNvGrpSpPr/>
            <p:nvPr/>
          </p:nvGrpSpPr>
          <p:grpSpPr>
            <a:xfrm>
              <a:off x="6949788" y="2812261"/>
              <a:ext cx="1874567" cy="1926442"/>
              <a:chOff x="6682507" y="1954137"/>
              <a:chExt cx="1874567" cy="1926442"/>
            </a:xfrm>
          </p:grpSpPr>
          <p:sp>
            <p:nvSpPr>
              <p:cNvPr id="285" name="Text Box 81"/>
              <p:cNvSpPr txBox="1"/>
              <p:nvPr/>
            </p:nvSpPr>
            <p:spPr>
              <a:xfrm rot="19038813">
                <a:off x="7389944" y="279106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4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6" name="Text Box 82"/>
              <p:cNvSpPr txBox="1"/>
              <p:nvPr/>
            </p:nvSpPr>
            <p:spPr>
              <a:xfrm rot="19038813">
                <a:off x="7793169" y="2357362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5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Text Box 84"/>
              <p:cNvSpPr txBox="1"/>
              <p:nvPr/>
            </p:nvSpPr>
            <p:spPr>
              <a:xfrm rot="19038813">
                <a:off x="7099263" y="3181004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3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8" name="Text Box 85"/>
              <p:cNvSpPr txBox="1"/>
              <p:nvPr/>
            </p:nvSpPr>
            <p:spPr>
              <a:xfrm rot="19038813">
                <a:off x="8196394" y="1954137"/>
                <a:ext cx="360680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6</a:t>
                </a:r>
                <a:endParaRPr sz="16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Text Box 104"/>
              <p:cNvSpPr txBox="1"/>
              <p:nvPr/>
            </p:nvSpPr>
            <p:spPr>
              <a:xfrm rot="19038813">
                <a:off x="6682507" y="3542124"/>
                <a:ext cx="360045" cy="338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600" dirty="0">
                    <a:latin typeface="Arial" panose="020B0604020202020204" pitchFamily="34" charset="0"/>
                  </a:rPr>
                  <a:t>2</a:t>
                </a:r>
                <a:endParaRPr sz="16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7048379" y="2441376"/>
              <a:ext cx="4179403" cy="2832895"/>
              <a:chOff x="7048379" y="2441376"/>
              <a:chExt cx="4179403" cy="2832895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8585982" y="3038917"/>
                <a:ext cx="814009" cy="575945"/>
                <a:chOff x="5926430" y="4347210"/>
                <a:chExt cx="814009" cy="575945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3">
                    <a:lumMod val="25000"/>
                    <a:lumOff val="75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b="1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b="1" dirty="0" smtClean="0">
                      <a:latin typeface="Arial" panose="020B0604020202020204" pitchFamily="34" charset="0"/>
                    </a:rPr>
                    <a:t>3</a:t>
                  </a:r>
                  <a:endParaRPr sz="1600" b="1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8211648" y="3449946"/>
                <a:ext cx="720725" cy="575945"/>
                <a:chOff x="5721666" y="2577747"/>
                <a:chExt cx="720725" cy="575945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>
                <a:off x="7816444" y="3869101"/>
                <a:ext cx="814009" cy="575945"/>
                <a:chOff x="5926430" y="4346728"/>
                <a:chExt cx="814009" cy="575945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 rot="2579501">
                  <a:off x="6045461" y="4346728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7442110" y="4280612"/>
                <a:ext cx="720725" cy="575945"/>
                <a:chOff x="5721666" y="2577747"/>
                <a:chExt cx="720725" cy="575945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8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7048379" y="46983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8631325" y="3841500"/>
                <a:ext cx="720725" cy="575945"/>
                <a:chOff x="5721666" y="2577747"/>
                <a:chExt cx="720725" cy="575945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4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2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7861787" y="4261137"/>
                <a:ext cx="1188343" cy="986974"/>
                <a:chOff x="4966196" y="3011452"/>
                <a:chExt cx="1188343" cy="986974"/>
              </a:xfrm>
            </p:grpSpPr>
            <p:grpSp>
              <p:nvGrpSpPr>
                <p:cNvPr id="267" name="Group 266"/>
                <p:cNvGrpSpPr/>
                <p:nvPr/>
              </p:nvGrpSpPr>
              <p:grpSpPr>
                <a:xfrm>
                  <a:off x="5340530" y="3011452"/>
                  <a:ext cx="814009" cy="575945"/>
                  <a:chOff x="5926430" y="4347210"/>
                  <a:chExt cx="814009" cy="575945"/>
                </a:xfrm>
              </p:grpSpPr>
              <p:sp>
                <p:nvSpPr>
                  <p:cNvPr id="271" name="Rectangle 270"/>
                  <p:cNvSpPr/>
                  <p:nvPr/>
                </p:nvSpPr>
                <p:spPr>
                  <a:xfrm rot="2579501">
                    <a:off x="6045462" y="4347210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Text Box 11"/>
                  <p:cNvSpPr txBox="1"/>
                  <p:nvPr/>
                </p:nvSpPr>
                <p:spPr>
                  <a:xfrm>
                    <a:off x="5926430" y="4442460"/>
                    <a:ext cx="814009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3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966196" y="3422481"/>
                  <a:ext cx="720725" cy="575945"/>
                  <a:chOff x="5721666" y="2577747"/>
                  <a:chExt cx="720725" cy="575945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 rot="2579501">
                    <a:off x="5836162" y="2577747"/>
                    <a:ext cx="575945" cy="57594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tr-TR" altLang="x-none" sz="16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Text Box 11"/>
                  <p:cNvSpPr txBox="1"/>
                  <p:nvPr/>
                </p:nvSpPr>
                <p:spPr>
                  <a:xfrm>
                    <a:off x="5721666" y="2658929"/>
                    <a:ext cx="720725" cy="3384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tr-TR" altLang="x-none" sz="1600" dirty="0" smtClean="0">
                        <a:latin typeface="Arial" panose="020B0604020202020204" pitchFamily="34" charset="0"/>
                      </a:rPr>
                      <a:t> </a:t>
                    </a:r>
                    <a:r>
                      <a:rPr lang="en-US" altLang="x-none" sz="1600" dirty="0" smtClean="0">
                        <a:latin typeface="Arial" panose="020B0604020202020204" pitchFamily="34" charset="0"/>
                      </a:rPr>
                      <a:t>2</a:t>
                    </a:r>
                    <a:endParaRPr sz="1600" baseline="-15000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37" name="Group 236"/>
              <p:cNvGrpSpPr/>
              <p:nvPr/>
            </p:nvGrpSpPr>
            <p:grpSpPr>
              <a:xfrm>
                <a:off x="9053362" y="4235389"/>
                <a:ext cx="720725" cy="575945"/>
                <a:chOff x="5721666" y="2577747"/>
                <a:chExt cx="720725" cy="575945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8658158" y="4655026"/>
                <a:ext cx="814009" cy="575945"/>
                <a:chOff x="5926430" y="4347210"/>
                <a:chExt cx="814009" cy="575945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9487112" y="4626941"/>
                <a:ext cx="720725" cy="575945"/>
                <a:chOff x="5721666" y="2577747"/>
                <a:chExt cx="720725" cy="575945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 rot="2579501">
                  <a:off x="5836162" y="2577747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2" name="Text Box 11"/>
                <p:cNvSpPr txBox="1"/>
                <p:nvPr/>
              </p:nvSpPr>
              <p:spPr>
                <a:xfrm>
                  <a:off x="5721666" y="2658929"/>
                  <a:ext cx="72072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>
                <a:off x="9019733" y="3429988"/>
                <a:ext cx="814009" cy="575945"/>
                <a:chOff x="5926430" y="4346728"/>
                <a:chExt cx="814009" cy="575945"/>
              </a:xfrm>
            </p:grpSpPr>
            <p:sp>
              <p:nvSpPr>
                <p:cNvPr id="259" name="Rectangle 258"/>
                <p:cNvSpPr/>
                <p:nvPr/>
              </p:nvSpPr>
              <p:spPr>
                <a:xfrm rot="2579501">
                  <a:off x="6045461" y="4346728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0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9441762" y="3824369"/>
                <a:ext cx="814009" cy="575945"/>
                <a:chOff x="5926430" y="4347210"/>
                <a:chExt cx="814009" cy="575945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8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9875513" y="4215922"/>
                <a:ext cx="814009" cy="575945"/>
                <a:chOff x="5926430" y="4347210"/>
                <a:chExt cx="814009" cy="575945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10299894" y="4612153"/>
                <a:ext cx="814009" cy="575945"/>
                <a:chOff x="5926430" y="4347210"/>
                <a:chExt cx="814009" cy="575945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 rot="2579501">
                  <a:off x="6045462" y="4347210"/>
                  <a:ext cx="575945" cy="5759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tr-TR" altLang="x-none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4" name="Text Box 11"/>
                <p:cNvSpPr txBox="1"/>
                <p:nvPr/>
              </p:nvSpPr>
              <p:spPr>
                <a:xfrm>
                  <a:off x="5926430" y="4442460"/>
                  <a:ext cx="814009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tr-TR" altLang="x-none" sz="1600" dirty="0" smtClean="0">
                      <a:latin typeface="Arial" panose="020B0604020202020204" pitchFamily="34" charset="0"/>
                    </a:rPr>
                    <a:t> </a:t>
                  </a:r>
                  <a:r>
                    <a:rPr lang="en-US" altLang="x-none" sz="1600" dirty="0" smtClean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4" name="Text Box 109"/>
              <p:cNvSpPr txBox="1"/>
              <p:nvPr/>
            </p:nvSpPr>
            <p:spPr>
              <a:xfrm rot="2585809">
                <a:off x="10045981" y="3242696"/>
                <a:ext cx="360363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i="1" dirty="0">
                    <a:latin typeface="Times New Roman" panose="02020603050405020304" pitchFamily="18" charset="0"/>
                  </a:rPr>
                  <a:t>i</a:t>
                </a:r>
                <a:endParaRPr sz="18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Text Box 111"/>
              <p:cNvSpPr txBox="1"/>
              <p:nvPr/>
            </p:nvSpPr>
            <p:spPr>
              <a:xfrm rot="-2561187">
                <a:off x="7619108" y="3233562"/>
                <a:ext cx="369888" cy="3667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tr-TR" altLang="x-none" sz="1800" b="0" i="1" dirty="0">
                    <a:latin typeface="Times New Roman" panose="02020603050405020304" pitchFamily="18" charset="0"/>
                  </a:rPr>
                  <a:t>j</a:t>
                </a:r>
                <a:endParaRPr sz="1800" baseline="-1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Text Box 119"/>
              <p:cNvSpPr txBox="1"/>
              <p:nvPr/>
            </p:nvSpPr>
            <p:spPr>
              <a:xfrm>
                <a:off x="8824854" y="2441376"/>
                <a:ext cx="468312" cy="4001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b="1" i="1" dirty="0">
                    <a:latin typeface="Times New Roman" panose="02020603050405020304" pitchFamily="18" charset="0"/>
                  </a:rPr>
                  <a:t>s</a:t>
                </a:r>
                <a:endParaRPr sz="2000" b="1" i="1" baseline="-15000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" name="Group 246"/>
              <p:cNvGrpSpPr/>
              <p:nvPr/>
            </p:nvGrpSpPr>
            <p:grpSpPr>
              <a:xfrm>
                <a:off x="9195784" y="2882600"/>
                <a:ext cx="2031998" cy="1865632"/>
                <a:chOff x="8844095" y="1954136"/>
                <a:chExt cx="2031998" cy="1865632"/>
              </a:xfrm>
            </p:grpSpPr>
            <p:sp>
              <p:nvSpPr>
                <p:cNvPr id="248" name="Text Box 98"/>
                <p:cNvSpPr txBox="1"/>
                <p:nvPr/>
              </p:nvSpPr>
              <p:spPr>
                <a:xfrm rot="2585809">
                  <a:off x="9290499" y="2257667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2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9" name="Text Box 100"/>
                <p:cNvSpPr txBox="1"/>
                <p:nvPr/>
              </p:nvSpPr>
              <p:spPr>
                <a:xfrm rot="2585809">
                  <a:off x="9723569" y="2689467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3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0" name="Text Box 101"/>
                <p:cNvSpPr txBox="1"/>
                <p:nvPr/>
              </p:nvSpPr>
              <p:spPr>
                <a:xfrm rot="2585809">
                  <a:off x="10516048" y="3481313"/>
                  <a:ext cx="360045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5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1" name="Text Box 102"/>
                <p:cNvSpPr txBox="1"/>
                <p:nvPr/>
              </p:nvSpPr>
              <p:spPr>
                <a:xfrm rot="2585809">
                  <a:off x="10082344" y="3049512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4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2" name="Text Box 107"/>
                <p:cNvSpPr txBox="1"/>
                <p:nvPr/>
              </p:nvSpPr>
              <p:spPr>
                <a:xfrm rot="2585809">
                  <a:off x="8844095" y="1954136"/>
                  <a:ext cx="360680" cy="33845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tr-TR" altLang="x-none" sz="1600" dirty="0">
                      <a:latin typeface="Arial" panose="020B0604020202020204" pitchFamily="34" charset="0"/>
                    </a:rPr>
                    <a:t>1</a:t>
                  </a:r>
                  <a:endParaRPr sz="1600" baseline="-150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55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Dynamic Programming Algorithms : </a:t>
            </a:r>
            <a:r>
              <a:rPr lang="en-US" altLang="en-US" dirty="0">
                <a:ea typeface="Geneva" pitchFamily="122" charset="-128"/>
              </a:rPr>
              <a:t>proceeds by solving </a:t>
            </a:r>
            <a:r>
              <a:rPr lang="en-US" altLang="en-US" dirty="0" smtClean="0">
                <a:ea typeface="Geneva" pitchFamily="122" charset="-128"/>
              </a:rPr>
              <a:t>small </a:t>
            </a:r>
            <a:r>
              <a:rPr lang="en-US" altLang="en-US" b="1" dirty="0" smtClean="0">
                <a:ea typeface="Geneva" pitchFamily="122" charset="-128"/>
              </a:rPr>
              <a:t>(overlapped)</a:t>
            </a:r>
            <a:r>
              <a:rPr lang="en-US" altLang="en-US" dirty="0" smtClean="0">
                <a:ea typeface="Geneva" pitchFamily="122" charset="-128"/>
              </a:rPr>
              <a:t> sub-problems</a:t>
            </a:r>
            <a:r>
              <a:rPr lang="en-US" altLang="en-US" dirty="0">
                <a:ea typeface="Geneva" pitchFamily="122" charset="-128"/>
              </a:rPr>
              <a:t>, remembering the results, then combining them to find the solution to larger </a:t>
            </a:r>
            <a:r>
              <a:rPr lang="en-US" altLang="en-US" dirty="0" smtClean="0">
                <a:ea typeface="Geneva" pitchFamily="122" charset="-128"/>
              </a:rPr>
              <a:t>problems.</a:t>
            </a:r>
          </a:p>
          <a:p>
            <a:pPr lvl="1"/>
            <a:r>
              <a:rPr lang="en-US" altLang="en-US" dirty="0">
                <a:ea typeface="Geneva" pitchFamily="122" charset="-128"/>
              </a:rPr>
              <a:t>can be thought of as </a:t>
            </a:r>
            <a:r>
              <a:rPr lang="en-US" altLang="en-US" b="1" dirty="0" smtClean="0">
                <a:ea typeface="Geneva" pitchFamily="122" charset="-128"/>
              </a:rPr>
              <a:t>bottom-up </a:t>
            </a:r>
            <a:r>
              <a:rPr lang="en-US" altLang="en-US" dirty="0" smtClean="0">
                <a:ea typeface="Geneva" pitchFamily="122" charset="-128"/>
              </a:rPr>
              <a:t>algorithm</a:t>
            </a:r>
          </a:p>
          <a:p>
            <a:pPr lvl="1"/>
            <a:endParaRPr lang="en-US" b="1" dirty="0">
              <a:ea typeface="Geneva" pitchFamily="122" charset="-128"/>
            </a:endParaRPr>
          </a:p>
          <a:p>
            <a:r>
              <a:rPr lang="en-US" dirty="0"/>
              <a:t>For example, consider the recursive formulation for generating the Fibonacci series: 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 = 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baseline="-25000" dirty="0"/>
              <a:t>−1</a:t>
            </a:r>
            <a:r>
              <a:rPr lang="en-US" dirty="0"/>
              <a:t> + 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baseline="-25000" dirty="0"/>
              <a:t>−2</a:t>
            </a:r>
            <a:r>
              <a:rPr lang="en-US" dirty="0"/>
              <a:t>, with base case </a:t>
            </a: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 = </a:t>
            </a: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 = 1. Then </a:t>
            </a:r>
            <a:r>
              <a:rPr lang="en-US" i="1" dirty="0"/>
              <a:t>F</a:t>
            </a:r>
            <a:r>
              <a:rPr lang="en-US" baseline="-25000" dirty="0"/>
              <a:t>43</a:t>
            </a:r>
            <a:r>
              <a:rPr lang="en-US" dirty="0"/>
              <a:t> = </a:t>
            </a:r>
            <a:r>
              <a:rPr lang="en-US" i="1" dirty="0"/>
              <a:t>F</a:t>
            </a:r>
            <a:r>
              <a:rPr lang="en-US" baseline="-25000" dirty="0"/>
              <a:t>42</a:t>
            </a:r>
            <a:r>
              <a:rPr lang="en-US" dirty="0"/>
              <a:t> + </a:t>
            </a:r>
            <a:r>
              <a:rPr lang="en-US" i="1" dirty="0"/>
              <a:t>F</a:t>
            </a:r>
            <a:r>
              <a:rPr lang="en-US" baseline="-25000" dirty="0"/>
              <a:t>41</a:t>
            </a:r>
            <a:r>
              <a:rPr lang="en-US" dirty="0"/>
              <a:t>, and </a:t>
            </a:r>
            <a:r>
              <a:rPr lang="en-US" i="1" dirty="0"/>
              <a:t>F</a:t>
            </a:r>
            <a:r>
              <a:rPr lang="en-US" baseline="-25000" dirty="0"/>
              <a:t>42</a:t>
            </a:r>
            <a:r>
              <a:rPr lang="en-US" dirty="0"/>
              <a:t> = </a:t>
            </a:r>
            <a:r>
              <a:rPr lang="en-US" i="1" dirty="0"/>
              <a:t>F</a:t>
            </a:r>
            <a:r>
              <a:rPr lang="en-US" baseline="-25000" dirty="0"/>
              <a:t>41</a:t>
            </a:r>
            <a:r>
              <a:rPr lang="en-US" dirty="0"/>
              <a:t> + </a:t>
            </a:r>
            <a:r>
              <a:rPr lang="en-US" i="1" dirty="0"/>
              <a:t>F</a:t>
            </a:r>
            <a:r>
              <a:rPr lang="en-US" baseline="-25000" dirty="0"/>
              <a:t>40</a:t>
            </a:r>
            <a:r>
              <a:rPr lang="en-US" dirty="0"/>
              <a:t>. Now </a:t>
            </a:r>
            <a:r>
              <a:rPr lang="en-US" i="1" dirty="0"/>
              <a:t>F</a:t>
            </a:r>
            <a:r>
              <a:rPr lang="en-US" baseline="-25000" dirty="0"/>
              <a:t>41</a:t>
            </a:r>
            <a:r>
              <a:rPr lang="en-US" dirty="0"/>
              <a:t> is being solved in the recursive sub-trees of both </a:t>
            </a:r>
            <a:r>
              <a:rPr lang="en-US" i="1" dirty="0"/>
              <a:t>F</a:t>
            </a:r>
            <a:r>
              <a:rPr lang="en-US" baseline="-25000" dirty="0"/>
              <a:t>43</a:t>
            </a:r>
            <a:r>
              <a:rPr lang="en-US" dirty="0"/>
              <a:t> as well as </a:t>
            </a:r>
            <a:r>
              <a:rPr lang="en-US" i="1" dirty="0"/>
              <a:t>F</a:t>
            </a:r>
            <a:r>
              <a:rPr lang="en-US" baseline="-25000" dirty="0"/>
              <a:t>42</a:t>
            </a:r>
            <a:r>
              <a:rPr lang="en-US" dirty="0"/>
              <a:t>. 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Finding a solution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Construct the </a:t>
            </a:r>
            <a:r>
              <a:rPr lang="en-US" altLang="en-US" dirty="0" smtClean="0"/>
              <a:t>optimal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589650"/>
            <a:ext cx="9603274" cy="3876696"/>
          </a:xfrm>
        </p:spPr>
        <p:txBody>
          <a:bodyPr>
            <a:normAutofit/>
          </a:bodyPr>
          <a:lstStyle/>
          <a:p>
            <a:r>
              <a:rPr lang="tr-TR" altLang="x-none" dirty="0" smtClean="0"/>
              <a:t>An </a:t>
            </a:r>
            <a:r>
              <a:rPr lang="tr-TR" altLang="x-none" dirty="0"/>
              <a:t>optimal solution can be constructed from the computed information stored in the </a:t>
            </a:r>
            <a:r>
              <a:rPr lang="tr-TR" altLang="x-none" dirty="0" smtClean="0"/>
              <a:t>table </a:t>
            </a:r>
            <a:r>
              <a:rPr lang="tr-TR" altLang="x-none" i="1" dirty="0">
                <a:latin typeface="Times New Roman" panose="02020603050405020304" pitchFamily="18" charset="0"/>
              </a:rPr>
              <a:t>s</a:t>
            </a:r>
            <a:r>
              <a:rPr lang="tr-TR" altLang="x-none" dirty="0">
                <a:latin typeface="Times New Roman" panose="02020603050405020304" pitchFamily="18" charset="0"/>
              </a:rPr>
              <a:t>[1...</a:t>
            </a:r>
            <a:r>
              <a:rPr lang="tr-TR" altLang="x-none" i="1" dirty="0">
                <a:latin typeface="Times New Roman" panose="02020603050405020304" pitchFamily="18" charset="0"/>
              </a:rPr>
              <a:t>n, </a:t>
            </a:r>
            <a:r>
              <a:rPr lang="tr-TR" altLang="x-none" dirty="0">
                <a:latin typeface="Times New Roman" panose="02020603050405020304" pitchFamily="18" charset="0"/>
              </a:rPr>
              <a:t>1...</a:t>
            </a:r>
            <a:r>
              <a:rPr lang="tr-TR" altLang="x-none" i="1" dirty="0">
                <a:latin typeface="Times New Roman" panose="02020603050405020304" pitchFamily="18" charset="0"/>
              </a:rPr>
              <a:t>n</a:t>
            </a:r>
            <a:r>
              <a:rPr lang="tr-TR" altLang="x-none" dirty="0" smtClean="0">
                <a:latin typeface="Times New Roman" panose="02020603050405020304" pitchFamily="18" charset="0"/>
              </a:rPr>
              <a:t>].</a:t>
            </a:r>
            <a:endParaRPr lang="en-US" dirty="0" smtClean="0">
              <a:latin typeface="Comic Sans MS" panose="030F0702030302020204" pitchFamily="66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s[</a:t>
            </a:r>
            <a:r>
              <a:rPr lang="en-US" dirty="0" err="1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j] </a:t>
            </a:r>
            <a:r>
              <a:rPr lang="en-US" dirty="0"/>
              <a:t>= a value of </a:t>
            </a:r>
            <a:r>
              <a:rPr lang="en-US" dirty="0">
                <a:latin typeface="Comic Sans MS" panose="030F0702030302020204" pitchFamily="66" charset="0"/>
              </a:rPr>
              <a:t>k</a:t>
            </a:r>
            <a:r>
              <a:rPr lang="en-US" dirty="0"/>
              <a:t> such that an optimal </a:t>
            </a:r>
            <a:r>
              <a:rPr lang="en-US" dirty="0" err="1"/>
              <a:t>parenthesization</a:t>
            </a:r>
            <a:r>
              <a:rPr lang="en-US" dirty="0"/>
              <a:t> of </a:t>
            </a: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baseline="-25000" dirty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A</a:t>
            </a:r>
            <a:r>
              <a:rPr lang="en-US" baseline="-25000" dirty="0">
                <a:latin typeface="Comic Sans MS" panose="030F0702030302020204" pitchFamily="66" charset="0"/>
              </a:rPr>
              <a:t>i+1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 </a:t>
            </a:r>
            <a:r>
              <a:rPr lang="en-US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baseline="-25000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 smtClean="0"/>
              <a:t>splits </a:t>
            </a:r>
            <a:r>
              <a:rPr lang="en-US" dirty="0"/>
              <a:t>the product between </a:t>
            </a: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baseline="-25000" dirty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… </a:t>
            </a:r>
            <a:r>
              <a:rPr lang="en-US" dirty="0" err="1" smtClean="0">
                <a:latin typeface="Comic Sans MS" panose="030F0702030302020204" pitchFamily="66" charset="0"/>
              </a:rPr>
              <a:t>A</a:t>
            </a:r>
            <a:r>
              <a:rPr lang="en-US" baseline="-25000" dirty="0" err="1" smtClean="0">
                <a:latin typeface="Comic Sans MS" panose="030F0702030302020204" pitchFamily="66" charset="0"/>
              </a:rPr>
              <a:t>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mic Sans MS" panose="030F0702030302020204" pitchFamily="66" charset="0"/>
              </a:rPr>
              <a:t>A</a:t>
            </a:r>
            <a:r>
              <a:rPr lang="en-US" baseline="-25000" dirty="0" smtClean="0">
                <a:latin typeface="Comic Sans MS" panose="030F0702030302020204" pitchFamily="66" charset="0"/>
              </a:rPr>
              <a:t>k+1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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altLang="en-US" dirty="0" smtClean="0">
              <a:latin typeface="Times New Roman" panose="02020603050405020304" pitchFamily="18" charset="0"/>
            </a:endParaRPr>
          </a:p>
          <a:p>
            <a:pPr lvl="1"/>
            <a:endParaRPr lang="en-US" altLang="en-US" dirty="0" smtClean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latin typeface="Times New Roman" panose="02020603050405020304" pitchFamily="18" charset="0"/>
              </a:rPr>
              <a:t>T</a:t>
            </a:r>
            <a:r>
              <a:rPr lang="tr-TR" altLang="x-none" dirty="0" smtClean="0"/>
              <a:t>he </a:t>
            </a:r>
            <a:r>
              <a:rPr lang="tr-TR" altLang="x-none" dirty="0"/>
              <a:t>final matrix multiplication </a:t>
            </a:r>
            <a:r>
              <a:rPr lang="tr-TR" altLang="x-none" dirty="0" smtClean="0"/>
              <a:t>is</a:t>
            </a:r>
            <a:endParaRPr lang="en-US" altLang="x-none" dirty="0"/>
          </a:p>
          <a:p>
            <a:pPr lvl="1"/>
            <a:endParaRPr lang="en-US" altLang="x-none" dirty="0"/>
          </a:p>
          <a:p>
            <a:pPr lvl="1"/>
            <a:r>
              <a:rPr lang="en-US" dirty="0"/>
              <a:t>For each </a:t>
            </a:r>
            <a:r>
              <a:rPr lang="en-US" dirty="0" smtClean="0"/>
              <a:t>sub-product </a:t>
            </a:r>
            <a:r>
              <a:rPr lang="en-US" dirty="0"/>
              <a:t>recursively find the corresponding value of k that results in an optimal </a:t>
            </a:r>
            <a:r>
              <a:rPr lang="en-US" dirty="0" err="1" smtClean="0"/>
              <a:t>parenthesization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84" y="3410846"/>
            <a:ext cx="339137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Construct the </a:t>
            </a:r>
            <a:r>
              <a:rPr lang="en-US" altLang="en-US" dirty="0" smtClean="0"/>
              <a:t>optimal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68" y="1973920"/>
            <a:ext cx="6078580" cy="37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Construct the </a:t>
            </a:r>
            <a:r>
              <a:rPr lang="en-US" altLang="en-US" dirty="0" smtClean="0"/>
              <a:t>optimal solution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7" name="table"/>
          <p:cNvPicPr/>
          <p:nvPr/>
        </p:nvPicPr>
        <p:blipFill>
          <a:blip r:embed="rId2"/>
          <a:stretch>
            <a:fillRect/>
          </a:stretch>
        </p:blipFill>
        <p:spPr>
          <a:xfrm>
            <a:off x="2022289" y="2567722"/>
            <a:ext cx="3338512" cy="2733675"/>
          </a:xfrm>
          <a:prstGeom prst="rect">
            <a:avLst/>
          </a:prstGeom>
        </p:spPr>
      </p:pic>
      <p:sp>
        <p:nvSpPr>
          <p:cNvPr id="8" name="Text Box 666678"/>
          <p:cNvSpPr txBox="1"/>
          <p:nvPr/>
        </p:nvSpPr>
        <p:spPr>
          <a:xfrm>
            <a:off x="2149289" y="2231172"/>
            <a:ext cx="287337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9" name="Text Box 666679"/>
          <p:cNvSpPr txBox="1"/>
          <p:nvPr/>
        </p:nvSpPr>
        <p:spPr>
          <a:xfrm>
            <a:off x="1709551" y="4899759"/>
            <a:ext cx="28733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0" name="Text Box 666680"/>
          <p:cNvSpPr txBox="1"/>
          <p:nvPr/>
        </p:nvSpPr>
        <p:spPr>
          <a:xfrm>
            <a:off x="2687451" y="2231172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1" name="Text Box 666681"/>
          <p:cNvSpPr txBox="1"/>
          <p:nvPr/>
        </p:nvSpPr>
        <p:spPr>
          <a:xfrm>
            <a:off x="3249426" y="2231172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2" name="Text Box 666682"/>
          <p:cNvSpPr txBox="1"/>
          <p:nvPr/>
        </p:nvSpPr>
        <p:spPr>
          <a:xfrm>
            <a:off x="4908364" y="2231172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13" name="Text Box 666683"/>
          <p:cNvSpPr txBox="1"/>
          <p:nvPr/>
        </p:nvSpPr>
        <p:spPr>
          <a:xfrm>
            <a:off x="1673039" y="4455259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4" name="Text Box 666684"/>
          <p:cNvSpPr txBox="1"/>
          <p:nvPr/>
        </p:nvSpPr>
        <p:spPr>
          <a:xfrm>
            <a:off x="1673039" y="3998059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5" name="Text Box 666685"/>
          <p:cNvSpPr txBox="1"/>
          <p:nvPr/>
        </p:nvSpPr>
        <p:spPr>
          <a:xfrm>
            <a:off x="1673039" y="2648684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16" name="Text Box 666686"/>
          <p:cNvSpPr txBox="1"/>
          <p:nvPr/>
        </p:nvSpPr>
        <p:spPr>
          <a:xfrm>
            <a:off x="3412939" y="5385534"/>
            <a:ext cx="2476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7" name="Text Box 666687"/>
          <p:cNvSpPr txBox="1"/>
          <p:nvPr/>
        </p:nvSpPr>
        <p:spPr>
          <a:xfrm>
            <a:off x="5384614" y="4185384"/>
            <a:ext cx="276225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8" name="Text Box 666688"/>
          <p:cNvSpPr txBox="1"/>
          <p:nvPr/>
        </p:nvSpPr>
        <p:spPr>
          <a:xfrm>
            <a:off x="3795526" y="2231172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9" name="Text Box 666689"/>
          <p:cNvSpPr txBox="1"/>
          <p:nvPr/>
        </p:nvSpPr>
        <p:spPr>
          <a:xfrm>
            <a:off x="4330514" y="2231172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" name="Text Box 666690"/>
          <p:cNvSpPr txBox="1"/>
          <p:nvPr/>
        </p:nvSpPr>
        <p:spPr>
          <a:xfrm>
            <a:off x="1673039" y="3555147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1" name="Text Box 666691"/>
          <p:cNvSpPr txBox="1"/>
          <p:nvPr/>
        </p:nvSpPr>
        <p:spPr>
          <a:xfrm>
            <a:off x="1673039" y="3061434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2" name="Rectangles 666692"/>
          <p:cNvSpPr/>
          <p:nvPr/>
        </p:nvSpPr>
        <p:spPr>
          <a:xfrm>
            <a:off x="5922498" y="2767747"/>
            <a:ext cx="4698610" cy="2168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="0" i="0" u="none" kern="1200" baseline="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s[1, n] = 3 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1..6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 =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1..3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4..6</a:t>
            </a:r>
            <a:endParaRPr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3"/>
            <a:endParaRPr lang="en-US" sz="1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r>
              <a:rPr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s[1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, 3] = 1 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1..3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 =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1..1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sz="2400" baseline="-250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..3</a:t>
            </a:r>
            <a:endParaRPr sz="2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3"/>
            <a:endParaRPr lang="en-US" sz="1400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r>
              <a:rPr sz="2400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s[4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, 6] = 5 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4..6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 =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4..5</a:t>
            </a:r>
            <a:r>
              <a:rPr sz="2400" dirty="0">
                <a:latin typeface="Comic Sans MS" panose="030F0702030302020204" pitchFamily="66" charset="0"/>
                <a:sym typeface="Symbol" panose="05050102010706020507" pitchFamily="18" charset="2"/>
              </a:rPr>
              <a:t> A</a:t>
            </a:r>
            <a:r>
              <a:rPr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6..6</a:t>
            </a:r>
          </a:p>
        </p:txBody>
      </p:sp>
      <p:sp>
        <p:nvSpPr>
          <p:cNvPr id="23" name="Oval 22"/>
          <p:cNvSpPr/>
          <p:nvPr/>
        </p:nvSpPr>
        <p:spPr>
          <a:xfrm>
            <a:off x="2047689" y="2591534"/>
            <a:ext cx="482600" cy="422275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49276" y="3959959"/>
            <a:ext cx="482600" cy="422275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28851" y="2583597"/>
            <a:ext cx="482600" cy="422275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Given </a:t>
            </a:r>
            <a:r>
              <a:rPr lang="en-US" altLang="en-US" dirty="0" smtClean="0"/>
              <a:t>: A </a:t>
            </a:r>
            <a:r>
              <a:rPr lang="en-US" altLang="en-US" dirty="0"/>
              <a:t>set </a:t>
            </a:r>
            <a:r>
              <a:rPr lang="en-US" altLang="en-US" b="1" i="1" dirty="0"/>
              <a:t>S</a:t>
            </a:r>
            <a:r>
              <a:rPr lang="en-US" altLang="en-US" dirty="0"/>
              <a:t> of </a:t>
            </a:r>
            <a:r>
              <a:rPr lang="en-US" altLang="en-US" b="1" i="1" dirty="0"/>
              <a:t>n</a:t>
            </a:r>
            <a:r>
              <a:rPr lang="en-US" altLang="en-US" dirty="0"/>
              <a:t> items, with each item </a:t>
            </a:r>
            <a:r>
              <a:rPr lang="en-US" altLang="en-US" b="1" i="1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having a </a:t>
            </a:r>
            <a:r>
              <a:rPr lang="en-US" altLang="en-US" dirty="0"/>
              <a:t>positive </a:t>
            </a:r>
            <a:r>
              <a:rPr lang="en-US" altLang="en-US" dirty="0" smtClean="0"/>
              <a:t>weight,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 smtClean="0"/>
              <a:t>and a </a:t>
            </a:r>
            <a:r>
              <a:rPr lang="en-US" altLang="en-US" dirty="0"/>
              <a:t>positive benefit</a:t>
            </a:r>
            <a:r>
              <a:rPr lang="en-US" altLang="en-US" dirty="0" smtClean="0"/>
              <a:t> 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endParaRPr lang="en-US" altLang="en-US" i="1" dirty="0" smtClean="0"/>
          </a:p>
          <a:p>
            <a:r>
              <a:rPr lang="en-US" altLang="en-US" b="1" dirty="0" smtClean="0"/>
              <a:t>Goal </a:t>
            </a:r>
            <a:r>
              <a:rPr lang="en-US" altLang="en-US" dirty="0" smtClean="0"/>
              <a:t>: Choose </a:t>
            </a:r>
            <a:r>
              <a:rPr lang="en-US" altLang="en-US" dirty="0"/>
              <a:t>items with maximum total benefit but with weight at most </a:t>
            </a:r>
            <a:r>
              <a:rPr lang="en-US" altLang="en-US" b="1" i="1" dirty="0"/>
              <a:t>W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b="1" dirty="0" smtClean="0"/>
              <a:t>Objective </a:t>
            </a:r>
            <a:r>
              <a:rPr lang="en-US" altLang="en-US" dirty="0" smtClean="0"/>
              <a:t>: maximize </a:t>
            </a:r>
          </a:p>
          <a:p>
            <a:pPr lvl="4"/>
            <a:endParaRPr lang="en-US" altLang="en-US" dirty="0" smtClean="0"/>
          </a:p>
          <a:p>
            <a:r>
              <a:rPr lang="en-US" altLang="en-US" b="1" dirty="0" smtClean="0"/>
              <a:t>Constraint </a:t>
            </a:r>
            <a:r>
              <a:rPr lang="en-US" altLang="en-US" dirty="0" smtClean="0"/>
              <a:t>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17432"/>
              </p:ext>
            </p:extLst>
          </p:nvPr>
        </p:nvGraphicFramePr>
        <p:xfrm>
          <a:off x="3850501" y="3755106"/>
          <a:ext cx="8175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330120" imgH="342720" progId="Equation.3">
                  <p:embed/>
                </p:oleObj>
              </mc:Choice>
              <mc:Fallback>
                <p:oleObj name="Equation" r:id="rId3" imgW="330120" imgH="34272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501" y="3755106"/>
                        <a:ext cx="81756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16882"/>
              </p:ext>
            </p:extLst>
          </p:nvPr>
        </p:nvGraphicFramePr>
        <p:xfrm>
          <a:off x="3046212" y="4585588"/>
          <a:ext cx="16367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660240" imgH="342720" progId="Equation.3">
                  <p:embed/>
                </p:oleObj>
              </mc:Choice>
              <mc:Fallback>
                <p:oleObj name="Equation" r:id="rId5" imgW="660240" imgH="342720" progId="Equation.3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212" y="4585588"/>
                        <a:ext cx="16367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910" y="3601239"/>
            <a:ext cx="5406436" cy="20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Solution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351" y="1917649"/>
            <a:ext cx="8388423" cy="377976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2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Solution 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Optimal Substructure</a:t>
            </a:r>
            <a:r>
              <a:rPr lang="en-US" dirty="0" smtClean="0"/>
              <a:t> : To </a:t>
            </a:r>
            <a:r>
              <a:rPr lang="en-US" dirty="0"/>
              <a:t>consider all subsets of items, there can be two cases for every item: </a:t>
            </a:r>
            <a:r>
              <a:rPr lang="en-US" dirty="0" smtClean="0"/>
              <a:t> 1) the </a:t>
            </a:r>
            <a:r>
              <a:rPr lang="en-US" dirty="0"/>
              <a:t>item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is included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in the optimal </a:t>
            </a:r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or 2) </a:t>
            </a:r>
            <a:r>
              <a:rPr lang="en-US" dirty="0"/>
              <a:t>the item </a:t>
            </a:r>
            <a:r>
              <a:rPr lang="en-US" b="1" dirty="0">
                <a:solidFill>
                  <a:srgbClr val="C00000"/>
                </a:solidFill>
              </a:rPr>
              <a:t>is not included</a:t>
            </a:r>
            <a:r>
              <a:rPr lang="en-US" dirty="0"/>
              <a:t> in the optimal </a:t>
            </a:r>
            <a:r>
              <a:rPr lang="en-US" dirty="0" smtClean="0"/>
              <a:t>set.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weight </a:t>
            </a:r>
            <a:r>
              <a:rPr lang="en-US" dirty="0" smtClean="0"/>
              <a:t>of </a:t>
            </a:r>
            <a:r>
              <a:rPr lang="en-US" i="1" dirty="0" smtClean="0"/>
              <a:t>k</a:t>
            </a:r>
            <a:r>
              <a:rPr lang="en-US" i="1" baseline="30000" dirty="0" smtClean="0"/>
              <a:t>th</a:t>
            </a:r>
            <a:r>
              <a:rPr lang="en-US" dirty="0" smtClean="0"/>
              <a:t> item exceeds </a:t>
            </a:r>
            <a:r>
              <a:rPr lang="en-US" dirty="0"/>
              <a:t>the weight </a:t>
            </a:r>
            <a:r>
              <a:rPr lang="en-US" i="1" dirty="0"/>
              <a:t>w</a:t>
            </a:r>
            <a:r>
              <a:rPr lang="en-US" dirty="0"/>
              <a:t> of the knapsack </a:t>
            </a:r>
            <a:r>
              <a:rPr lang="en-US" dirty="0" smtClean="0"/>
              <a:t>– so this item</a:t>
            </a:r>
            <a:r>
              <a:rPr lang="en-US" sz="1300" dirty="0" smtClean="0"/>
              <a:t> </a:t>
            </a:r>
            <a:r>
              <a:rPr lang="en-US" dirty="0"/>
              <a:t>cannot </a:t>
            </a:r>
            <a:r>
              <a:rPr lang="en-US" dirty="0" smtClean="0"/>
              <a:t>be included </a:t>
            </a:r>
            <a:r>
              <a:rPr lang="en-US" dirty="0"/>
              <a:t>in the knapsack and the maximum benefit is </a:t>
            </a:r>
            <a:r>
              <a:rPr lang="en-US" i="1" dirty="0" smtClean="0"/>
              <a:t>B[k-1</a:t>
            </a:r>
            <a:r>
              <a:rPr lang="en-US" i="1" dirty="0"/>
              <a:t>, w</a:t>
            </a:r>
            <a:r>
              <a:rPr lang="en-US" i="1" dirty="0" smtClean="0"/>
              <a:t>]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the benefit is the maximum achieved by either not </a:t>
            </a:r>
            <a:r>
              <a:rPr lang="en-US" dirty="0" smtClean="0"/>
              <a:t>including </a:t>
            </a:r>
            <a:r>
              <a:rPr lang="en-US" i="1" dirty="0" smtClean="0"/>
              <a:t>k</a:t>
            </a:r>
            <a:r>
              <a:rPr lang="en-US" i="1" baseline="30000" dirty="0" smtClean="0"/>
              <a:t>th</a:t>
            </a:r>
            <a:r>
              <a:rPr lang="en-US" dirty="0" smtClean="0"/>
              <a:t> item</a:t>
            </a:r>
            <a:r>
              <a:rPr lang="en-US" sz="1300" dirty="0" smtClean="0"/>
              <a:t> </a:t>
            </a:r>
            <a:r>
              <a:rPr lang="en-US" dirty="0"/>
              <a:t>( i.e., </a:t>
            </a:r>
            <a:r>
              <a:rPr lang="en-US" i="1" dirty="0"/>
              <a:t>B</a:t>
            </a:r>
            <a:r>
              <a:rPr lang="en-US" i="1" dirty="0" smtClean="0"/>
              <a:t>[k-1</a:t>
            </a:r>
            <a:r>
              <a:rPr lang="en-US" i="1" dirty="0"/>
              <a:t>, w</a:t>
            </a:r>
            <a:r>
              <a:rPr lang="en-US" i="1" dirty="0" smtClean="0"/>
              <a:t>]</a:t>
            </a:r>
            <a:r>
              <a:rPr lang="en-US" dirty="0" smtClean="0"/>
              <a:t>), or </a:t>
            </a:r>
            <a:r>
              <a:rPr lang="en-US" dirty="0"/>
              <a:t>by including </a:t>
            </a:r>
            <a:r>
              <a:rPr lang="en-US" i="1" dirty="0" smtClean="0"/>
              <a:t>k</a:t>
            </a:r>
            <a:r>
              <a:rPr lang="en-US" i="1" baseline="30000" dirty="0" smtClean="0"/>
              <a:t>th</a:t>
            </a:r>
            <a:r>
              <a:rPr lang="en-US" dirty="0" smtClean="0"/>
              <a:t> item</a:t>
            </a:r>
            <a:r>
              <a:rPr lang="en-US" sz="1300" dirty="0" smtClean="0"/>
              <a:t> </a:t>
            </a:r>
            <a:r>
              <a:rPr lang="en-US" dirty="0"/>
              <a:t>(i.e., </a:t>
            </a:r>
            <a:r>
              <a:rPr lang="en-US" i="1" dirty="0" smtClean="0"/>
              <a:t>B[k-1</a:t>
            </a:r>
            <a:r>
              <a:rPr lang="en-US" i="1" dirty="0"/>
              <a:t>, </a:t>
            </a:r>
            <a:r>
              <a:rPr lang="en-US" i="1" dirty="0" smtClean="0"/>
              <a:t>w-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]+</a:t>
            </a:r>
            <a:r>
              <a:rPr lang="en-US" i="1" dirty="0" err="1" smtClean="0"/>
              <a:t>b</a:t>
            </a:r>
            <a:r>
              <a:rPr lang="en-US" sz="1300" i="1" baseline="-25000" dirty="0" err="1"/>
              <a:t>k</a:t>
            </a:r>
            <a:r>
              <a:rPr lang="en-US" dirty="0" smtClean="0"/>
              <a:t>)</a:t>
            </a:r>
            <a:endParaRPr lang="en-US" i="1" dirty="0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9093"/>
              </p:ext>
            </p:extLst>
          </p:nvPr>
        </p:nvGraphicFramePr>
        <p:xfrm>
          <a:off x="2014022" y="4839282"/>
          <a:ext cx="8397737" cy="92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3708360" imgH="482400" progId="Equation.3">
                  <p:embed/>
                </p:oleObj>
              </mc:Choice>
              <mc:Fallback>
                <p:oleObj name="Equation" r:id="rId3" imgW="3708360" imgH="482400" progId="Equation.3">
                  <p:embed/>
                  <p:pic>
                    <p:nvPicPr>
                      <p:cNvPr id="71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022" y="4839282"/>
                        <a:ext cx="8397737" cy="92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1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algorithm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995" y="1805104"/>
            <a:ext cx="7257916" cy="41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algorithm – Example 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the algorithm </a:t>
            </a:r>
            <a:r>
              <a:rPr lang="en-US" dirty="0"/>
              <a:t>on </a:t>
            </a:r>
            <a:r>
              <a:rPr lang="en-US" dirty="0" smtClean="0"/>
              <a:t>the following </a:t>
            </a:r>
            <a:r>
              <a:rPr lang="en-US" dirty="0"/>
              <a:t>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n = 4 (# of elements)</a:t>
            </a:r>
          </a:p>
          <a:p>
            <a:r>
              <a:rPr lang="en-US" dirty="0"/>
              <a:t>W = 5 (max weight)</a:t>
            </a:r>
          </a:p>
          <a:p>
            <a:r>
              <a:rPr lang="en-US" dirty="0"/>
              <a:t>Elements (weight, benefit):</a:t>
            </a:r>
          </a:p>
          <a:p>
            <a:r>
              <a:rPr lang="en-US" dirty="0"/>
              <a:t>(2,3), (3,4), (4,5), (5,6)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0100"/>
              </p:ext>
            </p:extLst>
          </p:nvPr>
        </p:nvGraphicFramePr>
        <p:xfrm>
          <a:off x="4690795" y="2727139"/>
          <a:ext cx="62068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1899776121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98546998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111568422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431186479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361108885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17284620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122300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/w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accent3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b="1" i="1" dirty="0">
                        <a:solidFill>
                          <a:schemeClr val="accent3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accent3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US" b="1" i="1" dirty="0">
                        <a:solidFill>
                          <a:schemeClr val="accent3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3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4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78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8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algorithm – 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Characterizing Equation</a:t>
            </a:r>
            <a:r>
              <a:rPr lang="en-US" dirty="0" smtClean="0"/>
              <a:t> :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/>
              <a:t>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: (2,3)</a:t>
            </a:r>
          </a:p>
          <a:p>
            <a:pPr lvl="1"/>
            <a:r>
              <a:rPr lang="en-US" dirty="0"/>
              <a:t>2: (3,4)</a:t>
            </a:r>
          </a:p>
          <a:p>
            <a:pPr lvl="1"/>
            <a:r>
              <a:rPr lang="en-US" dirty="0"/>
              <a:t>3: (4,5)</a:t>
            </a:r>
          </a:p>
          <a:p>
            <a:pPr lvl="1"/>
            <a:r>
              <a:rPr lang="en-US" dirty="0"/>
              <a:t>4: (5,6</a:t>
            </a:r>
            <a:r>
              <a:rPr lang="en-US" dirty="0" smtClean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67289"/>
              </p:ext>
            </p:extLst>
          </p:nvPr>
        </p:nvGraphicFramePr>
        <p:xfrm>
          <a:off x="4690795" y="3135104"/>
          <a:ext cx="62068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1899776121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98546998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111568422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431186479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361108885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17284620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122300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/w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3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b="1" i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4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7889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3582"/>
              </p:ext>
            </p:extLst>
          </p:nvPr>
        </p:nvGraphicFramePr>
        <p:xfrm>
          <a:off x="4740274" y="1853754"/>
          <a:ext cx="6157363" cy="87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3657600" imgH="482400" progId="Equation.3">
                  <p:embed/>
                </p:oleObj>
              </mc:Choice>
              <mc:Fallback>
                <p:oleObj name="Equation" r:id="rId3" imgW="3657600" imgH="482400" progId="Equation.3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4" y="1853754"/>
                        <a:ext cx="6157363" cy="87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575582" y="3601329"/>
            <a:ext cx="1448972" cy="422031"/>
          </a:xfrm>
          <a:prstGeom prst="rect">
            <a:avLst/>
          </a:prstGeom>
          <a:solidFill>
            <a:schemeClr val="accent3">
              <a:lumMod val="10000"/>
              <a:lumOff val="9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96222" y="3657600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31987" y="3699804"/>
            <a:ext cx="1420837" cy="365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59635" y="3683390"/>
            <a:ext cx="1420837" cy="365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016236" y="3683390"/>
            <a:ext cx="1420837" cy="365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841801" y="3669322"/>
            <a:ext cx="1420837" cy="365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46248" y="387829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59020" y="38766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78389" y="386448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442227" y="386275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268834" y="387662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9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algorithm – 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Characterizing Equation</a:t>
            </a:r>
            <a:r>
              <a:rPr lang="en-US" dirty="0" smtClean="0"/>
              <a:t> :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/>
              <a:t>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: (2,3)</a:t>
            </a:r>
          </a:p>
          <a:p>
            <a:pPr lvl="1"/>
            <a:r>
              <a:rPr lang="en-US" dirty="0"/>
              <a:t>2: (3,4)</a:t>
            </a:r>
          </a:p>
          <a:p>
            <a:pPr lvl="1"/>
            <a:r>
              <a:rPr lang="en-US" dirty="0"/>
              <a:t>3: (4,5)</a:t>
            </a:r>
          </a:p>
          <a:p>
            <a:pPr lvl="1"/>
            <a:r>
              <a:rPr lang="en-US" dirty="0"/>
              <a:t>4: (5,6</a:t>
            </a:r>
            <a:r>
              <a:rPr lang="en-US" dirty="0" smtClean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20586"/>
              </p:ext>
            </p:extLst>
          </p:nvPr>
        </p:nvGraphicFramePr>
        <p:xfrm>
          <a:off x="4690795" y="3135104"/>
          <a:ext cx="62068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1899776121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98546998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111568422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431186479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361108885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17284620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122300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/w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3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accent3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en-US" b="1" i="1" dirty="0">
                        <a:solidFill>
                          <a:schemeClr val="accent3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4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7889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3582"/>
              </p:ext>
            </p:extLst>
          </p:nvPr>
        </p:nvGraphicFramePr>
        <p:xfrm>
          <a:off x="4740274" y="1853754"/>
          <a:ext cx="6157363" cy="87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3657600" imgH="482400" progId="Equation.3">
                  <p:embed/>
                </p:oleObj>
              </mc:Choice>
              <mc:Fallback>
                <p:oleObj name="Equation" r:id="rId3" imgW="3657600" imgH="4824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4" y="1853754"/>
                        <a:ext cx="6157363" cy="87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575582" y="3601329"/>
            <a:ext cx="1448972" cy="844062"/>
          </a:xfrm>
          <a:prstGeom prst="rect">
            <a:avLst/>
          </a:prstGeom>
          <a:solidFill>
            <a:schemeClr val="accent3">
              <a:lumMod val="10000"/>
              <a:lumOff val="9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696222" y="4037429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75717" y="4063219"/>
            <a:ext cx="2304755" cy="36576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7552" y="4037429"/>
            <a:ext cx="2379521" cy="39155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970324" y="4037429"/>
            <a:ext cx="2292314" cy="37748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46248" y="425812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59020" y="425645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478389" y="424431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42227" y="424258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268834" y="425645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580142" y="4049152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Bellman.  Pioneered the systematic study of </a:t>
            </a:r>
            <a:r>
              <a:rPr lang="en-US" altLang="en-US" dirty="0" smtClean="0"/>
              <a:t>Dynamic Programming (DP) in </a:t>
            </a:r>
            <a:r>
              <a:rPr lang="en-US" altLang="en-US" dirty="0"/>
              <a:t>the 1950s. </a:t>
            </a:r>
            <a:endParaRPr lang="en-US" altLang="en-US" dirty="0" smtClean="0"/>
          </a:p>
          <a:p>
            <a:r>
              <a:rPr lang="en-US" altLang="en-US" dirty="0" smtClean="0"/>
              <a:t>DP</a:t>
            </a:r>
            <a:r>
              <a:rPr lang="tr-TR" altLang="en-US" dirty="0" smtClean="0"/>
              <a:t> </a:t>
            </a:r>
            <a:r>
              <a:rPr lang="tr-TR" altLang="en-US" dirty="0"/>
              <a:t>applies to </a:t>
            </a:r>
            <a:r>
              <a:rPr lang="tr-TR" altLang="en-US" dirty="0" smtClean="0"/>
              <a:t>optimization </a:t>
            </a:r>
            <a:r>
              <a:rPr lang="tr-TR" altLang="en-US" dirty="0"/>
              <a:t>problems in which a set of choices must be made in order to arrive at an optimal solution. </a:t>
            </a:r>
            <a:endParaRPr lang="en-US" altLang="en-US" dirty="0" smtClean="0"/>
          </a:p>
          <a:p>
            <a:pPr lvl="1"/>
            <a:r>
              <a:rPr lang="tr-TR" altLang="en-US" dirty="0" smtClean="0"/>
              <a:t>As </a:t>
            </a:r>
            <a:r>
              <a:rPr lang="tr-TR" altLang="en-US" dirty="0"/>
              <a:t>choices are made, subproblems of the same form </a:t>
            </a:r>
            <a:r>
              <a:rPr lang="tr-TR" altLang="en-US" dirty="0" smtClean="0"/>
              <a:t>arise</a:t>
            </a:r>
            <a:r>
              <a:rPr lang="en-US" altLang="en-US" dirty="0" smtClean="0"/>
              <a:t> – </a:t>
            </a:r>
            <a:r>
              <a:rPr lang="en-US" altLang="en-US" b="1" dirty="0" smtClean="0"/>
              <a:t>overlapped subproblems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8"/>
            <a:endParaRPr lang="en-US" altLang="en-US" dirty="0" smtClean="0"/>
          </a:p>
          <a:p>
            <a:r>
              <a:rPr lang="tr-TR" altLang="en-US" dirty="0" smtClean="0"/>
              <a:t>DP </a:t>
            </a:r>
            <a:r>
              <a:rPr lang="tr-TR" altLang="en-US" dirty="0"/>
              <a:t>is effective when a given problem may arise from more than one partial set of choices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lvl="1"/>
            <a:r>
              <a:rPr lang="tr-TR" altLang="en-US" dirty="0" smtClean="0"/>
              <a:t>The </a:t>
            </a:r>
            <a:r>
              <a:rPr lang="tr-TR" altLang="en-US" b="1" i="1" dirty="0"/>
              <a:t>key technique</a:t>
            </a:r>
            <a:r>
              <a:rPr lang="tr-TR" altLang="en-US" dirty="0"/>
              <a:t> is to </a:t>
            </a:r>
            <a:r>
              <a:rPr lang="en-US" altLang="en-US" dirty="0" smtClean="0"/>
              <a:t>store</a:t>
            </a:r>
            <a:r>
              <a:rPr lang="tr-TR" altLang="en-US" dirty="0" smtClean="0"/>
              <a:t> </a:t>
            </a:r>
            <a:r>
              <a:rPr lang="tr-TR" altLang="en-US" dirty="0"/>
              <a:t>the solution to each subproblem in case it should </a:t>
            </a:r>
            <a:r>
              <a:rPr lang="tr-TR" altLang="en-US" dirty="0" smtClean="0"/>
              <a:t>appear</a:t>
            </a:r>
            <a:r>
              <a:rPr lang="en-US" altLang="en-US" dirty="0" smtClean="0"/>
              <a:t> – </a:t>
            </a:r>
            <a:r>
              <a:rPr lang="en-US" altLang="en-US" b="1" dirty="0" smtClean="0"/>
              <a:t>memoization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30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algorithm – 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Characterizing Equation</a:t>
            </a:r>
            <a:r>
              <a:rPr lang="en-US" dirty="0" smtClean="0"/>
              <a:t> :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/>
              <a:t>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: (2,3)</a:t>
            </a:r>
          </a:p>
          <a:p>
            <a:pPr lvl="1"/>
            <a:r>
              <a:rPr lang="en-US" dirty="0"/>
              <a:t>2: (3,4)</a:t>
            </a:r>
          </a:p>
          <a:p>
            <a:pPr lvl="1"/>
            <a:r>
              <a:rPr lang="en-US" dirty="0"/>
              <a:t>3: (4,5)</a:t>
            </a:r>
          </a:p>
          <a:p>
            <a:pPr lvl="1"/>
            <a:r>
              <a:rPr lang="en-US" dirty="0"/>
              <a:t>4: (5,6</a:t>
            </a:r>
            <a:r>
              <a:rPr lang="en-US" dirty="0" smtClean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38040"/>
              </p:ext>
            </p:extLst>
          </p:nvPr>
        </p:nvGraphicFramePr>
        <p:xfrm>
          <a:off x="4690795" y="3135104"/>
          <a:ext cx="62068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1899776121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98546998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111568422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431186479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361108885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17284620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122300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/w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3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4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7889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3582"/>
              </p:ext>
            </p:extLst>
          </p:nvPr>
        </p:nvGraphicFramePr>
        <p:xfrm>
          <a:off x="4740274" y="1853754"/>
          <a:ext cx="6157363" cy="87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3657600" imgH="482400" progId="Equation.3">
                  <p:embed/>
                </p:oleObj>
              </mc:Choice>
              <mc:Fallback>
                <p:oleObj name="Equation" r:id="rId3" imgW="3657600" imgH="4824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4" y="1853754"/>
                        <a:ext cx="6157363" cy="87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575582" y="3601328"/>
            <a:ext cx="1448972" cy="1252025"/>
          </a:xfrm>
          <a:prstGeom prst="rect">
            <a:avLst/>
          </a:prstGeom>
          <a:solidFill>
            <a:schemeClr val="accent3">
              <a:lumMod val="10000"/>
              <a:lumOff val="9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02850" y="4375057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24071" y="4384433"/>
            <a:ext cx="3319630" cy="382174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752876" y="459574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65648" y="459408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485017" y="458194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448422" y="45802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268834" y="459408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86770" y="4386780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456618" y="4384433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240869" y="4424289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8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algorithm – 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Characterizing Equation</a:t>
            </a:r>
            <a:r>
              <a:rPr lang="en-US" dirty="0" smtClean="0"/>
              <a:t> :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/>
              <a:t>: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: (2,3)</a:t>
            </a:r>
          </a:p>
          <a:p>
            <a:pPr lvl="1"/>
            <a:r>
              <a:rPr lang="en-US" dirty="0"/>
              <a:t>2: (3,4)</a:t>
            </a:r>
          </a:p>
          <a:p>
            <a:pPr lvl="1"/>
            <a:r>
              <a:rPr lang="en-US" dirty="0"/>
              <a:t>3: (4,5)</a:t>
            </a:r>
          </a:p>
          <a:p>
            <a:pPr lvl="1"/>
            <a:r>
              <a:rPr lang="en-US" dirty="0"/>
              <a:t>4: (5,6</a:t>
            </a:r>
            <a:r>
              <a:rPr lang="en-US" dirty="0" smtClean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59044"/>
              </p:ext>
            </p:extLst>
          </p:nvPr>
        </p:nvGraphicFramePr>
        <p:xfrm>
          <a:off x="4690795" y="3135104"/>
          <a:ext cx="62068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1899776121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98546998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111568422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431186479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361108885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17284620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122300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/w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3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4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accent3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endParaRPr lang="en-US" b="1" i="1" dirty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3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7889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3582"/>
              </p:ext>
            </p:extLst>
          </p:nvPr>
        </p:nvGraphicFramePr>
        <p:xfrm>
          <a:off x="4740274" y="1853754"/>
          <a:ext cx="6157363" cy="87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3" imgW="3657600" imgH="482400" progId="Equation.3">
                  <p:embed/>
                </p:oleObj>
              </mc:Choice>
              <mc:Fallback>
                <p:oleObj name="Equation" r:id="rId3" imgW="3657600" imgH="4824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4" y="1853754"/>
                        <a:ext cx="6157363" cy="87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1575582" y="3601328"/>
            <a:ext cx="1448972" cy="1631854"/>
          </a:xfrm>
          <a:prstGeom prst="rect">
            <a:avLst/>
          </a:prstGeom>
          <a:solidFill>
            <a:schemeClr val="accent3">
              <a:lumMod val="10000"/>
              <a:lumOff val="9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16918" y="4754889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66944" y="497558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79716" y="49739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499085" y="49617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62490" y="496004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282902" y="49739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00838" y="4766612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470686" y="4764265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312402" y="4741800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252012" y="4741800"/>
            <a:ext cx="0" cy="4642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en-US" dirty="0" smtClean="0"/>
              <a:t>0-1 knapsack algorithm – Example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smtClean="0"/>
              <a:t>Optimal Cost </a:t>
            </a:r>
            <a:r>
              <a:rPr lang="en-US" dirty="0" smtClean="0"/>
              <a:t>:  This </a:t>
            </a:r>
            <a:r>
              <a:rPr lang="en-US" dirty="0"/>
              <a:t>algorithm only finds the </a:t>
            </a:r>
            <a:r>
              <a:rPr lang="en-US" b="1" dirty="0">
                <a:solidFill>
                  <a:srgbClr val="B71E42"/>
                </a:solidFill>
              </a:rPr>
              <a:t>max </a:t>
            </a:r>
            <a:r>
              <a:rPr lang="en-US" b="1" dirty="0" smtClean="0">
                <a:solidFill>
                  <a:srgbClr val="B71E42"/>
                </a:solidFill>
              </a:rPr>
              <a:t>possible value</a:t>
            </a:r>
            <a:r>
              <a:rPr lang="en-US" dirty="0" smtClean="0"/>
              <a:t> </a:t>
            </a:r>
            <a:r>
              <a:rPr lang="en-US" dirty="0"/>
              <a:t>that can be carried in the </a:t>
            </a:r>
            <a:r>
              <a:rPr lang="en-US" dirty="0" smtClean="0"/>
              <a:t>knapsack – </a:t>
            </a:r>
            <a:r>
              <a:rPr lang="en-US" dirty="0"/>
              <a:t>i.e., the value in </a:t>
            </a:r>
            <a:r>
              <a:rPr lang="en-US" i="1" dirty="0" smtClean="0"/>
              <a:t>B[</a:t>
            </a:r>
            <a:r>
              <a:rPr lang="en-US" i="1" dirty="0" err="1" smtClean="0"/>
              <a:t>n,W</a:t>
            </a:r>
            <a:r>
              <a:rPr lang="en-US" i="1" dirty="0"/>
              <a:t>]</a:t>
            </a:r>
          </a:p>
          <a:p>
            <a:r>
              <a:rPr lang="en-US" dirty="0" smtClean="0"/>
              <a:t>To </a:t>
            </a:r>
            <a:r>
              <a:rPr lang="en-US" dirty="0"/>
              <a:t>know the items that make this </a:t>
            </a:r>
            <a:r>
              <a:rPr lang="en-US" dirty="0" smtClean="0"/>
              <a:t>maximum value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B71E42"/>
                </a:solidFill>
              </a:rPr>
              <a:t>trace back</a:t>
            </a:r>
            <a:r>
              <a:rPr lang="en-US" dirty="0"/>
              <a:t> through </a:t>
            </a:r>
            <a:r>
              <a:rPr lang="en-US" dirty="0" smtClean="0"/>
              <a:t>the table.</a:t>
            </a:r>
            <a:endParaRPr lang="en-US" dirty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: (2,3)</a:t>
            </a:r>
          </a:p>
          <a:p>
            <a:pPr lvl="1"/>
            <a:r>
              <a:rPr lang="en-US" dirty="0"/>
              <a:t>2: (3,4)</a:t>
            </a:r>
          </a:p>
          <a:p>
            <a:pPr lvl="1"/>
            <a:r>
              <a:rPr lang="en-US" dirty="0"/>
              <a:t>3: (4,5)</a:t>
            </a:r>
          </a:p>
          <a:p>
            <a:pPr lvl="1"/>
            <a:r>
              <a:rPr lang="en-US" dirty="0"/>
              <a:t>4: (5,6</a:t>
            </a:r>
            <a:r>
              <a:rPr lang="en-US" dirty="0" smtClean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59181"/>
              </p:ext>
            </p:extLst>
          </p:nvPr>
        </p:nvGraphicFramePr>
        <p:xfrm>
          <a:off x="4690795" y="3585276"/>
          <a:ext cx="62068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692">
                  <a:extLst>
                    <a:ext uri="{9D8B030D-6E8A-4147-A177-3AD203B41FA5}">
                      <a16:colId xmlns:a16="http://schemas.microsoft.com/office/drawing/2014/main" val="1899776121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98546998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111568422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431186479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2361108885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3317284620"/>
                    </a:ext>
                  </a:extLst>
                </a:gridCol>
                <a:gridCol w="886692">
                  <a:extLst>
                    <a:ext uri="{9D8B030D-6E8A-4147-A177-3AD203B41FA5}">
                      <a16:colId xmlns:a16="http://schemas.microsoft.com/office/drawing/2014/main" val="122300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i</a:t>
                      </a:r>
                      <a:r>
                        <a:rPr lang="en-US" i="1" dirty="0" smtClean="0"/>
                        <a:t>/w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5</a:t>
                      </a:r>
                      <a:endParaRPr lang="en-US" i="1" dirty="0"/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8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3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4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4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ED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27889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575582" y="3713872"/>
            <a:ext cx="1448972" cy="1631854"/>
          </a:xfrm>
          <a:prstGeom prst="rect">
            <a:avLst/>
          </a:prstGeom>
          <a:solidFill>
            <a:schemeClr val="accent3">
              <a:lumMod val="10000"/>
              <a:lumOff val="9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slides Will be added 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Dynamic Programming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Branch-</a:t>
            </a:r>
            <a:r>
              <a:rPr lang="en-US" b="1" cap="small" dirty="0" smtClean="0"/>
              <a:t>and</a:t>
            </a:r>
            <a:r>
              <a:rPr lang="en-US" b="1" dirty="0" smtClean="0"/>
              <a:t>-Bound</a:t>
            </a:r>
            <a:endParaRPr lang="en-US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>
                <a:solidFill>
                  <a:srgbClr val="0070C0"/>
                </a:solidFill>
              </a:rPr>
              <a:t>Explore it o NEXT DAY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  <p:pic>
        <p:nvPicPr>
          <p:cNvPr id="17412" name="Picture 4" descr="Image result for image back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57" y="1874404"/>
            <a:ext cx="4569854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Elements of dynamic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Two key elements of Dynamic Programming are – </a:t>
            </a:r>
            <a:r>
              <a:rPr lang="en-US" altLang="en-US" b="1" dirty="0" smtClean="0"/>
              <a:t>optimal substructure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overlapping subproblems</a:t>
            </a:r>
            <a:r>
              <a:rPr lang="en-US" altLang="en-US" dirty="0" smtClean="0"/>
              <a:t> </a:t>
            </a:r>
          </a:p>
          <a:p>
            <a:pPr lvl="8"/>
            <a:endParaRPr lang="en-US" altLang="en-US" dirty="0" smtClean="0"/>
          </a:p>
          <a:p>
            <a:r>
              <a:rPr lang="en-US" altLang="en-US" dirty="0" smtClean="0"/>
              <a:t>Steps to solve using Dynamic Programming :  </a:t>
            </a:r>
          </a:p>
          <a:p>
            <a:pPr lvl="8"/>
            <a:endParaRPr lang="en-US" altLang="en-US" b="1" dirty="0" smtClean="0"/>
          </a:p>
          <a:p>
            <a:pPr lvl="1"/>
            <a:r>
              <a:rPr lang="en-US" altLang="en-US" b="1" dirty="0" smtClean="0"/>
              <a:t>Characterize </a:t>
            </a:r>
            <a:r>
              <a:rPr lang="en-US" altLang="en-US" b="1" dirty="0"/>
              <a:t>the structure</a:t>
            </a:r>
            <a:r>
              <a:rPr lang="en-US" altLang="en-US" dirty="0"/>
              <a:t> of an optimal </a:t>
            </a:r>
            <a:r>
              <a:rPr lang="en-US" altLang="en-US" dirty="0" smtClean="0"/>
              <a:t>solution – an optimal solution to a problem (instance) contains optimal solutions of subproblems</a:t>
            </a:r>
          </a:p>
          <a:p>
            <a:pPr lvl="1"/>
            <a:r>
              <a:rPr lang="en-US" altLang="en-US" b="1" dirty="0" smtClean="0"/>
              <a:t>Recursively </a:t>
            </a:r>
            <a:r>
              <a:rPr lang="en-US" altLang="en-US" b="1" dirty="0"/>
              <a:t>define</a:t>
            </a:r>
            <a:r>
              <a:rPr lang="en-US" altLang="en-US" dirty="0"/>
              <a:t> the value of an optimal </a:t>
            </a:r>
            <a:r>
              <a:rPr lang="en-US" altLang="en-US" dirty="0" smtClean="0"/>
              <a:t>solution – a recursive solution contains a “small” number of distinct subproblems repeated many times</a:t>
            </a:r>
            <a:endParaRPr lang="en-US" alt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/>
              <a:t>Elements of dynamic </a:t>
            </a:r>
            <a:r>
              <a:rPr lang="en-US" altLang="zh-TW" dirty="0" smtClean="0"/>
              <a:t>programming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en-US" b="1" dirty="0" smtClean="0"/>
              <a:t>Memoization/Tabulation </a:t>
            </a:r>
            <a:r>
              <a:rPr lang="en-US" altLang="en-US" dirty="0"/>
              <a:t>algorithm – after computing a solution to a </a:t>
            </a:r>
            <a:r>
              <a:rPr lang="en-US" altLang="en-US" dirty="0" err="1"/>
              <a:t>subproblem</a:t>
            </a:r>
            <a:r>
              <a:rPr lang="en-US" altLang="en-US" dirty="0"/>
              <a:t>, store it in a table. Subsequent calls check the table to avoid redoing work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b="1" dirty="0" smtClean="0"/>
              <a:t>Compute </a:t>
            </a:r>
            <a:r>
              <a:rPr lang="en-US" altLang="en-US" b="1" dirty="0"/>
              <a:t>the value</a:t>
            </a:r>
            <a:r>
              <a:rPr lang="en-US" altLang="en-US" dirty="0"/>
              <a:t> of an optimal solution in a </a:t>
            </a:r>
            <a:r>
              <a:rPr lang="en-US" altLang="en-US" b="1" dirty="0"/>
              <a:t>bottom-up </a:t>
            </a:r>
            <a:r>
              <a:rPr lang="en-US" altLang="en-US" b="1" dirty="0" smtClean="0"/>
              <a:t>fashion</a:t>
            </a:r>
          </a:p>
          <a:p>
            <a:pPr lvl="1"/>
            <a:r>
              <a:rPr lang="en-US" altLang="en-US" b="1" dirty="0" smtClean="0"/>
              <a:t>Construct </a:t>
            </a:r>
            <a:r>
              <a:rPr lang="en-US" altLang="en-US" b="1" dirty="0"/>
              <a:t>an optimal solution</a:t>
            </a:r>
            <a:r>
              <a:rPr lang="en-US" altLang="en-US" dirty="0"/>
              <a:t> from computed </a:t>
            </a:r>
            <a:r>
              <a:rPr lang="en-US" altLang="en-US" dirty="0" smtClean="0"/>
              <a:t>information</a:t>
            </a:r>
          </a:p>
          <a:p>
            <a:pPr lvl="8"/>
            <a:endParaRPr lang="en-US" altLang="en-US" dirty="0" smtClean="0"/>
          </a:p>
          <a:p>
            <a:r>
              <a:rPr lang="en-US" altLang="en-US" dirty="0" smtClean="0"/>
              <a:t>Dynamic Programming </a:t>
            </a:r>
            <a:r>
              <a:rPr lang="en-US" altLang="en-US" b="1" dirty="0"/>
              <a:t>reduces computation</a:t>
            </a:r>
            <a:r>
              <a:rPr lang="en-US" altLang="en-US" dirty="0"/>
              <a:t> </a:t>
            </a:r>
            <a:r>
              <a:rPr lang="en-US" altLang="en-US" dirty="0" smtClean="0"/>
              <a:t>by</a:t>
            </a:r>
          </a:p>
          <a:p>
            <a:pPr lvl="1"/>
            <a:r>
              <a:rPr lang="en-US" altLang="en-US" dirty="0"/>
              <a:t>Solving subproblems in a bottom-up fashion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/>
              <a:t>Storing solution to a </a:t>
            </a:r>
            <a:r>
              <a:rPr lang="en-US" altLang="en-US" dirty="0" err="1"/>
              <a:t>subproblem</a:t>
            </a:r>
            <a:r>
              <a:rPr lang="en-US" altLang="en-US" dirty="0"/>
              <a:t> the first time it is </a:t>
            </a:r>
            <a:r>
              <a:rPr lang="en-US" altLang="en-US" dirty="0" smtClean="0"/>
              <a:t>solved.</a:t>
            </a:r>
          </a:p>
          <a:p>
            <a:pPr lvl="1"/>
            <a:r>
              <a:rPr lang="en-US" altLang="en-US" dirty="0"/>
              <a:t>Looking up the solution when </a:t>
            </a:r>
            <a:r>
              <a:rPr lang="en-US" altLang="en-US" dirty="0" err="1"/>
              <a:t>subproblem</a:t>
            </a:r>
            <a:r>
              <a:rPr lang="en-US" altLang="en-US" dirty="0"/>
              <a:t> is encountered </a:t>
            </a:r>
            <a:r>
              <a:rPr lang="en-US" altLang="en-US" dirty="0" smtClean="0"/>
              <a:t>again.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Dynamic Programming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Application areas:</a:t>
            </a:r>
          </a:p>
          <a:p>
            <a:pPr lvl="8"/>
            <a:endParaRPr lang="en-US" altLang="en-US" dirty="0" smtClean="0"/>
          </a:p>
          <a:p>
            <a:pPr lvl="1"/>
            <a:r>
              <a:rPr lang="en-US" altLang="en-US" dirty="0" smtClean="0"/>
              <a:t>Bioinformatics</a:t>
            </a:r>
          </a:p>
          <a:p>
            <a:pPr lvl="1"/>
            <a:r>
              <a:rPr lang="en-US" altLang="en-US" dirty="0"/>
              <a:t>Control </a:t>
            </a:r>
            <a:r>
              <a:rPr lang="en-US" altLang="en-US" dirty="0" smtClean="0"/>
              <a:t>Theory</a:t>
            </a:r>
          </a:p>
          <a:p>
            <a:pPr lvl="1"/>
            <a:r>
              <a:rPr lang="en-US" altLang="en-US" dirty="0"/>
              <a:t>Information </a:t>
            </a:r>
            <a:r>
              <a:rPr lang="en-US" altLang="en-US" dirty="0" smtClean="0"/>
              <a:t>Theory</a:t>
            </a:r>
          </a:p>
          <a:p>
            <a:pPr lvl="1"/>
            <a:r>
              <a:rPr lang="en-US" altLang="en-US" dirty="0"/>
              <a:t>Operations </a:t>
            </a:r>
            <a:r>
              <a:rPr lang="en-US" altLang="en-US" dirty="0" smtClean="0"/>
              <a:t>research</a:t>
            </a:r>
          </a:p>
          <a:p>
            <a:pPr lvl="1"/>
            <a:r>
              <a:rPr lang="en-US" altLang="en-US" dirty="0" smtClean="0"/>
              <a:t>Graphics, AI</a:t>
            </a:r>
            <a:r>
              <a:rPr lang="en-US" altLang="en-US" dirty="0"/>
              <a:t>, </a:t>
            </a:r>
            <a:r>
              <a:rPr lang="en-US" altLang="en-US" dirty="0" smtClean="0"/>
              <a:t>Systems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7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Dynamic Programming Applications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Some famous algorithms:</a:t>
            </a:r>
          </a:p>
          <a:p>
            <a:pPr lvl="8"/>
            <a:endParaRPr lang="en-US" altLang="en-US" dirty="0" smtClean="0"/>
          </a:p>
          <a:p>
            <a:pPr lvl="1"/>
            <a:r>
              <a:rPr lang="en-US" altLang="en-US" dirty="0"/>
              <a:t>Viterbi for </a:t>
            </a:r>
            <a:r>
              <a:rPr lang="en-US" altLang="en-US" dirty="0" smtClean="0"/>
              <a:t>Hidden </a:t>
            </a:r>
            <a:r>
              <a:rPr lang="en-US" altLang="en-US" dirty="0"/>
              <a:t>Markov </a:t>
            </a:r>
            <a:r>
              <a:rPr lang="en-US" altLang="en-US" dirty="0" smtClean="0"/>
              <a:t>Models (HMMs) </a:t>
            </a:r>
          </a:p>
          <a:p>
            <a:pPr lvl="1"/>
            <a:r>
              <a:rPr lang="en-US" altLang="en-US" dirty="0"/>
              <a:t>Unix diff for comparing two files</a:t>
            </a:r>
            <a:endParaRPr lang="en-US" altLang="en-US" dirty="0" smtClean="0"/>
          </a:p>
          <a:p>
            <a:pPr lvl="1"/>
            <a:r>
              <a:rPr lang="en-US" altLang="en-US" dirty="0"/>
              <a:t>Smith-Waterman for sequence alignment</a:t>
            </a:r>
            <a:endParaRPr lang="en-US" altLang="en-US" dirty="0" smtClean="0"/>
          </a:p>
          <a:p>
            <a:pPr lvl="1"/>
            <a:r>
              <a:rPr lang="en-US" altLang="en-US" dirty="0"/>
              <a:t>Bellman-Ford for shortest path routing in networks</a:t>
            </a:r>
            <a:endParaRPr lang="en-US" altLang="en-US" dirty="0" smtClean="0"/>
          </a:p>
          <a:p>
            <a:pPr lvl="1"/>
            <a:r>
              <a:rPr lang="en-US" altLang="en-US" dirty="0" err="1"/>
              <a:t>Cocke</a:t>
            </a:r>
            <a:r>
              <a:rPr lang="en-US" altLang="en-US" dirty="0"/>
              <a:t>-</a:t>
            </a:r>
            <a:r>
              <a:rPr lang="en-US" altLang="en-US" dirty="0" err="1"/>
              <a:t>Kasami</a:t>
            </a:r>
            <a:r>
              <a:rPr lang="en-US" altLang="en-US" dirty="0"/>
              <a:t>-Younger for parsing </a:t>
            </a:r>
            <a:r>
              <a:rPr lang="en-US" altLang="en-US" dirty="0" smtClean="0"/>
              <a:t>Context Free Grammars (CFG)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22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Dynamic Programming Applications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100" dirty="0"/>
              <a:t>Some famous</a:t>
            </a:r>
          </a:p>
          <a:p>
            <a:pPr>
              <a:buFontTx/>
              <a:buChar char="•"/>
            </a:pPr>
            <a:r>
              <a:rPr lang="en-US" altLang="en-US" sz="2100" dirty="0"/>
              <a:t> Computing a binomial coefficient</a:t>
            </a:r>
          </a:p>
          <a:p>
            <a:pPr>
              <a:buFontTx/>
              <a:buChar char="•"/>
            </a:pPr>
            <a:r>
              <a:rPr lang="en-US" altLang="en-US" sz="2100" dirty="0"/>
              <a:t>  Longest common subsequence</a:t>
            </a:r>
          </a:p>
          <a:p>
            <a:pPr>
              <a:buFontTx/>
              <a:buChar char="•"/>
            </a:pPr>
            <a:r>
              <a:rPr lang="en-US" altLang="en-US" sz="2100" dirty="0"/>
              <a:t>  </a:t>
            </a:r>
            <a:r>
              <a:rPr lang="en-US" altLang="en-US" sz="2100" dirty="0" err="1"/>
              <a:t>Warshall’s</a:t>
            </a:r>
            <a:r>
              <a:rPr lang="en-US" altLang="en-US" sz="2100" dirty="0"/>
              <a:t> algorithm for transitive closure</a:t>
            </a:r>
          </a:p>
          <a:p>
            <a:pPr>
              <a:buFontTx/>
              <a:buChar char="•"/>
            </a:pPr>
            <a:r>
              <a:rPr lang="en-US" altLang="en-US" sz="2100" dirty="0"/>
              <a:t>  Floyd’s algorithm for all-pairs shortest paths</a:t>
            </a:r>
          </a:p>
          <a:p>
            <a:pPr>
              <a:buFontTx/>
              <a:buChar char="•"/>
            </a:pPr>
            <a:r>
              <a:rPr lang="en-US" altLang="en-US" sz="2100" dirty="0"/>
              <a:t>  Constructing an optimal binary search tree</a:t>
            </a:r>
          </a:p>
          <a:p>
            <a:pPr>
              <a:buFontTx/>
              <a:buChar char="•"/>
            </a:pPr>
            <a:r>
              <a:rPr lang="en-US" altLang="en-US" sz="2100" dirty="0"/>
              <a:t>  Some instances of difficult discrete optimization problems: traveling salesman, knapsack</a:t>
            </a:r>
          </a:p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Dynamic Programming Algorithms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0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2672</Words>
  <Application>Microsoft Office PowerPoint</Application>
  <PresentationFormat>Widescreen</PresentationFormat>
  <Paragraphs>917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 Unicode MS</vt:lpstr>
      <vt:lpstr>Calibri</vt:lpstr>
      <vt:lpstr>Comic Sans MS</vt:lpstr>
      <vt:lpstr>Geneva</vt:lpstr>
      <vt:lpstr>Gill Sans MT</vt:lpstr>
      <vt:lpstr>Symbol</vt:lpstr>
      <vt:lpstr>Tahoma</vt:lpstr>
      <vt:lpstr>Times New Roman</vt:lpstr>
      <vt:lpstr>Gallery</vt:lpstr>
      <vt:lpstr>Equation</vt:lpstr>
      <vt:lpstr>Microsoft Equation 3.0</vt:lpstr>
      <vt:lpstr>Dynamic Programming</vt:lpstr>
      <vt:lpstr>Finding a solution</vt:lpstr>
      <vt:lpstr>Finding a solution …</vt:lpstr>
      <vt:lpstr>introduction</vt:lpstr>
      <vt:lpstr>Elements of dynamic programming</vt:lpstr>
      <vt:lpstr>Elements of dynamic programming …</vt:lpstr>
      <vt:lpstr>Dynamic Programming Applications</vt:lpstr>
      <vt:lpstr>Dynamic Programming Applications …</vt:lpstr>
      <vt:lpstr>Dynamic Programming Applications …</vt:lpstr>
      <vt:lpstr>Matrix-chain multiplication</vt:lpstr>
      <vt:lpstr>Overlapped subproblems</vt:lpstr>
      <vt:lpstr>Tabulation vs Memoization</vt:lpstr>
      <vt:lpstr>Tabulation vs Memoization …</vt:lpstr>
      <vt:lpstr>Tabulation vs Memoization …</vt:lpstr>
      <vt:lpstr>Top-down vs bottom-up process</vt:lpstr>
      <vt:lpstr>Matrix-chain multiplication solution</vt:lpstr>
      <vt:lpstr>Matrix-chain multiplication solution …</vt:lpstr>
      <vt:lpstr>Matrix-chain multiplication solution …</vt:lpstr>
      <vt:lpstr>Matrix-chain multiplication solution …</vt:lpstr>
      <vt:lpstr>Computing the Optimal Costs</vt:lpstr>
      <vt:lpstr>Computing the Optimal Costs …</vt:lpstr>
      <vt:lpstr>Mcm solution using dp</vt:lpstr>
      <vt:lpstr>dp algorithm for mcm problem</vt:lpstr>
      <vt:lpstr>Working example of Mcm problem</vt:lpstr>
      <vt:lpstr>Working example of Mcm problem</vt:lpstr>
      <vt:lpstr>Working example of Mcm problem</vt:lpstr>
      <vt:lpstr>Working example of Mcm problem</vt:lpstr>
      <vt:lpstr>Working example of Mcm problem</vt:lpstr>
      <vt:lpstr>Working example of Mcm problem</vt:lpstr>
      <vt:lpstr>Construct the optimal solution</vt:lpstr>
      <vt:lpstr>Construct the optimal solution</vt:lpstr>
      <vt:lpstr>Construct the optimal solution …</vt:lpstr>
      <vt:lpstr>0-1 knapsack problem</vt:lpstr>
      <vt:lpstr>0-1 knapsack Solution</vt:lpstr>
      <vt:lpstr>0-1 knapsack Solution …</vt:lpstr>
      <vt:lpstr>0-1 knapsack algorithm</vt:lpstr>
      <vt:lpstr>0-1 knapsack algorithm – Example …</vt:lpstr>
      <vt:lpstr>0-1 knapsack algorithm – Example</vt:lpstr>
      <vt:lpstr>0-1 knapsack algorithm – Example</vt:lpstr>
      <vt:lpstr>0-1 knapsack algorithm – Example</vt:lpstr>
      <vt:lpstr>0-1 knapsack algorithm – Example</vt:lpstr>
      <vt:lpstr>0-1 knapsack algorithm – Example</vt:lpstr>
      <vt:lpstr>More slides Will be added …</vt:lpstr>
      <vt:lpstr>Branch-and-Bound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2020-01-27T17:03:50Z</dcterms:created>
  <dcterms:modified xsi:type="dcterms:W3CDTF">2020-02-09T04:42:07Z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